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35" r:id="rId2"/>
    <p:sldId id="316" r:id="rId3"/>
    <p:sldId id="289" r:id="rId4"/>
    <p:sldId id="332" r:id="rId5"/>
    <p:sldId id="295" r:id="rId6"/>
    <p:sldId id="336" r:id="rId7"/>
    <p:sldId id="337" r:id="rId8"/>
    <p:sldId id="315" r:id="rId9"/>
    <p:sldId id="329" r:id="rId10"/>
    <p:sldId id="338" r:id="rId11"/>
    <p:sldId id="320" r:id="rId12"/>
    <p:sldId id="321" r:id="rId13"/>
    <p:sldId id="322" r:id="rId14"/>
    <p:sldId id="339" r:id="rId15"/>
    <p:sldId id="341" r:id="rId16"/>
    <p:sldId id="340" r:id="rId17"/>
    <p:sldId id="33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428" autoAdjust="0"/>
  </p:normalViewPr>
  <p:slideViewPr>
    <p:cSldViewPr snapToGrid="0">
      <p:cViewPr varScale="1">
        <p:scale>
          <a:sx n="72" d="100"/>
          <a:sy n="72" d="100"/>
        </p:scale>
        <p:origin x="102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985DD6-776B-49B9-ABAB-AC176565CFB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15BAF03-531F-4065-A7E4-4874D859B407}">
      <dgm:prSet/>
      <dgm:spPr/>
      <dgm:t>
        <a:bodyPr/>
        <a:lstStyle/>
        <a:p>
          <a:r>
            <a:rPr lang="en-GB" dirty="0"/>
            <a:t>What support do you need from your clinician to be able to manage your pain?</a:t>
          </a:r>
        </a:p>
      </dgm:t>
    </dgm:pt>
    <dgm:pt modelId="{830E6447-7763-4879-BCEC-5F929A9132DD}" type="parTrans" cxnId="{C6CF6B7D-2FE2-4AC6-8ECF-80462BE6E926}">
      <dgm:prSet/>
      <dgm:spPr/>
      <dgm:t>
        <a:bodyPr/>
        <a:lstStyle/>
        <a:p>
          <a:endParaRPr lang="en-GB"/>
        </a:p>
      </dgm:t>
    </dgm:pt>
    <dgm:pt modelId="{4E1F13D4-4BA6-4020-8797-F00392DEDDBF}" type="sibTrans" cxnId="{C6CF6B7D-2FE2-4AC6-8ECF-80462BE6E926}">
      <dgm:prSet/>
      <dgm:spPr/>
      <dgm:t>
        <a:bodyPr/>
        <a:lstStyle/>
        <a:p>
          <a:endParaRPr lang="en-GB"/>
        </a:p>
      </dgm:t>
    </dgm:pt>
    <dgm:pt modelId="{AE519070-5AB9-4A1F-97C1-9C92BA130483}">
      <dgm:prSet/>
      <dgm:spPr/>
      <dgm:t>
        <a:bodyPr/>
        <a:lstStyle/>
        <a:p>
          <a:r>
            <a:rPr lang="en-GB"/>
            <a:t>What skills do you need to learn to manage your pain effectively?</a:t>
          </a:r>
          <a:endParaRPr lang="en-GB" dirty="0"/>
        </a:p>
      </dgm:t>
    </dgm:pt>
    <dgm:pt modelId="{E3E3950B-C967-444E-8F8C-CAD1218EC651}" type="parTrans" cxnId="{410969EF-5BD5-45F9-B212-FA54FCECD7E0}">
      <dgm:prSet/>
      <dgm:spPr/>
      <dgm:t>
        <a:bodyPr/>
        <a:lstStyle/>
        <a:p>
          <a:endParaRPr lang="en-GB"/>
        </a:p>
      </dgm:t>
    </dgm:pt>
    <dgm:pt modelId="{D898BE0A-646F-4C16-8167-67C598F9DEA4}" type="sibTrans" cxnId="{410969EF-5BD5-45F9-B212-FA54FCECD7E0}">
      <dgm:prSet/>
      <dgm:spPr/>
      <dgm:t>
        <a:bodyPr/>
        <a:lstStyle/>
        <a:p>
          <a:endParaRPr lang="en-GB"/>
        </a:p>
      </dgm:t>
    </dgm:pt>
    <dgm:pt modelId="{25006389-19EB-4BD2-A3C8-980E77DEDBF7}">
      <dgm:prSet phldrT="[Text]"/>
      <dgm:spPr/>
      <dgm:t>
        <a:bodyPr/>
        <a:lstStyle/>
        <a:p>
          <a:r>
            <a:rPr lang="en-US" dirty="0"/>
            <a:t>Self management with confidence</a:t>
          </a:r>
          <a:endParaRPr lang="en-GB" dirty="0"/>
        </a:p>
      </dgm:t>
    </dgm:pt>
    <dgm:pt modelId="{2A2BCA87-408E-4CDB-B6EB-DA74F5FBF2FD}" type="sibTrans" cxnId="{4C8145C0-FB6C-4D0F-BED1-8B4A564D2DB1}">
      <dgm:prSet/>
      <dgm:spPr/>
      <dgm:t>
        <a:bodyPr/>
        <a:lstStyle/>
        <a:p>
          <a:endParaRPr lang="en-GB"/>
        </a:p>
      </dgm:t>
    </dgm:pt>
    <dgm:pt modelId="{B468DB42-AEA7-4009-BEBE-6325975A7B14}" type="parTrans" cxnId="{4C8145C0-FB6C-4D0F-BED1-8B4A564D2DB1}">
      <dgm:prSet/>
      <dgm:spPr/>
      <dgm:t>
        <a:bodyPr/>
        <a:lstStyle/>
        <a:p>
          <a:endParaRPr lang="en-GB"/>
        </a:p>
      </dgm:t>
    </dgm:pt>
    <dgm:pt modelId="{EEA82891-75A3-4E34-BAC4-9C4E67F9D4B5}" type="pres">
      <dgm:prSet presAssocID="{D8985DD6-776B-49B9-ABAB-AC176565CFB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37206EB-2C56-444C-BE76-4B138B4330B2}" type="pres">
      <dgm:prSet presAssocID="{25006389-19EB-4BD2-A3C8-980E77DEDBF7}" presName="hierRoot1" presStyleCnt="0"/>
      <dgm:spPr/>
    </dgm:pt>
    <dgm:pt modelId="{F78D571F-F723-4DB0-BBEA-586B67F13861}" type="pres">
      <dgm:prSet presAssocID="{25006389-19EB-4BD2-A3C8-980E77DEDBF7}" presName="composite" presStyleCnt="0"/>
      <dgm:spPr/>
    </dgm:pt>
    <dgm:pt modelId="{6A2A0EFE-D56E-4B8D-AECD-09DA70606398}" type="pres">
      <dgm:prSet presAssocID="{25006389-19EB-4BD2-A3C8-980E77DEDBF7}" presName="background" presStyleLbl="node0" presStyleIdx="0" presStyleCnt="1"/>
      <dgm:spPr/>
    </dgm:pt>
    <dgm:pt modelId="{B6EB72DD-0F0B-480C-98DA-917DAFE9EDA2}" type="pres">
      <dgm:prSet presAssocID="{25006389-19EB-4BD2-A3C8-980E77DEDBF7}" presName="text" presStyleLbl="fgAcc0" presStyleIdx="0" presStyleCnt="1">
        <dgm:presLayoutVars>
          <dgm:chPref val="3"/>
        </dgm:presLayoutVars>
      </dgm:prSet>
      <dgm:spPr/>
    </dgm:pt>
    <dgm:pt modelId="{6A2F92F8-724B-43C2-B717-9FAA0AFE1F0E}" type="pres">
      <dgm:prSet presAssocID="{25006389-19EB-4BD2-A3C8-980E77DEDBF7}" presName="hierChild2" presStyleCnt="0"/>
      <dgm:spPr/>
    </dgm:pt>
    <dgm:pt modelId="{DB4C38A4-628C-4ED9-BE94-7E948811C91F}" type="pres">
      <dgm:prSet presAssocID="{830E6447-7763-4879-BCEC-5F929A9132DD}" presName="Name10" presStyleLbl="parChTrans1D2" presStyleIdx="0" presStyleCnt="2"/>
      <dgm:spPr/>
    </dgm:pt>
    <dgm:pt modelId="{920B5D70-93C7-475E-A8DF-2704520B70C4}" type="pres">
      <dgm:prSet presAssocID="{C15BAF03-531F-4065-A7E4-4874D859B407}" presName="hierRoot2" presStyleCnt="0"/>
      <dgm:spPr/>
    </dgm:pt>
    <dgm:pt modelId="{0E646D99-F496-4279-BBD0-8B0096267917}" type="pres">
      <dgm:prSet presAssocID="{C15BAF03-531F-4065-A7E4-4874D859B407}" presName="composite2" presStyleCnt="0"/>
      <dgm:spPr/>
    </dgm:pt>
    <dgm:pt modelId="{ADCE9F90-CFCB-4573-A52B-0215C79E13AA}" type="pres">
      <dgm:prSet presAssocID="{C15BAF03-531F-4065-A7E4-4874D859B407}" presName="background2" presStyleLbl="node2" presStyleIdx="0" presStyleCnt="2"/>
      <dgm:spPr/>
    </dgm:pt>
    <dgm:pt modelId="{19B46311-20B1-427C-999F-1999E04E2A2F}" type="pres">
      <dgm:prSet presAssocID="{C15BAF03-531F-4065-A7E4-4874D859B407}" presName="text2" presStyleLbl="fgAcc2" presStyleIdx="0" presStyleCnt="2">
        <dgm:presLayoutVars>
          <dgm:chPref val="3"/>
        </dgm:presLayoutVars>
      </dgm:prSet>
      <dgm:spPr/>
    </dgm:pt>
    <dgm:pt modelId="{C939CAEB-C27E-4120-9C3D-FA6E91DE9492}" type="pres">
      <dgm:prSet presAssocID="{C15BAF03-531F-4065-A7E4-4874D859B407}" presName="hierChild3" presStyleCnt="0"/>
      <dgm:spPr/>
    </dgm:pt>
    <dgm:pt modelId="{21B168FE-3E63-4C4C-AF3C-467BB5EA2366}" type="pres">
      <dgm:prSet presAssocID="{E3E3950B-C967-444E-8F8C-CAD1218EC651}" presName="Name10" presStyleLbl="parChTrans1D2" presStyleIdx="1" presStyleCnt="2"/>
      <dgm:spPr/>
    </dgm:pt>
    <dgm:pt modelId="{03F9583A-2B66-45A2-9C6F-99AEDEC050E3}" type="pres">
      <dgm:prSet presAssocID="{AE519070-5AB9-4A1F-97C1-9C92BA130483}" presName="hierRoot2" presStyleCnt="0"/>
      <dgm:spPr/>
    </dgm:pt>
    <dgm:pt modelId="{442C5C5A-8DDD-4C7E-BFDB-08448E1BF709}" type="pres">
      <dgm:prSet presAssocID="{AE519070-5AB9-4A1F-97C1-9C92BA130483}" presName="composite2" presStyleCnt="0"/>
      <dgm:spPr/>
    </dgm:pt>
    <dgm:pt modelId="{8EAB2E72-FCC0-4FE6-9EC5-DFD22251A5A6}" type="pres">
      <dgm:prSet presAssocID="{AE519070-5AB9-4A1F-97C1-9C92BA130483}" presName="background2" presStyleLbl="node2" presStyleIdx="1" presStyleCnt="2"/>
      <dgm:spPr/>
    </dgm:pt>
    <dgm:pt modelId="{53FE5038-9E3D-42AA-898C-D059523CCAF3}" type="pres">
      <dgm:prSet presAssocID="{AE519070-5AB9-4A1F-97C1-9C92BA130483}" presName="text2" presStyleLbl="fgAcc2" presStyleIdx="1" presStyleCnt="2">
        <dgm:presLayoutVars>
          <dgm:chPref val="3"/>
        </dgm:presLayoutVars>
      </dgm:prSet>
      <dgm:spPr/>
    </dgm:pt>
    <dgm:pt modelId="{9A01C1CA-1824-46C1-BE5A-75B9BB070C0E}" type="pres">
      <dgm:prSet presAssocID="{AE519070-5AB9-4A1F-97C1-9C92BA130483}" presName="hierChild3" presStyleCnt="0"/>
      <dgm:spPr/>
    </dgm:pt>
  </dgm:ptLst>
  <dgm:cxnLst>
    <dgm:cxn modelId="{CFFE4D0E-2E5E-4C0C-B6F2-F8A6C4A9B4EF}" type="presOf" srcId="{E3E3950B-C967-444E-8F8C-CAD1218EC651}" destId="{21B168FE-3E63-4C4C-AF3C-467BB5EA2366}" srcOrd="0" destOrd="0" presId="urn:microsoft.com/office/officeart/2005/8/layout/hierarchy1"/>
    <dgm:cxn modelId="{A1E12F1B-86EC-44F9-8866-62AB62F8B0C9}" type="presOf" srcId="{D8985DD6-776B-49B9-ABAB-AC176565CFB4}" destId="{EEA82891-75A3-4E34-BAC4-9C4E67F9D4B5}" srcOrd="0" destOrd="0" presId="urn:microsoft.com/office/officeart/2005/8/layout/hierarchy1"/>
    <dgm:cxn modelId="{FD5ACB37-F1BD-4DC2-B695-0FFF5AD04467}" type="presOf" srcId="{C15BAF03-531F-4065-A7E4-4874D859B407}" destId="{19B46311-20B1-427C-999F-1999E04E2A2F}" srcOrd="0" destOrd="0" presId="urn:microsoft.com/office/officeart/2005/8/layout/hierarchy1"/>
    <dgm:cxn modelId="{E0B07339-3552-43F6-8C09-723EFB884089}" type="presOf" srcId="{830E6447-7763-4879-BCEC-5F929A9132DD}" destId="{DB4C38A4-628C-4ED9-BE94-7E948811C91F}" srcOrd="0" destOrd="0" presId="urn:microsoft.com/office/officeart/2005/8/layout/hierarchy1"/>
    <dgm:cxn modelId="{52317F73-17F1-44FC-A3C5-0953A9C5ED2D}" type="presOf" srcId="{AE519070-5AB9-4A1F-97C1-9C92BA130483}" destId="{53FE5038-9E3D-42AA-898C-D059523CCAF3}" srcOrd="0" destOrd="0" presId="urn:microsoft.com/office/officeart/2005/8/layout/hierarchy1"/>
    <dgm:cxn modelId="{C6CF6B7D-2FE2-4AC6-8ECF-80462BE6E926}" srcId="{25006389-19EB-4BD2-A3C8-980E77DEDBF7}" destId="{C15BAF03-531F-4065-A7E4-4874D859B407}" srcOrd="0" destOrd="0" parTransId="{830E6447-7763-4879-BCEC-5F929A9132DD}" sibTransId="{4E1F13D4-4BA6-4020-8797-F00392DEDDBF}"/>
    <dgm:cxn modelId="{4C8145C0-FB6C-4D0F-BED1-8B4A564D2DB1}" srcId="{D8985DD6-776B-49B9-ABAB-AC176565CFB4}" destId="{25006389-19EB-4BD2-A3C8-980E77DEDBF7}" srcOrd="0" destOrd="0" parTransId="{B468DB42-AEA7-4009-BEBE-6325975A7B14}" sibTransId="{2A2BCA87-408E-4CDB-B6EB-DA74F5FBF2FD}"/>
    <dgm:cxn modelId="{40D742D5-10F2-42AC-9A9A-FC9652FAA881}" type="presOf" srcId="{25006389-19EB-4BD2-A3C8-980E77DEDBF7}" destId="{B6EB72DD-0F0B-480C-98DA-917DAFE9EDA2}" srcOrd="0" destOrd="0" presId="urn:microsoft.com/office/officeart/2005/8/layout/hierarchy1"/>
    <dgm:cxn modelId="{410969EF-5BD5-45F9-B212-FA54FCECD7E0}" srcId="{25006389-19EB-4BD2-A3C8-980E77DEDBF7}" destId="{AE519070-5AB9-4A1F-97C1-9C92BA130483}" srcOrd="1" destOrd="0" parTransId="{E3E3950B-C967-444E-8F8C-CAD1218EC651}" sibTransId="{D898BE0A-646F-4C16-8167-67C598F9DEA4}"/>
    <dgm:cxn modelId="{2BB0704C-B066-47C4-A1D0-0110940FD694}" type="presParOf" srcId="{EEA82891-75A3-4E34-BAC4-9C4E67F9D4B5}" destId="{037206EB-2C56-444C-BE76-4B138B4330B2}" srcOrd="0" destOrd="0" presId="urn:microsoft.com/office/officeart/2005/8/layout/hierarchy1"/>
    <dgm:cxn modelId="{D7C04E7F-5C16-4CDF-A944-72D44DF854ED}" type="presParOf" srcId="{037206EB-2C56-444C-BE76-4B138B4330B2}" destId="{F78D571F-F723-4DB0-BBEA-586B67F13861}" srcOrd="0" destOrd="0" presId="urn:microsoft.com/office/officeart/2005/8/layout/hierarchy1"/>
    <dgm:cxn modelId="{F12CFA49-3135-438F-8962-520F54F382BE}" type="presParOf" srcId="{F78D571F-F723-4DB0-BBEA-586B67F13861}" destId="{6A2A0EFE-D56E-4B8D-AECD-09DA70606398}" srcOrd="0" destOrd="0" presId="urn:microsoft.com/office/officeart/2005/8/layout/hierarchy1"/>
    <dgm:cxn modelId="{EE93E7CE-FDED-4426-8334-B1458E3B9BCB}" type="presParOf" srcId="{F78D571F-F723-4DB0-BBEA-586B67F13861}" destId="{B6EB72DD-0F0B-480C-98DA-917DAFE9EDA2}" srcOrd="1" destOrd="0" presId="urn:microsoft.com/office/officeart/2005/8/layout/hierarchy1"/>
    <dgm:cxn modelId="{F93F83AB-EF62-43BC-9A96-55F579DA06EA}" type="presParOf" srcId="{037206EB-2C56-444C-BE76-4B138B4330B2}" destId="{6A2F92F8-724B-43C2-B717-9FAA0AFE1F0E}" srcOrd="1" destOrd="0" presId="urn:microsoft.com/office/officeart/2005/8/layout/hierarchy1"/>
    <dgm:cxn modelId="{A82A0263-C948-4862-B84C-7F7D5D850073}" type="presParOf" srcId="{6A2F92F8-724B-43C2-B717-9FAA0AFE1F0E}" destId="{DB4C38A4-628C-4ED9-BE94-7E948811C91F}" srcOrd="0" destOrd="0" presId="urn:microsoft.com/office/officeart/2005/8/layout/hierarchy1"/>
    <dgm:cxn modelId="{E6EA9F6C-B50A-461A-B075-3CB9609B4ACD}" type="presParOf" srcId="{6A2F92F8-724B-43C2-B717-9FAA0AFE1F0E}" destId="{920B5D70-93C7-475E-A8DF-2704520B70C4}" srcOrd="1" destOrd="0" presId="urn:microsoft.com/office/officeart/2005/8/layout/hierarchy1"/>
    <dgm:cxn modelId="{2A0E4530-30D2-487C-A746-56F5D7F6027F}" type="presParOf" srcId="{920B5D70-93C7-475E-A8DF-2704520B70C4}" destId="{0E646D99-F496-4279-BBD0-8B0096267917}" srcOrd="0" destOrd="0" presId="urn:microsoft.com/office/officeart/2005/8/layout/hierarchy1"/>
    <dgm:cxn modelId="{A13AD345-7503-4A3C-9575-9FA5332DFD5F}" type="presParOf" srcId="{0E646D99-F496-4279-BBD0-8B0096267917}" destId="{ADCE9F90-CFCB-4573-A52B-0215C79E13AA}" srcOrd="0" destOrd="0" presId="urn:microsoft.com/office/officeart/2005/8/layout/hierarchy1"/>
    <dgm:cxn modelId="{24BCDE62-756B-46F4-8E07-8D6C76FD9E38}" type="presParOf" srcId="{0E646D99-F496-4279-BBD0-8B0096267917}" destId="{19B46311-20B1-427C-999F-1999E04E2A2F}" srcOrd="1" destOrd="0" presId="urn:microsoft.com/office/officeart/2005/8/layout/hierarchy1"/>
    <dgm:cxn modelId="{EB76FDAB-55AC-4125-A9B0-B77BE0367115}" type="presParOf" srcId="{920B5D70-93C7-475E-A8DF-2704520B70C4}" destId="{C939CAEB-C27E-4120-9C3D-FA6E91DE9492}" srcOrd="1" destOrd="0" presId="urn:microsoft.com/office/officeart/2005/8/layout/hierarchy1"/>
    <dgm:cxn modelId="{078F8685-9458-41B0-BC99-4296A3D49988}" type="presParOf" srcId="{6A2F92F8-724B-43C2-B717-9FAA0AFE1F0E}" destId="{21B168FE-3E63-4C4C-AF3C-467BB5EA2366}" srcOrd="2" destOrd="0" presId="urn:microsoft.com/office/officeart/2005/8/layout/hierarchy1"/>
    <dgm:cxn modelId="{F3B1270E-E591-4039-ABAD-B5B7A68CA366}" type="presParOf" srcId="{6A2F92F8-724B-43C2-B717-9FAA0AFE1F0E}" destId="{03F9583A-2B66-45A2-9C6F-99AEDEC050E3}" srcOrd="3" destOrd="0" presId="urn:microsoft.com/office/officeart/2005/8/layout/hierarchy1"/>
    <dgm:cxn modelId="{3CEB48FA-4134-4452-8C42-E788EB406F68}" type="presParOf" srcId="{03F9583A-2B66-45A2-9C6F-99AEDEC050E3}" destId="{442C5C5A-8DDD-4C7E-BFDB-08448E1BF709}" srcOrd="0" destOrd="0" presId="urn:microsoft.com/office/officeart/2005/8/layout/hierarchy1"/>
    <dgm:cxn modelId="{B677C70D-5A21-4BDE-81DA-8CB8DC17E014}" type="presParOf" srcId="{442C5C5A-8DDD-4C7E-BFDB-08448E1BF709}" destId="{8EAB2E72-FCC0-4FE6-9EC5-DFD22251A5A6}" srcOrd="0" destOrd="0" presId="urn:microsoft.com/office/officeart/2005/8/layout/hierarchy1"/>
    <dgm:cxn modelId="{8D5F153C-BED6-4E2D-896A-47F74AF28EB8}" type="presParOf" srcId="{442C5C5A-8DDD-4C7E-BFDB-08448E1BF709}" destId="{53FE5038-9E3D-42AA-898C-D059523CCAF3}" srcOrd="1" destOrd="0" presId="urn:microsoft.com/office/officeart/2005/8/layout/hierarchy1"/>
    <dgm:cxn modelId="{70C535DF-AD50-4A7B-9A57-C1BA1B680B3A}" type="presParOf" srcId="{03F9583A-2B66-45A2-9C6F-99AEDEC050E3}" destId="{9A01C1CA-1824-46C1-BE5A-75B9BB070C0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B168FE-3E63-4C4C-AF3C-467BB5EA2366}">
      <dsp:nvSpPr>
        <dsp:cNvPr id="0" name=""/>
        <dsp:cNvSpPr/>
      </dsp:nvSpPr>
      <dsp:spPr>
        <a:xfrm>
          <a:off x="3883421" y="2065121"/>
          <a:ext cx="1986359" cy="945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4212"/>
              </a:lnTo>
              <a:lnTo>
                <a:pt x="1986359" y="644212"/>
              </a:lnTo>
              <a:lnTo>
                <a:pt x="1986359" y="945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4C38A4-628C-4ED9-BE94-7E948811C91F}">
      <dsp:nvSpPr>
        <dsp:cNvPr id="0" name=""/>
        <dsp:cNvSpPr/>
      </dsp:nvSpPr>
      <dsp:spPr>
        <a:xfrm>
          <a:off x="1897062" y="2065121"/>
          <a:ext cx="1986359" cy="945326"/>
        </a:xfrm>
        <a:custGeom>
          <a:avLst/>
          <a:gdLst/>
          <a:ahLst/>
          <a:cxnLst/>
          <a:rect l="0" t="0" r="0" b="0"/>
          <a:pathLst>
            <a:path>
              <a:moveTo>
                <a:pt x="1986359" y="0"/>
              </a:moveTo>
              <a:lnTo>
                <a:pt x="1986359" y="644212"/>
              </a:lnTo>
              <a:lnTo>
                <a:pt x="0" y="644212"/>
              </a:lnTo>
              <a:lnTo>
                <a:pt x="0" y="94532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2A0EFE-D56E-4B8D-AECD-09DA70606398}">
      <dsp:nvSpPr>
        <dsp:cNvPr id="0" name=""/>
        <dsp:cNvSpPr/>
      </dsp:nvSpPr>
      <dsp:spPr>
        <a:xfrm>
          <a:off x="2258218" y="1113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B72DD-0F0B-480C-98DA-917DAFE9EDA2}">
      <dsp:nvSpPr>
        <dsp:cNvPr id="0" name=""/>
        <dsp:cNvSpPr/>
      </dsp:nvSpPr>
      <dsp:spPr>
        <a:xfrm>
          <a:off x="2619375" y="344211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Self management with confidence</a:t>
          </a:r>
          <a:endParaRPr lang="en-GB" sz="2600" kern="1200" dirty="0"/>
        </a:p>
      </dsp:txBody>
      <dsp:txXfrm>
        <a:off x="2679828" y="404664"/>
        <a:ext cx="3129500" cy="1943101"/>
      </dsp:txXfrm>
    </dsp:sp>
    <dsp:sp modelId="{ADCE9F90-CFCB-4573-A52B-0215C79E13AA}">
      <dsp:nvSpPr>
        <dsp:cNvPr id="0" name=""/>
        <dsp:cNvSpPr/>
      </dsp:nvSpPr>
      <dsp:spPr>
        <a:xfrm>
          <a:off x="271859" y="3010447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B46311-20B1-427C-999F-1999E04E2A2F}">
      <dsp:nvSpPr>
        <dsp:cNvPr id="0" name=""/>
        <dsp:cNvSpPr/>
      </dsp:nvSpPr>
      <dsp:spPr>
        <a:xfrm>
          <a:off x="633015" y="3353545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What support do you need from your clinician to be able to manage your pain?</a:t>
          </a:r>
        </a:p>
      </dsp:txBody>
      <dsp:txXfrm>
        <a:off x="693468" y="3413998"/>
        <a:ext cx="3129500" cy="1943101"/>
      </dsp:txXfrm>
    </dsp:sp>
    <dsp:sp modelId="{8EAB2E72-FCC0-4FE6-9EC5-DFD22251A5A6}">
      <dsp:nvSpPr>
        <dsp:cNvPr id="0" name=""/>
        <dsp:cNvSpPr/>
      </dsp:nvSpPr>
      <dsp:spPr>
        <a:xfrm>
          <a:off x="4244578" y="3010447"/>
          <a:ext cx="3250406" cy="20640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FE5038-9E3D-42AA-898C-D059523CCAF3}">
      <dsp:nvSpPr>
        <dsp:cNvPr id="0" name=""/>
        <dsp:cNvSpPr/>
      </dsp:nvSpPr>
      <dsp:spPr>
        <a:xfrm>
          <a:off x="4605734" y="3353545"/>
          <a:ext cx="3250406" cy="20640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/>
            <a:t>What skills do you need to learn to manage your pain effectively?</a:t>
          </a:r>
          <a:endParaRPr lang="en-GB" sz="2600" kern="1200" dirty="0"/>
        </a:p>
      </dsp:txBody>
      <dsp:txXfrm>
        <a:off x="4666187" y="3413998"/>
        <a:ext cx="3129500" cy="1943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D4366-8B67-47B9-9BD7-9BB098D7ABE6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23A53-E9B7-41F2-8D69-B011148C47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4955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ivewellwithpain.co.uk/dashboard/skills-knowledge/shifting-the-conversation/breaking-the-persistent-pain-cycle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23EC8E-150C-4EE6-911F-C08DD337084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0891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Length of session will be approximately 1 hour.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Feel free to move around, get up, or do what you need to do to feel as comfortable as possible.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phones on silent/vibrate and mute video when not speaking.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Please keep cameras switched on so others can feel your presence.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This is an interactive session, please ask questions.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After the session, be sure to book a consultation with a clinician to record your goals and options for pain management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48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473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212E4-AABB-4962-8D4A-FC2B3EC33D2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643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hlinkClick r:id="rId3"/>
              </a:rPr>
              <a:t>https://livewellwithpain.co.uk/dashboard/skills-knowledge/shifting-the-conversation/breaking-the-persistent-pain-cycle/</a:t>
            </a:r>
            <a:r>
              <a:rPr lang="en-GB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Ask participants the question at the bottom of the slide – you can ask them to choose one thing each to get started with.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B212E4-AABB-4962-8D4A-FC2B3EC33D2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6513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Ask participants the question at the bottom of the slide – you can ask them to choose one thing each to get started with.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B212E4-AABB-4962-8D4A-FC2B3EC33D2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185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the object, its shape, texture – try to look for objects that you don’t normally notice in your surroundings.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C43A-CF6E-4D46-9ACB-704C511283D0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922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D5A09-E505-6EF4-2F40-2FFA8C7F28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F6331F-A158-251E-5F65-4C92FE633C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447C21-138A-353F-6036-36D16EEE7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F98E5-0F05-10CB-D5AF-CE870B523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62902-9D42-80E3-952E-27B5C9608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467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C9A5-61F3-BC4F-9446-B9AA5FA4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50CC13-93EA-DF9C-2413-BBACF062BA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927B41-8914-4822-269B-408751CD2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0F557-A7A6-510E-AF2E-258245365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146A9-BFBD-2924-6761-CBF7BEC08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52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7B2348-2073-31CC-2221-40CA0525BA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0BE07E-A574-3B9D-961C-039BCC74C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2DB00-2CAF-FB01-1814-8210CF287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B5891-5246-8ED2-93C6-43224F9E9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3F9B3-7E83-6180-652C-570DB57AE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359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19AF8-103A-B975-7C87-C0CA2D077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3D081-85A1-E303-25D0-E5C60FB1E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1540F-AA55-69AF-B406-87E3F8F5F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80EEE-BEA3-9E09-E35B-665506B7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6F917-A28A-B142-D52D-BBB13EF2D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722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8992C-C049-4D15-2F79-95A8F2B73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C52D5-62D0-A5D8-464D-35F4C178A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55C34-75F3-C380-90B2-E08931C6A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97C74-B79B-4078-D9A1-632D9DF9A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ECBAF-E270-E46C-BFC8-C4B1EE5A4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658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0928B-5858-1823-E4AA-4CDD68EED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7B0FE-6A53-8AAA-5077-ACD18BCABA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FDCD23-28B6-BFBC-06C0-322F0465F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F8C249-4BD7-5B2B-1A00-B18573CF4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69CDD2-FD41-34A3-EEE1-689C93606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716790-1676-5AA5-C362-702F161F6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54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40DA6-DF3E-C6E5-E17C-F48CB3A78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799AF-6CF8-6725-5A41-9A2952021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6CAFA2-2AAB-4BAA-35AF-061376488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8D91-B2DA-0818-26D7-7B39D732C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435483-A24A-3A0C-C2C0-84CE1AFFA9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9684DB-61C6-4ABD-FF81-04C6877C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96E7FC-948F-454A-1D7B-324DE4133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1F98DC-6545-5F5E-2DDF-21B014630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490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CF2B3-BE01-57A6-8887-7C8E7DFB8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FBB205-05E8-B99A-69E7-1F5B93360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D6D31-CFFA-E6F0-E6EC-AE7F28441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0129AD-8A0D-23AF-EC50-3EC069E6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85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2ABA5B-1FC9-35D8-96B4-AB949A8D7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684922-F3AF-E89E-D227-181E488A0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835B19-AC28-A3A3-196E-20F5E1F1A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9186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183F0-B44D-B489-681A-507C0BEF6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901AF-EAE7-886F-30EA-5BA2017A27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4D655-F221-34B9-F9A1-DEC701616F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61508D-F599-06EE-5957-DCA0DE5CD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287EE4-A6B9-B476-70DF-FF0836587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3A588F-3C0B-2CBB-65BE-A1037132C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865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2F0DD-1A39-35E7-1AA8-56AA6637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06D069-65E6-4575-BC4D-DB5719A2BE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0070D2-900E-B6B9-A3CD-A6D439EFA2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72DB07-ED29-CAA2-2F8D-268FFBC83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6200F5-386A-2B64-3B4B-0C209F75C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8DC70-6CE4-9AFF-8CEB-8B1A72F5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784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61F279-6A0E-9004-10BF-D3809268E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9BA5BF-A188-CE37-53EA-D8DBF45B3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B076C-0DB1-6FAD-4D52-7E06790562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D0BCC-CA82-4B27-BDDF-87688EBDE131}" type="datetimeFigureOut">
              <a:rPr lang="en-GB" smtClean="0"/>
              <a:t>05/03/2023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EBB15-CCD8-E5B3-85BC-E2DDC41B56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7FA68-1A46-AADE-9C95-F193BAF8D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78697-B966-49DE-B803-48D4FA98B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44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livewellwithpain.co.uk/ten-footsteps-programme/managing-moods/" TargetMode="External"/><Relationship Id="rId3" Type="http://schemas.openxmlformats.org/officeDocument/2006/relationships/hyperlink" Target="https://livewellwithpain.co.uk/wp-content/uploads/2022/09/pain-and-the-brain-v01.pdf" TargetMode="External"/><Relationship Id="rId7" Type="http://schemas.openxmlformats.org/officeDocument/2006/relationships/hyperlink" Target="https://livewellwithpain.co.uk/ten-footsteps-programme/communication/" TargetMode="External"/><Relationship Id="rId2" Type="http://schemas.openxmlformats.org/officeDocument/2006/relationships/hyperlink" Target="https://livewellwithpain.co.uk/self-management-skill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vewellwithpain.co.uk/wp-content/uploads/2022/09/sleep-leaflet.pdf" TargetMode="External"/><Relationship Id="rId5" Type="http://schemas.openxmlformats.org/officeDocument/2006/relationships/hyperlink" Target="https://livewellwithpain.co.uk/ten-footsteps-programme/setting-goals/" TargetMode="External"/><Relationship Id="rId10" Type="http://schemas.openxmlformats.org/officeDocument/2006/relationships/hyperlink" Target="https://livewellwithpain.co.uk/wp-content/uploads/2022/11/Managing-setbacks.pdf" TargetMode="External"/><Relationship Id="rId4" Type="http://schemas.openxmlformats.org/officeDocument/2006/relationships/hyperlink" Target="https://livewellwithpain.co.uk/wp-content/uploads/2022/09/pacing.pdf" TargetMode="External"/><Relationship Id="rId9" Type="http://schemas.openxmlformats.org/officeDocument/2006/relationships/hyperlink" Target="https://livewellwithpain.co.uk/ten-footsteps-programme/medicines-and-nutrition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intoolkit.org/pain-tool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holcb8Gz0M?feature=oembed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ZUXPqphwp2U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B96D-0F4E-4ECD-9CCC-7E86242B0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8167" y="2603241"/>
            <a:ext cx="7335665" cy="981742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Feeling </a:t>
            </a:r>
            <a:r>
              <a:rPr lang="en-GB" b="1" dirty="0">
                <a:solidFill>
                  <a:srgbClr val="00B050"/>
                </a:solidFill>
              </a:rPr>
              <a:t>ALIVE:</a:t>
            </a:r>
            <a:br>
              <a:rPr lang="en-GB" dirty="0"/>
            </a:br>
            <a:r>
              <a:rPr lang="en-GB" dirty="0">
                <a:solidFill>
                  <a:srgbClr val="0070C0"/>
                </a:solidFill>
              </a:rPr>
              <a:t>I </a:t>
            </a:r>
            <a:r>
              <a:rPr lang="en-GB" dirty="0" err="1">
                <a:solidFill>
                  <a:srgbClr val="0070C0"/>
                </a:solidFill>
              </a:rPr>
              <a:t>C</a:t>
            </a:r>
            <a:r>
              <a:rPr lang="en-GB" dirty="0" err="1">
                <a:solidFill>
                  <a:srgbClr val="00B050"/>
                </a:solidFill>
              </a:rPr>
              <a:t>A</a:t>
            </a:r>
            <a:r>
              <a:rPr lang="en-GB" dirty="0" err="1">
                <a:solidFill>
                  <a:srgbClr val="0070C0"/>
                </a:solidFill>
              </a:rPr>
              <a:t>n</a:t>
            </a:r>
            <a:r>
              <a:rPr lang="en-GB">
                <a:solidFill>
                  <a:srgbClr val="0070C0"/>
                </a:solidFill>
              </a:rPr>
              <a:t> </a:t>
            </a:r>
            <a:r>
              <a:rPr lang="en-GB">
                <a:solidFill>
                  <a:srgbClr val="00B050"/>
                </a:solidFill>
              </a:rPr>
              <a:t>Live</a:t>
            </a:r>
            <a:r>
              <a:rPr lang="en-GB">
                <a:solidFill>
                  <a:srgbClr val="0070C0"/>
                </a:solidFill>
              </a:rPr>
              <a:t> Well with Pain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4CB570-7523-4DF2-8BB0-6C3FEC7C7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1990" y="4379163"/>
            <a:ext cx="5268020" cy="642567"/>
          </a:xfrm>
        </p:spPr>
        <p:txBody>
          <a:bodyPr/>
          <a:lstStyle/>
          <a:p>
            <a:r>
              <a:rPr lang="en-US" dirty="0"/>
              <a:t>[Facilitator Name / Role / </a:t>
            </a:r>
            <a:r>
              <a:rPr lang="en-US" dirty="0" err="1"/>
              <a:t>Organisation</a:t>
            </a:r>
            <a:r>
              <a:rPr lang="en-US" dirty="0"/>
              <a:t>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8719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92656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&amp; Me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C5044C9-F7FC-66A7-2515-39E464477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913035"/>
            <a:ext cx="10752000" cy="996696"/>
          </a:xfrm>
        </p:spPr>
        <p:txBody>
          <a:bodyPr>
            <a:normAutofit/>
          </a:bodyPr>
          <a:lstStyle/>
          <a:p>
            <a:pPr marL="34200" indent="0" algn="ctr">
              <a:buNone/>
            </a:pPr>
            <a:r>
              <a:rPr lang="en-GB" dirty="0"/>
              <a:t>What activities do you enjoy doing? </a:t>
            </a:r>
          </a:p>
          <a:p>
            <a:pPr marL="34200" indent="0" algn="ctr">
              <a:buNone/>
            </a:pPr>
            <a:r>
              <a:rPr lang="en-GB" dirty="0"/>
              <a:t>What makes you smile and feel happy?</a:t>
            </a:r>
          </a:p>
          <a:p>
            <a:pPr marL="491400" indent="-457200"/>
            <a:endParaRPr lang="en-GB" dirty="0"/>
          </a:p>
          <a:p>
            <a:pPr marL="34200" indent="0">
              <a:buNone/>
            </a:pPr>
            <a:endParaRPr lang="en-GB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F92D63-D3AF-6D7E-93DB-55364B7789C2}"/>
              </a:ext>
            </a:extLst>
          </p:cNvPr>
          <p:cNvSpPr txBox="1"/>
          <p:nvPr/>
        </p:nvSpPr>
        <p:spPr>
          <a:xfrm>
            <a:off x="467879" y="3341445"/>
            <a:ext cx="10752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1-2 activities will you do more of this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week to make you smile?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This is a form of self-management 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73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9147-D00F-58CF-1B94-3D69D1AB5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669" y="226353"/>
            <a:ext cx="10515600" cy="847855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Self-management</a:t>
            </a:r>
            <a:endParaRPr lang="en-GB" sz="4000" dirty="0">
              <a:solidFill>
                <a:srgbClr val="0070C0"/>
              </a:solidFill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6540F9A1-3B79-8CE9-F6C6-6EF7F49AB9BC}"/>
              </a:ext>
            </a:extLst>
          </p:cNvPr>
          <p:cNvGraphicFramePr/>
          <p:nvPr/>
        </p:nvGraphicFramePr>
        <p:xfrm>
          <a:off x="2171961" y="10742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5318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Cycle vs. Self-Care Cycle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6D6225-ACC3-4D3F-80FC-6CE34FAC4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87" y="1019175"/>
            <a:ext cx="881062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7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Cycle vs. Self-Care Cycle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13995A-5C84-138A-D0E4-30D3B3BE3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885825"/>
            <a:ext cx="819150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90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42277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608"/>
            <a:ext cx="10515600" cy="4833355"/>
          </a:xfrm>
        </p:spPr>
        <p:txBody>
          <a:bodyPr/>
          <a:lstStyle/>
          <a:p>
            <a:r>
              <a:rPr lang="en-US" dirty="0"/>
              <a:t>We are coming to the end of the session</a:t>
            </a:r>
          </a:p>
          <a:p>
            <a:endParaRPr lang="en-US" dirty="0"/>
          </a:p>
          <a:p>
            <a:r>
              <a:rPr lang="en-US" dirty="0"/>
              <a:t>We are going to do a short mindfulness exercise</a:t>
            </a:r>
          </a:p>
          <a:p>
            <a:endParaRPr lang="en-US" dirty="0"/>
          </a:p>
          <a:p>
            <a:r>
              <a:rPr lang="en-US" dirty="0"/>
              <a:t>Before we start please: </a:t>
            </a:r>
          </a:p>
          <a:p>
            <a:pPr lvl="1"/>
            <a:r>
              <a:rPr lang="en-US" dirty="0"/>
              <a:t>Get comfortable in your seat </a:t>
            </a:r>
          </a:p>
          <a:p>
            <a:pPr lvl="1"/>
            <a:r>
              <a:rPr lang="en-US" dirty="0"/>
              <a:t>Take a deep breath (in from your nose and out from your mouth)</a:t>
            </a:r>
          </a:p>
          <a:p>
            <a:pPr lvl="1"/>
            <a:r>
              <a:rPr lang="en-US" dirty="0"/>
              <a:t>Try to feel relaxed and let go of any tension</a:t>
            </a:r>
          </a:p>
        </p:txBody>
      </p:sp>
    </p:spTree>
    <p:extLst>
      <p:ext uri="{BB962C8B-B14F-4D97-AF65-F5344CB8AC3E}">
        <p14:creationId xmlns:p14="http://schemas.microsoft.com/office/powerpoint/2010/main" val="249906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B5A3D-4269-3298-495D-AD013791F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9193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Rainbow 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4D5F8-781C-7B9B-712D-51A1FA8866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7584"/>
            <a:ext cx="10515600" cy="4749379"/>
          </a:xfrm>
        </p:spPr>
        <p:txBody>
          <a:bodyPr/>
          <a:lstStyle/>
          <a:p>
            <a:r>
              <a:rPr lang="en-US" dirty="0"/>
              <a:t>Look around your surroundings and identify something that is: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Red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2"/>
                </a:solidFill>
              </a:rPr>
              <a:t>Orange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4"/>
                </a:solidFill>
              </a:rPr>
              <a:t>Yellow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6"/>
                </a:solidFill>
              </a:rPr>
              <a:t>Green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5"/>
                </a:solidFill>
              </a:rPr>
              <a:t>Blue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7030A0"/>
                </a:solidFill>
              </a:rPr>
              <a:t>Indigo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CC00CC"/>
                </a:solidFill>
              </a:rPr>
              <a:t>Violet</a:t>
            </a:r>
            <a:endParaRPr lang="en-GB" dirty="0">
              <a:solidFill>
                <a:srgbClr val="CC00CC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46BBB9-79FA-E6ED-79C0-99DFD5692623}"/>
              </a:ext>
            </a:extLst>
          </p:cNvPr>
          <p:cNvSpPr txBox="1"/>
          <p:nvPr/>
        </p:nvSpPr>
        <p:spPr>
          <a:xfrm>
            <a:off x="1297460" y="3163331"/>
            <a:ext cx="337339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each object describe the texture and shape to yourself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246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4A9E0-B659-8AF1-1600-812B0930D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426" y="393117"/>
            <a:ext cx="10515600" cy="763879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Additional Resources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D3E06D-46F2-2853-22E9-10B1F2C5A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426" y="1320800"/>
            <a:ext cx="11195050" cy="5062246"/>
          </a:xfrm>
        </p:spPr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Self-management skills</a:t>
            </a:r>
            <a:endParaRPr lang="en-GB" dirty="0">
              <a:hlinkClick r:id="rId3"/>
            </a:endParaRPr>
          </a:p>
          <a:p>
            <a:r>
              <a:rPr lang="en-GB" dirty="0">
                <a:hlinkClick r:id="rId3"/>
              </a:rPr>
              <a:t>Pain and the brain</a:t>
            </a:r>
            <a:endParaRPr lang="en-GB" dirty="0"/>
          </a:p>
          <a:p>
            <a:r>
              <a:rPr lang="en-GB" dirty="0">
                <a:hlinkClick r:id="rId4"/>
              </a:rPr>
              <a:t>Pacing</a:t>
            </a:r>
            <a:endParaRPr lang="en-GB" dirty="0"/>
          </a:p>
          <a:p>
            <a:r>
              <a:rPr lang="en-GB" dirty="0">
                <a:hlinkClick r:id="rId5"/>
              </a:rPr>
              <a:t>Setting goals</a:t>
            </a:r>
            <a:endParaRPr lang="en-GB" dirty="0"/>
          </a:p>
          <a:p>
            <a:r>
              <a:rPr lang="en-GB" dirty="0">
                <a:hlinkClick r:id="rId6"/>
              </a:rPr>
              <a:t>Sleep well with pain</a:t>
            </a:r>
            <a:endParaRPr lang="en-GB" dirty="0"/>
          </a:p>
          <a:p>
            <a:r>
              <a:rPr lang="en-GB" dirty="0">
                <a:hlinkClick r:id="rId7"/>
              </a:rPr>
              <a:t>Communication</a:t>
            </a:r>
            <a:endParaRPr lang="en-GB" dirty="0"/>
          </a:p>
          <a:p>
            <a:r>
              <a:rPr lang="en-GB" dirty="0">
                <a:hlinkClick r:id="rId8"/>
              </a:rPr>
              <a:t>Managing mood</a:t>
            </a:r>
            <a:endParaRPr lang="en-GB" dirty="0"/>
          </a:p>
          <a:p>
            <a:r>
              <a:rPr lang="en-GB" dirty="0">
                <a:hlinkClick r:id="rId9"/>
              </a:rPr>
              <a:t>Medicines and nutrition</a:t>
            </a:r>
            <a:endParaRPr lang="en-GB" dirty="0"/>
          </a:p>
          <a:p>
            <a:r>
              <a:rPr lang="en-GB" dirty="0">
                <a:hlinkClick r:id="rId10"/>
              </a:rPr>
              <a:t>Managing setbacks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6590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Next Steps and Close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080" y="1297022"/>
            <a:ext cx="11193840" cy="484294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800" dirty="0"/>
              <a:t>Next session: Pain management treatment options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sz="2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Watch 1-2 videos from the </a:t>
            </a:r>
            <a:r>
              <a:rPr lang="en-US" sz="2800" dirty="0">
                <a:hlinkClick r:id="rId2"/>
              </a:rPr>
              <a:t>Pain Toolkit</a:t>
            </a:r>
            <a:r>
              <a:rPr lang="en-US" sz="2800" dirty="0"/>
              <a:t> after the session.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2800" dirty="0"/>
              <a:t>Don’t forget to do more of the activities that you mentioned make you smile before the next session.</a:t>
            </a:r>
          </a:p>
          <a:p>
            <a:endParaRPr lang="en-US" dirty="0"/>
          </a:p>
          <a:p>
            <a:r>
              <a:rPr lang="en-US" sz="2800" dirty="0"/>
              <a:t>Any Questions?</a:t>
            </a:r>
          </a:p>
          <a:p>
            <a:endParaRPr lang="en-US" sz="2800" dirty="0"/>
          </a:p>
          <a:p>
            <a:pPr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88750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E60C4-8522-48F5-9E83-6F2860F43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289069"/>
            <a:ext cx="10752000" cy="897008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0070C0"/>
                </a:solidFill>
              </a:rPr>
              <a:t>Housekeeping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3BB7B-6D71-4A02-B39E-0B0B8F2E09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lang="en-GB" smtClean="0"/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5EB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FFC5E89-0C09-FF87-2AEC-5900BB15B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8" y="1379796"/>
            <a:ext cx="10980783" cy="3994696"/>
          </a:xfrm>
        </p:spPr>
        <p:txBody>
          <a:bodyPr>
            <a:normAutofit/>
          </a:bodyPr>
          <a:lstStyle/>
          <a:p>
            <a:r>
              <a:rPr lang="en-US" sz="2400" dirty="0"/>
              <a:t>Session will last approximately 1 hour.</a:t>
            </a:r>
          </a:p>
          <a:p>
            <a:endParaRPr lang="en-US" sz="2400" dirty="0"/>
          </a:p>
          <a:p>
            <a:r>
              <a:rPr lang="en-US" sz="2400" dirty="0"/>
              <a:t>Please keep phones on silent and mute your video when not speaking.</a:t>
            </a:r>
          </a:p>
          <a:p>
            <a:endParaRPr lang="en-US" sz="2400" dirty="0"/>
          </a:p>
          <a:p>
            <a:r>
              <a:rPr lang="en-US" sz="2400" dirty="0"/>
              <a:t>Please keep cameras switched on if you can.</a:t>
            </a:r>
          </a:p>
          <a:p>
            <a:endParaRPr lang="en-US" sz="2400" dirty="0"/>
          </a:p>
          <a:p>
            <a:r>
              <a:rPr lang="en-US" sz="2400" dirty="0"/>
              <a:t>Feel free to ask questions throughout the session using the hand raising function.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D593B89-5CA2-0E12-615F-24F92A1C13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2" b="50000"/>
          <a:stretch/>
        </p:blipFill>
        <p:spPr bwMode="auto">
          <a:xfrm>
            <a:off x="2463732" y="4970813"/>
            <a:ext cx="7264535" cy="188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98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Overview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3</a:t>
            </a:fld>
            <a:endParaRPr lang="en-GB" dirty="0"/>
          </a:p>
        </p:txBody>
      </p:sp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51CAFCB9-0C27-C4B1-C455-B0C46DBF3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79651"/>
              </p:ext>
            </p:extLst>
          </p:nvPr>
        </p:nvGraphicFramePr>
        <p:xfrm>
          <a:off x="823772" y="1490492"/>
          <a:ext cx="10544456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0634">
                  <a:extLst>
                    <a:ext uri="{9D8B030D-6E8A-4147-A177-3AD203B41FA5}">
                      <a16:colId xmlns:a16="http://schemas.microsoft.com/office/drawing/2014/main" val="2118556039"/>
                    </a:ext>
                  </a:extLst>
                </a:gridCol>
                <a:gridCol w="8783822">
                  <a:extLst>
                    <a:ext uri="{9D8B030D-6E8A-4147-A177-3AD203B41FA5}">
                      <a16:colId xmlns:a16="http://schemas.microsoft.com/office/drawing/2014/main" val="4067171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Timing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Topic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8959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Welcome and introductions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605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409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Recap and questions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986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 mins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Pain &amp; me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247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Self-management: Pain cycle vs self-care cycle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955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5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Rainbow mindfulness exercise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364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10 mins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Next steps and close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4701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597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Welcome and Introductions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642190"/>
            <a:ext cx="10752000" cy="45066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Introduce yourself and describe how your goal has been going from last session: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Great</a:t>
            </a:r>
            <a:r>
              <a:rPr lang="en-US" dirty="0"/>
              <a:t> (managed to achieve my goal)</a:t>
            </a:r>
          </a:p>
          <a:p>
            <a:r>
              <a:rPr lang="en-US" dirty="0">
                <a:solidFill>
                  <a:srgbClr val="0070C0"/>
                </a:solidFill>
              </a:rPr>
              <a:t>Nearly there </a:t>
            </a:r>
            <a:r>
              <a:rPr lang="en-US" dirty="0"/>
              <a:t>(started working towards my goal)</a:t>
            </a:r>
          </a:p>
          <a:p>
            <a:r>
              <a:rPr lang="en-US" dirty="0">
                <a:solidFill>
                  <a:schemeClr val="accent2"/>
                </a:solidFill>
              </a:rPr>
              <a:t>In progress </a:t>
            </a:r>
            <a:r>
              <a:rPr lang="en-US" dirty="0"/>
              <a:t>(I know what I want to do and I know I can do it)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50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3608"/>
            <a:ext cx="10515600" cy="4833355"/>
          </a:xfrm>
        </p:spPr>
        <p:txBody>
          <a:bodyPr/>
          <a:lstStyle/>
          <a:p>
            <a:r>
              <a:rPr lang="en-US" dirty="0"/>
              <a:t>We are going to do a short mindfulness exercise</a:t>
            </a:r>
          </a:p>
          <a:p>
            <a:endParaRPr lang="en-US" dirty="0"/>
          </a:p>
          <a:p>
            <a:r>
              <a:rPr lang="en-US" dirty="0"/>
              <a:t>Before we start please: </a:t>
            </a:r>
          </a:p>
          <a:p>
            <a:pPr lvl="1"/>
            <a:r>
              <a:rPr lang="en-US" dirty="0"/>
              <a:t>Get comfortable in your seat </a:t>
            </a:r>
          </a:p>
          <a:p>
            <a:pPr lvl="1"/>
            <a:r>
              <a:rPr lang="en-US" dirty="0"/>
              <a:t>Take a deep breath (in from your nose and out from your mouth)</a:t>
            </a:r>
          </a:p>
          <a:p>
            <a:pPr lvl="1"/>
            <a:r>
              <a:rPr lang="en-US" dirty="0"/>
              <a:t>Try to feel relaxed and let go of any tension</a:t>
            </a:r>
          </a:p>
        </p:txBody>
      </p:sp>
    </p:spTree>
    <p:extLst>
      <p:ext uri="{BB962C8B-B14F-4D97-AF65-F5344CB8AC3E}">
        <p14:creationId xmlns:p14="http://schemas.microsoft.com/office/powerpoint/2010/main" val="711372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Mindfulness Exercise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Online Media 6" title="2 Minute Re-Centering Mindfulness Meditation for De-stressing">
            <a:hlinkClick r:id="" action="ppaction://media"/>
            <a:extLst>
              <a:ext uri="{FF2B5EF4-FFF2-40B4-BE49-F238E27FC236}">
                <a16:creationId xmlns:a16="http://schemas.microsoft.com/office/drawing/2014/main" id="{6B4C58A9-CA82-7C5B-20A0-E64D4A6FA2F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93405" y="1184073"/>
            <a:ext cx="8605189" cy="48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9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Reset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44E201-67E6-4C84-91CE-EF6C201C1FBB}" type="slidenum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2D8684-A4E8-0946-EB2C-0B02D7967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879" y="1343608"/>
            <a:ext cx="10885921" cy="4833355"/>
          </a:xfrm>
        </p:spPr>
        <p:txBody>
          <a:bodyPr/>
          <a:lstStyle/>
          <a:p>
            <a:r>
              <a:rPr lang="en-US" dirty="0"/>
              <a:t>Take a moment to come back to the session</a:t>
            </a:r>
          </a:p>
          <a:p>
            <a:endParaRPr lang="en-US" dirty="0"/>
          </a:p>
          <a:p>
            <a:r>
              <a:rPr lang="en-US" dirty="0"/>
              <a:t>We are going to recap the last session and then have a discussion on acceptance of pain</a:t>
            </a:r>
          </a:p>
          <a:p>
            <a:endParaRPr lang="en-US" dirty="0"/>
          </a:p>
          <a:p>
            <a:r>
              <a:rPr lang="en-US" dirty="0"/>
              <a:t>Feel free to contribute or not</a:t>
            </a:r>
          </a:p>
          <a:p>
            <a:endParaRPr lang="en-US" dirty="0"/>
          </a:p>
          <a:p>
            <a:r>
              <a:rPr lang="en-US" dirty="0"/>
              <a:t> If you feel uncomfortable at any time, you are free to leave the conversion and return later if you would like to</a:t>
            </a:r>
          </a:p>
        </p:txBody>
      </p:sp>
    </p:spTree>
    <p:extLst>
      <p:ext uri="{BB962C8B-B14F-4D97-AF65-F5344CB8AC3E}">
        <p14:creationId xmlns:p14="http://schemas.microsoft.com/office/powerpoint/2010/main" val="3482374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557393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Recap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AA05E-24FB-1CAF-2E19-B4C3FA22D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425" y="1604962"/>
            <a:ext cx="11193840" cy="4194947"/>
          </a:xfrm>
        </p:spPr>
        <p:txBody>
          <a:bodyPr>
            <a:normAutofit/>
          </a:bodyPr>
          <a:lstStyle/>
          <a:p>
            <a:r>
              <a:rPr lang="en-GB" dirty="0"/>
              <a:t>Recap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What is pain</a:t>
            </a:r>
          </a:p>
          <a:p>
            <a:pPr marL="720000" lvl="1">
              <a:buFont typeface="Arial" panose="020B0604020202020204" pitchFamily="34" charset="0"/>
              <a:buChar char="•"/>
            </a:pPr>
            <a:r>
              <a:rPr lang="en-GB" dirty="0"/>
              <a:t>Impact of pain </a:t>
            </a:r>
          </a:p>
          <a:p>
            <a:pPr marL="720000" lvl="1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262800"/>
            <a:r>
              <a:rPr lang="en-GB" dirty="0"/>
              <a:t>Any questions or thoughts from the previous session?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406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36A93-AE17-F5CD-5EEC-424FD0961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9" y="342789"/>
            <a:ext cx="10752000" cy="51652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Pain &amp; Me</a:t>
            </a:r>
            <a:endParaRPr lang="en-GB" sz="4000" dirty="0">
              <a:solidFill>
                <a:srgbClr val="0070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4AF50A-CEA2-C016-F798-EC6EE01D7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847" y="6265344"/>
            <a:ext cx="69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44E201-67E6-4C84-91CE-EF6C201C1FBB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6" name="Online Media 5" title="Pain and Me: Tamar Pincus talks about chronic pain, acceptance and commitment">
            <a:hlinkClick r:id="" action="ppaction://media"/>
            <a:extLst>
              <a:ext uri="{FF2B5EF4-FFF2-40B4-BE49-F238E27FC236}">
                <a16:creationId xmlns:a16="http://schemas.microsoft.com/office/drawing/2014/main" id="{057C04A1-4054-46FD-D1DD-CEADD95B44A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09750" y="1140599"/>
            <a:ext cx="8572500" cy="484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1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724</Words>
  <Application>Microsoft Office PowerPoint</Application>
  <PresentationFormat>Widescreen</PresentationFormat>
  <Paragraphs>139</Paragraphs>
  <Slides>17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     Feeling ALIVE: I CAn Live Well with Pain</vt:lpstr>
      <vt:lpstr>Housekeeping</vt:lpstr>
      <vt:lpstr>Overview</vt:lpstr>
      <vt:lpstr>Welcome and Introductions</vt:lpstr>
      <vt:lpstr>Mindfulness Exercise</vt:lpstr>
      <vt:lpstr>Mindfulness Exercise</vt:lpstr>
      <vt:lpstr>Reset</vt:lpstr>
      <vt:lpstr>Recap</vt:lpstr>
      <vt:lpstr>Pain &amp; Me</vt:lpstr>
      <vt:lpstr>Pain &amp; Me</vt:lpstr>
      <vt:lpstr>Self-management</vt:lpstr>
      <vt:lpstr>Pain Cycle vs. Self-Care Cycle</vt:lpstr>
      <vt:lpstr>Pain Cycle vs. Self-Care Cycle</vt:lpstr>
      <vt:lpstr>Mindfulness Exercise</vt:lpstr>
      <vt:lpstr>Rainbow Mindfulness Exercise</vt:lpstr>
      <vt:lpstr>Additional Resources</vt:lpstr>
      <vt:lpstr>Next Steps and Close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Let’s Live Well With Pain</dc:title>
  <dc:creator>Aiysha Saleemi</dc:creator>
  <cp:lastModifiedBy>Aiysha Saleemi</cp:lastModifiedBy>
  <cp:revision>18</cp:revision>
  <dcterms:created xsi:type="dcterms:W3CDTF">2023-02-17T16:41:39Z</dcterms:created>
  <dcterms:modified xsi:type="dcterms:W3CDTF">2023-03-05T22:13:38Z</dcterms:modified>
</cp:coreProperties>
</file>