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35" r:id="rId2"/>
    <p:sldId id="316" r:id="rId3"/>
    <p:sldId id="289" r:id="rId4"/>
    <p:sldId id="323" r:id="rId5"/>
    <p:sldId id="295" r:id="rId6"/>
    <p:sldId id="336" r:id="rId7"/>
    <p:sldId id="337" r:id="rId8"/>
    <p:sldId id="315" r:id="rId9"/>
    <p:sldId id="338" r:id="rId10"/>
    <p:sldId id="302" r:id="rId11"/>
    <p:sldId id="303" r:id="rId12"/>
    <p:sldId id="299" r:id="rId13"/>
    <p:sldId id="305" r:id="rId14"/>
    <p:sldId id="341" r:id="rId15"/>
    <p:sldId id="318" r:id="rId16"/>
    <p:sldId id="31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3869" autoAdjust="0"/>
  </p:normalViewPr>
  <p:slideViewPr>
    <p:cSldViewPr snapToGrid="0">
      <p:cViewPr varScale="1">
        <p:scale>
          <a:sx n="60" d="100"/>
          <a:sy n="60" d="100"/>
        </p:scale>
        <p:origin x="147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F96062-C85C-4A51-B085-D2A6C1C14A6E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95B4C-21D8-47DD-BD94-25223EABED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105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ce.org.uk/guidance/ng193/chapter/Recommendations#managing-chronic-primary-pain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ce.org.uk/guidance/ng193/chapter/Recommendations#managing-chronic-primary-pain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3EC8E-150C-4EE6-911F-C08DD337084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0891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Length of session will be approximately 1 hour. There will be a short break halfway through.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Feel free to move around, get up, or do what you need to do to feel as comfortable as possible.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Please keep phones on silent/vibrate and mute video when not speaking.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Please keep cameras switched on so others can feel your presence.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This is an interactive session, please ask questions.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After the session, be sure to book a consultation with a clinician to record non-pharm treatment options chosen and review medications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48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3473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643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B212E4-AABB-4962-8D4A-FC2B3EC33D2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0944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hlinkClick r:id="rId3"/>
              </a:rPr>
              <a:t>https://www.nice.org.uk/guidance/ng193/chapter/Recommendations#managing-chronic-primary-pain</a:t>
            </a:r>
            <a:r>
              <a:rPr lang="en-GB" dirty="0"/>
              <a:t>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412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hlinkClick r:id="rId3"/>
              </a:rPr>
              <a:t>https://www.nice.org.uk/guidance/ng193/chapter/Recommendations#managing-chronic-primary-pain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186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Notice the object, its shape, texture – try to look for objects that you don’t normally notice in your surroundings.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C43A-CF6E-4D46-9ACB-704C511283D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922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1D9C1-FC76-4F80-874F-C102C80D47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FB112D-460C-8118-16DE-FB3BAE8173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E449F-6356-21B0-3DB3-71ED15075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798E6-74DF-B77F-FEFB-0A9D23802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631961-709A-9FDC-258E-1A2ADD52A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965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153B9-B83D-17A7-6415-DE5A4E6CD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1137EA-BBAC-7800-EDD2-BC62FAD8A2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CE7785-C66C-DB6C-291B-9AE1EE686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2A06E-1E33-5BF4-57F3-321D84FB4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8C6174-68E8-7777-0200-BBD5776B0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3289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C3B2A8-30BB-0189-6318-B19C0FA879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FED5F6-B962-5435-030F-F7A34E8073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80F6B-B783-5DB4-5EE0-FBAB74869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0A1D9A-9C67-7C87-BBBA-03CD96698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C4048-8E37-6017-3AA3-02791B347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9396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8FC89-BAE2-C733-5E5F-1BC0B5D4B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85693-2A6F-B05F-404A-271AB84A43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0073AA-0ED4-48FE-87B2-5968E93E2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E57120-543B-7CBF-16D5-0D031225C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9F1929-21F0-87FF-DCFA-5FDF496B5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3834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B06D6-8695-85A6-5015-468FD9259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B4A3DE-CE09-8A28-CAF4-0260C9321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045356-3ACC-E0A4-BC0D-E1D99446F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3728B-8977-4630-9681-43BDA2943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74964-A4A0-1D71-5F26-336D23320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4817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75EF8-E9B4-DFA1-408C-524A15362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8A2CA-08A7-C5C7-516C-8B31032C15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AB8B72-71F1-3DBD-EF24-EBD5F15784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6F6D1E-668F-5DE3-48A8-1B4A1C603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0B8734-B6C7-7C83-13B1-97666F518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3F5826-25C0-8AFA-7796-342ABD5FE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773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17873-9F28-0437-3743-640A44DA6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A9F172-5B6D-07DC-8B08-F0817BBBF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EA5AA-5CC3-2F0E-A8B3-600214857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E5BC1F-D48B-B574-C953-EBF3D7055D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E3ABF7-7F5B-5AD0-7CB8-DBC525F17C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4CE4BC-3441-DB0E-6209-2E35C7502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FA78A2-C1FD-9B3E-2519-5969BD818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B5D1FB-C954-2967-DE5E-0975531CC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968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C603D-D133-CD03-2442-0D4279923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05ED0A-1968-4836-9886-1DFE74ADE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09CE44-F24B-A877-E7BF-6F5CD519A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56BB96-3268-FC75-710E-398BF07A4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9954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D7C6CC-11BE-BE28-9FD7-F429B71DA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37B5AC-6DF3-DC34-B4D8-13710321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F87245-D185-7F60-4E4A-EA422BAAF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7471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BBCD3-4759-D119-3129-B4F7A25B1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505A3-8785-DDBD-B3A8-E048F2802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C8D2BB-B8A9-6282-157B-ED824F44B2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74EDB7-6A22-3DC3-C11C-7D66DD912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B0270B-78FC-4996-5E28-B59DA72E4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DBAB16-6008-1EE6-D1F3-8D9BD36D6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52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B7338-0779-CBC0-4443-998AE13E8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8CB5EC-E9FE-49B3-3166-2CE84DCDAD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1D15E3-0C44-7531-AED4-1927EC2A6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7237D9-9C81-5211-CB6C-C0B9DF008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19F807-91FF-CEF0-44B5-5C247E281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C8C84-550E-45BE-E61C-F0FA98A75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8733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B4EA8E-DE05-890F-E7A2-DBB9C1B1C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165E9C-F96E-0186-3489-760FAB6CB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871BE7-0D89-78D0-620E-C45E9BED8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D5ECE-9DBC-4D0D-82B2-0301A5AA2578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78F218-DE76-B10F-C6BC-4C45566171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298A00-ECEC-CD3D-F729-3CB05A7327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B80C-BABA-4690-8B2F-7ED4589C4A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59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3UvcxX1au0?feature=oembed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aintoolkit.org/pain-tools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holcb8Gz0M?feature=oembed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FB96D-0F4E-4ECD-9CCC-7E86242B0A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8167" y="2603241"/>
            <a:ext cx="7335665" cy="981742"/>
          </a:xfrm>
        </p:spPr>
        <p:txBody>
          <a:bodyPr>
            <a:normAutofit fontScale="90000"/>
          </a:bodyPr>
          <a:lstStyle/>
          <a:p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dirty="0">
                <a:solidFill>
                  <a:srgbClr val="0070C0"/>
                </a:solidFill>
              </a:rPr>
              <a:t>Feeling </a:t>
            </a:r>
            <a:r>
              <a:rPr lang="en-GB" b="1" dirty="0">
                <a:solidFill>
                  <a:srgbClr val="00B050"/>
                </a:solidFill>
              </a:rPr>
              <a:t>ALIVE:</a:t>
            </a:r>
            <a:br>
              <a:rPr lang="en-GB" dirty="0"/>
            </a:br>
            <a:r>
              <a:rPr lang="en-GB" dirty="0">
                <a:solidFill>
                  <a:srgbClr val="0070C0"/>
                </a:solidFill>
              </a:rPr>
              <a:t>I </a:t>
            </a:r>
            <a:r>
              <a:rPr lang="en-GB" dirty="0" err="1">
                <a:solidFill>
                  <a:srgbClr val="0070C0"/>
                </a:solidFill>
              </a:rPr>
              <a:t>C</a:t>
            </a:r>
            <a:r>
              <a:rPr lang="en-GB" dirty="0" err="1">
                <a:solidFill>
                  <a:srgbClr val="00B050"/>
                </a:solidFill>
              </a:rPr>
              <a:t>A</a:t>
            </a:r>
            <a:r>
              <a:rPr lang="en-GB" dirty="0" err="1">
                <a:solidFill>
                  <a:srgbClr val="0070C0"/>
                </a:solidFill>
              </a:rPr>
              <a:t>n</a:t>
            </a:r>
            <a:r>
              <a:rPr lang="en-GB">
                <a:solidFill>
                  <a:srgbClr val="0070C0"/>
                </a:solidFill>
              </a:rPr>
              <a:t> </a:t>
            </a:r>
            <a:r>
              <a:rPr lang="en-GB">
                <a:solidFill>
                  <a:srgbClr val="00B050"/>
                </a:solidFill>
              </a:rPr>
              <a:t>Live</a:t>
            </a:r>
            <a:r>
              <a:rPr lang="en-GB">
                <a:solidFill>
                  <a:srgbClr val="0070C0"/>
                </a:solidFill>
              </a:rPr>
              <a:t> Well with Pain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4CB570-7523-4DF2-8BB0-6C3FEC7C71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1990" y="4379163"/>
            <a:ext cx="5268020" cy="642567"/>
          </a:xfrm>
        </p:spPr>
        <p:txBody>
          <a:bodyPr/>
          <a:lstStyle/>
          <a:p>
            <a:r>
              <a:rPr lang="en-US" dirty="0"/>
              <a:t>[Facilitator Name / Role / </a:t>
            </a:r>
            <a:r>
              <a:rPr lang="en-US" dirty="0" err="1"/>
              <a:t>Organisation</a:t>
            </a:r>
            <a:r>
              <a:rPr lang="en-US" dirty="0"/>
              <a:t>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8719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6" name="Online Media 5" title="Opioid Reduction | Mark's Story">
            <a:hlinkClick r:id="" action="ppaction://media"/>
            <a:extLst>
              <a:ext uri="{FF2B5EF4-FFF2-40B4-BE49-F238E27FC236}">
                <a16:creationId xmlns:a16="http://schemas.microsoft.com/office/drawing/2014/main" id="{B067FC89-89B6-7F27-8D3F-310066215BD7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94924" y="777537"/>
            <a:ext cx="9385711" cy="530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78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Discussion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079" y="1297022"/>
            <a:ext cx="5344800" cy="4730799"/>
          </a:xfrm>
        </p:spPr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3200" dirty="0"/>
              <a:t>What has been your experience of using pain medication?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32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3200" dirty="0"/>
              <a:t>What options other than medicines have worked for your persistent pain?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32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3200" dirty="0"/>
              <a:t>What’s one goal for managing your pain you will take forward?</a:t>
            </a:r>
          </a:p>
        </p:txBody>
      </p:sp>
      <p:pic>
        <p:nvPicPr>
          <p:cNvPr id="6" name="Picture 5" descr="A group of people sitting in a room&#10;&#10;Description automatically generated with medium confidence">
            <a:extLst>
              <a:ext uri="{FF2B5EF4-FFF2-40B4-BE49-F238E27FC236}">
                <a16:creationId xmlns:a16="http://schemas.microsoft.com/office/drawing/2014/main" id="{E7D06A11-DBE7-138D-F5E7-7064FBE08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879" y="1297022"/>
            <a:ext cx="6360064" cy="485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6669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Treatment Options for Persistent Pain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080" y="1324250"/>
            <a:ext cx="11193840" cy="5123656"/>
          </a:xfrm>
        </p:spPr>
        <p:txBody>
          <a:bodyPr>
            <a:normAutofit/>
          </a:bodyPr>
          <a:lstStyle/>
          <a:p>
            <a:r>
              <a:rPr lang="en-GB" dirty="0"/>
              <a:t>National guidelines state that pain relief such as opioids should not be used for persistent non-cancer pain as the harm outweighs the benefit.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Non-pharmacological management of persistent pain, examples: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Physical activity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Psychological therapy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Acupuncture</a:t>
            </a:r>
          </a:p>
        </p:txBody>
      </p:sp>
    </p:spTree>
    <p:extLst>
      <p:ext uri="{BB962C8B-B14F-4D97-AF65-F5344CB8AC3E}">
        <p14:creationId xmlns:p14="http://schemas.microsoft.com/office/powerpoint/2010/main" val="2066339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53163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Non-pharmacological Services for Persistent Pain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080" y="1543050"/>
            <a:ext cx="11193840" cy="4596916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To be added locally – what services are available to your patients for supporting persistent pain management.</a:t>
            </a:r>
          </a:p>
        </p:txBody>
      </p:sp>
    </p:spTree>
    <p:extLst>
      <p:ext uri="{BB962C8B-B14F-4D97-AF65-F5344CB8AC3E}">
        <p14:creationId xmlns:p14="http://schemas.microsoft.com/office/powerpoint/2010/main" val="647392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B5A3D-4269-3298-495D-AD013791F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919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Rainbow Mindfulness Exercise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4D5F8-781C-7B9B-712D-51A1FA8866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7584"/>
            <a:ext cx="10515600" cy="4749379"/>
          </a:xfrm>
        </p:spPr>
        <p:txBody>
          <a:bodyPr/>
          <a:lstStyle/>
          <a:p>
            <a:r>
              <a:rPr lang="en-US" dirty="0"/>
              <a:t>Look around your surroundings and identify something that is: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Red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2"/>
                </a:solidFill>
              </a:rPr>
              <a:t>Orange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4"/>
                </a:solidFill>
              </a:rPr>
              <a:t>Yellow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6"/>
                </a:solidFill>
              </a:rPr>
              <a:t>Green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5"/>
                </a:solidFill>
              </a:rPr>
              <a:t>Blue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7030A0"/>
                </a:solidFill>
              </a:rPr>
              <a:t>Indigo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C00CC"/>
                </a:solidFill>
              </a:rPr>
              <a:t>Violet</a:t>
            </a:r>
            <a:endParaRPr lang="en-GB" dirty="0">
              <a:solidFill>
                <a:srgbClr val="CC00CC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46BBB9-79FA-E6ED-79C0-99DFD5692623}"/>
              </a:ext>
            </a:extLst>
          </p:cNvPr>
          <p:cNvSpPr txBox="1"/>
          <p:nvPr/>
        </p:nvSpPr>
        <p:spPr>
          <a:xfrm>
            <a:off x="1297460" y="3163331"/>
            <a:ext cx="3373395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each object describe the texture and shape to yourself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246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Next Steps and Close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080" y="1297022"/>
            <a:ext cx="11193840" cy="4842944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Watch videos from the </a:t>
            </a:r>
            <a:r>
              <a:rPr lang="en-US" sz="2800" dirty="0">
                <a:hlinkClick r:id="rId2"/>
              </a:rPr>
              <a:t>Pain Toolkit</a:t>
            </a:r>
            <a:r>
              <a:rPr lang="en-US" sz="2800" dirty="0"/>
              <a:t> and review additiona</a:t>
            </a:r>
            <a:r>
              <a:rPr lang="en-US" dirty="0"/>
              <a:t>l resources.</a:t>
            </a:r>
            <a:endParaRPr lang="en-US" sz="2800" dirty="0"/>
          </a:p>
          <a:p>
            <a:pPr marL="0" indent="0">
              <a:buNone/>
            </a:pPr>
            <a:endParaRPr lang="en-GB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Ensure you set up a consultation with a clinician to review your current pain management and to record any non-pharmacological treatment options you are trying or want to start trying.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Feedback to your clinician on the progress of your goal(s).</a:t>
            </a:r>
          </a:p>
        </p:txBody>
      </p:sp>
    </p:spTree>
    <p:extLst>
      <p:ext uri="{BB962C8B-B14F-4D97-AF65-F5344CB8AC3E}">
        <p14:creationId xmlns:p14="http://schemas.microsoft.com/office/powerpoint/2010/main" val="1105579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CD0073-42DC-4DDC-AFA7-566C50EDD9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911" y="1670834"/>
            <a:ext cx="10752000" cy="3947329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				</a:t>
            </a:r>
          </a:p>
          <a:p>
            <a:pPr marL="0" indent="0" algn="ctr">
              <a:buNone/>
            </a:pPr>
            <a:r>
              <a:rPr lang="en-US" sz="3600" dirty="0"/>
              <a:t>Any Questions?</a:t>
            </a:r>
          </a:p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r>
              <a:rPr lang="en-US" sz="3600" dirty="0"/>
              <a:t>Please complete </a:t>
            </a:r>
            <a:r>
              <a:rPr lang="en-US" sz="3600"/>
              <a:t>the post-session</a:t>
            </a:r>
            <a:endParaRPr lang="en-US" sz="3600" dirty="0"/>
          </a:p>
          <a:p>
            <a:pPr marL="0" indent="0" algn="ctr">
              <a:buNone/>
            </a:pPr>
            <a:r>
              <a:rPr lang="en-US" sz="3600" dirty="0"/>
              <a:t>survey before you leave the session.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BE9950-0098-4D32-9F8A-3F877BA370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2421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E60C4-8522-48F5-9E83-6F2860F43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289069"/>
            <a:ext cx="10752000" cy="897008"/>
          </a:xfrm>
        </p:spPr>
        <p:txBody>
          <a:bodyPr>
            <a:normAutofit/>
          </a:bodyPr>
          <a:lstStyle/>
          <a:p>
            <a:r>
              <a:rPr lang="en-GB" sz="4000" dirty="0">
                <a:solidFill>
                  <a:srgbClr val="0070C0"/>
                </a:solidFill>
              </a:rPr>
              <a:t>Housekeeping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53BB7B-6D71-4A02-B39E-0B0B8F2E09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lang="en-GB" smtClean="0"/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5EB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FFC5E89-0C09-FF87-2AEC-5900BB15B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78" y="1379796"/>
            <a:ext cx="10980783" cy="3994696"/>
          </a:xfrm>
        </p:spPr>
        <p:txBody>
          <a:bodyPr>
            <a:normAutofit/>
          </a:bodyPr>
          <a:lstStyle/>
          <a:p>
            <a:r>
              <a:rPr lang="en-US" sz="2400" dirty="0"/>
              <a:t>Session will last approximately 1 hour.</a:t>
            </a:r>
          </a:p>
          <a:p>
            <a:endParaRPr lang="en-US" sz="2400" dirty="0"/>
          </a:p>
          <a:p>
            <a:r>
              <a:rPr lang="en-US" sz="2400" dirty="0"/>
              <a:t>Please keep phones on silent and mute your video when not speaking.</a:t>
            </a:r>
          </a:p>
          <a:p>
            <a:endParaRPr lang="en-US" sz="2400" dirty="0"/>
          </a:p>
          <a:p>
            <a:r>
              <a:rPr lang="en-US" sz="2400" dirty="0"/>
              <a:t>Please keep cameras switched on if you can.</a:t>
            </a:r>
          </a:p>
          <a:p>
            <a:endParaRPr lang="en-US" sz="2400" dirty="0"/>
          </a:p>
          <a:p>
            <a:r>
              <a:rPr lang="en-US" sz="2400" dirty="0"/>
              <a:t>Feel free to ask questions throughout the session using the hand raising function.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AD593B89-5CA2-0E12-615F-24F92A1C13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" b="50000"/>
          <a:stretch/>
        </p:blipFill>
        <p:spPr bwMode="auto">
          <a:xfrm>
            <a:off x="2463732" y="4970813"/>
            <a:ext cx="7264535" cy="188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986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Overview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3</a:t>
            </a:fld>
            <a:endParaRPr lang="en-GB" dirty="0"/>
          </a:p>
        </p:txBody>
      </p:sp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51CAFCB9-0C27-C4B1-C455-B0C46DBF3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304573"/>
              </p:ext>
            </p:extLst>
          </p:nvPr>
        </p:nvGraphicFramePr>
        <p:xfrm>
          <a:off x="823772" y="1490492"/>
          <a:ext cx="10544456" cy="360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0634">
                  <a:extLst>
                    <a:ext uri="{9D8B030D-6E8A-4147-A177-3AD203B41FA5}">
                      <a16:colId xmlns:a16="http://schemas.microsoft.com/office/drawing/2014/main" val="2118556039"/>
                    </a:ext>
                  </a:extLst>
                </a:gridCol>
                <a:gridCol w="8783822">
                  <a:extLst>
                    <a:ext uri="{9D8B030D-6E8A-4147-A177-3AD203B41FA5}">
                      <a16:colId xmlns:a16="http://schemas.microsoft.com/office/drawing/2014/main" val="40671716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Timing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Topic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959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Welcome and introductions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605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Mindfulness exercise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4409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 mins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Recap and questions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986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 mins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dirty="0"/>
                        <a:t>Marks’ Story: Opioid Reduction</a:t>
                      </a:r>
                      <a:endParaRPr lang="en-GB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33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20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Discussion: What non-pharm options have worked for you? What will you take away from these sessions?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1565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 mins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Non-pharmacological treatment options and services available locally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577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Rainbow mindfulness exercise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364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Next steps and close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701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597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55739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Welcome and Introductions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79" y="1642190"/>
            <a:ext cx="10752000" cy="45066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Introduce yourself and describe how your ‘activities that make you smile’ have been going from last session: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rgbClr val="00B050"/>
                </a:solidFill>
              </a:rPr>
              <a:t>Great</a:t>
            </a:r>
            <a:r>
              <a:rPr lang="en-US" dirty="0"/>
              <a:t> (managed to achieve my goal)</a:t>
            </a:r>
          </a:p>
          <a:p>
            <a:r>
              <a:rPr lang="en-US" dirty="0">
                <a:solidFill>
                  <a:srgbClr val="0070C0"/>
                </a:solidFill>
              </a:rPr>
              <a:t>Nearly there </a:t>
            </a:r>
            <a:r>
              <a:rPr lang="en-US" dirty="0"/>
              <a:t>(started working towards my goal)</a:t>
            </a:r>
          </a:p>
          <a:p>
            <a:r>
              <a:rPr lang="en-US" dirty="0">
                <a:solidFill>
                  <a:schemeClr val="accent2"/>
                </a:solidFill>
              </a:rPr>
              <a:t>In progress </a:t>
            </a:r>
            <a:r>
              <a:rPr lang="en-US" dirty="0"/>
              <a:t>(I know what I want to do and I know I can do it)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8508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Mindfulness Exercise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2D8684-A4E8-0946-EB2C-0B02D7967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3608"/>
            <a:ext cx="10515600" cy="4833355"/>
          </a:xfrm>
        </p:spPr>
        <p:txBody>
          <a:bodyPr/>
          <a:lstStyle/>
          <a:p>
            <a:r>
              <a:rPr lang="en-US" dirty="0"/>
              <a:t>We are going to do a short mindfulness exercise</a:t>
            </a:r>
          </a:p>
          <a:p>
            <a:endParaRPr lang="en-US" dirty="0"/>
          </a:p>
          <a:p>
            <a:r>
              <a:rPr lang="en-US" dirty="0"/>
              <a:t>Before we start please: </a:t>
            </a:r>
          </a:p>
          <a:p>
            <a:pPr lvl="1"/>
            <a:r>
              <a:rPr lang="en-US" dirty="0"/>
              <a:t>Get comfortable in your seat </a:t>
            </a:r>
          </a:p>
          <a:p>
            <a:pPr lvl="1"/>
            <a:r>
              <a:rPr lang="en-US" dirty="0"/>
              <a:t>Take a deep breath (in from your nose and out from your mouth)</a:t>
            </a:r>
          </a:p>
          <a:p>
            <a:pPr lvl="1"/>
            <a:r>
              <a:rPr lang="en-US" dirty="0"/>
              <a:t>Try to feel relaxed and let go of any tension</a:t>
            </a:r>
          </a:p>
        </p:txBody>
      </p:sp>
    </p:spTree>
    <p:extLst>
      <p:ext uri="{BB962C8B-B14F-4D97-AF65-F5344CB8AC3E}">
        <p14:creationId xmlns:p14="http://schemas.microsoft.com/office/powerpoint/2010/main" val="711372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Mindfulness Exercise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Online Media 6" title="2 Minute Re-Centering Mindfulness Meditation for De-stressing">
            <a:hlinkClick r:id="" action="ppaction://media"/>
            <a:extLst>
              <a:ext uri="{FF2B5EF4-FFF2-40B4-BE49-F238E27FC236}">
                <a16:creationId xmlns:a16="http://schemas.microsoft.com/office/drawing/2014/main" id="{6B4C58A9-CA82-7C5B-20A0-E64D4A6FA2F7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93405" y="1184073"/>
            <a:ext cx="8605189" cy="486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69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Reset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2D8684-A4E8-0946-EB2C-0B02D7967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79" y="1343608"/>
            <a:ext cx="10885921" cy="4833355"/>
          </a:xfrm>
        </p:spPr>
        <p:txBody>
          <a:bodyPr/>
          <a:lstStyle/>
          <a:p>
            <a:r>
              <a:rPr lang="en-US" dirty="0"/>
              <a:t>Take a moment to come back to the session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374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55739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Recap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425" y="1604962"/>
            <a:ext cx="11193840" cy="4194947"/>
          </a:xfrm>
        </p:spPr>
        <p:txBody>
          <a:bodyPr>
            <a:normAutofit/>
          </a:bodyPr>
          <a:lstStyle/>
          <a:p>
            <a:r>
              <a:rPr lang="en-GB" dirty="0"/>
              <a:t>Recap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Acceptance of long term pain</a:t>
            </a:r>
          </a:p>
          <a:p>
            <a:pPr marL="720000" lvl="1"/>
            <a:r>
              <a:rPr lang="en-GB" dirty="0"/>
              <a:t>Pain and self care cycles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Discussed activities that make us smile</a:t>
            </a:r>
          </a:p>
          <a:p>
            <a:pPr marL="720000" lvl="1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262800"/>
            <a:r>
              <a:rPr lang="en-GB" dirty="0"/>
              <a:t>Any questions or thoughts from the previous session?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4066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55739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Marks Story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425" y="1604962"/>
            <a:ext cx="11193840" cy="4866176"/>
          </a:xfrm>
        </p:spPr>
        <p:txBody>
          <a:bodyPr>
            <a:normAutofit/>
          </a:bodyPr>
          <a:lstStyle/>
          <a:p>
            <a:r>
              <a:rPr lang="en-GB" dirty="0"/>
              <a:t>We are going to watch a video of a patient with lived experience of ongoing pain</a:t>
            </a:r>
          </a:p>
          <a:p>
            <a:endParaRPr lang="en-GB" dirty="0"/>
          </a:p>
          <a:p>
            <a:r>
              <a:rPr lang="en-GB" dirty="0"/>
              <a:t>We are then going to have a discussion</a:t>
            </a:r>
          </a:p>
          <a:p>
            <a:endParaRPr lang="en-GB" dirty="0"/>
          </a:p>
          <a:p>
            <a:r>
              <a:rPr lang="en-GB" dirty="0"/>
              <a:t>You may relate to a lot of the information provided by Mark</a:t>
            </a:r>
          </a:p>
          <a:p>
            <a:endParaRPr lang="en-GB" dirty="0"/>
          </a:p>
          <a:p>
            <a:r>
              <a:rPr lang="en-GB" dirty="0"/>
              <a:t>At any time during the video or the discussion, feel free to leave the conversation and return later if you would like to</a:t>
            </a:r>
          </a:p>
          <a:p>
            <a:endParaRPr lang="en-GB" dirty="0"/>
          </a:p>
          <a:p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0323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727</Words>
  <Application>Microsoft Office PowerPoint</Application>
  <PresentationFormat>Widescreen</PresentationFormat>
  <Paragraphs>129</Paragraphs>
  <Slides>16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     Feeling ALIVE: I CAn Live Well with Pain</vt:lpstr>
      <vt:lpstr>Housekeeping</vt:lpstr>
      <vt:lpstr>Overview</vt:lpstr>
      <vt:lpstr>Welcome and Introductions</vt:lpstr>
      <vt:lpstr>Mindfulness Exercise</vt:lpstr>
      <vt:lpstr>Mindfulness Exercise</vt:lpstr>
      <vt:lpstr>Reset</vt:lpstr>
      <vt:lpstr>Recap</vt:lpstr>
      <vt:lpstr>Marks Story</vt:lpstr>
      <vt:lpstr>PowerPoint Presentation</vt:lpstr>
      <vt:lpstr>Discussion</vt:lpstr>
      <vt:lpstr>Treatment Options for Persistent Pain</vt:lpstr>
      <vt:lpstr>Non-pharmacological Services for Persistent Pain</vt:lpstr>
      <vt:lpstr>Rainbow Mindfulness Exercise</vt:lpstr>
      <vt:lpstr>Next Steps and Close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Let’s Live Well With Pain</dc:title>
  <dc:creator>Aiysha Saleemi</dc:creator>
  <cp:lastModifiedBy>Aiysha Saleemi</cp:lastModifiedBy>
  <cp:revision>18</cp:revision>
  <dcterms:created xsi:type="dcterms:W3CDTF">2023-02-18T13:06:37Z</dcterms:created>
  <dcterms:modified xsi:type="dcterms:W3CDTF">2023-03-05T22:13:53Z</dcterms:modified>
</cp:coreProperties>
</file>