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35" r:id="rId2"/>
    <p:sldId id="316" r:id="rId3"/>
    <p:sldId id="289" r:id="rId4"/>
    <p:sldId id="323" r:id="rId5"/>
    <p:sldId id="295" r:id="rId6"/>
    <p:sldId id="333" r:id="rId7"/>
    <p:sldId id="336" r:id="rId8"/>
    <p:sldId id="315" r:id="rId9"/>
    <p:sldId id="324" r:id="rId10"/>
    <p:sldId id="321" r:id="rId11"/>
    <p:sldId id="322" r:id="rId12"/>
    <p:sldId id="300" r:id="rId13"/>
    <p:sldId id="338" r:id="rId14"/>
    <p:sldId id="302" r:id="rId15"/>
    <p:sldId id="303" r:id="rId16"/>
    <p:sldId id="299" r:id="rId17"/>
    <p:sldId id="305" r:id="rId18"/>
    <p:sldId id="340" r:id="rId19"/>
    <p:sldId id="334" r:id="rId20"/>
    <p:sldId id="330" r:id="rId21"/>
    <p:sldId id="339" r:id="rId22"/>
    <p:sldId id="31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6981" autoAdjust="0"/>
  </p:normalViewPr>
  <p:slideViewPr>
    <p:cSldViewPr snapToGrid="0">
      <p:cViewPr varScale="1">
        <p:scale>
          <a:sx n="62" d="100"/>
          <a:sy n="62" d="100"/>
        </p:scale>
        <p:origin x="141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985DD6-776B-49B9-ABAB-AC176565CFB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15BAF03-531F-4065-A7E4-4874D859B407}">
      <dgm:prSet/>
      <dgm:spPr/>
      <dgm:t>
        <a:bodyPr/>
        <a:lstStyle/>
        <a:p>
          <a:r>
            <a:rPr lang="en-GB" dirty="0"/>
            <a:t>What support do you need from your clinician to be able to manage your pain?</a:t>
          </a:r>
        </a:p>
      </dgm:t>
    </dgm:pt>
    <dgm:pt modelId="{830E6447-7763-4879-BCEC-5F929A9132DD}" type="parTrans" cxnId="{C6CF6B7D-2FE2-4AC6-8ECF-80462BE6E926}">
      <dgm:prSet/>
      <dgm:spPr/>
      <dgm:t>
        <a:bodyPr/>
        <a:lstStyle/>
        <a:p>
          <a:endParaRPr lang="en-GB"/>
        </a:p>
      </dgm:t>
    </dgm:pt>
    <dgm:pt modelId="{4E1F13D4-4BA6-4020-8797-F00392DEDDBF}" type="sibTrans" cxnId="{C6CF6B7D-2FE2-4AC6-8ECF-80462BE6E926}">
      <dgm:prSet/>
      <dgm:spPr/>
      <dgm:t>
        <a:bodyPr/>
        <a:lstStyle/>
        <a:p>
          <a:endParaRPr lang="en-GB"/>
        </a:p>
      </dgm:t>
    </dgm:pt>
    <dgm:pt modelId="{AE519070-5AB9-4A1F-97C1-9C92BA130483}">
      <dgm:prSet/>
      <dgm:spPr/>
      <dgm:t>
        <a:bodyPr/>
        <a:lstStyle/>
        <a:p>
          <a:r>
            <a:rPr lang="en-GB"/>
            <a:t>What skills do you need to learn to manage your pain effectively?</a:t>
          </a:r>
          <a:endParaRPr lang="en-GB" dirty="0"/>
        </a:p>
      </dgm:t>
    </dgm:pt>
    <dgm:pt modelId="{E3E3950B-C967-444E-8F8C-CAD1218EC651}" type="parTrans" cxnId="{410969EF-5BD5-45F9-B212-FA54FCECD7E0}">
      <dgm:prSet/>
      <dgm:spPr/>
      <dgm:t>
        <a:bodyPr/>
        <a:lstStyle/>
        <a:p>
          <a:endParaRPr lang="en-GB"/>
        </a:p>
      </dgm:t>
    </dgm:pt>
    <dgm:pt modelId="{D898BE0A-646F-4C16-8167-67C598F9DEA4}" type="sibTrans" cxnId="{410969EF-5BD5-45F9-B212-FA54FCECD7E0}">
      <dgm:prSet/>
      <dgm:spPr/>
      <dgm:t>
        <a:bodyPr/>
        <a:lstStyle/>
        <a:p>
          <a:endParaRPr lang="en-GB"/>
        </a:p>
      </dgm:t>
    </dgm:pt>
    <dgm:pt modelId="{25006389-19EB-4BD2-A3C8-980E77DEDBF7}">
      <dgm:prSet phldrT="[Text]"/>
      <dgm:spPr/>
      <dgm:t>
        <a:bodyPr/>
        <a:lstStyle/>
        <a:p>
          <a:r>
            <a:rPr lang="en-US" dirty="0"/>
            <a:t>Self management with confidence</a:t>
          </a:r>
          <a:endParaRPr lang="en-GB" dirty="0"/>
        </a:p>
      </dgm:t>
    </dgm:pt>
    <dgm:pt modelId="{2A2BCA87-408E-4CDB-B6EB-DA74F5FBF2FD}" type="sibTrans" cxnId="{4C8145C0-FB6C-4D0F-BED1-8B4A564D2DB1}">
      <dgm:prSet/>
      <dgm:spPr/>
      <dgm:t>
        <a:bodyPr/>
        <a:lstStyle/>
        <a:p>
          <a:endParaRPr lang="en-GB"/>
        </a:p>
      </dgm:t>
    </dgm:pt>
    <dgm:pt modelId="{B468DB42-AEA7-4009-BEBE-6325975A7B14}" type="parTrans" cxnId="{4C8145C0-FB6C-4D0F-BED1-8B4A564D2DB1}">
      <dgm:prSet/>
      <dgm:spPr/>
      <dgm:t>
        <a:bodyPr/>
        <a:lstStyle/>
        <a:p>
          <a:endParaRPr lang="en-GB"/>
        </a:p>
      </dgm:t>
    </dgm:pt>
    <dgm:pt modelId="{EEA82891-75A3-4E34-BAC4-9C4E67F9D4B5}" type="pres">
      <dgm:prSet presAssocID="{D8985DD6-776B-49B9-ABAB-AC176565CFB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37206EB-2C56-444C-BE76-4B138B4330B2}" type="pres">
      <dgm:prSet presAssocID="{25006389-19EB-4BD2-A3C8-980E77DEDBF7}" presName="hierRoot1" presStyleCnt="0"/>
      <dgm:spPr/>
    </dgm:pt>
    <dgm:pt modelId="{F78D571F-F723-4DB0-BBEA-586B67F13861}" type="pres">
      <dgm:prSet presAssocID="{25006389-19EB-4BD2-A3C8-980E77DEDBF7}" presName="composite" presStyleCnt="0"/>
      <dgm:spPr/>
    </dgm:pt>
    <dgm:pt modelId="{6A2A0EFE-D56E-4B8D-AECD-09DA70606398}" type="pres">
      <dgm:prSet presAssocID="{25006389-19EB-4BD2-A3C8-980E77DEDBF7}" presName="background" presStyleLbl="node0" presStyleIdx="0" presStyleCnt="1"/>
      <dgm:spPr/>
    </dgm:pt>
    <dgm:pt modelId="{B6EB72DD-0F0B-480C-98DA-917DAFE9EDA2}" type="pres">
      <dgm:prSet presAssocID="{25006389-19EB-4BD2-A3C8-980E77DEDBF7}" presName="text" presStyleLbl="fgAcc0" presStyleIdx="0" presStyleCnt="1">
        <dgm:presLayoutVars>
          <dgm:chPref val="3"/>
        </dgm:presLayoutVars>
      </dgm:prSet>
      <dgm:spPr/>
    </dgm:pt>
    <dgm:pt modelId="{6A2F92F8-724B-43C2-B717-9FAA0AFE1F0E}" type="pres">
      <dgm:prSet presAssocID="{25006389-19EB-4BD2-A3C8-980E77DEDBF7}" presName="hierChild2" presStyleCnt="0"/>
      <dgm:spPr/>
    </dgm:pt>
    <dgm:pt modelId="{DB4C38A4-628C-4ED9-BE94-7E948811C91F}" type="pres">
      <dgm:prSet presAssocID="{830E6447-7763-4879-BCEC-5F929A9132DD}" presName="Name10" presStyleLbl="parChTrans1D2" presStyleIdx="0" presStyleCnt="2"/>
      <dgm:spPr/>
    </dgm:pt>
    <dgm:pt modelId="{920B5D70-93C7-475E-A8DF-2704520B70C4}" type="pres">
      <dgm:prSet presAssocID="{C15BAF03-531F-4065-A7E4-4874D859B407}" presName="hierRoot2" presStyleCnt="0"/>
      <dgm:spPr/>
    </dgm:pt>
    <dgm:pt modelId="{0E646D99-F496-4279-BBD0-8B0096267917}" type="pres">
      <dgm:prSet presAssocID="{C15BAF03-531F-4065-A7E4-4874D859B407}" presName="composite2" presStyleCnt="0"/>
      <dgm:spPr/>
    </dgm:pt>
    <dgm:pt modelId="{ADCE9F90-CFCB-4573-A52B-0215C79E13AA}" type="pres">
      <dgm:prSet presAssocID="{C15BAF03-531F-4065-A7E4-4874D859B407}" presName="background2" presStyleLbl="node2" presStyleIdx="0" presStyleCnt="2"/>
      <dgm:spPr/>
    </dgm:pt>
    <dgm:pt modelId="{19B46311-20B1-427C-999F-1999E04E2A2F}" type="pres">
      <dgm:prSet presAssocID="{C15BAF03-531F-4065-A7E4-4874D859B407}" presName="text2" presStyleLbl="fgAcc2" presStyleIdx="0" presStyleCnt="2">
        <dgm:presLayoutVars>
          <dgm:chPref val="3"/>
        </dgm:presLayoutVars>
      </dgm:prSet>
      <dgm:spPr/>
    </dgm:pt>
    <dgm:pt modelId="{C939CAEB-C27E-4120-9C3D-FA6E91DE9492}" type="pres">
      <dgm:prSet presAssocID="{C15BAF03-531F-4065-A7E4-4874D859B407}" presName="hierChild3" presStyleCnt="0"/>
      <dgm:spPr/>
    </dgm:pt>
    <dgm:pt modelId="{21B168FE-3E63-4C4C-AF3C-467BB5EA2366}" type="pres">
      <dgm:prSet presAssocID="{E3E3950B-C967-444E-8F8C-CAD1218EC651}" presName="Name10" presStyleLbl="parChTrans1D2" presStyleIdx="1" presStyleCnt="2"/>
      <dgm:spPr/>
    </dgm:pt>
    <dgm:pt modelId="{03F9583A-2B66-45A2-9C6F-99AEDEC050E3}" type="pres">
      <dgm:prSet presAssocID="{AE519070-5AB9-4A1F-97C1-9C92BA130483}" presName="hierRoot2" presStyleCnt="0"/>
      <dgm:spPr/>
    </dgm:pt>
    <dgm:pt modelId="{442C5C5A-8DDD-4C7E-BFDB-08448E1BF709}" type="pres">
      <dgm:prSet presAssocID="{AE519070-5AB9-4A1F-97C1-9C92BA130483}" presName="composite2" presStyleCnt="0"/>
      <dgm:spPr/>
    </dgm:pt>
    <dgm:pt modelId="{8EAB2E72-FCC0-4FE6-9EC5-DFD22251A5A6}" type="pres">
      <dgm:prSet presAssocID="{AE519070-5AB9-4A1F-97C1-9C92BA130483}" presName="background2" presStyleLbl="node2" presStyleIdx="1" presStyleCnt="2"/>
      <dgm:spPr/>
    </dgm:pt>
    <dgm:pt modelId="{53FE5038-9E3D-42AA-898C-D059523CCAF3}" type="pres">
      <dgm:prSet presAssocID="{AE519070-5AB9-4A1F-97C1-9C92BA130483}" presName="text2" presStyleLbl="fgAcc2" presStyleIdx="1" presStyleCnt="2">
        <dgm:presLayoutVars>
          <dgm:chPref val="3"/>
        </dgm:presLayoutVars>
      </dgm:prSet>
      <dgm:spPr/>
    </dgm:pt>
    <dgm:pt modelId="{9A01C1CA-1824-46C1-BE5A-75B9BB070C0E}" type="pres">
      <dgm:prSet presAssocID="{AE519070-5AB9-4A1F-97C1-9C92BA130483}" presName="hierChild3" presStyleCnt="0"/>
      <dgm:spPr/>
    </dgm:pt>
  </dgm:ptLst>
  <dgm:cxnLst>
    <dgm:cxn modelId="{CFFE4D0E-2E5E-4C0C-B6F2-F8A6C4A9B4EF}" type="presOf" srcId="{E3E3950B-C967-444E-8F8C-CAD1218EC651}" destId="{21B168FE-3E63-4C4C-AF3C-467BB5EA2366}" srcOrd="0" destOrd="0" presId="urn:microsoft.com/office/officeart/2005/8/layout/hierarchy1"/>
    <dgm:cxn modelId="{A1E12F1B-86EC-44F9-8866-62AB62F8B0C9}" type="presOf" srcId="{D8985DD6-776B-49B9-ABAB-AC176565CFB4}" destId="{EEA82891-75A3-4E34-BAC4-9C4E67F9D4B5}" srcOrd="0" destOrd="0" presId="urn:microsoft.com/office/officeart/2005/8/layout/hierarchy1"/>
    <dgm:cxn modelId="{FD5ACB37-F1BD-4DC2-B695-0FFF5AD04467}" type="presOf" srcId="{C15BAF03-531F-4065-A7E4-4874D859B407}" destId="{19B46311-20B1-427C-999F-1999E04E2A2F}" srcOrd="0" destOrd="0" presId="urn:microsoft.com/office/officeart/2005/8/layout/hierarchy1"/>
    <dgm:cxn modelId="{E0B07339-3552-43F6-8C09-723EFB884089}" type="presOf" srcId="{830E6447-7763-4879-BCEC-5F929A9132DD}" destId="{DB4C38A4-628C-4ED9-BE94-7E948811C91F}" srcOrd="0" destOrd="0" presId="urn:microsoft.com/office/officeart/2005/8/layout/hierarchy1"/>
    <dgm:cxn modelId="{52317F73-17F1-44FC-A3C5-0953A9C5ED2D}" type="presOf" srcId="{AE519070-5AB9-4A1F-97C1-9C92BA130483}" destId="{53FE5038-9E3D-42AA-898C-D059523CCAF3}" srcOrd="0" destOrd="0" presId="urn:microsoft.com/office/officeart/2005/8/layout/hierarchy1"/>
    <dgm:cxn modelId="{C6CF6B7D-2FE2-4AC6-8ECF-80462BE6E926}" srcId="{25006389-19EB-4BD2-A3C8-980E77DEDBF7}" destId="{C15BAF03-531F-4065-A7E4-4874D859B407}" srcOrd="0" destOrd="0" parTransId="{830E6447-7763-4879-BCEC-5F929A9132DD}" sibTransId="{4E1F13D4-4BA6-4020-8797-F00392DEDDBF}"/>
    <dgm:cxn modelId="{4C8145C0-FB6C-4D0F-BED1-8B4A564D2DB1}" srcId="{D8985DD6-776B-49B9-ABAB-AC176565CFB4}" destId="{25006389-19EB-4BD2-A3C8-980E77DEDBF7}" srcOrd="0" destOrd="0" parTransId="{B468DB42-AEA7-4009-BEBE-6325975A7B14}" sibTransId="{2A2BCA87-408E-4CDB-B6EB-DA74F5FBF2FD}"/>
    <dgm:cxn modelId="{40D742D5-10F2-42AC-9A9A-FC9652FAA881}" type="presOf" srcId="{25006389-19EB-4BD2-A3C8-980E77DEDBF7}" destId="{B6EB72DD-0F0B-480C-98DA-917DAFE9EDA2}" srcOrd="0" destOrd="0" presId="urn:microsoft.com/office/officeart/2005/8/layout/hierarchy1"/>
    <dgm:cxn modelId="{410969EF-5BD5-45F9-B212-FA54FCECD7E0}" srcId="{25006389-19EB-4BD2-A3C8-980E77DEDBF7}" destId="{AE519070-5AB9-4A1F-97C1-9C92BA130483}" srcOrd="1" destOrd="0" parTransId="{E3E3950B-C967-444E-8F8C-CAD1218EC651}" sibTransId="{D898BE0A-646F-4C16-8167-67C598F9DEA4}"/>
    <dgm:cxn modelId="{2BB0704C-B066-47C4-A1D0-0110940FD694}" type="presParOf" srcId="{EEA82891-75A3-4E34-BAC4-9C4E67F9D4B5}" destId="{037206EB-2C56-444C-BE76-4B138B4330B2}" srcOrd="0" destOrd="0" presId="urn:microsoft.com/office/officeart/2005/8/layout/hierarchy1"/>
    <dgm:cxn modelId="{D7C04E7F-5C16-4CDF-A944-72D44DF854ED}" type="presParOf" srcId="{037206EB-2C56-444C-BE76-4B138B4330B2}" destId="{F78D571F-F723-4DB0-BBEA-586B67F13861}" srcOrd="0" destOrd="0" presId="urn:microsoft.com/office/officeart/2005/8/layout/hierarchy1"/>
    <dgm:cxn modelId="{F12CFA49-3135-438F-8962-520F54F382BE}" type="presParOf" srcId="{F78D571F-F723-4DB0-BBEA-586B67F13861}" destId="{6A2A0EFE-D56E-4B8D-AECD-09DA70606398}" srcOrd="0" destOrd="0" presId="urn:microsoft.com/office/officeart/2005/8/layout/hierarchy1"/>
    <dgm:cxn modelId="{EE93E7CE-FDED-4426-8334-B1458E3B9BCB}" type="presParOf" srcId="{F78D571F-F723-4DB0-BBEA-586B67F13861}" destId="{B6EB72DD-0F0B-480C-98DA-917DAFE9EDA2}" srcOrd="1" destOrd="0" presId="urn:microsoft.com/office/officeart/2005/8/layout/hierarchy1"/>
    <dgm:cxn modelId="{F93F83AB-EF62-43BC-9A96-55F579DA06EA}" type="presParOf" srcId="{037206EB-2C56-444C-BE76-4B138B4330B2}" destId="{6A2F92F8-724B-43C2-B717-9FAA0AFE1F0E}" srcOrd="1" destOrd="0" presId="urn:microsoft.com/office/officeart/2005/8/layout/hierarchy1"/>
    <dgm:cxn modelId="{A82A0263-C948-4862-B84C-7F7D5D850073}" type="presParOf" srcId="{6A2F92F8-724B-43C2-B717-9FAA0AFE1F0E}" destId="{DB4C38A4-628C-4ED9-BE94-7E948811C91F}" srcOrd="0" destOrd="0" presId="urn:microsoft.com/office/officeart/2005/8/layout/hierarchy1"/>
    <dgm:cxn modelId="{E6EA9F6C-B50A-461A-B075-3CB9609B4ACD}" type="presParOf" srcId="{6A2F92F8-724B-43C2-B717-9FAA0AFE1F0E}" destId="{920B5D70-93C7-475E-A8DF-2704520B70C4}" srcOrd="1" destOrd="0" presId="urn:microsoft.com/office/officeart/2005/8/layout/hierarchy1"/>
    <dgm:cxn modelId="{2A0E4530-30D2-487C-A746-56F5D7F6027F}" type="presParOf" srcId="{920B5D70-93C7-475E-A8DF-2704520B70C4}" destId="{0E646D99-F496-4279-BBD0-8B0096267917}" srcOrd="0" destOrd="0" presId="urn:microsoft.com/office/officeart/2005/8/layout/hierarchy1"/>
    <dgm:cxn modelId="{A13AD345-7503-4A3C-9575-9FA5332DFD5F}" type="presParOf" srcId="{0E646D99-F496-4279-BBD0-8B0096267917}" destId="{ADCE9F90-CFCB-4573-A52B-0215C79E13AA}" srcOrd="0" destOrd="0" presId="urn:microsoft.com/office/officeart/2005/8/layout/hierarchy1"/>
    <dgm:cxn modelId="{24BCDE62-756B-46F4-8E07-8D6C76FD9E38}" type="presParOf" srcId="{0E646D99-F496-4279-BBD0-8B0096267917}" destId="{19B46311-20B1-427C-999F-1999E04E2A2F}" srcOrd="1" destOrd="0" presId="urn:microsoft.com/office/officeart/2005/8/layout/hierarchy1"/>
    <dgm:cxn modelId="{EB76FDAB-55AC-4125-A9B0-B77BE0367115}" type="presParOf" srcId="{920B5D70-93C7-475E-A8DF-2704520B70C4}" destId="{C939CAEB-C27E-4120-9C3D-FA6E91DE9492}" srcOrd="1" destOrd="0" presId="urn:microsoft.com/office/officeart/2005/8/layout/hierarchy1"/>
    <dgm:cxn modelId="{078F8685-9458-41B0-BC99-4296A3D49988}" type="presParOf" srcId="{6A2F92F8-724B-43C2-B717-9FAA0AFE1F0E}" destId="{21B168FE-3E63-4C4C-AF3C-467BB5EA2366}" srcOrd="2" destOrd="0" presId="urn:microsoft.com/office/officeart/2005/8/layout/hierarchy1"/>
    <dgm:cxn modelId="{F3B1270E-E591-4039-ABAD-B5B7A68CA366}" type="presParOf" srcId="{6A2F92F8-724B-43C2-B717-9FAA0AFE1F0E}" destId="{03F9583A-2B66-45A2-9C6F-99AEDEC050E3}" srcOrd="3" destOrd="0" presId="urn:microsoft.com/office/officeart/2005/8/layout/hierarchy1"/>
    <dgm:cxn modelId="{3CEB48FA-4134-4452-8C42-E788EB406F68}" type="presParOf" srcId="{03F9583A-2B66-45A2-9C6F-99AEDEC050E3}" destId="{442C5C5A-8DDD-4C7E-BFDB-08448E1BF709}" srcOrd="0" destOrd="0" presId="urn:microsoft.com/office/officeart/2005/8/layout/hierarchy1"/>
    <dgm:cxn modelId="{B677C70D-5A21-4BDE-81DA-8CB8DC17E014}" type="presParOf" srcId="{442C5C5A-8DDD-4C7E-BFDB-08448E1BF709}" destId="{8EAB2E72-FCC0-4FE6-9EC5-DFD22251A5A6}" srcOrd="0" destOrd="0" presId="urn:microsoft.com/office/officeart/2005/8/layout/hierarchy1"/>
    <dgm:cxn modelId="{8D5F153C-BED6-4E2D-896A-47F74AF28EB8}" type="presParOf" srcId="{442C5C5A-8DDD-4C7E-BFDB-08448E1BF709}" destId="{53FE5038-9E3D-42AA-898C-D059523CCAF3}" srcOrd="1" destOrd="0" presId="urn:microsoft.com/office/officeart/2005/8/layout/hierarchy1"/>
    <dgm:cxn modelId="{70C535DF-AD50-4A7B-9A57-C1BA1B680B3A}" type="presParOf" srcId="{03F9583A-2B66-45A2-9C6F-99AEDEC050E3}" destId="{9A01C1CA-1824-46C1-BE5A-75B9BB070C0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B168FE-3E63-4C4C-AF3C-467BB5EA2366}">
      <dsp:nvSpPr>
        <dsp:cNvPr id="0" name=""/>
        <dsp:cNvSpPr/>
      </dsp:nvSpPr>
      <dsp:spPr>
        <a:xfrm>
          <a:off x="3883421" y="2065121"/>
          <a:ext cx="1986359" cy="945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4212"/>
              </a:lnTo>
              <a:lnTo>
                <a:pt x="1986359" y="644212"/>
              </a:lnTo>
              <a:lnTo>
                <a:pt x="1986359" y="9453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4C38A4-628C-4ED9-BE94-7E948811C91F}">
      <dsp:nvSpPr>
        <dsp:cNvPr id="0" name=""/>
        <dsp:cNvSpPr/>
      </dsp:nvSpPr>
      <dsp:spPr>
        <a:xfrm>
          <a:off x="1897062" y="2065121"/>
          <a:ext cx="1986359" cy="945326"/>
        </a:xfrm>
        <a:custGeom>
          <a:avLst/>
          <a:gdLst/>
          <a:ahLst/>
          <a:cxnLst/>
          <a:rect l="0" t="0" r="0" b="0"/>
          <a:pathLst>
            <a:path>
              <a:moveTo>
                <a:pt x="1986359" y="0"/>
              </a:moveTo>
              <a:lnTo>
                <a:pt x="1986359" y="644212"/>
              </a:lnTo>
              <a:lnTo>
                <a:pt x="0" y="644212"/>
              </a:lnTo>
              <a:lnTo>
                <a:pt x="0" y="9453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A0EFE-D56E-4B8D-AECD-09DA70606398}">
      <dsp:nvSpPr>
        <dsp:cNvPr id="0" name=""/>
        <dsp:cNvSpPr/>
      </dsp:nvSpPr>
      <dsp:spPr>
        <a:xfrm>
          <a:off x="2258218" y="1113"/>
          <a:ext cx="3250406" cy="20640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EB72DD-0F0B-480C-98DA-917DAFE9EDA2}">
      <dsp:nvSpPr>
        <dsp:cNvPr id="0" name=""/>
        <dsp:cNvSpPr/>
      </dsp:nvSpPr>
      <dsp:spPr>
        <a:xfrm>
          <a:off x="2619375" y="344211"/>
          <a:ext cx="3250406" cy="2064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Self management with confidence</a:t>
          </a:r>
          <a:endParaRPr lang="en-GB" sz="2600" kern="1200" dirty="0"/>
        </a:p>
      </dsp:txBody>
      <dsp:txXfrm>
        <a:off x="2679828" y="404664"/>
        <a:ext cx="3129500" cy="1943101"/>
      </dsp:txXfrm>
    </dsp:sp>
    <dsp:sp modelId="{ADCE9F90-CFCB-4573-A52B-0215C79E13AA}">
      <dsp:nvSpPr>
        <dsp:cNvPr id="0" name=""/>
        <dsp:cNvSpPr/>
      </dsp:nvSpPr>
      <dsp:spPr>
        <a:xfrm>
          <a:off x="271859" y="3010447"/>
          <a:ext cx="3250406" cy="20640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B46311-20B1-427C-999F-1999E04E2A2F}">
      <dsp:nvSpPr>
        <dsp:cNvPr id="0" name=""/>
        <dsp:cNvSpPr/>
      </dsp:nvSpPr>
      <dsp:spPr>
        <a:xfrm>
          <a:off x="633015" y="3353545"/>
          <a:ext cx="3250406" cy="2064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What support do you need from your clinician to be able to manage your pain?</a:t>
          </a:r>
        </a:p>
      </dsp:txBody>
      <dsp:txXfrm>
        <a:off x="693468" y="3413998"/>
        <a:ext cx="3129500" cy="1943101"/>
      </dsp:txXfrm>
    </dsp:sp>
    <dsp:sp modelId="{8EAB2E72-FCC0-4FE6-9EC5-DFD22251A5A6}">
      <dsp:nvSpPr>
        <dsp:cNvPr id="0" name=""/>
        <dsp:cNvSpPr/>
      </dsp:nvSpPr>
      <dsp:spPr>
        <a:xfrm>
          <a:off x="4244578" y="3010447"/>
          <a:ext cx="3250406" cy="20640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FE5038-9E3D-42AA-898C-D059523CCAF3}">
      <dsp:nvSpPr>
        <dsp:cNvPr id="0" name=""/>
        <dsp:cNvSpPr/>
      </dsp:nvSpPr>
      <dsp:spPr>
        <a:xfrm>
          <a:off x="4605734" y="3353545"/>
          <a:ext cx="3250406" cy="2064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What skills do you need to learn to manage your pain effectively?</a:t>
          </a:r>
          <a:endParaRPr lang="en-GB" sz="2600" kern="1200" dirty="0"/>
        </a:p>
      </dsp:txBody>
      <dsp:txXfrm>
        <a:off x="4666187" y="3413998"/>
        <a:ext cx="3129500" cy="1943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8253E-700D-48D8-8E77-2D49C6781E70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DC43A-CF6E-4D46-9ACB-704C511283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405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ivewellwithpain.co.uk/dashboard/skills-knowledge/shifting-the-conversation/breaking-the-persistent-pain-cycle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ce.org.uk/guidance/ng193/chapter/Recommendations#managing-chronic-primary-pain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ce.org.uk/guidance/ng193/chapter/Recommendations#managing-chronic-primary-pain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3EC8E-150C-4EE6-911F-C08DD337084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0891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Notice the object, its shape, texture – try to look for objects that you don’t normally notice in your surroundings.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6DC43A-CF6E-4D46-9ACB-704C511283D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225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Length of session will be approximately 2 hours. There will be a short break halfway through.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Feel free to move around, get up, or do what you need to do to feel as comfortable as possible.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Please keep phones on silent/vibrate and mute video when not speaking.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Please keep cameras switched on so others can feel your presence.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This is an interactive session, please ask questions.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After the session, be sure to book a consultation with a clinician to record non-pharm treatment options chosen and review medications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48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473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643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hlinkClick r:id="rId3"/>
              </a:rPr>
              <a:t>https://livewellwithpain.co.uk/dashboard/skills-knowledge/shifting-the-conversation/breaking-the-persistent-pain-cycle/</a:t>
            </a:r>
            <a:r>
              <a:rPr lang="en-GB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Ask participants the question at the bottom of the slide – you can ask them to choose one thing each to get started with.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513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Ask participants the question at the bottom of the slide – you can ask them to choose one thing each to get started with.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854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0944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hlinkClick r:id="rId3"/>
              </a:rPr>
              <a:t>https://www.nice.org.uk/guidance/ng193/chapter/Recommendations#managing-chronic-primary-pain</a:t>
            </a:r>
            <a:r>
              <a:rPr lang="en-GB" dirty="0"/>
              <a:t>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412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hlinkClick r:id="rId3"/>
              </a:rPr>
              <a:t>https://www.nice.org.uk/guidance/ng193/chapter/Recommendations#managing-chronic-primary-pain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186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CD9E6-75C5-36FE-ECC8-8C9E04E8A9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D7D24D-9BEA-D4C4-BDCE-CF0D949C2B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967047-9FA2-D02F-DDFA-D405F6CB5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50069-037F-5585-FF04-AEBF592A5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76517D-1BD0-8407-9AD3-B7E2AD759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06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41CE3-6F17-D7E1-F207-D31D22B18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957934-FB0D-216A-6AE1-BB1473197C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D5A7E7-6433-0469-7626-9F661887F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DDEB8-31F7-277C-BA24-2B021CD82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6D472-CEF3-15C8-F230-641A50E1E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858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0C29B1-C4F8-D664-CF51-9A2D0E1719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9F06F1-D4A3-7BAC-7A57-CEAB75CB63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B8B4B5-C330-D904-7C01-5AFCA3124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7E4E8-CE0D-6505-1FAF-29BD4EBFC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8204D-14DC-96E4-C0BE-0CE6EED0A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494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0334C-EB58-8DA5-608E-6C09F4449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F10153-1119-2658-F84E-BE5131FB8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58C62-BBAC-1C04-3C4D-E3E9CBE55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2816E4-BC24-023D-32D7-0895B53C7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80873-15F6-232D-318C-2D3C73062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0429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F498B-16A8-D97E-7506-E3D736720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228E3C-05C0-61BF-898F-0360E7687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EB5E97-F24E-6D87-4BDD-8F681E6EE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588E7C-84AF-B0AC-371F-1783FDC42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B647E-F7A0-30A7-C032-CA3B11D1A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1214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F07F6-4B12-86E4-3083-E5EF7CCB1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CDF96-902C-1E26-7D1E-2FEDF1FB54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79CD06-BFEE-0F15-88B5-58EE2C821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9DBE8-7B68-DC13-4523-F4BBDE731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DC8188-93D7-DAF7-CFEF-1780D7936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C573E5-EEA8-9E8C-062D-5AEA5EE5C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586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37CA4-7127-2F8F-4C5B-70C94A1AA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2F9A54-2A86-7138-982A-BDDFF1EE7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3F366D-1733-4C8F-088D-592C4F0EE9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44F8EB-59E2-8482-C49B-5565E28A76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63D24-C0B0-D9D7-A2B6-CDF2AE8D0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6DF95F-20A7-A96A-1963-D41FE7079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90CCDF-A1EF-8ADD-1519-6BD63A648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519405-C628-8A29-5D2F-6F383A0E4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00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AD202-8646-C589-4778-C97B5FE5F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7A154D-5AC8-0748-AF38-92CE8DE48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027E4C-1FF6-65D5-4119-FC087797C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1C7175-80E4-4C23-240B-A034B8C10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077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54907A-9E08-0AC4-3C47-325AECD43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767CE2-47B7-2D04-0613-D1C84BE5B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CFF1B4-3F67-E023-6AD1-7FB658AFD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9716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FF063-D95D-7E22-B1DD-9D0D251C4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37539-65B7-5372-B7D2-456C1068E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72E430-3B1E-94C4-3FD5-22ED868B8A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883CCF-AD06-A944-6052-ED4FA2D95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F6E6F-6209-4B90-340D-425BC94ED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0C4A7B-9468-0D90-5EF5-FBB75BCB7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003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7BA9A-0B3D-33AC-4397-8AB31823B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43DAB2-2962-12DF-56D4-04AF436A29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586AB3-FB03-4718-8DD4-24083988B6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B33C60-830E-1E61-9016-55A7E4B50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B97B48-314B-A0A4-5C3D-2A214141B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3FB17-EA08-A425-80BC-1DAEAEC0A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019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B620BE-2349-3747-3451-C6200D2B7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1DD5C6-E204-C247-F6FE-584D93217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6981FD-82B1-B0FC-200D-14C9996AB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9B320-D7FF-467A-AFCB-1C4870ABDD8A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46676-AB2D-5DBC-15E3-BCCCEA62FF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D9F13-B096-8C35-4D34-86587A1495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E4BE4-409E-42F0-83BC-7D6AE36BB9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9515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3UvcxX1au0?feature=oembed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livewellwithpain.co.uk/ten-footsteps-programme/managing-moods/" TargetMode="External"/><Relationship Id="rId3" Type="http://schemas.openxmlformats.org/officeDocument/2006/relationships/hyperlink" Target="https://livewellwithpain.co.uk/wp-content/uploads/2022/09/pain-and-the-brain-v01.pdf" TargetMode="External"/><Relationship Id="rId7" Type="http://schemas.openxmlformats.org/officeDocument/2006/relationships/hyperlink" Target="https://livewellwithpain.co.uk/ten-footsteps-programme/communication/" TargetMode="External"/><Relationship Id="rId2" Type="http://schemas.openxmlformats.org/officeDocument/2006/relationships/hyperlink" Target="https://livewellwithpain.co.uk/self-management-skill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ivewellwithpain.co.uk/wp-content/uploads/2022/09/sleep-leaflet.pdf" TargetMode="External"/><Relationship Id="rId5" Type="http://schemas.openxmlformats.org/officeDocument/2006/relationships/hyperlink" Target="https://livewellwithpain.co.uk/ten-footsteps-programme/setting-goals/" TargetMode="External"/><Relationship Id="rId10" Type="http://schemas.openxmlformats.org/officeDocument/2006/relationships/hyperlink" Target="https://livewellwithpain.co.uk/wp-content/uploads/2022/11/Managing-setbacks.pdf" TargetMode="External"/><Relationship Id="rId4" Type="http://schemas.openxmlformats.org/officeDocument/2006/relationships/hyperlink" Target="https://livewellwithpain.co.uk/wp-content/uploads/2022/09/pacing.pdf" TargetMode="External"/><Relationship Id="rId9" Type="http://schemas.openxmlformats.org/officeDocument/2006/relationships/hyperlink" Target="https://livewellwithpain.co.uk/ten-footsteps-programme/medicines-and-nutrition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aintoolkit.org/pain-tools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holcb8Gz0M?feature=oembed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FB96D-0F4E-4ECD-9CCC-7E86242B0A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8167" y="2603241"/>
            <a:ext cx="7335665" cy="981742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dirty="0">
                <a:solidFill>
                  <a:srgbClr val="0070C0"/>
                </a:solidFill>
              </a:rPr>
              <a:t>Feeling </a:t>
            </a:r>
            <a:r>
              <a:rPr lang="en-GB" b="1" dirty="0">
                <a:solidFill>
                  <a:srgbClr val="00B050"/>
                </a:solidFill>
              </a:rPr>
              <a:t>ALIVE:</a:t>
            </a:r>
            <a:br>
              <a:rPr lang="en-GB" dirty="0"/>
            </a:br>
            <a:r>
              <a:rPr lang="en-GB" dirty="0">
                <a:solidFill>
                  <a:srgbClr val="0070C0"/>
                </a:solidFill>
              </a:rPr>
              <a:t>I </a:t>
            </a:r>
            <a:r>
              <a:rPr lang="en-GB" dirty="0" err="1">
                <a:solidFill>
                  <a:srgbClr val="0070C0"/>
                </a:solidFill>
              </a:rPr>
              <a:t>C</a:t>
            </a:r>
            <a:r>
              <a:rPr lang="en-GB" dirty="0" err="1">
                <a:solidFill>
                  <a:srgbClr val="00B050"/>
                </a:solidFill>
              </a:rPr>
              <a:t>A</a:t>
            </a:r>
            <a:r>
              <a:rPr lang="en-GB" dirty="0" err="1">
                <a:solidFill>
                  <a:srgbClr val="0070C0"/>
                </a:solidFill>
              </a:rPr>
              <a:t>n</a:t>
            </a:r>
            <a:r>
              <a:rPr lang="en-GB">
                <a:solidFill>
                  <a:srgbClr val="0070C0"/>
                </a:solidFill>
              </a:rPr>
              <a:t> </a:t>
            </a:r>
            <a:r>
              <a:rPr lang="en-GB">
                <a:solidFill>
                  <a:srgbClr val="00B050"/>
                </a:solidFill>
              </a:rPr>
              <a:t>Live</a:t>
            </a:r>
            <a:r>
              <a:rPr lang="en-GB">
                <a:solidFill>
                  <a:srgbClr val="0070C0"/>
                </a:solidFill>
              </a:rPr>
              <a:t> Well with Pain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4CB570-7523-4DF2-8BB0-6C3FEC7C71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1990" y="4379163"/>
            <a:ext cx="5268020" cy="642567"/>
          </a:xfrm>
        </p:spPr>
        <p:txBody>
          <a:bodyPr/>
          <a:lstStyle/>
          <a:p>
            <a:r>
              <a:rPr lang="en-US" dirty="0"/>
              <a:t>[Facilitator Name / Role / </a:t>
            </a:r>
            <a:r>
              <a:rPr lang="en-US" dirty="0" err="1"/>
              <a:t>Organisation</a:t>
            </a:r>
            <a:r>
              <a:rPr lang="en-US" dirty="0"/>
              <a:t>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8719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Pain Cycle vs. Self-Care Cycle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6D6225-ACC3-4D3F-80FC-6CE34FAC4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687" y="1019175"/>
            <a:ext cx="881062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75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Pain Cycle vs. Self-Care Cycle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11</a:t>
            </a:fld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13995A-5C84-138A-D0E4-30D3B3BE3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885825"/>
            <a:ext cx="819150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2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4FDD491-6118-746F-C892-E1EBDE105971}"/>
              </a:ext>
            </a:extLst>
          </p:cNvPr>
          <p:cNvSpPr/>
          <p:nvPr/>
        </p:nvSpPr>
        <p:spPr>
          <a:xfrm>
            <a:off x="0" y="1000125"/>
            <a:ext cx="12192000" cy="516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5815" y="2986087"/>
            <a:ext cx="2720370" cy="8858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7200" b="1" dirty="0">
                <a:solidFill>
                  <a:schemeClr val="bg1"/>
                </a:solidFill>
              </a:rPr>
              <a:t>Break</a:t>
            </a:r>
          </a:p>
        </p:txBody>
      </p:sp>
    </p:spTree>
    <p:extLst>
      <p:ext uri="{BB962C8B-B14F-4D97-AF65-F5344CB8AC3E}">
        <p14:creationId xmlns:p14="http://schemas.microsoft.com/office/powerpoint/2010/main" val="1100562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5739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Marks Story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425" y="1604962"/>
            <a:ext cx="11193840" cy="4866176"/>
          </a:xfrm>
        </p:spPr>
        <p:txBody>
          <a:bodyPr>
            <a:normAutofit/>
          </a:bodyPr>
          <a:lstStyle/>
          <a:p>
            <a:r>
              <a:rPr lang="en-GB" dirty="0"/>
              <a:t>We are going to watch a video of a patient with lived experience of ongoing pain</a:t>
            </a:r>
          </a:p>
          <a:p>
            <a:endParaRPr lang="en-GB" dirty="0"/>
          </a:p>
          <a:p>
            <a:r>
              <a:rPr lang="en-GB" dirty="0"/>
              <a:t>We are then going to have a discussion</a:t>
            </a:r>
          </a:p>
          <a:p>
            <a:endParaRPr lang="en-GB" dirty="0"/>
          </a:p>
          <a:p>
            <a:r>
              <a:rPr lang="en-GB" dirty="0"/>
              <a:t>You may relate to a lot of the information provided by Mark</a:t>
            </a:r>
          </a:p>
          <a:p>
            <a:endParaRPr lang="en-GB" dirty="0"/>
          </a:p>
          <a:p>
            <a:r>
              <a:rPr lang="en-GB" dirty="0"/>
              <a:t>At any time during the video or the discussion, feel free to leave the conversation and return later if you would like to</a:t>
            </a:r>
          </a:p>
          <a:p>
            <a:endParaRPr lang="en-GB" dirty="0"/>
          </a:p>
          <a:p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03232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6" name="Online Media 5" title="Opioid Reduction | Mark's Story">
            <a:hlinkClick r:id="" action="ppaction://media"/>
            <a:extLst>
              <a:ext uri="{FF2B5EF4-FFF2-40B4-BE49-F238E27FC236}">
                <a16:creationId xmlns:a16="http://schemas.microsoft.com/office/drawing/2014/main" id="{B067FC89-89B6-7F27-8D3F-310066215BD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94924" y="777537"/>
            <a:ext cx="9385711" cy="530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7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Discussion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079" y="1297022"/>
            <a:ext cx="5344800" cy="4730799"/>
          </a:xfrm>
        </p:spPr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3200" dirty="0"/>
              <a:t>What has been your experience of using pain medication?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32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3200" dirty="0"/>
              <a:t>What options other than medicines have worked for your persistent pain?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32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3200" dirty="0"/>
              <a:t>What’s one goal for managing your pain you will take forward?</a:t>
            </a:r>
          </a:p>
        </p:txBody>
      </p:sp>
      <p:pic>
        <p:nvPicPr>
          <p:cNvPr id="6" name="Picture 5" descr="A group of people sitting in a room&#10;&#10;Description automatically generated with medium confidence">
            <a:extLst>
              <a:ext uri="{FF2B5EF4-FFF2-40B4-BE49-F238E27FC236}">
                <a16:creationId xmlns:a16="http://schemas.microsoft.com/office/drawing/2014/main" id="{E7D06A11-DBE7-138D-F5E7-7064FBE08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879" y="1297022"/>
            <a:ext cx="6360064" cy="485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6669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Treatment Options for Persistent Pain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080" y="1324250"/>
            <a:ext cx="11193840" cy="5123656"/>
          </a:xfrm>
        </p:spPr>
        <p:txBody>
          <a:bodyPr>
            <a:normAutofit/>
          </a:bodyPr>
          <a:lstStyle/>
          <a:p>
            <a:r>
              <a:rPr lang="en-GB" dirty="0"/>
              <a:t>National guidelines state that pain relief such as opioids should not be used for persistent non-cancer pain as the harm outweighs the benefit.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Non-pharmacological management of persistent pain, examples: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Physical activity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Psychological therapy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Acupuncture</a:t>
            </a:r>
          </a:p>
        </p:txBody>
      </p:sp>
    </p:spTree>
    <p:extLst>
      <p:ext uri="{BB962C8B-B14F-4D97-AF65-F5344CB8AC3E}">
        <p14:creationId xmlns:p14="http://schemas.microsoft.com/office/powerpoint/2010/main" val="2066339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3163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Non-pharmacological Services for Persistent Pain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080" y="1543050"/>
            <a:ext cx="11193840" cy="4596916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To be added locally – what services are available to your patients for supporting persistent pain management.</a:t>
            </a:r>
          </a:p>
        </p:txBody>
      </p:sp>
    </p:spTree>
    <p:extLst>
      <p:ext uri="{BB962C8B-B14F-4D97-AF65-F5344CB8AC3E}">
        <p14:creationId xmlns:p14="http://schemas.microsoft.com/office/powerpoint/2010/main" val="647392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2277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D8684-A4E8-0946-EB2C-0B02D7967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608"/>
            <a:ext cx="10515600" cy="4833355"/>
          </a:xfrm>
        </p:spPr>
        <p:txBody>
          <a:bodyPr/>
          <a:lstStyle/>
          <a:p>
            <a:r>
              <a:rPr lang="en-US" dirty="0"/>
              <a:t>We are coming to the end of the session</a:t>
            </a:r>
          </a:p>
          <a:p>
            <a:endParaRPr lang="en-US" dirty="0"/>
          </a:p>
          <a:p>
            <a:r>
              <a:rPr lang="en-US" dirty="0"/>
              <a:t>We are going to do a short mindfulness exercise</a:t>
            </a:r>
          </a:p>
          <a:p>
            <a:endParaRPr lang="en-US" dirty="0"/>
          </a:p>
          <a:p>
            <a:r>
              <a:rPr lang="en-US" dirty="0"/>
              <a:t>Before we start please: </a:t>
            </a:r>
          </a:p>
          <a:p>
            <a:pPr lvl="1"/>
            <a:r>
              <a:rPr lang="en-US" dirty="0"/>
              <a:t>Get comfortable in your seat </a:t>
            </a:r>
          </a:p>
          <a:p>
            <a:pPr lvl="1"/>
            <a:r>
              <a:rPr lang="en-US" dirty="0"/>
              <a:t>Take a deep breath (in from your nose and out from your mouth)</a:t>
            </a:r>
          </a:p>
          <a:p>
            <a:pPr lvl="1"/>
            <a:r>
              <a:rPr lang="en-US" dirty="0"/>
              <a:t>Try to feel relaxed and let go of any tension</a:t>
            </a:r>
          </a:p>
        </p:txBody>
      </p:sp>
    </p:spTree>
    <p:extLst>
      <p:ext uri="{BB962C8B-B14F-4D97-AF65-F5344CB8AC3E}">
        <p14:creationId xmlns:p14="http://schemas.microsoft.com/office/powerpoint/2010/main" val="249906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B5A3D-4269-3298-495D-AD013791F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919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Rainbow 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4D5F8-781C-7B9B-712D-51A1FA886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7584"/>
            <a:ext cx="10515600" cy="4749379"/>
          </a:xfrm>
        </p:spPr>
        <p:txBody>
          <a:bodyPr/>
          <a:lstStyle/>
          <a:p>
            <a:r>
              <a:rPr lang="en-US" dirty="0"/>
              <a:t>Look around your surroundings and identify something that is: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Red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2"/>
                </a:solidFill>
              </a:rPr>
              <a:t>Orange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4"/>
                </a:solidFill>
              </a:rPr>
              <a:t>Yellow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6"/>
                </a:solidFill>
              </a:rPr>
              <a:t>Green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5"/>
                </a:solidFill>
              </a:rPr>
              <a:t>Blue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7030A0"/>
                </a:solidFill>
              </a:rPr>
              <a:t>Indigo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C00CC"/>
                </a:solidFill>
              </a:rPr>
              <a:t>Violet</a:t>
            </a:r>
            <a:endParaRPr lang="en-GB" dirty="0">
              <a:solidFill>
                <a:srgbClr val="CC00C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46BBB9-79FA-E6ED-79C0-99DFD5692623}"/>
              </a:ext>
            </a:extLst>
          </p:cNvPr>
          <p:cNvSpPr txBox="1"/>
          <p:nvPr/>
        </p:nvSpPr>
        <p:spPr>
          <a:xfrm>
            <a:off x="1297460" y="3163331"/>
            <a:ext cx="3373395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For each object describe the texture and shape to yourself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531389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E60C4-8522-48F5-9E83-6F2860F43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289069"/>
            <a:ext cx="10752000" cy="897008"/>
          </a:xfrm>
        </p:spPr>
        <p:txBody>
          <a:bodyPr>
            <a:normAutofit/>
          </a:bodyPr>
          <a:lstStyle/>
          <a:p>
            <a:r>
              <a:rPr lang="en-GB" sz="4000" dirty="0">
                <a:solidFill>
                  <a:srgbClr val="0070C0"/>
                </a:solidFill>
              </a:rPr>
              <a:t>Housekeeping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3BB7B-6D71-4A02-B39E-0B0B8F2E09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lang="en-GB" smtClean="0"/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5EB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FFC5E89-0C09-FF87-2AEC-5900BB15B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8" y="1379796"/>
            <a:ext cx="10980783" cy="3994696"/>
          </a:xfrm>
        </p:spPr>
        <p:txBody>
          <a:bodyPr>
            <a:normAutofit/>
          </a:bodyPr>
          <a:lstStyle/>
          <a:p>
            <a:r>
              <a:rPr lang="en-US" sz="2400" dirty="0"/>
              <a:t>Session will last approximately 1.5 hours.</a:t>
            </a:r>
          </a:p>
          <a:p>
            <a:endParaRPr lang="en-US" sz="2400" dirty="0"/>
          </a:p>
          <a:p>
            <a:r>
              <a:rPr lang="en-US" sz="2400" dirty="0"/>
              <a:t>Please keep phones on silent and mute your video when not speaking.</a:t>
            </a:r>
          </a:p>
          <a:p>
            <a:endParaRPr lang="en-US" sz="2400" dirty="0"/>
          </a:p>
          <a:p>
            <a:r>
              <a:rPr lang="en-US" sz="2400" dirty="0"/>
              <a:t>Please keep cameras switched on if you can.</a:t>
            </a:r>
          </a:p>
          <a:p>
            <a:endParaRPr lang="en-US" sz="2400" dirty="0"/>
          </a:p>
          <a:p>
            <a:r>
              <a:rPr lang="en-US" sz="2400" dirty="0"/>
              <a:t>Feel free to ask questions throughout the session using the hand raising function.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AD593B89-5CA2-0E12-615F-24F92A1C13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" b="50000"/>
          <a:stretch/>
        </p:blipFill>
        <p:spPr bwMode="auto">
          <a:xfrm>
            <a:off x="2463732" y="4970813"/>
            <a:ext cx="7264535" cy="188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9863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4A9E0-B659-8AF1-1600-812B0930D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426" y="393117"/>
            <a:ext cx="10515600" cy="76387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Additional Resources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D3E06D-46F2-2853-22E9-10B1F2C5A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426" y="1320800"/>
            <a:ext cx="11195050" cy="5062246"/>
          </a:xfrm>
        </p:spPr>
        <p:txBody>
          <a:bodyPr>
            <a:normAutofit/>
          </a:bodyPr>
          <a:lstStyle/>
          <a:p>
            <a:r>
              <a:rPr lang="en-GB" dirty="0">
                <a:hlinkClick r:id="rId2"/>
              </a:rPr>
              <a:t>Self-management skills</a:t>
            </a:r>
            <a:endParaRPr lang="en-GB" dirty="0">
              <a:hlinkClick r:id="rId3"/>
            </a:endParaRPr>
          </a:p>
          <a:p>
            <a:r>
              <a:rPr lang="en-GB" dirty="0">
                <a:hlinkClick r:id="rId3"/>
              </a:rPr>
              <a:t>Pain and the brain</a:t>
            </a:r>
            <a:endParaRPr lang="en-GB" dirty="0"/>
          </a:p>
          <a:p>
            <a:r>
              <a:rPr lang="en-GB" dirty="0">
                <a:hlinkClick r:id="rId4"/>
              </a:rPr>
              <a:t>Pacing</a:t>
            </a:r>
            <a:endParaRPr lang="en-GB" dirty="0"/>
          </a:p>
          <a:p>
            <a:r>
              <a:rPr lang="en-GB" dirty="0">
                <a:hlinkClick r:id="rId5"/>
              </a:rPr>
              <a:t>Setting goals</a:t>
            </a:r>
            <a:endParaRPr lang="en-GB" dirty="0"/>
          </a:p>
          <a:p>
            <a:r>
              <a:rPr lang="en-GB" dirty="0">
                <a:hlinkClick r:id="rId6"/>
              </a:rPr>
              <a:t>Sleep well with pain</a:t>
            </a:r>
            <a:endParaRPr lang="en-GB" dirty="0"/>
          </a:p>
          <a:p>
            <a:r>
              <a:rPr lang="en-GB" dirty="0">
                <a:hlinkClick r:id="rId7"/>
              </a:rPr>
              <a:t>Communication</a:t>
            </a:r>
            <a:endParaRPr lang="en-GB" dirty="0"/>
          </a:p>
          <a:p>
            <a:r>
              <a:rPr lang="en-GB" dirty="0">
                <a:hlinkClick r:id="rId8"/>
              </a:rPr>
              <a:t>Managing mood</a:t>
            </a:r>
            <a:endParaRPr lang="en-GB" dirty="0"/>
          </a:p>
          <a:p>
            <a:r>
              <a:rPr lang="en-GB" dirty="0">
                <a:hlinkClick r:id="rId9"/>
              </a:rPr>
              <a:t>Medicines and nutrition</a:t>
            </a:r>
            <a:endParaRPr lang="en-GB" dirty="0"/>
          </a:p>
          <a:p>
            <a:r>
              <a:rPr lang="en-GB" dirty="0">
                <a:hlinkClick r:id="rId10"/>
              </a:rPr>
              <a:t>Managing setbacks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65906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Next Steps and Close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080" y="1297022"/>
            <a:ext cx="11193840" cy="4842944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Watch videos from the </a:t>
            </a:r>
            <a:r>
              <a:rPr lang="en-US" sz="2800" dirty="0">
                <a:hlinkClick r:id="rId2"/>
              </a:rPr>
              <a:t>Pain Toolkit</a:t>
            </a:r>
            <a:r>
              <a:rPr lang="en-US" sz="2800" dirty="0"/>
              <a:t> and review additiona</a:t>
            </a:r>
            <a:r>
              <a:rPr lang="en-US" dirty="0"/>
              <a:t>l resources.</a:t>
            </a:r>
            <a:endParaRPr lang="en-US" sz="2800" dirty="0"/>
          </a:p>
          <a:p>
            <a:pPr marL="0" indent="0">
              <a:buNone/>
            </a:pPr>
            <a:endParaRPr lang="en-GB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Ensure you set up a consultation with a clinician to review your current pain management and to record any non-pharmacological treatment options you are trying or want to start trying.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Feedback to your clinician on the progress of your goal(s).</a:t>
            </a:r>
          </a:p>
        </p:txBody>
      </p:sp>
    </p:spTree>
    <p:extLst>
      <p:ext uri="{BB962C8B-B14F-4D97-AF65-F5344CB8AC3E}">
        <p14:creationId xmlns:p14="http://schemas.microsoft.com/office/powerpoint/2010/main" val="5479949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CD0073-42DC-4DDC-AFA7-566C50EDD9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911" y="1670834"/>
            <a:ext cx="10752000" cy="3947329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				</a:t>
            </a:r>
          </a:p>
          <a:p>
            <a:pPr marL="0" indent="0" algn="ctr">
              <a:buNone/>
            </a:pPr>
            <a:r>
              <a:rPr lang="en-US" sz="3600" dirty="0"/>
              <a:t>Any Questions?</a:t>
            </a:r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en-US" sz="3600" dirty="0"/>
              <a:t>Please complete </a:t>
            </a:r>
            <a:r>
              <a:rPr lang="en-US" sz="3600"/>
              <a:t>the post-session</a:t>
            </a:r>
            <a:endParaRPr lang="en-US" sz="3600" dirty="0"/>
          </a:p>
          <a:p>
            <a:pPr marL="0" indent="0" algn="ctr">
              <a:buNone/>
            </a:pPr>
            <a:r>
              <a:rPr lang="en-US" sz="3600" dirty="0"/>
              <a:t>survey before you leave the session.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BE9950-0098-4D32-9F8A-3F877BA370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2421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Overview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3</a:t>
            </a:fld>
            <a:endParaRPr lang="en-GB" dirty="0"/>
          </a:p>
        </p:txBody>
      </p:sp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51CAFCB9-0C27-C4B1-C455-B0C46DBF3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610009"/>
              </p:ext>
            </p:extLst>
          </p:nvPr>
        </p:nvGraphicFramePr>
        <p:xfrm>
          <a:off x="720000" y="1315616"/>
          <a:ext cx="10752000" cy="4523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288">
                  <a:extLst>
                    <a:ext uri="{9D8B030D-6E8A-4147-A177-3AD203B41FA5}">
                      <a16:colId xmlns:a16="http://schemas.microsoft.com/office/drawing/2014/main" val="2118556039"/>
                    </a:ext>
                  </a:extLst>
                </a:gridCol>
                <a:gridCol w="8956712">
                  <a:extLst>
                    <a:ext uri="{9D8B030D-6E8A-4147-A177-3AD203B41FA5}">
                      <a16:colId xmlns:a16="http://schemas.microsoft.com/office/drawing/2014/main" val="4067171607"/>
                    </a:ext>
                  </a:extLst>
                </a:gridCol>
              </a:tblGrid>
              <a:tr h="385753">
                <a:tc>
                  <a:txBody>
                    <a:bodyPr/>
                    <a:lstStyle/>
                    <a:p>
                      <a:r>
                        <a:rPr lang="en-GB" dirty="0"/>
                        <a:t>Timing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Topic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959509"/>
                  </a:ext>
                </a:extLst>
              </a:tr>
              <a:tr h="385753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Welcome and introductions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605254"/>
                  </a:ext>
                </a:extLst>
              </a:tr>
              <a:tr h="385753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Mindfulness exercise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409647"/>
                  </a:ext>
                </a:extLst>
              </a:tr>
              <a:tr h="385753">
                <a:tc>
                  <a:txBody>
                    <a:bodyPr/>
                    <a:lstStyle/>
                    <a:p>
                      <a:r>
                        <a:rPr lang="en-US" dirty="0"/>
                        <a:t>10 mins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Recap and questions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986521"/>
                  </a:ext>
                </a:extLst>
              </a:tr>
              <a:tr h="385753">
                <a:tc>
                  <a:txBody>
                    <a:bodyPr/>
                    <a:lstStyle/>
                    <a:p>
                      <a:r>
                        <a:rPr lang="en-GB" dirty="0"/>
                        <a:t>15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Self-management: Pain cycle vs self-care cycle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955022"/>
                  </a:ext>
                </a:extLst>
              </a:tr>
              <a:tr h="385753">
                <a:tc>
                  <a:txBody>
                    <a:bodyPr/>
                    <a:lstStyle/>
                    <a:p>
                      <a:r>
                        <a:rPr lang="en-GB" dirty="0"/>
                        <a:t>10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1" dirty="0"/>
                        <a:t>Break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967080"/>
                  </a:ext>
                </a:extLst>
              </a:tr>
              <a:tr h="385753">
                <a:tc>
                  <a:txBody>
                    <a:bodyPr/>
                    <a:lstStyle/>
                    <a:p>
                      <a:r>
                        <a:rPr lang="en-US" dirty="0"/>
                        <a:t>5 mins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dirty="0"/>
                        <a:t>Marks’ Story: Opioid Reduction</a:t>
                      </a:r>
                      <a:endParaRPr lang="en-GB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33375"/>
                  </a:ext>
                </a:extLst>
              </a:tr>
              <a:tr h="665821">
                <a:tc>
                  <a:txBody>
                    <a:bodyPr/>
                    <a:lstStyle/>
                    <a:p>
                      <a:r>
                        <a:rPr lang="en-GB" dirty="0"/>
                        <a:t>20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Discussion: What non-pharm options have worked for you? What will you take away from these sessions?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1565002"/>
                  </a:ext>
                </a:extLst>
              </a:tr>
              <a:tr h="385753">
                <a:tc>
                  <a:txBody>
                    <a:bodyPr/>
                    <a:lstStyle/>
                    <a:p>
                      <a:r>
                        <a:rPr lang="en-US" dirty="0"/>
                        <a:t>5 mins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Non-pharmacological treatment options and services available locally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577004"/>
                  </a:ext>
                </a:extLst>
              </a:tr>
              <a:tr h="385753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Rainbow mindfulness exercise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364268"/>
                  </a:ext>
                </a:extLst>
              </a:tr>
              <a:tr h="385753">
                <a:tc>
                  <a:txBody>
                    <a:bodyPr/>
                    <a:lstStyle/>
                    <a:p>
                      <a:r>
                        <a:rPr lang="en-GB" dirty="0"/>
                        <a:t>10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Next steps and close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701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597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5739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Welcome and Introductions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9" y="1642190"/>
            <a:ext cx="10752000" cy="45066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Introduce yourself and describe how your goal has been going from last session: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Great</a:t>
            </a:r>
            <a:r>
              <a:rPr lang="en-US" dirty="0"/>
              <a:t> (managed to achieve my goal)</a:t>
            </a:r>
          </a:p>
          <a:p>
            <a:r>
              <a:rPr lang="en-US" dirty="0">
                <a:solidFill>
                  <a:srgbClr val="0070C0"/>
                </a:solidFill>
              </a:rPr>
              <a:t>Nearly there </a:t>
            </a:r>
            <a:r>
              <a:rPr lang="en-US" dirty="0"/>
              <a:t>(started working towards my goal)</a:t>
            </a:r>
          </a:p>
          <a:p>
            <a:r>
              <a:rPr lang="en-US" dirty="0">
                <a:solidFill>
                  <a:schemeClr val="accent2"/>
                </a:solidFill>
              </a:rPr>
              <a:t>In progress </a:t>
            </a:r>
            <a:r>
              <a:rPr lang="en-US" dirty="0"/>
              <a:t>(I know what I want to do, and I know I can do it)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8508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D8684-A4E8-0946-EB2C-0B02D7967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608"/>
            <a:ext cx="10515600" cy="4833355"/>
          </a:xfrm>
        </p:spPr>
        <p:txBody>
          <a:bodyPr/>
          <a:lstStyle/>
          <a:p>
            <a:r>
              <a:rPr lang="en-US" dirty="0"/>
              <a:t>We are going to do a short mindfulness exercise</a:t>
            </a:r>
          </a:p>
          <a:p>
            <a:endParaRPr lang="en-US" dirty="0"/>
          </a:p>
          <a:p>
            <a:r>
              <a:rPr lang="en-US" dirty="0"/>
              <a:t>Before we start please: </a:t>
            </a:r>
          </a:p>
          <a:p>
            <a:pPr lvl="1"/>
            <a:r>
              <a:rPr lang="en-US" dirty="0"/>
              <a:t>Get comfortable in your seat </a:t>
            </a:r>
          </a:p>
          <a:p>
            <a:pPr lvl="1"/>
            <a:r>
              <a:rPr lang="en-US" dirty="0"/>
              <a:t>Take a deep breath (in from your nose and out from your mouth)</a:t>
            </a:r>
          </a:p>
          <a:p>
            <a:pPr lvl="1"/>
            <a:r>
              <a:rPr lang="en-US" dirty="0"/>
              <a:t>Try to feel relaxed and let go of any tension</a:t>
            </a:r>
          </a:p>
        </p:txBody>
      </p:sp>
    </p:spTree>
    <p:extLst>
      <p:ext uri="{BB962C8B-B14F-4D97-AF65-F5344CB8AC3E}">
        <p14:creationId xmlns:p14="http://schemas.microsoft.com/office/powerpoint/2010/main" val="711372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Online Media 6" title="2 Minute Re-Centering Mindfulness Meditation for De-stressing">
            <a:hlinkClick r:id="" action="ppaction://media"/>
            <a:extLst>
              <a:ext uri="{FF2B5EF4-FFF2-40B4-BE49-F238E27FC236}">
                <a16:creationId xmlns:a16="http://schemas.microsoft.com/office/drawing/2014/main" id="{6B4C58A9-CA82-7C5B-20A0-E64D4A6FA2F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93405" y="1184073"/>
            <a:ext cx="8605189" cy="486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9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Reset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D8684-A4E8-0946-EB2C-0B02D7967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9" y="1343608"/>
            <a:ext cx="10885921" cy="4833355"/>
          </a:xfrm>
        </p:spPr>
        <p:txBody>
          <a:bodyPr/>
          <a:lstStyle/>
          <a:p>
            <a:r>
              <a:rPr lang="en-US" dirty="0"/>
              <a:t>Take a moment to come back to the session</a:t>
            </a:r>
          </a:p>
          <a:p>
            <a:endParaRPr lang="en-US" dirty="0"/>
          </a:p>
          <a:p>
            <a:r>
              <a:rPr lang="en-US" dirty="0"/>
              <a:t>We are going to recap the last session and then have a discussion on self-management</a:t>
            </a:r>
          </a:p>
          <a:p>
            <a:endParaRPr lang="en-US" dirty="0"/>
          </a:p>
          <a:p>
            <a:r>
              <a:rPr lang="en-US" dirty="0"/>
              <a:t>Feel free to contribute or not</a:t>
            </a:r>
          </a:p>
          <a:p>
            <a:endParaRPr lang="en-US" dirty="0"/>
          </a:p>
          <a:p>
            <a:r>
              <a:rPr lang="en-US" dirty="0"/>
              <a:t> If you feel uncomfortable at any time, you are free to leave the conversion and return later if you would like to</a:t>
            </a:r>
          </a:p>
        </p:txBody>
      </p:sp>
    </p:spTree>
    <p:extLst>
      <p:ext uri="{BB962C8B-B14F-4D97-AF65-F5344CB8AC3E}">
        <p14:creationId xmlns:p14="http://schemas.microsoft.com/office/powerpoint/2010/main" val="3482374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5739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Recap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425" y="1604962"/>
            <a:ext cx="11193840" cy="4194947"/>
          </a:xfrm>
        </p:spPr>
        <p:txBody>
          <a:bodyPr>
            <a:normAutofit/>
          </a:bodyPr>
          <a:lstStyle/>
          <a:p>
            <a:r>
              <a:rPr lang="en-GB" dirty="0"/>
              <a:t>Recap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What is pain?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Acceptance of long term pain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Discussed activities that make us smile</a:t>
            </a:r>
          </a:p>
          <a:p>
            <a:pPr marL="720000" lvl="1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262800"/>
            <a:r>
              <a:rPr lang="en-GB" dirty="0"/>
              <a:t>Any questions or thoughts from the previous session?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4066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9147-D00F-58CF-1B94-3D69D1AB5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669" y="226353"/>
            <a:ext cx="10515600" cy="847855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Self-management</a:t>
            </a:r>
            <a:endParaRPr lang="en-GB" dirty="0">
              <a:solidFill>
                <a:srgbClr val="0070C0"/>
              </a:solidFill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6540F9A1-3B79-8CE9-F6C6-6EF7F49AB9BC}"/>
              </a:ext>
            </a:extLst>
          </p:cNvPr>
          <p:cNvGraphicFramePr/>
          <p:nvPr/>
        </p:nvGraphicFramePr>
        <p:xfrm>
          <a:off x="2171961" y="107420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5318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975</Words>
  <Application>Microsoft Office PowerPoint</Application>
  <PresentationFormat>Widescreen</PresentationFormat>
  <Paragraphs>175</Paragraphs>
  <Slides>22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     Feeling ALIVE: I CAn Live Well with Pain</vt:lpstr>
      <vt:lpstr>Housekeeping</vt:lpstr>
      <vt:lpstr>Overview</vt:lpstr>
      <vt:lpstr>Welcome and Introductions</vt:lpstr>
      <vt:lpstr>Mindfulness Exercise</vt:lpstr>
      <vt:lpstr>Mindfulness Exercise</vt:lpstr>
      <vt:lpstr>Reset</vt:lpstr>
      <vt:lpstr>Recap</vt:lpstr>
      <vt:lpstr>Self-management</vt:lpstr>
      <vt:lpstr>Pain Cycle vs. Self-Care Cycle</vt:lpstr>
      <vt:lpstr>Pain Cycle vs. Self-Care Cycle</vt:lpstr>
      <vt:lpstr>PowerPoint Presentation</vt:lpstr>
      <vt:lpstr>Marks Story</vt:lpstr>
      <vt:lpstr>PowerPoint Presentation</vt:lpstr>
      <vt:lpstr>Discussion</vt:lpstr>
      <vt:lpstr>Treatment Options for Persistent Pain</vt:lpstr>
      <vt:lpstr>Non-pharmacological Services for Persistent Pain</vt:lpstr>
      <vt:lpstr>Mindfulness Exercise</vt:lpstr>
      <vt:lpstr>Rainbow Mindfulness Exercise</vt:lpstr>
      <vt:lpstr>Additional Resources</vt:lpstr>
      <vt:lpstr>Next Steps and Close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Aiysha Saleemi</dc:creator>
  <cp:lastModifiedBy>Aiysha Saleemi</cp:lastModifiedBy>
  <cp:revision>43</cp:revision>
  <dcterms:created xsi:type="dcterms:W3CDTF">2023-02-17T11:59:32Z</dcterms:created>
  <dcterms:modified xsi:type="dcterms:W3CDTF">2023-03-05T22:13:12Z</dcterms:modified>
</cp:coreProperties>
</file>