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38" r:id="rId2"/>
    <p:sldId id="332" r:id="rId3"/>
    <p:sldId id="288" r:id="rId4"/>
    <p:sldId id="339" r:id="rId5"/>
    <p:sldId id="318" r:id="rId6"/>
    <p:sldId id="295" r:id="rId7"/>
    <p:sldId id="340" r:id="rId8"/>
    <p:sldId id="341" r:id="rId9"/>
    <p:sldId id="326" r:id="rId10"/>
    <p:sldId id="297" r:id="rId11"/>
    <p:sldId id="342" r:id="rId12"/>
    <p:sldId id="343" r:id="rId13"/>
    <p:sldId id="344" r:id="rId14"/>
    <p:sldId id="337" r:id="rId15"/>
    <p:sldId id="345" r:id="rId16"/>
    <p:sldId id="346" r:id="rId17"/>
    <p:sldId id="324" r:id="rId18"/>
    <p:sldId id="325" r:id="rId19"/>
    <p:sldId id="334" r:id="rId20"/>
    <p:sldId id="335" r:id="rId21"/>
    <p:sldId id="336" r:id="rId22"/>
    <p:sldId id="33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484" autoAdjust="0"/>
  </p:normalViewPr>
  <p:slideViewPr>
    <p:cSldViewPr snapToGrid="0">
      <p:cViewPr varScale="1">
        <p:scale>
          <a:sx n="63" d="100"/>
          <a:sy n="63" d="100"/>
        </p:scale>
        <p:origin x="13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A89E8A-E063-40B9-8FE4-B1C981456662}" type="datetimeFigureOut">
              <a:rPr lang="en-GB" smtClean="0"/>
              <a:t>05/03/2023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8F6F0-AF4E-47A8-A836-90A64F6618A8}" type="slidenum">
              <a:rPr lang="en-GB" smtClean="0"/>
              <a:t>‹#›</a:t>
            </a:fld>
            <a:endParaRPr lang="en-GB"/>
          </a:p>
        </p:txBody>
      </p:sp>
    </p:spTree>
    <p:extLst>
      <p:ext uri="{BB962C8B-B14F-4D97-AF65-F5344CB8AC3E}">
        <p14:creationId xmlns:p14="http://schemas.microsoft.com/office/powerpoint/2010/main" val="1834754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23EC8E-150C-4EE6-911F-C08DD337084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08919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20</a:t>
            </a:fld>
            <a:endParaRPr lang="en-GB"/>
          </a:p>
        </p:txBody>
      </p:sp>
    </p:spTree>
    <p:extLst>
      <p:ext uri="{BB962C8B-B14F-4D97-AF65-F5344CB8AC3E}">
        <p14:creationId xmlns:p14="http://schemas.microsoft.com/office/powerpoint/2010/main" val="291721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Arial" panose="020B0604020202020204" pitchFamily="34" charset="0"/>
              <a:buChar char="•"/>
            </a:pPr>
            <a:r>
              <a:rPr lang="en-US" dirty="0">
                <a:solidFill>
                  <a:schemeClr val="accent2"/>
                </a:solidFill>
              </a:rPr>
              <a:t>Length of session will be approximately 1 hour. </a:t>
            </a:r>
          </a:p>
          <a:p>
            <a:pPr lvl="1">
              <a:buFont typeface="Arial" panose="020B0604020202020204" pitchFamily="34" charset="0"/>
              <a:buChar char="•"/>
            </a:pPr>
            <a:r>
              <a:rPr lang="en-US" dirty="0">
                <a:solidFill>
                  <a:schemeClr val="accent2"/>
                </a:solidFill>
              </a:rPr>
              <a:t>Feel free to move around, get up, or do what you need to do to feel as comfortable as possible. </a:t>
            </a:r>
          </a:p>
          <a:p>
            <a:pPr lvl="1">
              <a:buFont typeface="Arial" panose="020B0604020202020204" pitchFamily="34" charset="0"/>
              <a:buChar char="•"/>
            </a:pPr>
            <a:r>
              <a:rPr lang="en-US" dirty="0">
                <a:solidFill>
                  <a:schemeClr val="accent2"/>
                </a:solidFill>
              </a:rPr>
              <a:t>Please keep phones on silent/vibrate and mute video when not speaking.</a:t>
            </a:r>
          </a:p>
          <a:p>
            <a:pPr lvl="1">
              <a:buFont typeface="Arial" panose="020B0604020202020204" pitchFamily="34" charset="0"/>
              <a:buChar char="•"/>
            </a:pPr>
            <a:r>
              <a:rPr lang="en-US" dirty="0">
                <a:solidFill>
                  <a:schemeClr val="accent2"/>
                </a:solidFill>
              </a:rPr>
              <a:t>Please keep cameras switched on so others can feel your presence. </a:t>
            </a:r>
          </a:p>
          <a:p>
            <a:pPr lvl="1">
              <a:buFont typeface="Arial" panose="020B0604020202020204" pitchFamily="34" charset="0"/>
              <a:buChar char="•"/>
            </a:pPr>
            <a:r>
              <a:rPr lang="en-US" dirty="0">
                <a:solidFill>
                  <a:schemeClr val="accent2"/>
                </a:solidFill>
              </a:rPr>
              <a:t>This is an interactive session, please ask questions.</a:t>
            </a:r>
          </a:p>
          <a:p>
            <a:pPr lvl="1">
              <a:buFont typeface="Arial" panose="020B0604020202020204" pitchFamily="34" charset="0"/>
              <a:buChar char="•"/>
            </a:pPr>
            <a:r>
              <a:rPr lang="en-US" dirty="0">
                <a:solidFill>
                  <a:schemeClr val="accent2"/>
                </a:solidFill>
              </a:rPr>
              <a:t>After the session, be sure to book a consultation with a clinician to record non-pharm treatment options chosen and review medications</a:t>
            </a:r>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2</a:t>
            </a:fld>
            <a:endParaRPr lang="en-GB"/>
          </a:p>
        </p:txBody>
      </p:sp>
    </p:spTree>
    <p:extLst>
      <p:ext uri="{BB962C8B-B14F-4D97-AF65-F5344CB8AC3E}">
        <p14:creationId xmlns:p14="http://schemas.microsoft.com/office/powerpoint/2010/main" val="2219448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GB" sz="1200" dirty="0"/>
              <a:t>What is a Group Education Session? </a:t>
            </a:r>
            <a:r>
              <a:rPr lang="en-US" sz="1800" dirty="0">
                <a:effectLst/>
                <a:latin typeface="Calibri" panose="020F0502020204030204" pitchFamily="34" charset="0"/>
                <a:ea typeface="Calibri" panose="020F0502020204030204" pitchFamily="34" charset="0"/>
                <a:cs typeface="Times New Roman" panose="02020603050405020304" pitchFamily="18" charset="0"/>
              </a:rPr>
              <a:t>Group Education Sessions are a way to provide information and create an environment of shared learning for several patients at the same time. </a:t>
            </a:r>
          </a:p>
          <a:p>
            <a:pPr>
              <a:buFont typeface="Arial" panose="020B0604020202020204" pitchFamily="34" charset="0"/>
              <a:buChar char="•"/>
            </a:pPr>
            <a:endParaRPr lang="en-GB" sz="1200" dirty="0"/>
          </a:p>
          <a:p>
            <a:pPr>
              <a:buFont typeface="Arial" panose="020B0604020202020204" pitchFamily="34" charset="0"/>
              <a:buChar char="•"/>
            </a:pPr>
            <a:r>
              <a:rPr lang="en-GB" sz="1200" dirty="0"/>
              <a:t>Why have you been invited to attend this? You have been invited as our records show that you are managing ongoing/persistent pain, which may still be causing you trouble in your daily activities. </a:t>
            </a:r>
          </a:p>
          <a:p>
            <a:pPr>
              <a:buFont typeface="Arial" panose="020B0604020202020204" pitchFamily="34" charset="0"/>
              <a:buChar char="•"/>
            </a:pPr>
            <a:endParaRPr lang="en-GB" sz="1200" dirty="0"/>
          </a:p>
          <a:p>
            <a:pPr>
              <a:buFont typeface="Arial" panose="020B0604020202020204" pitchFamily="34" charset="0"/>
              <a:buChar char="•"/>
            </a:pPr>
            <a:r>
              <a:rPr lang="en-GB" sz="1200" dirty="0"/>
              <a:t>What is the aim of this session? The aim is to support you to manage ongoing/persistent pain better through providing information sources and having discussions as a group. </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B212E4-AABB-4962-8D4A-FC2B3EC33D2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2643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5</a:t>
            </a:fld>
            <a:endParaRPr lang="en-GB"/>
          </a:p>
        </p:txBody>
      </p:sp>
    </p:spTree>
    <p:extLst>
      <p:ext uri="{BB962C8B-B14F-4D97-AF65-F5344CB8AC3E}">
        <p14:creationId xmlns:p14="http://schemas.microsoft.com/office/powerpoint/2010/main" val="2932881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B212E4-AABB-4962-8D4A-FC2B3EC33D2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1152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you describe anything to yourself, you are saying it in your mind so that you are actively acknowledging each description. </a:t>
            </a:r>
          </a:p>
          <a:p>
            <a:r>
              <a:rPr lang="en-US" dirty="0"/>
              <a:t>Give the participants examples of objects in your surrounding – describe the objects e.g. hole punch – grey, smooth texture, slightly heavy. </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B212E4-AABB-4962-8D4A-FC2B3EC33D2E}"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3705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17</a:t>
            </a:fld>
            <a:endParaRPr lang="en-GB"/>
          </a:p>
        </p:txBody>
      </p:sp>
    </p:spTree>
    <p:extLst>
      <p:ext uri="{BB962C8B-B14F-4D97-AF65-F5344CB8AC3E}">
        <p14:creationId xmlns:p14="http://schemas.microsoft.com/office/powerpoint/2010/main" val="732450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18</a:t>
            </a:fld>
            <a:endParaRPr lang="en-GB"/>
          </a:p>
        </p:txBody>
      </p:sp>
    </p:spTree>
    <p:extLst>
      <p:ext uri="{BB962C8B-B14F-4D97-AF65-F5344CB8AC3E}">
        <p14:creationId xmlns:p14="http://schemas.microsoft.com/office/powerpoint/2010/main" val="208210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you describe anything to yourself, you are saying it in your mind so that you are actively acknowledging each description. </a:t>
            </a:r>
            <a:endParaRPr lang="en-GB" dirty="0"/>
          </a:p>
          <a:p>
            <a:endParaRPr lang="en-GB" dirty="0"/>
          </a:p>
        </p:txBody>
      </p:sp>
      <p:sp>
        <p:nvSpPr>
          <p:cNvPr id="4" name="Slide Number Placeholder 3"/>
          <p:cNvSpPr>
            <a:spLocks noGrp="1"/>
          </p:cNvSpPr>
          <p:nvPr>
            <p:ph type="sldNum" sz="quarter" idx="5"/>
          </p:nvPr>
        </p:nvSpPr>
        <p:spPr/>
        <p:txBody>
          <a:bodyPr/>
          <a:lstStyle/>
          <a:p>
            <a:fld id="{2FB212E4-AABB-4962-8D4A-FC2B3EC33D2E}" type="slidenum">
              <a:rPr lang="en-GB" smtClean="0"/>
              <a:t>19</a:t>
            </a:fld>
            <a:endParaRPr lang="en-GB"/>
          </a:p>
        </p:txBody>
      </p:sp>
    </p:spTree>
    <p:extLst>
      <p:ext uri="{BB962C8B-B14F-4D97-AF65-F5344CB8AC3E}">
        <p14:creationId xmlns:p14="http://schemas.microsoft.com/office/powerpoint/2010/main" val="1415877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2A55B-C7CE-77D1-A168-F35DDA74208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D8A1D1E-BBEA-ACA7-85D5-528B279F4A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D3BD7A8-5C4D-ED2A-CAC2-B4194155A472}"/>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5" name="Footer Placeholder 4">
            <a:extLst>
              <a:ext uri="{FF2B5EF4-FFF2-40B4-BE49-F238E27FC236}">
                <a16:creationId xmlns:a16="http://schemas.microsoft.com/office/drawing/2014/main" id="{1777A9DC-4114-B95F-B6C5-FCA6BED0AA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0FF373-FC6F-2CFA-CA26-B0633F999210}"/>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400105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A4D3A-2F75-3677-6DCC-EF488685786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A0CF832-DEEF-E994-8B27-1273B24AF6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24735E-30C1-F9D9-68AA-2D952637F8CB}"/>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5" name="Footer Placeholder 4">
            <a:extLst>
              <a:ext uri="{FF2B5EF4-FFF2-40B4-BE49-F238E27FC236}">
                <a16:creationId xmlns:a16="http://schemas.microsoft.com/office/drawing/2014/main" id="{2FD7585E-7D49-EB44-A718-752C9CE8A3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5E47CC0-AA6E-7B04-D775-C1E3A4EBCA38}"/>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32548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0AFCF7-242C-1556-A79E-00AD95F56C5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CBE9893-173A-88B5-99DE-55E996898D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69D3AE-0D39-7CC0-F6D6-19F900FD5BCF}"/>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5" name="Footer Placeholder 4">
            <a:extLst>
              <a:ext uri="{FF2B5EF4-FFF2-40B4-BE49-F238E27FC236}">
                <a16:creationId xmlns:a16="http://schemas.microsoft.com/office/drawing/2014/main" id="{208C7445-7FA8-ADAC-DAB6-22CEC167251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7BA8C4-75BE-B2A1-FD10-44542251E876}"/>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1927812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547B-9E63-36C1-5422-0DF72CE9E66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70AB530-742A-EAAC-A5FE-1A486CB59E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A309BB-814C-B0FB-E2C6-EFA39E39F47A}"/>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5" name="Footer Placeholder 4">
            <a:extLst>
              <a:ext uri="{FF2B5EF4-FFF2-40B4-BE49-F238E27FC236}">
                <a16:creationId xmlns:a16="http://schemas.microsoft.com/office/drawing/2014/main" id="{D7700097-29F5-61C0-FEB8-4816C0294FD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2CDCA2-4FF4-9127-A46C-F79826FE4E75}"/>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1720681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6DF1E-209D-1866-2C6B-020F413BFE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F0F7E63-13FF-EA48-6A37-8A81393FBF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4ECB74-D32D-BE63-2730-721199B319FF}"/>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5" name="Footer Placeholder 4">
            <a:extLst>
              <a:ext uri="{FF2B5EF4-FFF2-40B4-BE49-F238E27FC236}">
                <a16:creationId xmlns:a16="http://schemas.microsoft.com/office/drawing/2014/main" id="{59D7CD5F-54B8-E252-A48E-92D7101609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9DE4839-5EBF-4400-AE2C-C62D15BB3880}"/>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1165484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AF009-2092-18A0-6C3F-006FFFD1360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33C81AE-7EF7-C4F4-6BF3-6F8D98D3AD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2E1971C-15D9-9485-8A4F-F08986F698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45BACF7-9037-8AAF-1210-9E71210576E0}"/>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6" name="Footer Placeholder 5">
            <a:extLst>
              <a:ext uri="{FF2B5EF4-FFF2-40B4-BE49-F238E27FC236}">
                <a16:creationId xmlns:a16="http://schemas.microsoft.com/office/drawing/2014/main" id="{32D6704D-5880-9422-1B9F-6C6DAD8939B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950781-81D8-7FEC-B5B2-E712DEBA1107}"/>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402998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F45E3-7623-AA8E-1BF7-19BFB800FD6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3AD57B1-3540-2F98-D1B5-9DFF621427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F55ACF-0E95-96EC-9601-6D1B324457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80F50A1-877D-E630-7F31-1687F3F574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8B3FF3-008B-F941-72AE-0EBE16779A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5101249-3DEF-C934-730B-235DDA098020}"/>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8" name="Footer Placeholder 7">
            <a:extLst>
              <a:ext uri="{FF2B5EF4-FFF2-40B4-BE49-F238E27FC236}">
                <a16:creationId xmlns:a16="http://schemas.microsoft.com/office/drawing/2014/main" id="{B832E2EA-A087-D599-4A8C-E5550065A00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F039F2A-FA2B-F37B-948A-AC9AA19194BD}"/>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3243404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54809-9BBF-692F-1782-E64A2042B8D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F63E79-7FFC-4AED-7EC8-4BE0A7FCF842}"/>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4" name="Footer Placeholder 3">
            <a:extLst>
              <a:ext uri="{FF2B5EF4-FFF2-40B4-BE49-F238E27FC236}">
                <a16:creationId xmlns:a16="http://schemas.microsoft.com/office/drawing/2014/main" id="{32459F8E-AF51-A9A7-2FCF-DC4C48E3240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2817322-74FD-3076-4274-AAEAA33AF0FD}"/>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2762506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44E1A2-6F28-0FE9-D866-FEEF2819B7B6}"/>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3" name="Footer Placeholder 2">
            <a:extLst>
              <a:ext uri="{FF2B5EF4-FFF2-40B4-BE49-F238E27FC236}">
                <a16:creationId xmlns:a16="http://schemas.microsoft.com/office/drawing/2014/main" id="{A94EEB29-CA15-083C-0235-7D621E7409F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61DAF2D-E769-D642-BC9B-46A5ABE987BD}"/>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3491150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2B1E6-AF55-6107-85B2-8079811AFB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EF0BB81-E12D-1A8E-99BD-8C83455042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795AEB3-2D83-0A95-3F71-33D20659B3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6F8A9B-5FBD-192F-0DE1-516211384606}"/>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6" name="Footer Placeholder 5">
            <a:extLst>
              <a:ext uri="{FF2B5EF4-FFF2-40B4-BE49-F238E27FC236}">
                <a16:creationId xmlns:a16="http://schemas.microsoft.com/office/drawing/2014/main" id="{9DBFFB97-98F8-1695-5EC9-523AE2102B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3C65AE-2B80-BE87-0D62-6E8CB68E3877}"/>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1091131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FD09C-48B5-3D80-B75E-98594D2D4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19F5DCE-6C66-7D24-F1B8-58EA99AD16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DC5373D-7023-6283-A378-36B81F6FF0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6313C9-9BB3-8C11-E052-43362A59D056}"/>
              </a:ext>
            </a:extLst>
          </p:cNvPr>
          <p:cNvSpPr>
            <a:spLocks noGrp="1"/>
          </p:cNvSpPr>
          <p:nvPr>
            <p:ph type="dt" sz="half" idx="10"/>
          </p:nvPr>
        </p:nvSpPr>
        <p:spPr/>
        <p:txBody>
          <a:bodyPr/>
          <a:lstStyle/>
          <a:p>
            <a:fld id="{8F106EBB-0796-405D-8F94-691897C7EA10}" type="datetimeFigureOut">
              <a:rPr lang="en-GB" smtClean="0"/>
              <a:t>05/03/2023</a:t>
            </a:fld>
            <a:endParaRPr lang="en-GB"/>
          </a:p>
        </p:txBody>
      </p:sp>
      <p:sp>
        <p:nvSpPr>
          <p:cNvPr id="6" name="Footer Placeholder 5">
            <a:extLst>
              <a:ext uri="{FF2B5EF4-FFF2-40B4-BE49-F238E27FC236}">
                <a16:creationId xmlns:a16="http://schemas.microsoft.com/office/drawing/2014/main" id="{0DEADD38-2907-A2EA-E856-6218A920551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51F28FB-2C20-B7A2-FEB0-C372B3D62BDA}"/>
              </a:ext>
            </a:extLst>
          </p:cNvPr>
          <p:cNvSpPr>
            <a:spLocks noGrp="1"/>
          </p:cNvSpPr>
          <p:nvPr>
            <p:ph type="sldNum" sz="quarter" idx="12"/>
          </p:nvPr>
        </p:nvSpPr>
        <p:spPr/>
        <p:txBody>
          <a:bodyPr/>
          <a:lstStyle/>
          <a:p>
            <a:fld id="{7F4E9528-6DBB-40CB-B8AC-B6CA0EC5ECAD}" type="slidenum">
              <a:rPr lang="en-GB" smtClean="0"/>
              <a:t>‹#›</a:t>
            </a:fld>
            <a:endParaRPr lang="en-GB"/>
          </a:p>
        </p:txBody>
      </p:sp>
    </p:spTree>
    <p:extLst>
      <p:ext uri="{BB962C8B-B14F-4D97-AF65-F5344CB8AC3E}">
        <p14:creationId xmlns:p14="http://schemas.microsoft.com/office/powerpoint/2010/main" val="744464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CC0FA1-4EB1-51F8-6485-6622B88EF8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788CFD6-5580-CAA3-BF9D-7CEEE637CD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6B77B98-A295-1609-8E8A-9A010E1235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06EBB-0796-405D-8F94-691897C7EA10}" type="datetimeFigureOut">
              <a:rPr lang="en-GB" smtClean="0"/>
              <a:t>05/03/2023</a:t>
            </a:fld>
            <a:endParaRPr lang="en-GB"/>
          </a:p>
        </p:txBody>
      </p:sp>
      <p:sp>
        <p:nvSpPr>
          <p:cNvPr id="5" name="Footer Placeholder 4">
            <a:extLst>
              <a:ext uri="{FF2B5EF4-FFF2-40B4-BE49-F238E27FC236}">
                <a16:creationId xmlns:a16="http://schemas.microsoft.com/office/drawing/2014/main" id="{BE4AB02E-D038-3644-C42F-7CF8BCA930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23548BC-B765-D513-C7DD-DDBF91401EE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4E9528-6DBB-40CB-B8AC-B6CA0EC5ECAD}" type="slidenum">
              <a:rPr lang="en-GB" smtClean="0"/>
              <a:t>‹#›</a:t>
            </a:fld>
            <a:endParaRPr lang="en-GB"/>
          </a:p>
        </p:txBody>
      </p:sp>
    </p:spTree>
    <p:extLst>
      <p:ext uri="{BB962C8B-B14F-4D97-AF65-F5344CB8AC3E}">
        <p14:creationId xmlns:p14="http://schemas.microsoft.com/office/powerpoint/2010/main" val="1788364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DWuGGvyzE6k?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s://www.youtube.com/watch?v=9mcuIc5O-DE" TargetMode="External"/><Relationship Id="rId3" Type="http://schemas.openxmlformats.org/officeDocument/2006/relationships/hyperlink" Target="https://www.youtube.com/watch?v=DWuGGvyzE6k&amp;t=26s" TargetMode="External"/><Relationship Id="rId7" Type="http://schemas.openxmlformats.org/officeDocument/2006/relationships/hyperlink" Target="https://www.paintoolkit.org/pain-tools/" TargetMode="External"/><Relationship Id="rId2" Type="http://schemas.openxmlformats.org/officeDocument/2006/relationships/hyperlink" Target="https://livewellwithpain.co.uk/wp-content/uploads/2022/09/explaining-pain.pdf" TargetMode="External"/><Relationship Id="rId1" Type="http://schemas.openxmlformats.org/officeDocument/2006/relationships/slideLayout" Target="../slideLayouts/slideLayout2.xml"/><Relationship Id="rId6" Type="http://schemas.openxmlformats.org/officeDocument/2006/relationships/hyperlink" Target="https://www.thalidomidetrust.org/health-and-wellbeing/health/pain/pain-and-self-care-cycles/" TargetMode="External"/><Relationship Id="rId5" Type="http://schemas.openxmlformats.org/officeDocument/2006/relationships/hyperlink" Target="https://www.thalidomidetrust.org/pacing-for-pain/" TargetMode="External"/><Relationship Id="rId4" Type="http://schemas.openxmlformats.org/officeDocument/2006/relationships/hyperlink" Target="https://livewellwithpain.co.uk/wp-content/uploads/2022/09/Risks-of-Opioid-Medications.pdf" TargetMode="External"/><Relationship Id="rId9" Type="http://schemas.openxmlformats.org/officeDocument/2006/relationships/hyperlink" Target="https://www.youtube.com/watch?v=ikUzvSph7Z4"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s://www.paintoolkit.org/pain-tool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C6ggn3-gEOE?feature=oembed"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B96D-0F4E-4ECD-9CCC-7E86242B0AE3}"/>
              </a:ext>
            </a:extLst>
          </p:cNvPr>
          <p:cNvSpPr>
            <a:spLocks noGrp="1"/>
          </p:cNvSpPr>
          <p:nvPr>
            <p:ph type="ctrTitle"/>
          </p:nvPr>
        </p:nvSpPr>
        <p:spPr>
          <a:xfrm>
            <a:off x="2428167" y="2603241"/>
            <a:ext cx="7335665" cy="981742"/>
          </a:xfrm>
        </p:spPr>
        <p:txBody>
          <a:bodyPr>
            <a:normAutofit fontScale="90000"/>
          </a:bodyPr>
          <a:lstStyle/>
          <a:p>
            <a:br>
              <a:rPr lang="en-GB" dirty="0"/>
            </a:br>
            <a:br>
              <a:rPr lang="en-GB" dirty="0"/>
            </a:br>
            <a:br>
              <a:rPr lang="en-GB" dirty="0"/>
            </a:br>
            <a:br>
              <a:rPr lang="en-GB" dirty="0"/>
            </a:br>
            <a:br>
              <a:rPr lang="en-GB" dirty="0"/>
            </a:br>
            <a:r>
              <a:rPr lang="en-GB" dirty="0">
                <a:solidFill>
                  <a:srgbClr val="0070C0"/>
                </a:solidFill>
              </a:rPr>
              <a:t>Feeling </a:t>
            </a:r>
            <a:r>
              <a:rPr lang="en-GB" b="1" dirty="0">
                <a:solidFill>
                  <a:srgbClr val="00B050"/>
                </a:solidFill>
              </a:rPr>
              <a:t>ALIVE:</a:t>
            </a:r>
            <a:br>
              <a:rPr lang="en-GB" dirty="0"/>
            </a:br>
            <a:r>
              <a:rPr lang="en-GB" dirty="0">
                <a:solidFill>
                  <a:srgbClr val="0070C0"/>
                </a:solidFill>
              </a:rPr>
              <a:t>I </a:t>
            </a:r>
            <a:r>
              <a:rPr lang="en-GB" dirty="0" err="1">
                <a:solidFill>
                  <a:srgbClr val="0070C0"/>
                </a:solidFill>
              </a:rPr>
              <a:t>C</a:t>
            </a:r>
            <a:r>
              <a:rPr lang="en-GB" dirty="0" err="1">
                <a:solidFill>
                  <a:srgbClr val="00B050"/>
                </a:solidFill>
              </a:rPr>
              <a:t>A</a:t>
            </a:r>
            <a:r>
              <a:rPr lang="en-GB" dirty="0" err="1">
                <a:solidFill>
                  <a:srgbClr val="0070C0"/>
                </a:solidFill>
              </a:rPr>
              <a:t>n</a:t>
            </a:r>
            <a:r>
              <a:rPr lang="en-GB">
                <a:solidFill>
                  <a:srgbClr val="0070C0"/>
                </a:solidFill>
              </a:rPr>
              <a:t> </a:t>
            </a:r>
            <a:r>
              <a:rPr lang="en-GB">
                <a:solidFill>
                  <a:srgbClr val="00B050"/>
                </a:solidFill>
              </a:rPr>
              <a:t>Live</a:t>
            </a:r>
            <a:r>
              <a:rPr lang="en-GB">
                <a:solidFill>
                  <a:srgbClr val="0070C0"/>
                </a:solidFill>
              </a:rPr>
              <a:t> Well with Pain</a:t>
            </a:r>
            <a:endParaRPr lang="en-GB" dirty="0">
              <a:solidFill>
                <a:srgbClr val="0070C0"/>
              </a:solidFill>
            </a:endParaRPr>
          </a:p>
        </p:txBody>
      </p:sp>
      <p:sp>
        <p:nvSpPr>
          <p:cNvPr id="3" name="Subtitle 2">
            <a:extLst>
              <a:ext uri="{FF2B5EF4-FFF2-40B4-BE49-F238E27FC236}">
                <a16:creationId xmlns:a16="http://schemas.microsoft.com/office/drawing/2014/main" id="{B44CB570-7523-4DF2-8BB0-6C3FEC7C7141}"/>
              </a:ext>
            </a:extLst>
          </p:cNvPr>
          <p:cNvSpPr>
            <a:spLocks noGrp="1"/>
          </p:cNvSpPr>
          <p:nvPr>
            <p:ph type="subTitle" idx="1"/>
          </p:nvPr>
        </p:nvSpPr>
        <p:spPr>
          <a:xfrm>
            <a:off x="3461990" y="4379163"/>
            <a:ext cx="5268020" cy="642567"/>
          </a:xfrm>
        </p:spPr>
        <p:txBody>
          <a:bodyPr/>
          <a:lstStyle/>
          <a:p>
            <a:r>
              <a:rPr lang="en-US" dirty="0"/>
              <a:t>[Facilitator Name / Role / </a:t>
            </a:r>
            <a:r>
              <a:rPr lang="en-US" dirty="0" err="1"/>
              <a:t>Organisation</a:t>
            </a:r>
            <a:r>
              <a:rPr lang="en-US" dirty="0"/>
              <a:t>]</a:t>
            </a:r>
            <a:endParaRPr lang="en-GB" dirty="0"/>
          </a:p>
        </p:txBody>
      </p:sp>
    </p:spTree>
    <p:extLst>
      <p:ext uri="{BB962C8B-B14F-4D97-AF65-F5344CB8AC3E}">
        <p14:creationId xmlns:p14="http://schemas.microsoft.com/office/powerpoint/2010/main" val="18045197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What is Pain?</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kumimoji="0" lang="en-GB" sz="10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0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pic>
        <p:nvPicPr>
          <p:cNvPr id="7" name="Online Media 6" title="What is pain?">
            <a:hlinkClick r:id="" action="ppaction://media"/>
            <a:extLst>
              <a:ext uri="{FF2B5EF4-FFF2-40B4-BE49-F238E27FC236}">
                <a16:creationId xmlns:a16="http://schemas.microsoft.com/office/drawing/2014/main" id="{0EA0B34A-24AC-C79C-5E63-323CEF037B40}"/>
              </a:ext>
            </a:extLst>
          </p:cNvPr>
          <p:cNvPicPr>
            <a:picLocks noGrp="1" noRot="1" noChangeAspect="1"/>
          </p:cNvPicPr>
          <p:nvPr>
            <p:ph idx="1"/>
            <a:videoFile r:link="rId1"/>
          </p:nvPr>
        </p:nvPicPr>
        <p:blipFill>
          <a:blip r:embed="rId3"/>
          <a:stretch>
            <a:fillRect/>
          </a:stretch>
        </p:blipFill>
        <p:spPr>
          <a:xfrm>
            <a:off x="1679417" y="1274268"/>
            <a:ext cx="8833165" cy="4991076"/>
          </a:xfrm>
          <a:prstGeom prst="rect">
            <a:avLst/>
          </a:prstGeom>
        </p:spPr>
      </p:pic>
    </p:spTree>
    <p:extLst>
      <p:ext uri="{BB962C8B-B14F-4D97-AF65-F5344CB8AC3E}">
        <p14:creationId xmlns:p14="http://schemas.microsoft.com/office/powerpoint/2010/main" val="304702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E4F5B-CD32-AA3D-1AB2-2E9AC46A22CA}"/>
              </a:ext>
            </a:extLst>
          </p:cNvPr>
          <p:cNvSpPr>
            <a:spLocks noGrp="1"/>
          </p:cNvSpPr>
          <p:nvPr>
            <p:ph type="title"/>
          </p:nvPr>
        </p:nvSpPr>
        <p:spPr>
          <a:xfrm>
            <a:off x="838200" y="365126"/>
            <a:ext cx="10515600" cy="757092"/>
          </a:xfrm>
        </p:spPr>
        <p:txBody>
          <a:bodyPr>
            <a:normAutofit/>
          </a:bodyPr>
          <a:lstStyle/>
          <a:p>
            <a:r>
              <a:rPr lang="en-GB" sz="4000" dirty="0">
                <a:solidFill>
                  <a:srgbClr val="0070C0"/>
                </a:solidFill>
              </a:rPr>
              <a:t>What is Pain? - Summary</a:t>
            </a:r>
            <a:endParaRPr lang="en-GB" sz="4000" dirty="0"/>
          </a:p>
        </p:txBody>
      </p:sp>
      <p:sp>
        <p:nvSpPr>
          <p:cNvPr id="3" name="Content Placeholder 2">
            <a:extLst>
              <a:ext uri="{FF2B5EF4-FFF2-40B4-BE49-F238E27FC236}">
                <a16:creationId xmlns:a16="http://schemas.microsoft.com/office/drawing/2014/main" id="{D488B29D-F972-5497-87FF-A146AE6DDC2F}"/>
              </a:ext>
            </a:extLst>
          </p:cNvPr>
          <p:cNvSpPr>
            <a:spLocks noGrp="1"/>
          </p:cNvSpPr>
          <p:nvPr>
            <p:ph idx="1"/>
          </p:nvPr>
        </p:nvSpPr>
        <p:spPr>
          <a:xfrm>
            <a:off x="838200" y="1502229"/>
            <a:ext cx="10515600" cy="4674734"/>
          </a:xfrm>
        </p:spPr>
        <p:txBody>
          <a:bodyPr/>
          <a:lstStyle/>
          <a:p>
            <a:r>
              <a:rPr lang="en-US" dirty="0"/>
              <a:t>Acute pain</a:t>
            </a:r>
          </a:p>
          <a:p>
            <a:pPr marL="0" indent="0">
              <a:buNone/>
            </a:pPr>
            <a:r>
              <a:rPr lang="en-US" sz="2400" dirty="0"/>
              <a:t>- The body’s defence mechanism to avoid further tissue damage.</a:t>
            </a:r>
          </a:p>
          <a:p>
            <a:pPr>
              <a:buFontTx/>
              <a:buChar char="-"/>
            </a:pPr>
            <a:r>
              <a:rPr lang="en-US" sz="2400" dirty="0"/>
              <a:t>Example of this is when you touch something hot.</a:t>
            </a:r>
          </a:p>
          <a:p>
            <a:pPr>
              <a:buFontTx/>
              <a:buChar char="-"/>
            </a:pPr>
            <a:r>
              <a:rPr lang="en-US" sz="2400" dirty="0"/>
              <a:t>Think of this as an alarm.</a:t>
            </a:r>
          </a:p>
          <a:p>
            <a:pPr>
              <a:buFontTx/>
              <a:buChar char="-"/>
            </a:pPr>
            <a:r>
              <a:rPr lang="en-US" sz="2400" dirty="0"/>
              <a:t>Removing your hand from the hot object does not switch off the alarm straight away but prevents further damage and in time, once the injury heals, the alarm (i.e. the pain) switches off.</a:t>
            </a:r>
            <a:endParaRPr lang="en-GB" sz="2400" dirty="0"/>
          </a:p>
        </p:txBody>
      </p:sp>
    </p:spTree>
    <p:extLst>
      <p:ext uri="{BB962C8B-B14F-4D97-AF65-F5344CB8AC3E}">
        <p14:creationId xmlns:p14="http://schemas.microsoft.com/office/powerpoint/2010/main" val="3454286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E4F5B-CD32-AA3D-1AB2-2E9AC46A22CA}"/>
              </a:ext>
            </a:extLst>
          </p:cNvPr>
          <p:cNvSpPr>
            <a:spLocks noGrp="1"/>
          </p:cNvSpPr>
          <p:nvPr>
            <p:ph type="title"/>
          </p:nvPr>
        </p:nvSpPr>
        <p:spPr>
          <a:xfrm>
            <a:off x="838200" y="365126"/>
            <a:ext cx="10515600" cy="705138"/>
          </a:xfrm>
        </p:spPr>
        <p:txBody>
          <a:bodyPr>
            <a:normAutofit/>
          </a:bodyPr>
          <a:lstStyle/>
          <a:p>
            <a:r>
              <a:rPr lang="en-GB" sz="4000" dirty="0">
                <a:solidFill>
                  <a:srgbClr val="0070C0"/>
                </a:solidFill>
              </a:rPr>
              <a:t>What is Pain? - Summary</a:t>
            </a:r>
            <a:endParaRPr lang="en-GB" sz="4000" dirty="0"/>
          </a:p>
        </p:txBody>
      </p:sp>
      <p:sp>
        <p:nvSpPr>
          <p:cNvPr id="3" name="Content Placeholder 2">
            <a:extLst>
              <a:ext uri="{FF2B5EF4-FFF2-40B4-BE49-F238E27FC236}">
                <a16:creationId xmlns:a16="http://schemas.microsoft.com/office/drawing/2014/main" id="{D488B29D-F972-5497-87FF-A146AE6DDC2F}"/>
              </a:ext>
            </a:extLst>
          </p:cNvPr>
          <p:cNvSpPr>
            <a:spLocks noGrp="1"/>
          </p:cNvSpPr>
          <p:nvPr>
            <p:ph idx="1"/>
          </p:nvPr>
        </p:nvSpPr>
        <p:spPr>
          <a:xfrm>
            <a:off x="838200" y="1387929"/>
            <a:ext cx="10843727" cy="4674734"/>
          </a:xfrm>
        </p:spPr>
        <p:txBody>
          <a:bodyPr/>
          <a:lstStyle/>
          <a:p>
            <a:r>
              <a:rPr lang="en-US" dirty="0"/>
              <a:t>Ongoing/persistent pain</a:t>
            </a:r>
          </a:p>
          <a:p>
            <a:pPr>
              <a:buFontTx/>
              <a:buChar char="-"/>
            </a:pPr>
            <a:r>
              <a:rPr lang="en-US" sz="2400" dirty="0"/>
              <a:t>When pain lasts over 3 months (usually tissue damage should have healed by this time).</a:t>
            </a:r>
          </a:p>
          <a:p>
            <a:pPr>
              <a:buFontTx/>
              <a:buChar char="-"/>
            </a:pPr>
            <a:r>
              <a:rPr lang="en-US" sz="2400" dirty="0"/>
              <a:t>Unlikely that there is still tissue damage however the pain is ongoing.</a:t>
            </a:r>
          </a:p>
          <a:p>
            <a:pPr>
              <a:buFontTx/>
              <a:buChar char="-"/>
            </a:pPr>
            <a:r>
              <a:rPr lang="en-US" sz="2400" dirty="0"/>
              <a:t>The pain mechanism has become faulty and the alarm continues. </a:t>
            </a:r>
          </a:p>
          <a:p>
            <a:pPr>
              <a:buFontTx/>
              <a:buChar char="-"/>
            </a:pPr>
            <a:r>
              <a:rPr lang="en-US" sz="2400" dirty="0"/>
              <a:t>Understanding how to self-manage the pain can help you live well with pain.</a:t>
            </a:r>
          </a:p>
          <a:p>
            <a:pPr marL="0" indent="0">
              <a:buNone/>
            </a:pPr>
            <a:endParaRPr lang="en-US" dirty="0"/>
          </a:p>
          <a:p>
            <a:pPr>
              <a:buFontTx/>
              <a:buChar char="-"/>
            </a:pPr>
            <a:endParaRPr lang="en-GB" dirty="0"/>
          </a:p>
        </p:txBody>
      </p:sp>
    </p:spTree>
    <p:extLst>
      <p:ext uri="{BB962C8B-B14F-4D97-AF65-F5344CB8AC3E}">
        <p14:creationId xmlns:p14="http://schemas.microsoft.com/office/powerpoint/2010/main" val="2308724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88213-EE65-8930-EF4E-E999CFB1C786}"/>
              </a:ext>
            </a:extLst>
          </p:cNvPr>
          <p:cNvSpPr>
            <a:spLocks noGrp="1"/>
          </p:cNvSpPr>
          <p:nvPr>
            <p:ph type="title"/>
          </p:nvPr>
        </p:nvSpPr>
        <p:spPr>
          <a:xfrm>
            <a:off x="4298515" y="2676305"/>
            <a:ext cx="3324404" cy="1075368"/>
          </a:xfrm>
        </p:spPr>
        <p:txBody>
          <a:bodyPr/>
          <a:lstStyle/>
          <a:p>
            <a:r>
              <a:rPr lang="en-GB" dirty="0"/>
              <a:t>Ongoing Pain</a:t>
            </a:r>
          </a:p>
        </p:txBody>
      </p:sp>
      <p:sp>
        <p:nvSpPr>
          <p:cNvPr id="6" name="Speech Bubble: Oval 5">
            <a:extLst>
              <a:ext uri="{FF2B5EF4-FFF2-40B4-BE49-F238E27FC236}">
                <a16:creationId xmlns:a16="http://schemas.microsoft.com/office/drawing/2014/main" id="{6661BE5A-DC55-B30E-2966-97E067D20D06}"/>
              </a:ext>
            </a:extLst>
          </p:cNvPr>
          <p:cNvSpPr/>
          <p:nvPr/>
        </p:nvSpPr>
        <p:spPr>
          <a:xfrm>
            <a:off x="7580333" y="312936"/>
            <a:ext cx="3895595" cy="1875666"/>
          </a:xfrm>
          <a:prstGeom prst="wedgeEllipseCallout">
            <a:avLst>
              <a:gd name="adj1" fmla="val -46801"/>
              <a:gd name="adj2" fmla="val 76576"/>
            </a:avLst>
          </a:prstGeom>
          <a:solidFill>
            <a:schemeClr val="accent5"/>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Ongoing pain is real</a:t>
            </a:r>
          </a:p>
        </p:txBody>
      </p:sp>
      <p:sp>
        <p:nvSpPr>
          <p:cNvPr id="9" name="Speech Bubble: Oval 8">
            <a:extLst>
              <a:ext uri="{FF2B5EF4-FFF2-40B4-BE49-F238E27FC236}">
                <a16:creationId xmlns:a16="http://schemas.microsoft.com/office/drawing/2014/main" id="{55124C4D-5B9E-9FBB-8483-652EA58919D0}"/>
              </a:ext>
            </a:extLst>
          </p:cNvPr>
          <p:cNvSpPr/>
          <p:nvPr/>
        </p:nvSpPr>
        <p:spPr>
          <a:xfrm>
            <a:off x="992794" y="421963"/>
            <a:ext cx="3582444" cy="1427967"/>
          </a:xfrm>
          <a:prstGeom prst="wedgeEllipseCallout">
            <a:avLst>
              <a:gd name="adj1" fmla="val 35211"/>
              <a:gd name="adj2" fmla="val 10283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rPr>
              <a:t>Ongoing pain is any pain that last over 3 months</a:t>
            </a:r>
          </a:p>
        </p:txBody>
      </p:sp>
      <p:sp>
        <p:nvSpPr>
          <p:cNvPr id="12" name="Speech Bubble: Oval 11">
            <a:extLst>
              <a:ext uri="{FF2B5EF4-FFF2-40B4-BE49-F238E27FC236}">
                <a16:creationId xmlns:a16="http://schemas.microsoft.com/office/drawing/2014/main" id="{4929918F-4EFA-B7B1-C088-3E1CC063CE72}"/>
              </a:ext>
            </a:extLst>
          </p:cNvPr>
          <p:cNvSpPr/>
          <p:nvPr/>
        </p:nvSpPr>
        <p:spPr>
          <a:xfrm>
            <a:off x="7580334" y="4179265"/>
            <a:ext cx="4129584" cy="1875666"/>
          </a:xfrm>
          <a:prstGeom prst="wedgeEllipseCallout">
            <a:avLst>
              <a:gd name="adj1" fmla="val -45309"/>
              <a:gd name="adj2" fmla="val -7609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Ongoing pain outlasts physical injury</a:t>
            </a:r>
          </a:p>
        </p:txBody>
      </p:sp>
      <p:sp>
        <p:nvSpPr>
          <p:cNvPr id="13" name="Speech Bubble: Oval 12">
            <a:extLst>
              <a:ext uri="{FF2B5EF4-FFF2-40B4-BE49-F238E27FC236}">
                <a16:creationId xmlns:a16="http://schemas.microsoft.com/office/drawing/2014/main" id="{77219A4D-D501-1299-D0ED-80F28DD88E15}"/>
              </a:ext>
            </a:extLst>
          </p:cNvPr>
          <p:cNvSpPr/>
          <p:nvPr/>
        </p:nvSpPr>
        <p:spPr>
          <a:xfrm>
            <a:off x="482082" y="4404049"/>
            <a:ext cx="3816433" cy="1875666"/>
          </a:xfrm>
          <a:prstGeom prst="wedgeEllipseCallout">
            <a:avLst>
              <a:gd name="adj1" fmla="val 41461"/>
              <a:gd name="adj2" fmla="val -81847"/>
            </a:avLst>
          </a:prstGeom>
          <a:solidFill>
            <a:schemeClr val="accent2">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Emotional and mental state can affect pain</a:t>
            </a:r>
          </a:p>
        </p:txBody>
      </p:sp>
      <p:pic>
        <p:nvPicPr>
          <p:cNvPr id="1026" name="Picture 2" descr="Free bell icon sign symbol design 10145476 PNG with Transparent Background">
            <a:extLst>
              <a:ext uri="{FF2B5EF4-FFF2-40B4-BE49-F238E27FC236}">
                <a16:creationId xmlns:a16="http://schemas.microsoft.com/office/drawing/2014/main" id="{5DBCE181-9841-A29D-011B-29F9133583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281608">
            <a:off x="6797315" y="3528305"/>
            <a:ext cx="629552" cy="50867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Free bell icon sign symbol design 10145476 PNG with Transparent Background">
            <a:extLst>
              <a:ext uri="{FF2B5EF4-FFF2-40B4-BE49-F238E27FC236}">
                <a16:creationId xmlns:a16="http://schemas.microsoft.com/office/drawing/2014/main" id="{522DD73E-3C41-9721-14A5-827DA6E23D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281608">
            <a:off x="4260462" y="3571282"/>
            <a:ext cx="629552" cy="50867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ree bell icon sign symbol design 10145476 PNG with Transparent Background">
            <a:extLst>
              <a:ext uri="{FF2B5EF4-FFF2-40B4-BE49-F238E27FC236}">
                <a16:creationId xmlns:a16="http://schemas.microsoft.com/office/drawing/2014/main" id="{DAD6B096-57BD-2C94-FC06-AC307E37F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74684">
            <a:off x="5063479" y="3559733"/>
            <a:ext cx="1560371" cy="1260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584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1B51A3-6501-A239-EEBC-2991244FCF5C}"/>
              </a:ext>
            </a:extLst>
          </p:cNvPr>
          <p:cNvSpPr>
            <a:spLocks noGrp="1"/>
          </p:cNvSpPr>
          <p:nvPr>
            <p:ph type="title"/>
          </p:nvPr>
        </p:nvSpPr>
        <p:spPr>
          <a:xfrm>
            <a:off x="838200" y="365125"/>
            <a:ext cx="10515600" cy="4944630"/>
          </a:xfrm>
        </p:spPr>
        <p:txBody>
          <a:bodyPr/>
          <a:lstStyle/>
          <a:p>
            <a:pPr algn="ctr"/>
            <a:r>
              <a:rPr lang="en-US" dirty="0">
                <a:solidFill>
                  <a:srgbClr val="0070C0"/>
                </a:solidFill>
              </a:rPr>
              <a:t>Name one goal you would like to implement before our next session</a:t>
            </a:r>
            <a:br>
              <a:rPr lang="en-US" dirty="0"/>
            </a:br>
            <a:br>
              <a:rPr lang="en-US" dirty="0"/>
            </a:br>
            <a:r>
              <a:rPr lang="en-US" sz="3200" dirty="0"/>
              <a:t>Can be as big or small as you like</a:t>
            </a:r>
            <a:br>
              <a:rPr lang="en-US" sz="3200" dirty="0"/>
            </a:br>
            <a:r>
              <a:rPr lang="en-US" sz="3200" dirty="0"/>
              <a:t> e.g. walking to the shop, doing some stretches every morning.</a:t>
            </a:r>
            <a:endParaRPr lang="en-GB" dirty="0"/>
          </a:p>
        </p:txBody>
      </p:sp>
    </p:spTree>
    <p:extLst>
      <p:ext uri="{BB962C8B-B14F-4D97-AF65-F5344CB8AC3E}">
        <p14:creationId xmlns:p14="http://schemas.microsoft.com/office/powerpoint/2010/main" val="2110480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720000" y="422773"/>
            <a:ext cx="10752000" cy="516527"/>
          </a:xfrm>
        </p:spPr>
        <p:txBody>
          <a:bodyPr>
            <a:noAutofit/>
          </a:bodyPr>
          <a:lstStyle/>
          <a:p>
            <a:r>
              <a:rPr lang="en-US" sz="4000" dirty="0">
                <a:solidFill>
                  <a:srgbClr val="0070C0"/>
                </a:solidFill>
              </a:rPr>
              <a:t>Mindfulness Exercise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kumimoji="0" lang="en-GB" sz="10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0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sp>
        <p:nvSpPr>
          <p:cNvPr id="4" name="Content Placeholder 3">
            <a:extLst>
              <a:ext uri="{FF2B5EF4-FFF2-40B4-BE49-F238E27FC236}">
                <a16:creationId xmlns:a16="http://schemas.microsoft.com/office/drawing/2014/main" id="{DF2D8684-A4E8-0946-EB2C-0B02D7967191}"/>
              </a:ext>
            </a:extLst>
          </p:cNvPr>
          <p:cNvSpPr>
            <a:spLocks noGrp="1"/>
          </p:cNvSpPr>
          <p:nvPr>
            <p:ph idx="1"/>
          </p:nvPr>
        </p:nvSpPr>
        <p:spPr>
          <a:xfrm>
            <a:off x="838200" y="1343608"/>
            <a:ext cx="10515600" cy="4833355"/>
          </a:xfrm>
        </p:spPr>
        <p:txBody>
          <a:bodyPr/>
          <a:lstStyle/>
          <a:p>
            <a:r>
              <a:rPr lang="en-US" dirty="0"/>
              <a:t>We are coming to the end of the session</a:t>
            </a:r>
          </a:p>
          <a:p>
            <a:endParaRPr lang="en-US" dirty="0"/>
          </a:p>
          <a:p>
            <a:r>
              <a:rPr lang="en-US" dirty="0"/>
              <a:t>We are going to do a short mindfulness exercise</a:t>
            </a:r>
          </a:p>
          <a:p>
            <a:endParaRPr lang="en-US" dirty="0"/>
          </a:p>
          <a:p>
            <a:r>
              <a:rPr lang="en-US" dirty="0"/>
              <a:t>Before we start please: </a:t>
            </a:r>
          </a:p>
          <a:p>
            <a:pPr lvl="1"/>
            <a:r>
              <a:rPr lang="en-US" dirty="0"/>
              <a:t>Get comfortable in your seat </a:t>
            </a:r>
          </a:p>
          <a:p>
            <a:pPr lvl="1"/>
            <a:r>
              <a:rPr lang="en-US" dirty="0"/>
              <a:t>Take a deep breath (in from your nose and out from your mouth)</a:t>
            </a:r>
          </a:p>
          <a:p>
            <a:pPr lvl="1"/>
            <a:r>
              <a:rPr lang="en-US" dirty="0"/>
              <a:t>Try to feel relaxed and let go of any tension</a:t>
            </a:r>
          </a:p>
        </p:txBody>
      </p:sp>
    </p:spTree>
    <p:extLst>
      <p:ext uri="{BB962C8B-B14F-4D97-AF65-F5344CB8AC3E}">
        <p14:creationId xmlns:p14="http://schemas.microsoft.com/office/powerpoint/2010/main" val="2499063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10"/>
            <a:ext cx="10515600" cy="4813738"/>
          </a:xfrm>
        </p:spPr>
        <p:txBody>
          <a:bodyPr>
            <a:normAutofit/>
          </a:bodyPr>
          <a:lstStyle/>
          <a:p>
            <a:r>
              <a:rPr lang="en-US" dirty="0"/>
              <a:t>Mindfulness exercise to become aware of your environment. </a:t>
            </a:r>
          </a:p>
          <a:p>
            <a:r>
              <a:rPr lang="en-US" dirty="0"/>
              <a:t>Look around your environment and notice:</a:t>
            </a:r>
          </a:p>
          <a:p>
            <a:pPr marL="0" indent="0">
              <a:buNone/>
            </a:pPr>
            <a:endParaRPr lang="en-US" dirty="0"/>
          </a:p>
          <a:p>
            <a:pPr marL="0" indent="0" algn="ctr">
              <a:buNone/>
            </a:pPr>
            <a:r>
              <a:rPr lang="en-US" sz="8000" dirty="0">
                <a:solidFill>
                  <a:srgbClr val="0070C0"/>
                </a:solidFill>
              </a:rPr>
              <a:t>5</a:t>
            </a:r>
          </a:p>
          <a:p>
            <a:pPr marL="0" indent="0" algn="ctr">
              <a:buNone/>
            </a:pPr>
            <a:r>
              <a:rPr lang="en-US" dirty="0"/>
              <a:t>things that you can </a:t>
            </a:r>
            <a:r>
              <a:rPr lang="en-US" b="1" dirty="0"/>
              <a:t>see</a:t>
            </a:r>
          </a:p>
          <a:p>
            <a:pPr marL="0" indent="0">
              <a:buNone/>
            </a:pPr>
            <a:endParaRPr lang="en-US" dirty="0"/>
          </a:p>
          <a:p>
            <a:pPr marL="0" indent="0" algn="ctr">
              <a:buNone/>
            </a:pPr>
            <a:r>
              <a:rPr lang="en-US" dirty="0"/>
              <a:t>Try to pick 5 things that you don’t normally notice</a:t>
            </a:r>
          </a:p>
          <a:p>
            <a:pPr marL="0" indent="0" algn="ctr">
              <a:buNone/>
            </a:pPr>
            <a:r>
              <a:rPr lang="en-US" dirty="0"/>
              <a:t>Describe the objects to yourself (size, colour, texture)</a:t>
            </a:r>
          </a:p>
        </p:txBody>
      </p:sp>
    </p:spTree>
    <p:extLst>
      <p:ext uri="{BB962C8B-B14F-4D97-AF65-F5344CB8AC3E}">
        <p14:creationId xmlns:p14="http://schemas.microsoft.com/office/powerpoint/2010/main" val="33094426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10"/>
            <a:ext cx="10515600" cy="4813738"/>
          </a:xfrm>
        </p:spPr>
        <p:txBody>
          <a:bodyPr>
            <a:normAutofit/>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4</a:t>
            </a:r>
          </a:p>
          <a:p>
            <a:pPr marL="0" indent="0" algn="ctr">
              <a:buNone/>
            </a:pPr>
            <a:r>
              <a:rPr lang="en-US" dirty="0"/>
              <a:t>things that you can feel</a:t>
            </a:r>
          </a:p>
          <a:p>
            <a:pPr marL="0" indent="0">
              <a:buNone/>
            </a:pPr>
            <a:endParaRPr lang="en-US" dirty="0"/>
          </a:p>
          <a:p>
            <a:pPr marL="0" indent="0" algn="ctr">
              <a:buNone/>
            </a:pPr>
            <a:r>
              <a:rPr lang="en-US" dirty="0"/>
              <a:t>How does the chair feel against your body </a:t>
            </a:r>
          </a:p>
          <a:p>
            <a:pPr marL="0" indent="0" algn="ctr">
              <a:buNone/>
            </a:pPr>
            <a:r>
              <a:rPr lang="en-US" dirty="0"/>
              <a:t>How do your feet feel against the floor</a:t>
            </a:r>
          </a:p>
        </p:txBody>
      </p:sp>
    </p:spTree>
    <p:extLst>
      <p:ext uri="{BB962C8B-B14F-4D97-AF65-F5344CB8AC3E}">
        <p14:creationId xmlns:p14="http://schemas.microsoft.com/office/powerpoint/2010/main" val="40575930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10"/>
            <a:ext cx="10515600" cy="5097518"/>
          </a:xfrm>
        </p:spPr>
        <p:txBody>
          <a:bodyPr>
            <a:normAutofit lnSpcReduction="10000"/>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3</a:t>
            </a:r>
          </a:p>
          <a:p>
            <a:pPr marL="0" indent="0" algn="ctr">
              <a:buNone/>
            </a:pPr>
            <a:r>
              <a:rPr lang="en-US" dirty="0"/>
              <a:t>things that you can hear</a:t>
            </a:r>
          </a:p>
          <a:p>
            <a:pPr marL="0" indent="0">
              <a:buNone/>
            </a:pPr>
            <a:endParaRPr lang="en-US" dirty="0"/>
          </a:p>
          <a:p>
            <a:pPr marL="0" indent="0" algn="ctr">
              <a:buNone/>
            </a:pPr>
            <a:r>
              <a:rPr lang="en-US" dirty="0"/>
              <a:t>What can you hear outside? Traffic, birds, people?</a:t>
            </a:r>
          </a:p>
          <a:p>
            <a:pPr marL="0" indent="0" algn="ctr">
              <a:buNone/>
            </a:pPr>
            <a:r>
              <a:rPr lang="en-US" dirty="0"/>
              <a:t>Any sounds in the room you are in?</a:t>
            </a:r>
          </a:p>
          <a:p>
            <a:pPr marL="0" indent="0" algn="ctr">
              <a:buNone/>
            </a:pPr>
            <a:r>
              <a:rPr lang="en-US" dirty="0"/>
              <a:t>Describe the sounds to yourself</a:t>
            </a:r>
          </a:p>
          <a:p>
            <a:pPr marL="0" indent="0" algn="ctr">
              <a:buNone/>
            </a:pPr>
            <a:endParaRPr lang="en-US" dirty="0"/>
          </a:p>
        </p:txBody>
      </p:sp>
    </p:spTree>
    <p:extLst>
      <p:ext uri="{BB962C8B-B14F-4D97-AF65-F5344CB8AC3E}">
        <p14:creationId xmlns:p14="http://schemas.microsoft.com/office/powerpoint/2010/main" val="1784177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09"/>
            <a:ext cx="10515600" cy="5065987"/>
          </a:xfrm>
        </p:spPr>
        <p:txBody>
          <a:bodyPr>
            <a:normAutofit/>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2</a:t>
            </a:r>
          </a:p>
          <a:p>
            <a:pPr marL="0" indent="0" algn="ctr">
              <a:buNone/>
            </a:pPr>
            <a:r>
              <a:rPr lang="en-US" dirty="0"/>
              <a:t>things that you can smell</a:t>
            </a:r>
          </a:p>
          <a:p>
            <a:pPr marL="0" indent="0">
              <a:buNone/>
            </a:pPr>
            <a:endParaRPr lang="en-US" dirty="0"/>
          </a:p>
          <a:p>
            <a:pPr marL="0" indent="0" algn="ctr">
              <a:buNone/>
            </a:pPr>
            <a:r>
              <a:rPr lang="en-US" dirty="0"/>
              <a:t>Any pleasant or unpleasant smells?</a:t>
            </a:r>
          </a:p>
          <a:p>
            <a:pPr marL="0" indent="0" algn="ctr">
              <a:buNone/>
            </a:pPr>
            <a:r>
              <a:rPr lang="en-US" dirty="0"/>
              <a:t>Describe the smell to yourself</a:t>
            </a:r>
          </a:p>
        </p:txBody>
      </p:sp>
    </p:spTree>
    <p:extLst>
      <p:ext uri="{BB962C8B-B14F-4D97-AF65-F5344CB8AC3E}">
        <p14:creationId xmlns:p14="http://schemas.microsoft.com/office/powerpoint/2010/main" val="2818947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E60C4-8522-48F5-9E83-6F2860F4323D}"/>
              </a:ext>
            </a:extLst>
          </p:cNvPr>
          <p:cNvSpPr>
            <a:spLocks noGrp="1"/>
          </p:cNvSpPr>
          <p:nvPr>
            <p:ph type="title"/>
          </p:nvPr>
        </p:nvSpPr>
        <p:spPr>
          <a:xfrm>
            <a:off x="467879" y="289069"/>
            <a:ext cx="10752000" cy="897008"/>
          </a:xfrm>
        </p:spPr>
        <p:txBody>
          <a:bodyPr>
            <a:normAutofit/>
          </a:bodyPr>
          <a:lstStyle/>
          <a:p>
            <a:r>
              <a:rPr lang="en-GB" sz="4000" dirty="0">
                <a:solidFill>
                  <a:srgbClr val="0070C0"/>
                </a:solidFill>
              </a:rPr>
              <a:t>Housekeeping</a:t>
            </a:r>
          </a:p>
        </p:txBody>
      </p:sp>
      <p:sp>
        <p:nvSpPr>
          <p:cNvPr id="5" name="Slide Number Placeholder 4">
            <a:extLst>
              <a:ext uri="{FF2B5EF4-FFF2-40B4-BE49-F238E27FC236}">
                <a16:creationId xmlns:a16="http://schemas.microsoft.com/office/drawing/2014/main" id="{9253BB7B-6D71-4A02-B39E-0B0B8F2E0904}"/>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lang="en-GB" smtClean="0"/>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000" b="0" i="0" u="none" strike="noStrike" kern="1200" cap="none" spc="0" normalizeH="0" baseline="0" noProof="0" dirty="0">
              <a:ln>
                <a:noFill/>
              </a:ln>
              <a:solidFill>
                <a:srgbClr val="005EB8"/>
              </a:solidFill>
              <a:effectLst/>
              <a:uLnTx/>
              <a:uFillTx/>
              <a:latin typeface="Arial" panose="020B0604020202020204" pitchFamily="34" charset="0"/>
              <a:ea typeface="+mn-ea"/>
              <a:cs typeface="Arial" panose="020B0604020202020204" pitchFamily="34" charset="0"/>
            </a:endParaRPr>
          </a:p>
        </p:txBody>
      </p:sp>
      <p:sp>
        <p:nvSpPr>
          <p:cNvPr id="11" name="Content Placeholder 2">
            <a:extLst>
              <a:ext uri="{FF2B5EF4-FFF2-40B4-BE49-F238E27FC236}">
                <a16:creationId xmlns:a16="http://schemas.microsoft.com/office/drawing/2014/main" id="{AFFC5E89-0C09-FF87-2AEC-5900BB15B470}"/>
              </a:ext>
            </a:extLst>
          </p:cNvPr>
          <p:cNvSpPr>
            <a:spLocks noGrp="1"/>
          </p:cNvSpPr>
          <p:nvPr>
            <p:ph idx="1"/>
          </p:nvPr>
        </p:nvSpPr>
        <p:spPr>
          <a:xfrm>
            <a:off x="467878" y="1379796"/>
            <a:ext cx="10980783" cy="3994696"/>
          </a:xfrm>
        </p:spPr>
        <p:txBody>
          <a:bodyPr>
            <a:normAutofit/>
          </a:bodyPr>
          <a:lstStyle/>
          <a:p>
            <a:r>
              <a:rPr lang="en-US" sz="2400" dirty="0"/>
              <a:t>Session will last approximately 1 hour.</a:t>
            </a:r>
          </a:p>
          <a:p>
            <a:endParaRPr lang="en-US" sz="2400" dirty="0"/>
          </a:p>
          <a:p>
            <a:r>
              <a:rPr lang="en-US" sz="2400" dirty="0"/>
              <a:t>Please keep phones on silent and mute your video when not speaking.</a:t>
            </a:r>
          </a:p>
          <a:p>
            <a:endParaRPr lang="en-US" sz="2400" dirty="0"/>
          </a:p>
          <a:p>
            <a:r>
              <a:rPr lang="en-US" sz="2400" dirty="0"/>
              <a:t>Please keep cameras switched on if you can.</a:t>
            </a:r>
          </a:p>
          <a:p>
            <a:endParaRPr lang="en-US" sz="2400" dirty="0"/>
          </a:p>
          <a:p>
            <a:r>
              <a:rPr lang="en-US" sz="2400" dirty="0"/>
              <a:t>Feel free to ask questions throughout the session using the hand raising function.</a:t>
            </a:r>
          </a:p>
        </p:txBody>
      </p:sp>
      <p:pic>
        <p:nvPicPr>
          <p:cNvPr id="12" name="Picture 2">
            <a:extLst>
              <a:ext uri="{FF2B5EF4-FFF2-40B4-BE49-F238E27FC236}">
                <a16:creationId xmlns:a16="http://schemas.microsoft.com/office/drawing/2014/main" id="{AD593B89-5CA2-0E12-615F-24F92A1C13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062" b="50000"/>
          <a:stretch/>
        </p:blipFill>
        <p:spPr bwMode="auto">
          <a:xfrm>
            <a:off x="2463732" y="4970813"/>
            <a:ext cx="7264535" cy="1887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296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6377E-49F7-7841-AD6B-663845D62883}"/>
              </a:ext>
            </a:extLst>
          </p:cNvPr>
          <p:cNvSpPr>
            <a:spLocks noGrp="1"/>
          </p:cNvSpPr>
          <p:nvPr>
            <p:ph type="title"/>
          </p:nvPr>
        </p:nvSpPr>
        <p:spPr>
          <a:xfrm>
            <a:off x="838200" y="365125"/>
            <a:ext cx="10515600" cy="969689"/>
          </a:xfrm>
        </p:spPr>
        <p:txBody>
          <a:bodyPr>
            <a:normAutofit/>
          </a:bodyPr>
          <a:lstStyle/>
          <a:p>
            <a:r>
              <a:rPr lang="en-US" sz="4000" dirty="0">
                <a:solidFill>
                  <a:srgbClr val="0070C0"/>
                </a:solidFill>
              </a:rPr>
              <a:t>5-4-3-2-1 Mindfulness Exercise</a:t>
            </a:r>
            <a:endParaRPr lang="en-GB" sz="4000" dirty="0">
              <a:solidFill>
                <a:srgbClr val="0070C0"/>
              </a:solidFill>
            </a:endParaRPr>
          </a:p>
        </p:txBody>
      </p:sp>
      <p:sp>
        <p:nvSpPr>
          <p:cNvPr id="3" name="Content Placeholder 2">
            <a:extLst>
              <a:ext uri="{FF2B5EF4-FFF2-40B4-BE49-F238E27FC236}">
                <a16:creationId xmlns:a16="http://schemas.microsoft.com/office/drawing/2014/main" id="{C0F46E20-4CCA-84DB-1424-CBE4D9AE61CF}"/>
              </a:ext>
            </a:extLst>
          </p:cNvPr>
          <p:cNvSpPr>
            <a:spLocks noGrp="1"/>
          </p:cNvSpPr>
          <p:nvPr>
            <p:ph idx="1"/>
          </p:nvPr>
        </p:nvSpPr>
        <p:spPr>
          <a:xfrm>
            <a:off x="838200" y="1534509"/>
            <a:ext cx="10515600" cy="5065987"/>
          </a:xfrm>
        </p:spPr>
        <p:txBody>
          <a:bodyPr>
            <a:normAutofit/>
          </a:bodyPr>
          <a:lstStyle/>
          <a:p>
            <a:r>
              <a:rPr lang="en-US" dirty="0"/>
              <a:t>Mindfulness exercise to become aware of your environment. </a:t>
            </a:r>
          </a:p>
          <a:p>
            <a:r>
              <a:rPr lang="en-US" dirty="0"/>
              <a:t>Notice:</a:t>
            </a:r>
          </a:p>
          <a:p>
            <a:pPr marL="0" indent="0">
              <a:buNone/>
            </a:pPr>
            <a:endParaRPr lang="en-US" dirty="0"/>
          </a:p>
          <a:p>
            <a:pPr marL="0" indent="0" algn="ctr">
              <a:buNone/>
            </a:pPr>
            <a:r>
              <a:rPr lang="en-US" sz="8000" dirty="0">
                <a:solidFill>
                  <a:srgbClr val="0070C0"/>
                </a:solidFill>
              </a:rPr>
              <a:t>1</a:t>
            </a:r>
          </a:p>
          <a:p>
            <a:pPr marL="0" indent="0" algn="ctr">
              <a:buNone/>
            </a:pPr>
            <a:r>
              <a:rPr lang="en-US" dirty="0"/>
              <a:t>thing that you can taste</a:t>
            </a:r>
          </a:p>
          <a:p>
            <a:pPr marL="0" indent="0">
              <a:buNone/>
            </a:pPr>
            <a:endParaRPr lang="en-US" dirty="0"/>
          </a:p>
          <a:p>
            <a:pPr marL="0" indent="0" algn="ctr">
              <a:buNone/>
            </a:pPr>
            <a:r>
              <a:rPr lang="en-US" dirty="0"/>
              <a:t>Did you have a snack or drink that you can still taste?</a:t>
            </a:r>
          </a:p>
          <a:p>
            <a:pPr marL="0" indent="0" algn="ctr">
              <a:buNone/>
            </a:pPr>
            <a:r>
              <a:rPr lang="en-US" dirty="0"/>
              <a:t>Describe what the taste is like to yourself</a:t>
            </a:r>
          </a:p>
        </p:txBody>
      </p:sp>
    </p:spTree>
    <p:extLst>
      <p:ext uri="{BB962C8B-B14F-4D97-AF65-F5344CB8AC3E}">
        <p14:creationId xmlns:p14="http://schemas.microsoft.com/office/powerpoint/2010/main" val="3051399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74A9E0-B659-8AF1-1600-812B0930D96D}"/>
              </a:ext>
            </a:extLst>
          </p:cNvPr>
          <p:cNvSpPr>
            <a:spLocks noGrp="1"/>
          </p:cNvSpPr>
          <p:nvPr>
            <p:ph type="title"/>
          </p:nvPr>
        </p:nvSpPr>
        <p:spPr>
          <a:xfrm>
            <a:off x="666426" y="393117"/>
            <a:ext cx="10515600" cy="763879"/>
          </a:xfrm>
        </p:spPr>
        <p:txBody>
          <a:bodyPr>
            <a:normAutofit/>
          </a:bodyPr>
          <a:lstStyle/>
          <a:p>
            <a:r>
              <a:rPr lang="en-US" sz="4000" dirty="0">
                <a:solidFill>
                  <a:srgbClr val="0070C0"/>
                </a:solidFill>
              </a:rPr>
              <a:t>Additional Resources</a:t>
            </a:r>
            <a:endParaRPr lang="en-GB" sz="4000" dirty="0">
              <a:solidFill>
                <a:srgbClr val="0070C0"/>
              </a:solidFill>
            </a:endParaRPr>
          </a:p>
        </p:txBody>
      </p:sp>
      <p:sp>
        <p:nvSpPr>
          <p:cNvPr id="4" name="Content Placeholder 2">
            <a:extLst>
              <a:ext uri="{FF2B5EF4-FFF2-40B4-BE49-F238E27FC236}">
                <a16:creationId xmlns:a16="http://schemas.microsoft.com/office/drawing/2014/main" id="{E7D3E06D-46F2-2853-22E9-10B1F2C5A557}"/>
              </a:ext>
            </a:extLst>
          </p:cNvPr>
          <p:cNvSpPr>
            <a:spLocks noGrp="1"/>
          </p:cNvSpPr>
          <p:nvPr>
            <p:ph idx="1"/>
          </p:nvPr>
        </p:nvSpPr>
        <p:spPr>
          <a:xfrm>
            <a:off x="666426" y="1539584"/>
            <a:ext cx="11195050" cy="4843462"/>
          </a:xfrm>
        </p:spPr>
        <p:txBody>
          <a:bodyPr/>
          <a:lstStyle/>
          <a:p>
            <a:pPr>
              <a:buFont typeface="Arial" panose="020B0604020202020204" pitchFamily="34" charset="0"/>
              <a:buChar char="•"/>
            </a:pPr>
            <a:r>
              <a:rPr lang="en-GB" dirty="0">
                <a:hlinkClick r:id="rId2"/>
              </a:rPr>
              <a:t>Explaining pain</a:t>
            </a:r>
            <a:endParaRPr lang="en-GB" dirty="0"/>
          </a:p>
          <a:p>
            <a:pPr>
              <a:buFont typeface="Arial" panose="020B0604020202020204" pitchFamily="34" charset="0"/>
              <a:buChar char="•"/>
            </a:pPr>
            <a:r>
              <a:rPr lang="en-GB" dirty="0">
                <a:hlinkClick r:id="rId3"/>
              </a:rPr>
              <a:t>What is pain video</a:t>
            </a:r>
            <a:endParaRPr lang="en-GB" dirty="0"/>
          </a:p>
          <a:p>
            <a:pPr>
              <a:buFont typeface="Arial" panose="020B0604020202020204" pitchFamily="34" charset="0"/>
              <a:buChar char="•"/>
            </a:pPr>
            <a:r>
              <a:rPr lang="en-GB" dirty="0">
                <a:hlinkClick r:id="rId4"/>
              </a:rPr>
              <a:t>Risks of opioid medications</a:t>
            </a:r>
            <a:endParaRPr lang="en-GB" dirty="0"/>
          </a:p>
          <a:p>
            <a:pPr>
              <a:buFont typeface="Arial" panose="020B0604020202020204" pitchFamily="34" charset="0"/>
              <a:buChar char="•"/>
            </a:pPr>
            <a:r>
              <a:rPr lang="en-GB" dirty="0">
                <a:hlinkClick r:id="rId5"/>
              </a:rPr>
              <a:t>Pacing for pain</a:t>
            </a:r>
            <a:endParaRPr lang="en-GB" dirty="0"/>
          </a:p>
          <a:p>
            <a:pPr>
              <a:buFont typeface="Arial" panose="020B0604020202020204" pitchFamily="34" charset="0"/>
              <a:buChar char="•"/>
            </a:pPr>
            <a:r>
              <a:rPr lang="en-GB" dirty="0">
                <a:hlinkClick r:id="rId6"/>
              </a:rPr>
              <a:t>The pain and self-care cycles</a:t>
            </a:r>
            <a:endParaRPr lang="en-GB" dirty="0"/>
          </a:p>
          <a:p>
            <a:pPr>
              <a:buFont typeface="Arial" panose="020B0604020202020204" pitchFamily="34" charset="0"/>
              <a:buChar char="•"/>
            </a:pPr>
            <a:r>
              <a:rPr lang="en-GB" dirty="0">
                <a:hlinkClick r:id="rId7"/>
              </a:rPr>
              <a:t>The Pain Toolkit videos</a:t>
            </a:r>
            <a:endParaRPr lang="en-GB" dirty="0"/>
          </a:p>
          <a:p>
            <a:pPr>
              <a:buFont typeface="Arial" panose="020B0604020202020204" pitchFamily="34" charset="0"/>
              <a:buChar char="•"/>
            </a:pPr>
            <a:r>
              <a:rPr lang="en-GB" dirty="0">
                <a:hlinkClick r:id="rId8"/>
              </a:rPr>
              <a:t>How pain relievers work video</a:t>
            </a:r>
            <a:endParaRPr lang="en-GB" dirty="0"/>
          </a:p>
          <a:p>
            <a:pPr>
              <a:buFont typeface="Arial" panose="020B0604020202020204" pitchFamily="34" charset="0"/>
              <a:buChar char="•"/>
            </a:pPr>
            <a:r>
              <a:rPr lang="en-GB" dirty="0"/>
              <a:t>Tame the beast </a:t>
            </a:r>
            <a:r>
              <a:rPr lang="en-GB" dirty="0">
                <a:hlinkClick r:id="rId9"/>
              </a:rPr>
              <a:t>https://www.youtube.com/watch?v=ikUzvSph7Z4</a:t>
            </a:r>
            <a:r>
              <a:rPr lang="en-GB" dirty="0"/>
              <a:t>  </a:t>
            </a:r>
          </a:p>
          <a:p>
            <a:endParaRPr lang="en-GB" dirty="0"/>
          </a:p>
          <a:p>
            <a:endParaRPr lang="en-GB" dirty="0"/>
          </a:p>
        </p:txBody>
      </p:sp>
    </p:spTree>
    <p:extLst>
      <p:ext uri="{BB962C8B-B14F-4D97-AF65-F5344CB8AC3E}">
        <p14:creationId xmlns:p14="http://schemas.microsoft.com/office/powerpoint/2010/main" val="6765906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Next Steps and Close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22</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99080" y="1297022"/>
            <a:ext cx="11193840" cy="4842944"/>
          </a:xfrm>
        </p:spPr>
        <p:txBody>
          <a:bodyPr>
            <a:normAutofit/>
          </a:bodyPr>
          <a:lstStyle/>
          <a:p>
            <a:pPr>
              <a:buFont typeface="Arial" panose="020B0604020202020204" pitchFamily="34" charset="0"/>
              <a:buChar char="•"/>
            </a:pPr>
            <a:r>
              <a:rPr lang="en-GB" sz="2800" dirty="0"/>
              <a:t>Next session: Pain cycle vs self-care cycle.</a:t>
            </a:r>
          </a:p>
          <a:p>
            <a:pPr>
              <a:buFont typeface="Arial" panose="020B0604020202020204" pitchFamily="34" charset="0"/>
              <a:buChar char="•"/>
            </a:pPr>
            <a:endParaRPr lang="en-GB" sz="2800" dirty="0"/>
          </a:p>
          <a:p>
            <a:pPr>
              <a:buFont typeface="Arial" panose="020B0604020202020204" pitchFamily="34" charset="0"/>
              <a:buChar char="•"/>
            </a:pPr>
            <a:r>
              <a:rPr lang="en-US" sz="2800" dirty="0"/>
              <a:t>Watch 1-2 videos from the </a:t>
            </a:r>
            <a:r>
              <a:rPr lang="en-US" sz="2800" dirty="0">
                <a:hlinkClick r:id="rId2"/>
              </a:rPr>
              <a:t>Pain Toolkit</a:t>
            </a:r>
            <a:r>
              <a:rPr lang="en-US" sz="2800" dirty="0"/>
              <a:t> after the session.</a:t>
            </a:r>
          </a:p>
          <a:p>
            <a:pPr>
              <a:buFont typeface="Arial" panose="020B0604020202020204" pitchFamily="34" charset="0"/>
              <a:buChar char="•"/>
            </a:pPr>
            <a:endParaRPr lang="en-US" dirty="0"/>
          </a:p>
          <a:p>
            <a:r>
              <a:rPr lang="en-US" sz="2800" dirty="0"/>
              <a:t>Don’t forget to implement your one goal before the next session.</a:t>
            </a:r>
          </a:p>
          <a:p>
            <a:endParaRPr lang="en-US" dirty="0"/>
          </a:p>
          <a:p>
            <a:r>
              <a:rPr lang="en-US" sz="2800" dirty="0"/>
              <a:t>Any Questions?</a:t>
            </a:r>
          </a:p>
          <a:p>
            <a:pPr marL="0" indent="0">
              <a:buNone/>
            </a:pPr>
            <a:endParaRPr lang="en-US" sz="2800" dirty="0"/>
          </a:p>
          <a:p>
            <a:pPr>
              <a:buFont typeface="Arial" panose="020B0604020202020204" pitchFamily="34" charset="0"/>
              <a:buChar char="•"/>
            </a:pPr>
            <a:endParaRPr lang="en-US" sz="2800" dirty="0"/>
          </a:p>
        </p:txBody>
      </p:sp>
    </p:spTree>
    <p:extLst>
      <p:ext uri="{BB962C8B-B14F-4D97-AF65-F5344CB8AC3E}">
        <p14:creationId xmlns:p14="http://schemas.microsoft.com/office/powerpoint/2010/main" val="788750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Overview</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3</a:t>
            </a:fld>
            <a:endParaRPr lang="en-GB" dirty="0"/>
          </a:p>
        </p:txBody>
      </p:sp>
      <p:graphicFrame>
        <p:nvGraphicFramePr>
          <p:cNvPr id="13" name="Table 13">
            <a:extLst>
              <a:ext uri="{FF2B5EF4-FFF2-40B4-BE49-F238E27FC236}">
                <a16:creationId xmlns:a16="http://schemas.microsoft.com/office/drawing/2014/main" id="{51CAFCB9-0C27-C4B1-C455-B0C46DBF30F3}"/>
              </a:ext>
            </a:extLst>
          </p:cNvPr>
          <p:cNvGraphicFramePr>
            <a:graphicFrameLocks noGrp="1"/>
          </p:cNvGraphicFramePr>
          <p:nvPr>
            <p:extLst>
              <p:ext uri="{D42A27DB-BD31-4B8C-83A1-F6EECF244321}">
                <p14:modId xmlns:p14="http://schemas.microsoft.com/office/powerpoint/2010/main" val="4135155464"/>
              </p:ext>
            </p:extLst>
          </p:nvPr>
        </p:nvGraphicFramePr>
        <p:xfrm>
          <a:off x="571651" y="1238734"/>
          <a:ext cx="10544456" cy="2980112"/>
        </p:xfrm>
        <a:graphic>
          <a:graphicData uri="http://schemas.openxmlformats.org/drawingml/2006/table">
            <a:tbl>
              <a:tblPr firstRow="1" bandRow="1">
                <a:tableStyleId>{5C22544A-7EE6-4342-B048-85BDC9FD1C3A}</a:tableStyleId>
              </a:tblPr>
              <a:tblGrid>
                <a:gridCol w="1760634">
                  <a:extLst>
                    <a:ext uri="{9D8B030D-6E8A-4147-A177-3AD203B41FA5}">
                      <a16:colId xmlns:a16="http://schemas.microsoft.com/office/drawing/2014/main" val="2118556039"/>
                    </a:ext>
                  </a:extLst>
                </a:gridCol>
                <a:gridCol w="8783822">
                  <a:extLst>
                    <a:ext uri="{9D8B030D-6E8A-4147-A177-3AD203B41FA5}">
                      <a16:colId xmlns:a16="http://schemas.microsoft.com/office/drawing/2014/main" val="4067171607"/>
                    </a:ext>
                  </a:extLst>
                </a:gridCol>
              </a:tblGrid>
              <a:tr h="370840">
                <a:tc>
                  <a:txBody>
                    <a:bodyPr/>
                    <a:lstStyle/>
                    <a:p>
                      <a:r>
                        <a:rPr lang="en-GB" dirty="0"/>
                        <a:t>Timing</a:t>
                      </a:r>
                    </a:p>
                  </a:txBody>
                  <a:tcPr/>
                </a:tc>
                <a:tc>
                  <a:txBody>
                    <a:bodyPr/>
                    <a:lstStyle/>
                    <a:p>
                      <a:r>
                        <a:rPr lang="en-GB" dirty="0"/>
                        <a:t>Topic</a:t>
                      </a:r>
                    </a:p>
                  </a:txBody>
                  <a:tcPr/>
                </a:tc>
                <a:extLst>
                  <a:ext uri="{0D108BD9-81ED-4DB2-BD59-A6C34878D82A}">
                    <a16:rowId xmlns:a16="http://schemas.microsoft.com/office/drawing/2014/main" val="2418959509"/>
                  </a:ext>
                </a:extLst>
              </a:tr>
              <a:tr h="370840">
                <a:tc>
                  <a:txBody>
                    <a:bodyPr/>
                    <a:lstStyle/>
                    <a:p>
                      <a:r>
                        <a:rPr lang="en-GB" dirty="0"/>
                        <a:t>5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Welcome and introduction </a:t>
                      </a:r>
                    </a:p>
                  </a:txBody>
                  <a:tcPr/>
                </a:tc>
                <a:extLst>
                  <a:ext uri="{0D108BD9-81ED-4DB2-BD59-A6C34878D82A}">
                    <a16:rowId xmlns:a16="http://schemas.microsoft.com/office/drawing/2014/main" val="1924605254"/>
                  </a:ext>
                </a:extLst>
              </a:tr>
              <a:tr h="384232">
                <a:tc>
                  <a:txBody>
                    <a:bodyPr/>
                    <a:lstStyle/>
                    <a:p>
                      <a:r>
                        <a:rPr lang="en-GB" dirty="0"/>
                        <a:t>10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Ice-breaker – what are your expectations of the sessions?</a:t>
                      </a:r>
                    </a:p>
                  </a:txBody>
                  <a:tcPr/>
                </a:tc>
                <a:extLst>
                  <a:ext uri="{0D108BD9-81ED-4DB2-BD59-A6C34878D82A}">
                    <a16:rowId xmlns:a16="http://schemas.microsoft.com/office/drawing/2014/main" val="1128356465"/>
                  </a:ext>
                </a:extLst>
              </a:tr>
              <a:tr h="370840">
                <a:tc>
                  <a:txBody>
                    <a:bodyPr/>
                    <a:lstStyle/>
                    <a:p>
                      <a:r>
                        <a:rPr lang="en-GB" dirty="0"/>
                        <a:t>5 mins</a:t>
                      </a:r>
                    </a:p>
                  </a:txBody>
                  <a:tcPr/>
                </a:tc>
                <a:tc>
                  <a:txBody>
                    <a:bodyPr/>
                    <a:lstStyle/>
                    <a:p>
                      <a:r>
                        <a:rPr lang="en-US" dirty="0"/>
                        <a:t>Mindfulness exercise</a:t>
                      </a:r>
                      <a:endParaRPr lang="en-GB" dirty="0"/>
                    </a:p>
                  </a:txBody>
                  <a:tcPr/>
                </a:tc>
                <a:extLst>
                  <a:ext uri="{0D108BD9-81ED-4DB2-BD59-A6C34878D82A}">
                    <a16:rowId xmlns:a16="http://schemas.microsoft.com/office/drawing/2014/main" val="1104409647"/>
                  </a:ext>
                </a:extLst>
              </a:tr>
              <a:tr h="370840">
                <a:tc>
                  <a:txBody>
                    <a:bodyPr/>
                    <a:lstStyle/>
                    <a:p>
                      <a:r>
                        <a:rPr lang="en-GB" dirty="0"/>
                        <a:t>25 mins</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Discussion: What impact does pain have on your life?</a:t>
                      </a:r>
                    </a:p>
                  </a:txBody>
                  <a:tcPr/>
                </a:tc>
                <a:extLst>
                  <a:ext uri="{0D108BD9-81ED-4DB2-BD59-A6C34878D82A}">
                    <a16:rowId xmlns:a16="http://schemas.microsoft.com/office/drawing/2014/main" val="3728812526"/>
                  </a:ext>
                </a:extLst>
              </a:tr>
              <a:tr h="370840">
                <a:tc>
                  <a:txBody>
                    <a:bodyPr/>
                    <a:lstStyle/>
                    <a:p>
                      <a:r>
                        <a:rPr lang="en-US" dirty="0"/>
                        <a:t>10 mins</a:t>
                      </a:r>
                      <a:endParaRPr lang="en-GB"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What is pain?</a:t>
                      </a:r>
                    </a:p>
                  </a:txBody>
                  <a:tcPr/>
                </a:tc>
                <a:extLst>
                  <a:ext uri="{0D108BD9-81ED-4DB2-BD59-A6C34878D82A}">
                    <a16:rowId xmlns:a16="http://schemas.microsoft.com/office/drawing/2014/main" val="858874311"/>
                  </a:ext>
                </a:extLst>
              </a:tr>
              <a:tr h="370840">
                <a:tc>
                  <a:txBody>
                    <a:bodyPr/>
                    <a:lstStyle/>
                    <a:p>
                      <a:r>
                        <a:rPr lang="en-US" dirty="0"/>
                        <a:t>5 mins</a:t>
                      </a:r>
                      <a:endParaRPr lang="en-GB" dirty="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5-4-3-2-1 Mindfulness exercise</a:t>
                      </a:r>
                    </a:p>
                  </a:txBody>
                  <a:tcPr/>
                </a:tc>
                <a:extLst>
                  <a:ext uri="{0D108BD9-81ED-4DB2-BD59-A6C34878D82A}">
                    <a16:rowId xmlns:a16="http://schemas.microsoft.com/office/drawing/2014/main" val="1731583287"/>
                  </a:ext>
                </a:extLst>
              </a:tr>
              <a:tr h="370840">
                <a:tc>
                  <a:txBody>
                    <a:bodyPr/>
                    <a:lstStyle/>
                    <a:p>
                      <a:r>
                        <a:rPr lang="en-GB" dirty="0"/>
                        <a:t>5 mins</a:t>
                      </a:r>
                    </a:p>
                  </a:txBody>
                  <a:tcPr/>
                </a:tc>
                <a:tc>
                  <a:txBody>
                    <a:bodyPr/>
                    <a:lstStyle/>
                    <a:p>
                      <a:r>
                        <a:rPr lang="en-GB" dirty="0"/>
                        <a:t>Next steps and close</a:t>
                      </a:r>
                    </a:p>
                  </a:txBody>
                  <a:tcPr/>
                </a:tc>
                <a:extLst>
                  <a:ext uri="{0D108BD9-81ED-4DB2-BD59-A6C34878D82A}">
                    <a16:rowId xmlns:a16="http://schemas.microsoft.com/office/drawing/2014/main" val="3914701028"/>
                  </a:ext>
                </a:extLst>
              </a:tr>
            </a:tbl>
          </a:graphicData>
        </a:graphic>
      </p:graphicFrame>
    </p:spTree>
    <p:extLst>
      <p:ext uri="{BB962C8B-B14F-4D97-AF65-F5344CB8AC3E}">
        <p14:creationId xmlns:p14="http://schemas.microsoft.com/office/powerpoint/2010/main" val="62578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557393"/>
            <a:ext cx="10752000" cy="516527"/>
          </a:xfrm>
        </p:spPr>
        <p:txBody>
          <a:bodyPr>
            <a:noAutofit/>
          </a:bodyPr>
          <a:lstStyle/>
          <a:p>
            <a:r>
              <a:rPr lang="en-US" sz="4000" dirty="0">
                <a:solidFill>
                  <a:srgbClr val="0070C0"/>
                </a:solidFill>
              </a:rPr>
              <a:t>Welcome and Introduction</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kumimoji="0" lang="en-GB" sz="10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0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689425" y="1604962"/>
            <a:ext cx="11193840" cy="4194947"/>
          </a:xfrm>
        </p:spPr>
        <p:txBody>
          <a:bodyPr>
            <a:normAutofit/>
          </a:bodyPr>
          <a:lstStyle/>
          <a:p>
            <a:pPr>
              <a:buFont typeface="Arial" panose="020B0604020202020204" pitchFamily="34" charset="0"/>
              <a:buChar char="•"/>
            </a:pPr>
            <a:r>
              <a:rPr lang="en-GB" sz="2400" dirty="0"/>
              <a:t>What are Group Education Sessions?</a:t>
            </a:r>
          </a:p>
          <a:p>
            <a:pPr>
              <a:buFont typeface="Arial" panose="020B0604020202020204" pitchFamily="34" charset="0"/>
              <a:buChar char="•"/>
            </a:pPr>
            <a:endParaRPr lang="en-GB" sz="2400" dirty="0"/>
          </a:p>
          <a:p>
            <a:pPr>
              <a:buFont typeface="Arial" panose="020B0604020202020204" pitchFamily="34" charset="0"/>
              <a:buChar char="•"/>
            </a:pPr>
            <a:r>
              <a:rPr lang="en-GB" sz="2400" dirty="0"/>
              <a:t>Why have you been invited to attend this?</a:t>
            </a:r>
          </a:p>
          <a:p>
            <a:pPr>
              <a:buFont typeface="Arial" panose="020B0604020202020204" pitchFamily="34" charset="0"/>
              <a:buChar char="•"/>
            </a:pPr>
            <a:endParaRPr lang="en-GB" sz="2400" dirty="0"/>
          </a:p>
          <a:p>
            <a:pPr>
              <a:buFont typeface="Arial" panose="020B0604020202020204" pitchFamily="34" charset="0"/>
              <a:buChar char="•"/>
            </a:pPr>
            <a:r>
              <a:rPr lang="en-GB" sz="2400" dirty="0"/>
              <a:t>What is the aim of this session?</a:t>
            </a:r>
          </a:p>
          <a:p>
            <a:pPr>
              <a:buFont typeface="Arial" panose="020B0604020202020204" pitchFamily="34" charset="0"/>
              <a:buChar char="•"/>
            </a:pPr>
            <a:endParaRPr lang="en-GB" dirty="0"/>
          </a:p>
        </p:txBody>
      </p:sp>
    </p:spTree>
    <p:extLst>
      <p:ext uri="{BB962C8B-B14F-4D97-AF65-F5344CB8AC3E}">
        <p14:creationId xmlns:p14="http://schemas.microsoft.com/office/powerpoint/2010/main" val="3242602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Icebreaker</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5</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99080" y="1297022"/>
            <a:ext cx="4905657" cy="4842944"/>
          </a:xfrm>
        </p:spPr>
        <p:txBody>
          <a:bodyPr>
            <a:normAutofit fontScale="92500" lnSpcReduction="10000"/>
          </a:bodyPr>
          <a:lstStyle/>
          <a:p>
            <a:pPr marL="0" indent="0">
              <a:buNone/>
            </a:pPr>
            <a:r>
              <a:rPr lang="en-GB" dirty="0"/>
              <a:t>Complete the following statements:</a:t>
            </a:r>
          </a:p>
          <a:p>
            <a:pPr marL="0" indent="0">
              <a:buNone/>
            </a:pPr>
            <a:endParaRPr lang="en-GB" dirty="0"/>
          </a:p>
          <a:p>
            <a:pPr>
              <a:buFont typeface="Arial" panose="020B0604020202020204" pitchFamily="34" charset="0"/>
              <a:buChar char="•"/>
            </a:pPr>
            <a:r>
              <a:rPr lang="en-GB" dirty="0"/>
              <a:t>My name is…</a:t>
            </a:r>
          </a:p>
          <a:p>
            <a:pPr>
              <a:buFont typeface="Arial" panose="020B0604020202020204" pitchFamily="34" charset="0"/>
              <a:buChar char="•"/>
            </a:pPr>
            <a:r>
              <a:rPr lang="en-GB" dirty="0"/>
              <a:t>I have a question about…</a:t>
            </a:r>
          </a:p>
          <a:p>
            <a:pPr>
              <a:buFont typeface="Arial" panose="020B0604020202020204" pitchFamily="34" charset="0"/>
              <a:buChar char="•"/>
            </a:pPr>
            <a:r>
              <a:rPr lang="en-GB" dirty="0"/>
              <a:t>I can answer a question about…</a:t>
            </a:r>
          </a:p>
          <a:p>
            <a:pPr>
              <a:buFont typeface="Arial" panose="020B0604020202020204" pitchFamily="34" charset="0"/>
              <a:buChar char="•"/>
            </a:pPr>
            <a:r>
              <a:rPr lang="en-GB" dirty="0"/>
              <a:t>My expectations of these sessions are…</a:t>
            </a:r>
          </a:p>
          <a:p>
            <a:pPr>
              <a:buFont typeface="Arial" panose="020B0604020202020204" pitchFamily="34" charset="0"/>
              <a:buChar char="•"/>
            </a:pPr>
            <a:endParaRPr lang="en-GB" dirty="0"/>
          </a:p>
          <a:p>
            <a:pPr marL="0" indent="0">
              <a:buNone/>
            </a:pPr>
            <a:r>
              <a:rPr lang="en-GB" dirty="0"/>
              <a:t>Questions you have or can answer can be about anything!</a:t>
            </a:r>
          </a:p>
        </p:txBody>
      </p:sp>
      <p:pic>
        <p:nvPicPr>
          <p:cNvPr id="2050" name="Picture 2" descr="cargo ship on sea with ice">
            <a:extLst>
              <a:ext uri="{FF2B5EF4-FFF2-40B4-BE49-F238E27FC236}">
                <a16:creationId xmlns:a16="http://schemas.microsoft.com/office/drawing/2014/main" id="{964DB589-13E1-F54E-84B9-2B5B12901F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5340" y="1297022"/>
            <a:ext cx="6816660" cy="45262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054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720000" y="422773"/>
            <a:ext cx="10752000" cy="516527"/>
          </a:xfrm>
        </p:spPr>
        <p:txBody>
          <a:bodyPr>
            <a:noAutofit/>
          </a:bodyPr>
          <a:lstStyle/>
          <a:p>
            <a:r>
              <a:rPr lang="en-US" sz="4000" dirty="0">
                <a:solidFill>
                  <a:srgbClr val="0070C0"/>
                </a:solidFill>
              </a:rPr>
              <a:t>Mindfulness Exercise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kumimoji="0" lang="en-GB" sz="10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0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sp>
        <p:nvSpPr>
          <p:cNvPr id="4" name="Content Placeholder 3">
            <a:extLst>
              <a:ext uri="{FF2B5EF4-FFF2-40B4-BE49-F238E27FC236}">
                <a16:creationId xmlns:a16="http://schemas.microsoft.com/office/drawing/2014/main" id="{DF2D8684-A4E8-0946-EB2C-0B02D7967191}"/>
              </a:ext>
            </a:extLst>
          </p:cNvPr>
          <p:cNvSpPr>
            <a:spLocks noGrp="1"/>
          </p:cNvSpPr>
          <p:nvPr>
            <p:ph idx="1"/>
          </p:nvPr>
        </p:nvSpPr>
        <p:spPr>
          <a:xfrm>
            <a:off x="838200" y="1343608"/>
            <a:ext cx="10515600" cy="4833355"/>
          </a:xfrm>
        </p:spPr>
        <p:txBody>
          <a:bodyPr/>
          <a:lstStyle/>
          <a:p>
            <a:r>
              <a:rPr lang="en-US" dirty="0"/>
              <a:t>We are going to do a short mindfulness exercise</a:t>
            </a:r>
          </a:p>
          <a:p>
            <a:endParaRPr lang="en-US" dirty="0"/>
          </a:p>
          <a:p>
            <a:r>
              <a:rPr lang="en-US" dirty="0"/>
              <a:t>Before we start please: </a:t>
            </a:r>
          </a:p>
          <a:p>
            <a:pPr lvl="1"/>
            <a:r>
              <a:rPr lang="en-US" dirty="0"/>
              <a:t>Get comfortable in your seat </a:t>
            </a:r>
          </a:p>
          <a:p>
            <a:pPr lvl="1"/>
            <a:r>
              <a:rPr lang="en-US" dirty="0"/>
              <a:t>Take a deep breath (in from your nose and out from your mouth)</a:t>
            </a:r>
          </a:p>
          <a:p>
            <a:pPr lvl="1"/>
            <a:r>
              <a:rPr lang="en-US" dirty="0"/>
              <a:t>Try to feel relaxed and let go of any tension</a:t>
            </a:r>
          </a:p>
        </p:txBody>
      </p:sp>
    </p:spTree>
    <p:extLst>
      <p:ext uri="{BB962C8B-B14F-4D97-AF65-F5344CB8AC3E}">
        <p14:creationId xmlns:p14="http://schemas.microsoft.com/office/powerpoint/2010/main" val="711372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Mindfulness Exercise</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kumimoji="0" lang="en-GB" sz="10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0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pic>
        <p:nvPicPr>
          <p:cNvPr id="6" name="Online Media 5" title="Mindful Moment Rainbows">
            <a:hlinkClick r:id="" action="ppaction://media"/>
            <a:extLst>
              <a:ext uri="{FF2B5EF4-FFF2-40B4-BE49-F238E27FC236}">
                <a16:creationId xmlns:a16="http://schemas.microsoft.com/office/drawing/2014/main" id="{FB32F83F-F779-5F64-ED5D-1EED6E30934B}"/>
              </a:ext>
            </a:extLst>
          </p:cNvPr>
          <p:cNvPicPr>
            <a:picLocks noGrp="1" noRot="1" noChangeAspect="1"/>
          </p:cNvPicPr>
          <p:nvPr>
            <p:ph idx="1"/>
            <a:videoFile r:link="rId1"/>
          </p:nvPr>
        </p:nvPicPr>
        <p:blipFill>
          <a:blip r:embed="rId3"/>
          <a:stretch>
            <a:fillRect/>
          </a:stretch>
        </p:blipFill>
        <p:spPr>
          <a:xfrm>
            <a:off x="1557629" y="1140599"/>
            <a:ext cx="8572500" cy="4843462"/>
          </a:xfrm>
          <a:prstGeom prst="rect">
            <a:avLst/>
          </a:prstGeom>
        </p:spPr>
      </p:pic>
    </p:spTree>
    <p:extLst>
      <p:ext uri="{BB962C8B-B14F-4D97-AF65-F5344CB8AC3E}">
        <p14:creationId xmlns:p14="http://schemas.microsoft.com/office/powerpoint/2010/main" val="221969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Reset</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444E201-67E6-4C84-91CE-EF6C201C1FBB}" type="slidenum">
              <a:rPr kumimoji="0" lang="en-GB" sz="1000" b="0" i="0" u="none" strike="noStrike" kern="1200" cap="none" spc="0" normalizeH="0" baseline="0" noProof="0" smtClean="0">
                <a:ln>
                  <a:noFill/>
                </a:ln>
                <a:solidFill>
                  <a:srgbClr val="44546A"/>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000" b="0" i="0" u="none" strike="noStrike" kern="1200" cap="none" spc="0" normalizeH="0" baseline="0" noProof="0" dirty="0">
              <a:ln>
                <a:noFill/>
              </a:ln>
              <a:solidFill>
                <a:srgbClr val="44546A"/>
              </a:solidFill>
              <a:effectLst/>
              <a:uLnTx/>
              <a:uFillTx/>
              <a:latin typeface="Arial" panose="020B0604020202020204" pitchFamily="34" charset="0"/>
              <a:ea typeface="+mn-ea"/>
              <a:cs typeface="Arial" panose="020B0604020202020204" pitchFamily="34" charset="0"/>
            </a:endParaRPr>
          </a:p>
        </p:txBody>
      </p:sp>
      <p:sp>
        <p:nvSpPr>
          <p:cNvPr id="4" name="Content Placeholder 3">
            <a:extLst>
              <a:ext uri="{FF2B5EF4-FFF2-40B4-BE49-F238E27FC236}">
                <a16:creationId xmlns:a16="http://schemas.microsoft.com/office/drawing/2014/main" id="{DF2D8684-A4E8-0946-EB2C-0B02D7967191}"/>
              </a:ext>
            </a:extLst>
          </p:cNvPr>
          <p:cNvSpPr>
            <a:spLocks noGrp="1"/>
          </p:cNvSpPr>
          <p:nvPr>
            <p:ph idx="1"/>
          </p:nvPr>
        </p:nvSpPr>
        <p:spPr>
          <a:xfrm>
            <a:off x="467879" y="1343608"/>
            <a:ext cx="10885921" cy="4833355"/>
          </a:xfrm>
        </p:spPr>
        <p:txBody>
          <a:bodyPr/>
          <a:lstStyle/>
          <a:p>
            <a:r>
              <a:rPr lang="en-US" dirty="0"/>
              <a:t>Take a moment to come back to the session</a:t>
            </a:r>
          </a:p>
          <a:p>
            <a:endParaRPr lang="en-US" dirty="0"/>
          </a:p>
          <a:p>
            <a:r>
              <a:rPr lang="en-US" dirty="0"/>
              <a:t>We are going to have a discussion about pain</a:t>
            </a:r>
          </a:p>
          <a:p>
            <a:endParaRPr lang="en-US" dirty="0"/>
          </a:p>
          <a:p>
            <a:r>
              <a:rPr lang="en-US" dirty="0"/>
              <a:t>Feel free to contribute or not</a:t>
            </a:r>
          </a:p>
          <a:p>
            <a:endParaRPr lang="en-US" dirty="0"/>
          </a:p>
          <a:p>
            <a:r>
              <a:rPr lang="en-US" dirty="0"/>
              <a:t> If you feel uncomfortable at any time, you are free to leave the conversion and return later if you would like to</a:t>
            </a:r>
          </a:p>
        </p:txBody>
      </p:sp>
    </p:spTree>
    <p:extLst>
      <p:ext uri="{BB962C8B-B14F-4D97-AF65-F5344CB8AC3E}">
        <p14:creationId xmlns:p14="http://schemas.microsoft.com/office/powerpoint/2010/main" val="3482374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36A93-AE17-F5CD-5EEC-424FD0961051}"/>
              </a:ext>
            </a:extLst>
          </p:cNvPr>
          <p:cNvSpPr>
            <a:spLocks noGrp="1"/>
          </p:cNvSpPr>
          <p:nvPr>
            <p:ph type="title"/>
          </p:nvPr>
        </p:nvSpPr>
        <p:spPr>
          <a:xfrm>
            <a:off x="467879" y="342789"/>
            <a:ext cx="10752000" cy="516527"/>
          </a:xfrm>
        </p:spPr>
        <p:txBody>
          <a:bodyPr>
            <a:noAutofit/>
          </a:bodyPr>
          <a:lstStyle/>
          <a:p>
            <a:r>
              <a:rPr lang="en-US" sz="4000" dirty="0">
                <a:solidFill>
                  <a:srgbClr val="0070C0"/>
                </a:solidFill>
              </a:rPr>
              <a:t>Discussion</a:t>
            </a:r>
            <a:endParaRPr lang="en-GB" sz="4000" dirty="0">
              <a:solidFill>
                <a:srgbClr val="0070C0"/>
              </a:solidFill>
            </a:endParaRPr>
          </a:p>
        </p:txBody>
      </p:sp>
      <p:sp>
        <p:nvSpPr>
          <p:cNvPr id="5" name="Slide Number Placeholder 4">
            <a:extLst>
              <a:ext uri="{FF2B5EF4-FFF2-40B4-BE49-F238E27FC236}">
                <a16:creationId xmlns:a16="http://schemas.microsoft.com/office/drawing/2014/main" id="{5C4AF50A-CEA2-C016-F798-EC6EE01D78E3}"/>
              </a:ext>
            </a:extLst>
          </p:cNvPr>
          <p:cNvSpPr>
            <a:spLocks noGrp="1"/>
          </p:cNvSpPr>
          <p:nvPr>
            <p:ph type="sldNum" sz="quarter" idx="4"/>
          </p:nvPr>
        </p:nvSpPr>
        <p:spPr>
          <a:xfrm>
            <a:off x="121847" y="6265344"/>
            <a:ext cx="692064" cy="365125"/>
          </a:xfrm>
          <a:prstGeom prst="rect">
            <a:avLst/>
          </a:prstGeom>
        </p:spPr>
        <p:txBody>
          <a:bodyPr vert="horz" lIns="91440" tIns="45720" rIns="91440" bIns="45720" rtlCol="0" anchor="ctr"/>
          <a:lstStyle>
            <a:defPPr>
              <a:defRPr lang="en-US"/>
            </a:defPPr>
            <a:lvl1pPr marL="0" algn="r" defTabSz="914400" rtl="0" eaLnBrk="1" latinLnBrk="0" hangingPunct="1">
              <a:defRPr sz="1000" kern="1200">
                <a:solidFill>
                  <a:schemeClr val="tx2"/>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44E201-67E6-4C84-91CE-EF6C201C1FBB}" type="slidenum">
              <a:rPr lang="en-GB" smtClean="0"/>
              <a:pPr/>
              <a:t>9</a:t>
            </a:fld>
            <a:endParaRPr lang="en-GB" dirty="0"/>
          </a:p>
        </p:txBody>
      </p:sp>
      <p:sp>
        <p:nvSpPr>
          <p:cNvPr id="3" name="Content Placeholder 2">
            <a:extLst>
              <a:ext uri="{FF2B5EF4-FFF2-40B4-BE49-F238E27FC236}">
                <a16:creationId xmlns:a16="http://schemas.microsoft.com/office/drawing/2014/main" id="{52DAA05E-24FB-1CAF-2E19-B4C3FA22DA03}"/>
              </a:ext>
            </a:extLst>
          </p:cNvPr>
          <p:cNvSpPr>
            <a:spLocks noGrp="1"/>
          </p:cNvSpPr>
          <p:nvPr>
            <p:ph idx="1"/>
          </p:nvPr>
        </p:nvSpPr>
        <p:spPr>
          <a:xfrm>
            <a:off x="499080" y="1297022"/>
            <a:ext cx="5167794" cy="4730799"/>
          </a:xfrm>
        </p:spPr>
        <p:txBody>
          <a:bodyPr>
            <a:normAutofit/>
          </a:bodyPr>
          <a:lstStyle/>
          <a:p>
            <a:pPr marL="0" indent="0">
              <a:buNone/>
            </a:pPr>
            <a:endParaRPr lang="en-US" sz="3200" dirty="0"/>
          </a:p>
          <a:p>
            <a:pPr marL="0" indent="0">
              <a:buNone/>
            </a:pPr>
            <a:endParaRPr lang="en-US" sz="3200" dirty="0"/>
          </a:p>
          <a:p>
            <a:pPr marL="0" indent="0" algn="ctr">
              <a:buNone/>
            </a:pPr>
            <a:r>
              <a:rPr lang="en-US" sz="3200" dirty="0"/>
              <a:t>What impact does pain have on your life (e.g. socially, emotionally, mobility)?</a:t>
            </a:r>
            <a:endParaRPr lang="en-GB" sz="3200" dirty="0"/>
          </a:p>
        </p:txBody>
      </p:sp>
      <p:pic>
        <p:nvPicPr>
          <p:cNvPr id="7" name="Picture 6" descr="A group of people sitting in a room&#10;&#10;Description automatically generated with medium confidence">
            <a:extLst>
              <a:ext uri="{FF2B5EF4-FFF2-40B4-BE49-F238E27FC236}">
                <a16:creationId xmlns:a16="http://schemas.microsoft.com/office/drawing/2014/main" id="{7658C3E2-5E06-AC71-F93A-8F24C7DDC9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3879" y="1297022"/>
            <a:ext cx="6360064" cy="4855909"/>
          </a:xfrm>
          <a:prstGeom prst="rect">
            <a:avLst/>
          </a:prstGeom>
          <a:ln>
            <a:noFill/>
          </a:ln>
          <a:effectLst>
            <a:softEdge rad="112500"/>
          </a:effectLst>
        </p:spPr>
      </p:pic>
    </p:spTree>
    <p:extLst>
      <p:ext uri="{BB962C8B-B14F-4D97-AF65-F5344CB8AC3E}">
        <p14:creationId xmlns:p14="http://schemas.microsoft.com/office/powerpoint/2010/main" val="7932935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616</TotalTime>
  <Words>1214</Words>
  <Application>Microsoft Office PowerPoint</Application>
  <PresentationFormat>Widescreen</PresentationFormat>
  <Paragraphs>191</Paragraphs>
  <Slides>22</Slides>
  <Notes>10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Office Theme</vt:lpstr>
      <vt:lpstr>     Feeling ALIVE: I CAn Live Well with Pain</vt:lpstr>
      <vt:lpstr>Housekeeping</vt:lpstr>
      <vt:lpstr>Overview</vt:lpstr>
      <vt:lpstr>Welcome and Introduction</vt:lpstr>
      <vt:lpstr>Icebreaker</vt:lpstr>
      <vt:lpstr>Mindfulness Exercise</vt:lpstr>
      <vt:lpstr>Mindfulness Exercise</vt:lpstr>
      <vt:lpstr>Reset</vt:lpstr>
      <vt:lpstr>Discussion</vt:lpstr>
      <vt:lpstr>What is Pain?</vt:lpstr>
      <vt:lpstr>What is Pain? - Summary</vt:lpstr>
      <vt:lpstr>What is Pain? - Summary</vt:lpstr>
      <vt:lpstr>Ongoing Pain</vt:lpstr>
      <vt:lpstr>Name one goal you would like to implement before our next session  Can be as big or small as you like  e.g. walking to the shop, doing some stretches every morning.</vt:lpstr>
      <vt:lpstr>Mindfulness Exercise</vt:lpstr>
      <vt:lpstr>5-4-3-2-1 Mindfulness Exercise</vt:lpstr>
      <vt:lpstr>5-4-3-2-1 Mindfulness Exercise</vt:lpstr>
      <vt:lpstr>5-4-3-2-1 Mindfulness Exercise</vt:lpstr>
      <vt:lpstr>5-4-3-2-1 Mindfulness Exercise</vt:lpstr>
      <vt:lpstr>5-4-3-2-1 Mindfulness Exercise</vt:lpstr>
      <vt:lpstr>Additional Resources</vt:lpstr>
      <vt:lpstr>Next Steps and Close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Managing Persistent Non-Cancer Pain Group Education Sessions for Service Users</dc:title>
  <dc:creator>Aiysha Saleemi</dc:creator>
  <cp:lastModifiedBy>Aiysha Saleemi</cp:lastModifiedBy>
  <cp:revision>17</cp:revision>
  <dcterms:created xsi:type="dcterms:W3CDTF">2023-02-17T16:25:18Z</dcterms:created>
  <dcterms:modified xsi:type="dcterms:W3CDTF">2023-03-05T22:13:27Z</dcterms:modified>
</cp:coreProperties>
</file>