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36" r:id="rId5"/>
  </p:sldMasterIdLst>
  <p:notesMasterIdLst>
    <p:notesMasterId r:id="rId45"/>
  </p:notesMasterIdLst>
  <p:handoutMasterIdLst>
    <p:handoutMasterId r:id="rId46"/>
  </p:handoutMasterIdLst>
  <p:sldIdLst>
    <p:sldId id="823" r:id="rId6"/>
    <p:sldId id="856" r:id="rId7"/>
    <p:sldId id="824" r:id="rId8"/>
    <p:sldId id="347" r:id="rId9"/>
    <p:sldId id="826" r:id="rId10"/>
    <p:sldId id="358" r:id="rId11"/>
    <p:sldId id="819" r:id="rId12"/>
    <p:sldId id="820" r:id="rId13"/>
    <p:sldId id="859" r:id="rId14"/>
    <p:sldId id="821" r:id="rId15"/>
    <p:sldId id="863" r:id="rId16"/>
    <p:sldId id="831" r:id="rId17"/>
    <p:sldId id="850" r:id="rId18"/>
    <p:sldId id="832" r:id="rId19"/>
    <p:sldId id="865" r:id="rId20"/>
    <p:sldId id="830" r:id="rId21"/>
    <p:sldId id="857" r:id="rId22"/>
    <p:sldId id="258" r:id="rId23"/>
    <p:sldId id="259" r:id="rId24"/>
    <p:sldId id="799" r:id="rId25"/>
    <p:sldId id="829" r:id="rId26"/>
    <p:sldId id="828" r:id="rId27"/>
    <p:sldId id="794" r:id="rId28"/>
    <p:sldId id="851" r:id="rId29"/>
    <p:sldId id="852" r:id="rId30"/>
    <p:sldId id="803" r:id="rId31"/>
    <p:sldId id="801" r:id="rId32"/>
    <p:sldId id="800" r:id="rId33"/>
    <p:sldId id="854" r:id="rId34"/>
    <p:sldId id="860" r:id="rId35"/>
    <p:sldId id="260" r:id="rId36"/>
    <p:sldId id="262" r:id="rId37"/>
    <p:sldId id="261" r:id="rId38"/>
    <p:sldId id="862" r:id="rId39"/>
    <p:sldId id="825" r:id="rId40"/>
    <p:sldId id="861" r:id="rId41"/>
    <p:sldId id="266" r:id="rId42"/>
    <p:sldId id="267" r:id="rId43"/>
    <p:sldId id="263" r:id="rId44"/>
  </p:sldIdLst>
  <p:sldSz cx="9144000" cy="6858000" type="screen4x3"/>
  <p:notesSz cx="6797675" cy="9926638"/>
  <p:defaultTextStyle>
    <a:defPPr>
      <a:defRPr lang="en-GB"/>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903"/>
    <a:srgbClr val="FEEFBA"/>
    <a:srgbClr val="03AFD7"/>
    <a:srgbClr val="FDDC17"/>
    <a:srgbClr val="FEECAC"/>
    <a:srgbClr val="FEE898"/>
    <a:srgbClr val="FFCC66"/>
    <a:srgbClr val="FFFF99"/>
    <a:srgbClr val="D5BF19"/>
    <a:srgbClr val="FFF7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750" autoAdjust="0"/>
  </p:normalViewPr>
  <p:slideViewPr>
    <p:cSldViewPr snapToGrid="0">
      <p:cViewPr varScale="1">
        <p:scale>
          <a:sx n="68" d="100"/>
          <a:sy n="68" d="100"/>
        </p:scale>
        <p:origin x="146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safe</c:v>
                </c:pt>
                <c:pt idx="1">
                  <c:v>support</c:v>
                </c:pt>
                <c:pt idx="2">
                  <c:v>physically able</c:v>
                </c:pt>
                <c:pt idx="3">
                  <c:v>mentally able</c:v>
                </c:pt>
              </c:strCache>
            </c:strRef>
          </c:cat>
          <c:val>
            <c:numRef>
              <c:f>Sheet1!$B$2:$B$5</c:f>
              <c:numCache>
                <c:formatCode>General</c:formatCode>
                <c:ptCount val="4"/>
                <c:pt idx="0">
                  <c:v>4.3</c:v>
                </c:pt>
                <c:pt idx="1">
                  <c:v>4.0999999999999996</c:v>
                </c:pt>
                <c:pt idx="2">
                  <c:v>4.2</c:v>
                </c:pt>
                <c:pt idx="3">
                  <c:v>4.3</c:v>
                </c:pt>
              </c:numCache>
            </c:numRef>
          </c:val>
          <c:extLst>
            <c:ext xmlns:c16="http://schemas.microsoft.com/office/drawing/2014/chart" uri="{C3380CC4-5D6E-409C-BE32-E72D297353CC}">
              <c16:uniqueId val="{00000000-BC78-4F51-81B0-1C1F6A656639}"/>
            </c:ext>
          </c:extLst>
        </c:ser>
        <c:dLbls>
          <c:showLegendKey val="0"/>
          <c:showVal val="0"/>
          <c:showCatName val="0"/>
          <c:showSerName val="0"/>
          <c:showPercent val="0"/>
          <c:showBubbleSize val="0"/>
        </c:dLbls>
        <c:gapWidth val="40"/>
        <c:overlap val="43"/>
        <c:axId val="711257560"/>
        <c:axId val="711258344"/>
      </c:barChart>
      <c:catAx>
        <c:axId val="711257560"/>
        <c:scaling>
          <c:orientation val="minMax"/>
        </c:scaling>
        <c:delete val="1"/>
        <c:axPos val="b"/>
        <c:numFmt formatCode="General" sourceLinked="1"/>
        <c:majorTickMark val="none"/>
        <c:minorTickMark val="none"/>
        <c:tickLblPos val="nextTo"/>
        <c:crossAx val="711258344"/>
        <c:crosses val="autoZero"/>
        <c:auto val="1"/>
        <c:lblAlgn val="ctr"/>
        <c:lblOffset val="100"/>
        <c:noMultiLvlLbl val="0"/>
      </c:catAx>
      <c:valAx>
        <c:axId val="711258344"/>
        <c:scaling>
          <c:orientation val="minMax"/>
          <c:max val="5"/>
          <c:min val="0"/>
        </c:scaling>
        <c:delete val="1"/>
        <c:axPos val="l"/>
        <c:numFmt formatCode="General" sourceLinked="1"/>
        <c:majorTickMark val="out"/>
        <c:minorTickMark val="none"/>
        <c:tickLblPos val="nextTo"/>
        <c:crossAx val="711257560"/>
        <c:crosses val="autoZero"/>
        <c:crossBetween val="between"/>
        <c:majorUnit val="1"/>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36144578313253E-2"/>
          <c:y val="6.1068702290076333E-2"/>
          <c:w val="0.86746987951807231"/>
          <c:h val="0.8484474364368576"/>
        </c:manualLayout>
      </c:layout>
      <c:barChart>
        <c:barDir val="col"/>
        <c:grouping val="percentStacked"/>
        <c:varyColors val="0"/>
        <c:ser>
          <c:idx val="0"/>
          <c:order val="0"/>
          <c:tx>
            <c:strRef>
              <c:f>Sheet1!$B$1</c:f>
              <c:strCache>
                <c:ptCount val="1"/>
                <c:pt idx="0">
                  <c:v>Column1</c:v>
                </c:pt>
              </c:strCache>
            </c:strRef>
          </c:tx>
          <c:spPr>
            <a:solidFill>
              <a:srgbClr val="65B904"/>
            </a:solidFill>
            <a:ln>
              <a:noFill/>
            </a:ln>
            <a:effectLst/>
          </c:spPr>
          <c:invertIfNegative val="0"/>
          <c:cat>
            <c:strRef>
              <c:f>Sheet1!$A$2</c:f>
              <c:strCache>
                <c:ptCount val="1"/>
                <c:pt idx="0">
                  <c:v>Category 1</c:v>
                </c:pt>
              </c:strCache>
            </c:strRef>
          </c:cat>
          <c:val>
            <c:numRef>
              <c:f>Sheet1!$B$2</c:f>
              <c:numCache>
                <c:formatCode>General</c:formatCode>
                <c:ptCount val="1"/>
                <c:pt idx="0">
                  <c:v>20</c:v>
                </c:pt>
              </c:numCache>
            </c:numRef>
          </c:val>
          <c:extLst>
            <c:ext xmlns:c16="http://schemas.microsoft.com/office/drawing/2014/chart" uri="{C3380CC4-5D6E-409C-BE32-E72D297353CC}">
              <c16:uniqueId val="{00000000-0FA5-43D6-BB97-A8DE0E65A004}"/>
            </c:ext>
          </c:extLst>
        </c:ser>
        <c:ser>
          <c:idx val="1"/>
          <c:order val="1"/>
          <c:tx>
            <c:strRef>
              <c:f>Sheet1!$C$1</c:f>
              <c:strCache>
                <c:ptCount val="1"/>
                <c:pt idx="0">
                  <c:v>Column2</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7</c:v>
                </c:pt>
              </c:numCache>
            </c:numRef>
          </c:val>
          <c:extLst>
            <c:ext xmlns:c16="http://schemas.microsoft.com/office/drawing/2014/chart" uri="{C3380CC4-5D6E-409C-BE32-E72D297353CC}">
              <c16:uniqueId val="{00000003-0FA5-43D6-BB97-A8DE0E65A004}"/>
            </c:ext>
          </c:extLst>
        </c:ser>
        <c:dLbls>
          <c:showLegendKey val="0"/>
          <c:showVal val="0"/>
          <c:showCatName val="0"/>
          <c:showSerName val="0"/>
          <c:showPercent val="0"/>
          <c:showBubbleSize val="0"/>
        </c:dLbls>
        <c:gapWidth val="150"/>
        <c:overlap val="100"/>
        <c:axId val="711269320"/>
        <c:axId val="711270496"/>
      </c:barChart>
      <c:catAx>
        <c:axId val="711269320"/>
        <c:scaling>
          <c:orientation val="minMax"/>
        </c:scaling>
        <c:delete val="1"/>
        <c:axPos val="b"/>
        <c:numFmt formatCode="General" sourceLinked="1"/>
        <c:majorTickMark val="none"/>
        <c:minorTickMark val="none"/>
        <c:tickLblPos val="nextTo"/>
        <c:crossAx val="711270496"/>
        <c:crosses val="autoZero"/>
        <c:auto val="1"/>
        <c:lblAlgn val="ctr"/>
        <c:lblOffset val="100"/>
        <c:noMultiLvlLbl val="0"/>
      </c:catAx>
      <c:valAx>
        <c:axId val="711270496"/>
        <c:scaling>
          <c:orientation val="minMax"/>
        </c:scaling>
        <c:delete val="1"/>
        <c:axPos val="l"/>
        <c:numFmt formatCode="0%" sourceLinked="1"/>
        <c:majorTickMark val="none"/>
        <c:minorTickMark val="none"/>
        <c:tickLblPos val="nextTo"/>
        <c:crossAx val="711269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583333333333334E-2"/>
          <c:y val="1.8074907345337562E-2"/>
          <c:w val="0.95416666666666672"/>
          <c:h val="0.73836000663984691"/>
        </c:manualLayout>
      </c:layout>
      <c:barChart>
        <c:barDir val="col"/>
        <c:grouping val="stacked"/>
        <c:varyColors val="0"/>
        <c:ser>
          <c:idx val="0"/>
          <c:order val="0"/>
          <c:tx>
            <c:strRef>
              <c:f>Sheet1!$B$1</c:f>
              <c:strCache>
                <c:ptCount val="1"/>
                <c:pt idx="0">
                  <c:v>Column1</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Fix</c:v>
                </c:pt>
                <c:pt idx="1">
                  <c:v>Improve</c:v>
                </c:pt>
                <c:pt idx="2">
                  <c:v>Change</c:v>
                </c:pt>
              </c:strCache>
            </c:strRef>
          </c:cat>
          <c:val>
            <c:numRef>
              <c:f>Sheet1!$B$2:$B$4</c:f>
              <c:numCache>
                <c:formatCode>General</c:formatCode>
                <c:ptCount val="3"/>
                <c:pt idx="0">
                  <c:v>66</c:v>
                </c:pt>
                <c:pt idx="1">
                  <c:v>59</c:v>
                </c:pt>
                <c:pt idx="2">
                  <c:v>40</c:v>
                </c:pt>
              </c:numCache>
            </c:numRef>
          </c:val>
          <c:extLst>
            <c:ext xmlns:c16="http://schemas.microsoft.com/office/drawing/2014/chart" uri="{C3380CC4-5D6E-409C-BE32-E72D297353CC}">
              <c16:uniqueId val="{00000000-DFC9-4A54-82F4-0CF6328C341B}"/>
            </c:ext>
          </c:extLst>
        </c:ser>
        <c:dLbls>
          <c:showLegendKey val="0"/>
          <c:showVal val="0"/>
          <c:showCatName val="0"/>
          <c:showSerName val="0"/>
          <c:showPercent val="0"/>
          <c:showBubbleSize val="0"/>
        </c:dLbls>
        <c:gapWidth val="49"/>
        <c:overlap val="100"/>
        <c:axId val="227492272"/>
        <c:axId val="1694222496"/>
      </c:barChart>
      <c:catAx>
        <c:axId val="22749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94222496"/>
        <c:crosses val="autoZero"/>
        <c:auto val="1"/>
        <c:lblAlgn val="ctr"/>
        <c:lblOffset val="100"/>
        <c:noMultiLvlLbl val="0"/>
      </c:catAx>
      <c:valAx>
        <c:axId val="1694222496"/>
        <c:scaling>
          <c:orientation val="minMax"/>
        </c:scaling>
        <c:delete val="1"/>
        <c:axPos val="l"/>
        <c:numFmt formatCode="General" sourceLinked="1"/>
        <c:majorTickMark val="none"/>
        <c:minorTickMark val="none"/>
        <c:tickLblPos val="nextTo"/>
        <c:crossAx val="22749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B6B2B5-FB4F-4DC7-BB74-46832DD84944}"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GB"/>
        </a:p>
      </dgm:t>
    </dgm:pt>
    <dgm:pt modelId="{7ED71829-A7D4-410C-B96D-F9A6B9161056}">
      <dgm:prSet phldrT="[Text]" custT="1">
        <dgm:style>
          <a:lnRef idx="2">
            <a:schemeClr val="accent1"/>
          </a:lnRef>
          <a:fillRef idx="1">
            <a:schemeClr val="lt1"/>
          </a:fillRef>
          <a:effectRef idx="0">
            <a:schemeClr val="accent1"/>
          </a:effectRef>
          <a:fontRef idx="minor">
            <a:schemeClr val="dk1"/>
          </a:fontRef>
        </dgm:style>
      </dgm:prSet>
      <dgm:spPr>
        <a:solidFill>
          <a:schemeClr val="bg2">
            <a:lumMod val="20000"/>
            <a:lumOff val="80000"/>
          </a:schemeClr>
        </a:solidFill>
        <a:ln>
          <a:solidFill>
            <a:schemeClr val="bg2">
              <a:lumMod val="40000"/>
              <a:lumOff val="60000"/>
            </a:schemeClr>
          </a:solidFill>
        </a:ln>
      </dgm:spPr>
      <dgm:t>
        <a:bodyPr/>
        <a:lstStyle/>
        <a:p>
          <a:r>
            <a:rPr lang="en-GB" sz="1600" b="1" dirty="0"/>
            <a:t>Principles and purpose of the Nightingale Learning system</a:t>
          </a:r>
        </a:p>
      </dgm:t>
    </dgm:pt>
    <dgm:pt modelId="{0860AAD1-751F-4DD9-9E57-914981FF60BC}" type="parTrans" cxnId="{7C998EF5-ED3C-478B-BE40-7AC4EA048C7E}">
      <dgm:prSet/>
      <dgm:spPr/>
      <dgm:t>
        <a:bodyPr/>
        <a:lstStyle/>
        <a:p>
          <a:endParaRPr lang="en-GB" sz="1600" b="1"/>
        </a:p>
      </dgm:t>
    </dgm:pt>
    <dgm:pt modelId="{42AF546E-82F7-4F4E-989B-7324FF99F6C9}" type="sibTrans" cxnId="{7C998EF5-ED3C-478B-BE40-7AC4EA048C7E}">
      <dgm:prSet/>
      <dgm:spPr/>
      <dgm:t>
        <a:bodyPr/>
        <a:lstStyle/>
        <a:p>
          <a:endParaRPr lang="en-GB" sz="1600" b="1"/>
        </a:p>
      </dgm:t>
    </dgm:pt>
    <dgm:pt modelId="{50DAA78E-3EEA-4E26-A5B9-0024C3202A0F}">
      <dgm:prSet phldrT="[Text]" custT="1"/>
      <dgm:spPr>
        <a:solidFill>
          <a:schemeClr val="bg2">
            <a:lumMod val="20000"/>
            <a:lumOff val="80000"/>
          </a:schemeClr>
        </a:solidFill>
        <a:ln>
          <a:solidFill>
            <a:schemeClr val="bg2">
              <a:lumMod val="40000"/>
              <a:lumOff val="60000"/>
            </a:schemeClr>
          </a:solidFill>
        </a:ln>
      </dgm:spPr>
      <dgm:t>
        <a:bodyPr/>
        <a:lstStyle/>
        <a:p>
          <a:r>
            <a:rPr lang="en-GB" sz="1600" b="1" dirty="0"/>
            <a:t>Dashboards &amp; Data Visualisation*</a:t>
          </a:r>
        </a:p>
      </dgm:t>
    </dgm:pt>
    <dgm:pt modelId="{CD7C24E3-CB60-4269-BC8A-8A5EA812FBE3}" type="parTrans" cxnId="{F77FEA94-0A6C-4219-9774-1A4AD5318D4A}">
      <dgm:prSet/>
      <dgm:spPr/>
      <dgm:t>
        <a:bodyPr/>
        <a:lstStyle/>
        <a:p>
          <a:endParaRPr lang="en-GB" sz="1600" b="1"/>
        </a:p>
      </dgm:t>
    </dgm:pt>
    <dgm:pt modelId="{063EFF17-81C5-412F-B2B9-039B99095A60}" type="sibTrans" cxnId="{F77FEA94-0A6C-4219-9774-1A4AD5318D4A}">
      <dgm:prSet/>
      <dgm:spPr/>
      <dgm:t>
        <a:bodyPr/>
        <a:lstStyle/>
        <a:p>
          <a:endParaRPr lang="en-GB" sz="1600" b="1"/>
        </a:p>
      </dgm:t>
    </dgm:pt>
    <dgm:pt modelId="{D543548F-9BF7-4BF4-8184-D3344B069F12}">
      <dgm:prSet phldrT="[Text]" custT="1"/>
      <dgm:spPr>
        <a:solidFill>
          <a:schemeClr val="bg2">
            <a:lumMod val="20000"/>
            <a:lumOff val="80000"/>
          </a:schemeClr>
        </a:solidFill>
        <a:ln>
          <a:solidFill>
            <a:schemeClr val="bg2">
              <a:lumMod val="40000"/>
              <a:lumOff val="60000"/>
            </a:schemeClr>
          </a:solidFill>
        </a:ln>
      </dgm:spPr>
      <dgm:t>
        <a:bodyPr/>
        <a:lstStyle/>
        <a:p>
          <a:r>
            <a:rPr lang="en-GB" sz="1600" b="1" dirty="0"/>
            <a:t>External evidence</a:t>
          </a:r>
        </a:p>
      </dgm:t>
    </dgm:pt>
    <dgm:pt modelId="{84767A56-5134-4E73-AB32-5F5556914C2E}" type="parTrans" cxnId="{79E943EA-2386-4105-86BA-A5F6D8A2798C}">
      <dgm:prSet/>
      <dgm:spPr/>
      <dgm:t>
        <a:bodyPr/>
        <a:lstStyle/>
        <a:p>
          <a:endParaRPr lang="en-GB" sz="1600" b="1"/>
        </a:p>
      </dgm:t>
    </dgm:pt>
    <dgm:pt modelId="{FF385E7C-16CA-464D-BC3D-9F3307F351CC}" type="sibTrans" cxnId="{79E943EA-2386-4105-86BA-A5F6D8A2798C}">
      <dgm:prSet/>
      <dgm:spPr/>
      <dgm:t>
        <a:bodyPr/>
        <a:lstStyle/>
        <a:p>
          <a:endParaRPr lang="en-GB" sz="1600" b="1"/>
        </a:p>
      </dgm:t>
    </dgm:pt>
    <dgm:pt modelId="{A9F16D90-E8A1-4545-8574-B1E78B3A7446}">
      <dgm:prSet phldrT="[Text]" custT="1"/>
      <dgm:spPr>
        <a:solidFill>
          <a:schemeClr val="accent1">
            <a:lumMod val="20000"/>
            <a:lumOff val="80000"/>
          </a:schemeClr>
        </a:solidFill>
        <a:ln>
          <a:solidFill>
            <a:srgbClr val="03AFD7"/>
          </a:solidFill>
        </a:ln>
      </dgm:spPr>
      <dgm:t>
        <a:bodyPr/>
        <a:lstStyle/>
        <a:p>
          <a:r>
            <a:rPr lang="en-GB" sz="1600" b="1" dirty="0"/>
            <a:t>Staff Experience</a:t>
          </a:r>
        </a:p>
      </dgm:t>
    </dgm:pt>
    <dgm:pt modelId="{F65358D1-EA9C-4E40-BBB6-563B00C52902}" type="parTrans" cxnId="{43B8C55C-03AB-499D-BAE8-293E361E7DBB}">
      <dgm:prSet/>
      <dgm:spPr/>
      <dgm:t>
        <a:bodyPr/>
        <a:lstStyle/>
        <a:p>
          <a:endParaRPr lang="en-GB" sz="1600" b="1"/>
        </a:p>
      </dgm:t>
    </dgm:pt>
    <dgm:pt modelId="{F608C7D2-6C4C-4D64-888A-4C037136FD60}" type="sibTrans" cxnId="{43B8C55C-03AB-499D-BAE8-293E361E7DBB}">
      <dgm:prSet/>
      <dgm:spPr/>
      <dgm:t>
        <a:bodyPr/>
        <a:lstStyle/>
        <a:p>
          <a:endParaRPr lang="en-GB" sz="1600" b="1"/>
        </a:p>
      </dgm:t>
    </dgm:pt>
    <dgm:pt modelId="{F4D1FA43-11F6-4273-AAE5-74ED320C144F}">
      <dgm:prSet phldrT="[Text]" custT="1"/>
      <dgm:spPr>
        <a:solidFill>
          <a:srgbClr val="D4ECBA"/>
        </a:solidFill>
        <a:ln>
          <a:solidFill>
            <a:srgbClr val="00B050"/>
          </a:solidFill>
        </a:ln>
      </dgm:spPr>
      <dgm:t>
        <a:bodyPr/>
        <a:lstStyle/>
        <a:p>
          <a:r>
            <a:rPr lang="en-GB" sz="1600" b="1" dirty="0"/>
            <a:t>Bedside Learning Coordinator**</a:t>
          </a:r>
        </a:p>
      </dgm:t>
    </dgm:pt>
    <dgm:pt modelId="{6C8E25B5-819A-4C50-B5BE-DFE485AE1108}" type="parTrans" cxnId="{4A7E6EEA-D670-4E15-A0B6-C47C4B756EA0}">
      <dgm:prSet/>
      <dgm:spPr/>
      <dgm:t>
        <a:bodyPr/>
        <a:lstStyle/>
        <a:p>
          <a:endParaRPr lang="en-GB" b="1"/>
        </a:p>
      </dgm:t>
    </dgm:pt>
    <dgm:pt modelId="{EC5B2112-482B-4042-9603-6F42122EB462}" type="sibTrans" cxnId="{4A7E6EEA-D670-4E15-A0B6-C47C4B756EA0}">
      <dgm:prSet/>
      <dgm:spPr/>
      <dgm:t>
        <a:bodyPr/>
        <a:lstStyle/>
        <a:p>
          <a:endParaRPr lang="en-GB" b="1"/>
        </a:p>
      </dgm:t>
    </dgm:pt>
    <dgm:pt modelId="{89992AA1-B072-448A-8E70-07BCCF8ADF70}">
      <dgm:prSet custT="1"/>
      <dgm:spPr>
        <a:solidFill>
          <a:schemeClr val="bg2">
            <a:lumMod val="20000"/>
            <a:lumOff val="80000"/>
          </a:schemeClr>
        </a:solidFill>
        <a:ln>
          <a:solidFill>
            <a:schemeClr val="bg2">
              <a:lumMod val="40000"/>
              <a:lumOff val="60000"/>
            </a:schemeClr>
          </a:solidFill>
        </a:ln>
      </dgm:spPr>
      <dgm:t>
        <a:bodyPr/>
        <a:lstStyle/>
        <a:p>
          <a:r>
            <a:rPr lang="en-GB" sz="1600" b="1" kern="1200" dirty="0">
              <a:solidFill>
                <a:prstClr val="black">
                  <a:hueOff val="0"/>
                  <a:satOff val="0"/>
                  <a:lumOff val="0"/>
                  <a:alphaOff val="0"/>
                </a:prstClr>
              </a:solidFill>
              <a:latin typeface="Calibri"/>
              <a:ea typeface="+mn-ea"/>
              <a:cs typeface="+mn-cs"/>
            </a:rPr>
            <a:t>Component of the learning system*</a:t>
          </a:r>
        </a:p>
      </dgm:t>
    </dgm:pt>
    <dgm:pt modelId="{2F6C14E2-7151-4AEE-9185-E3C1E1F883F3}" type="parTrans" cxnId="{C8D00080-48C4-4385-B72D-8B19A10BE844}">
      <dgm:prSet/>
      <dgm:spPr/>
      <dgm:t>
        <a:bodyPr/>
        <a:lstStyle/>
        <a:p>
          <a:endParaRPr lang="en-GB" b="1"/>
        </a:p>
      </dgm:t>
    </dgm:pt>
    <dgm:pt modelId="{F2E970FE-0959-4088-A71C-98C07D6F0DEB}" type="sibTrans" cxnId="{C8D00080-48C4-4385-B72D-8B19A10BE844}">
      <dgm:prSet/>
      <dgm:spPr/>
      <dgm:t>
        <a:bodyPr/>
        <a:lstStyle/>
        <a:p>
          <a:endParaRPr lang="en-GB" b="1"/>
        </a:p>
      </dgm:t>
    </dgm:pt>
    <dgm:pt modelId="{E82B2739-2537-4446-BD5F-8F4DA238EA0F}">
      <dgm:prSet phldrT="[Text]" custT="1"/>
      <dgm:spPr>
        <a:solidFill>
          <a:schemeClr val="bg2">
            <a:lumMod val="20000"/>
            <a:lumOff val="80000"/>
          </a:schemeClr>
        </a:solidFill>
        <a:ln>
          <a:solidFill>
            <a:schemeClr val="bg2">
              <a:lumMod val="40000"/>
              <a:lumOff val="60000"/>
            </a:schemeClr>
          </a:solidFill>
        </a:ln>
      </dgm:spPr>
      <dgm:t>
        <a:bodyPr/>
        <a:lstStyle/>
        <a:p>
          <a:r>
            <a:rPr lang="en-GB" sz="1600" b="1" dirty="0"/>
            <a:t>Audit* </a:t>
          </a:r>
        </a:p>
      </dgm:t>
    </dgm:pt>
    <dgm:pt modelId="{54ECFB4A-485F-4E7B-9368-1216F871A6CC}" type="parTrans" cxnId="{05734DE8-38CA-4B40-B094-1EA741527909}">
      <dgm:prSet/>
      <dgm:spPr/>
      <dgm:t>
        <a:bodyPr/>
        <a:lstStyle/>
        <a:p>
          <a:endParaRPr lang="en-GB" b="1"/>
        </a:p>
      </dgm:t>
    </dgm:pt>
    <dgm:pt modelId="{0CB78B3B-D34B-42C4-8FF2-B2FC867D3B29}" type="sibTrans" cxnId="{05734DE8-38CA-4B40-B094-1EA741527909}">
      <dgm:prSet/>
      <dgm:spPr/>
      <dgm:t>
        <a:bodyPr/>
        <a:lstStyle/>
        <a:p>
          <a:endParaRPr lang="en-GB" b="1"/>
        </a:p>
      </dgm:t>
    </dgm:pt>
    <dgm:pt modelId="{5D8CE4AF-4DB0-433D-BD9A-2252E8469E75}">
      <dgm:prSet phldrT="[Text]" custT="1"/>
      <dgm:spPr>
        <a:solidFill>
          <a:schemeClr val="bg2">
            <a:lumMod val="20000"/>
            <a:lumOff val="80000"/>
          </a:schemeClr>
        </a:solidFill>
        <a:ln>
          <a:solidFill>
            <a:schemeClr val="bg2">
              <a:lumMod val="40000"/>
              <a:lumOff val="60000"/>
            </a:schemeClr>
          </a:solidFill>
        </a:ln>
      </dgm:spPr>
      <dgm:t>
        <a:bodyPr/>
        <a:lstStyle/>
        <a:p>
          <a:r>
            <a:rPr lang="en-GB" sz="1600" b="1" dirty="0"/>
            <a:t>Quality and Learning tracker</a:t>
          </a:r>
        </a:p>
      </dgm:t>
    </dgm:pt>
    <dgm:pt modelId="{9A16E4D2-9D17-4C2C-8739-5EFB5B348609}" type="parTrans" cxnId="{8836D4A1-B103-4D98-9E1C-04547700B022}">
      <dgm:prSet/>
      <dgm:spPr/>
      <dgm:t>
        <a:bodyPr/>
        <a:lstStyle/>
        <a:p>
          <a:endParaRPr lang="en-GB" b="1"/>
        </a:p>
      </dgm:t>
    </dgm:pt>
    <dgm:pt modelId="{6B5EC903-E13F-4FCB-A927-DCEF396922BF}" type="sibTrans" cxnId="{8836D4A1-B103-4D98-9E1C-04547700B022}">
      <dgm:prSet/>
      <dgm:spPr/>
      <dgm:t>
        <a:bodyPr/>
        <a:lstStyle/>
        <a:p>
          <a:endParaRPr lang="en-GB" b="1"/>
        </a:p>
      </dgm:t>
    </dgm:pt>
    <dgm:pt modelId="{AA83DEBB-E210-4427-9FD2-35564769BAB2}">
      <dgm:prSet phldrT="[Text]" custT="1"/>
      <dgm:spPr>
        <a:solidFill>
          <a:schemeClr val="bg2">
            <a:lumMod val="20000"/>
            <a:lumOff val="80000"/>
          </a:schemeClr>
        </a:solidFill>
        <a:ln>
          <a:solidFill>
            <a:schemeClr val="bg2">
              <a:lumMod val="40000"/>
              <a:lumOff val="60000"/>
            </a:schemeClr>
          </a:solidFill>
        </a:ln>
      </dgm:spPr>
      <dgm:t>
        <a:bodyPr/>
        <a:lstStyle/>
        <a:p>
          <a:r>
            <a:rPr lang="en-GB" sz="1600" b="1" dirty="0"/>
            <a:t>Learning system dashboard</a:t>
          </a:r>
        </a:p>
      </dgm:t>
    </dgm:pt>
    <dgm:pt modelId="{41475ECB-649C-423F-AABB-A18063099E1A}" type="parTrans" cxnId="{5AF0A0CC-7CA7-44DD-969B-2FDAD7F05F98}">
      <dgm:prSet/>
      <dgm:spPr/>
      <dgm:t>
        <a:bodyPr/>
        <a:lstStyle/>
        <a:p>
          <a:endParaRPr lang="en-GB" b="1"/>
        </a:p>
      </dgm:t>
    </dgm:pt>
    <dgm:pt modelId="{4B494A1C-6760-43BF-B485-8A5FC87F0AB1}" type="sibTrans" cxnId="{5AF0A0CC-7CA7-44DD-969B-2FDAD7F05F98}">
      <dgm:prSet/>
      <dgm:spPr/>
      <dgm:t>
        <a:bodyPr/>
        <a:lstStyle/>
        <a:p>
          <a:endParaRPr lang="en-GB" b="1"/>
        </a:p>
      </dgm:t>
    </dgm:pt>
    <dgm:pt modelId="{A4C0E74F-A786-48E4-BDC1-8526BCDFF8B8}">
      <dgm:prSet phldrT="[Text]" custT="1"/>
      <dgm:spPr>
        <a:solidFill>
          <a:srgbClr val="FEEFBA"/>
        </a:solidFill>
        <a:ln>
          <a:solidFill>
            <a:srgbClr val="FDD903"/>
          </a:solidFill>
        </a:ln>
      </dgm:spPr>
      <dgm:t>
        <a:bodyPr/>
        <a:lstStyle/>
        <a:p>
          <a:r>
            <a:rPr lang="en-GB" sz="1600" b="1" dirty="0"/>
            <a:t>Decision making*</a:t>
          </a:r>
        </a:p>
      </dgm:t>
    </dgm:pt>
    <dgm:pt modelId="{CFE01CD0-BF60-47C9-B676-1D46E4FC6134}" type="parTrans" cxnId="{EC7A3058-CF27-4CA2-95A3-3CF26BAFF9D7}">
      <dgm:prSet/>
      <dgm:spPr/>
      <dgm:t>
        <a:bodyPr/>
        <a:lstStyle/>
        <a:p>
          <a:endParaRPr lang="en-GB" b="1"/>
        </a:p>
      </dgm:t>
    </dgm:pt>
    <dgm:pt modelId="{3A589830-BEE1-42E9-B94D-2DB79FF8F929}" type="sibTrans" cxnId="{EC7A3058-CF27-4CA2-95A3-3CF26BAFF9D7}">
      <dgm:prSet/>
      <dgm:spPr/>
      <dgm:t>
        <a:bodyPr/>
        <a:lstStyle/>
        <a:p>
          <a:endParaRPr lang="en-GB" b="1"/>
        </a:p>
      </dgm:t>
    </dgm:pt>
    <dgm:pt modelId="{7EA41F2D-A45F-42C4-A178-1ACA377F1159}" type="pres">
      <dgm:prSet presAssocID="{92B6B2B5-FB4F-4DC7-BB74-46832DD84944}" presName="linear" presStyleCnt="0">
        <dgm:presLayoutVars>
          <dgm:animLvl val="lvl"/>
          <dgm:resizeHandles val="exact"/>
        </dgm:presLayoutVars>
      </dgm:prSet>
      <dgm:spPr/>
    </dgm:pt>
    <dgm:pt modelId="{51F4A919-873E-4BCD-A839-C124C3F44FF7}" type="pres">
      <dgm:prSet presAssocID="{7ED71829-A7D4-410C-B96D-F9A6B9161056}" presName="parentText" presStyleLbl="node1" presStyleIdx="0" presStyleCnt="10">
        <dgm:presLayoutVars>
          <dgm:chMax val="0"/>
          <dgm:bulletEnabled val="1"/>
        </dgm:presLayoutVars>
      </dgm:prSet>
      <dgm:spPr/>
    </dgm:pt>
    <dgm:pt modelId="{A2DF1C35-600F-478A-B060-65C30C1F17A9}" type="pres">
      <dgm:prSet presAssocID="{42AF546E-82F7-4F4E-989B-7324FF99F6C9}" presName="spacer" presStyleCnt="0"/>
      <dgm:spPr/>
    </dgm:pt>
    <dgm:pt modelId="{DD20F72E-9A75-423B-8221-EA7D601B7E3C}" type="pres">
      <dgm:prSet presAssocID="{89992AA1-B072-448A-8E70-07BCCF8ADF70}" presName="parentText" presStyleLbl="node1" presStyleIdx="1" presStyleCnt="10">
        <dgm:presLayoutVars>
          <dgm:chMax val="0"/>
          <dgm:bulletEnabled val="1"/>
        </dgm:presLayoutVars>
      </dgm:prSet>
      <dgm:spPr/>
    </dgm:pt>
    <dgm:pt modelId="{225EF5BF-6466-4965-AD47-385260616F07}" type="pres">
      <dgm:prSet presAssocID="{F2E970FE-0959-4088-A71C-98C07D6F0DEB}" presName="spacer" presStyleCnt="0"/>
      <dgm:spPr/>
    </dgm:pt>
    <dgm:pt modelId="{369F5D8F-E8B9-4D20-9AB2-FF917EFD077C}" type="pres">
      <dgm:prSet presAssocID="{50DAA78E-3EEA-4E26-A5B9-0024C3202A0F}" presName="parentText" presStyleLbl="node1" presStyleIdx="2" presStyleCnt="10">
        <dgm:presLayoutVars>
          <dgm:chMax val="0"/>
          <dgm:bulletEnabled val="1"/>
        </dgm:presLayoutVars>
      </dgm:prSet>
      <dgm:spPr/>
    </dgm:pt>
    <dgm:pt modelId="{83FD63FB-CB85-4968-AF1E-12CF33974449}" type="pres">
      <dgm:prSet presAssocID="{063EFF17-81C5-412F-B2B9-039B99095A60}" presName="spacer" presStyleCnt="0"/>
      <dgm:spPr/>
    </dgm:pt>
    <dgm:pt modelId="{7E8933AF-7217-4F6E-BCF8-FC76E26DC9AA}" type="pres">
      <dgm:prSet presAssocID="{E82B2739-2537-4446-BD5F-8F4DA238EA0F}" presName="parentText" presStyleLbl="node1" presStyleIdx="3" presStyleCnt="10">
        <dgm:presLayoutVars>
          <dgm:chMax val="0"/>
          <dgm:bulletEnabled val="1"/>
        </dgm:presLayoutVars>
      </dgm:prSet>
      <dgm:spPr/>
    </dgm:pt>
    <dgm:pt modelId="{9C64BBF4-AF73-4331-8C4E-003CF6608679}" type="pres">
      <dgm:prSet presAssocID="{0CB78B3B-D34B-42C4-8FF2-B2FC867D3B29}" presName="spacer" presStyleCnt="0"/>
      <dgm:spPr/>
    </dgm:pt>
    <dgm:pt modelId="{A455B09F-9F7D-4E25-AC6F-C44EB874F0EE}" type="pres">
      <dgm:prSet presAssocID="{A9F16D90-E8A1-4545-8574-B1E78B3A7446}" presName="parentText" presStyleLbl="node1" presStyleIdx="4" presStyleCnt="10">
        <dgm:presLayoutVars>
          <dgm:chMax val="0"/>
          <dgm:bulletEnabled val="1"/>
        </dgm:presLayoutVars>
      </dgm:prSet>
      <dgm:spPr/>
    </dgm:pt>
    <dgm:pt modelId="{CC92A615-0CA9-4F7B-93C6-C256A883ABFE}" type="pres">
      <dgm:prSet presAssocID="{F608C7D2-6C4C-4D64-888A-4C037136FD60}" presName="spacer" presStyleCnt="0"/>
      <dgm:spPr/>
    </dgm:pt>
    <dgm:pt modelId="{9437DD12-9B39-4A8E-8508-45A092D6B67D}" type="pres">
      <dgm:prSet presAssocID="{D543548F-9BF7-4BF4-8184-D3344B069F12}" presName="parentText" presStyleLbl="node1" presStyleIdx="5" presStyleCnt="10" custLinFactY="100000" custLinFactNeighborY="113208">
        <dgm:presLayoutVars>
          <dgm:chMax val="0"/>
          <dgm:bulletEnabled val="1"/>
        </dgm:presLayoutVars>
      </dgm:prSet>
      <dgm:spPr/>
    </dgm:pt>
    <dgm:pt modelId="{0765418F-9818-47F8-9CAB-4510553D9135}" type="pres">
      <dgm:prSet presAssocID="{FF385E7C-16CA-464D-BC3D-9F3307F351CC}" presName="spacer" presStyleCnt="0"/>
      <dgm:spPr/>
    </dgm:pt>
    <dgm:pt modelId="{CF291029-0850-41AA-9990-C2C3D7F845C8}" type="pres">
      <dgm:prSet presAssocID="{F4D1FA43-11F6-4273-AAE5-74ED320C144F}" presName="parentText" presStyleLbl="node1" presStyleIdx="6" presStyleCnt="10" custLinFactY="-98669" custLinFactNeighborY="-100000">
        <dgm:presLayoutVars>
          <dgm:chMax val="0"/>
          <dgm:bulletEnabled val="1"/>
        </dgm:presLayoutVars>
      </dgm:prSet>
      <dgm:spPr/>
    </dgm:pt>
    <dgm:pt modelId="{3BF00704-F53A-47D1-BAC1-0F7059544BA5}" type="pres">
      <dgm:prSet presAssocID="{EC5B2112-482B-4042-9603-6F42122EB462}" presName="spacer" presStyleCnt="0"/>
      <dgm:spPr/>
    </dgm:pt>
    <dgm:pt modelId="{5B2F195A-CA8A-4A50-8746-EE596AFC6BC7}" type="pres">
      <dgm:prSet presAssocID="{5D8CE4AF-4DB0-433D-BD9A-2252E8469E75}" presName="parentText" presStyleLbl="node1" presStyleIdx="7" presStyleCnt="10" custLinFactNeighborY="13943">
        <dgm:presLayoutVars>
          <dgm:chMax val="0"/>
          <dgm:bulletEnabled val="1"/>
        </dgm:presLayoutVars>
      </dgm:prSet>
      <dgm:spPr/>
    </dgm:pt>
    <dgm:pt modelId="{C5DAFC06-4CE3-46F4-BDD6-A61629B1823C}" type="pres">
      <dgm:prSet presAssocID="{6B5EC903-E13F-4FCB-A927-DCEF396922BF}" presName="spacer" presStyleCnt="0"/>
      <dgm:spPr/>
    </dgm:pt>
    <dgm:pt modelId="{DA887923-D4BD-4348-87B1-AE176DC0BD28}" type="pres">
      <dgm:prSet presAssocID="{AA83DEBB-E210-4427-9FD2-35564769BAB2}" presName="parentText" presStyleLbl="node1" presStyleIdx="8" presStyleCnt="10">
        <dgm:presLayoutVars>
          <dgm:chMax val="0"/>
          <dgm:bulletEnabled val="1"/>
        </dgm:presLayoutVars>
      </dgm:prSet>
      <dgm:spPr/>
    </dgm:pt>
    <dgm:pt modelId="{3F427A6F-5DEF-4864-B00C-08E45D1EAC05}" type="pres">
      <dgm:prSet presAssocID="{4B494A1C-6760-43BF-B485-8A5FC87F0AB1}" presName="spacer" presStyleCnt="0"/>
      <dgm:spPr/>
    </dgm:pt>
    <dgm:pt modelId="{0122800B-CD9E-4689-8DA0-F28BDBFE7090}" type="pres">
      <dgm:prSet presAssocID="{A4C0E74F-A786-48E4-BDC1-8526BCDFF8B8}" presName="parentText" presStyleLbl="node1" presStyleIdx="9" presStyleCnt="10">
        <dgm:presLayoutVars>
          <dgm:chMax val="0"/>
          <dgm:bulletEnabled val="1"/>
        </dgm:presLayoutVars>
      </dgm:prSet>
      <dgm:spPr/>
    </dgm:pt>
  </dgm:ptLst>
  <dgm:cxnLst>
    <dgm:cxn modelId="{69BFBD06-D120-4EA3-A2D9-1268363A7B86}" type="presOf" srcId="{D543548F-9BF7-4BF4-8184-D3344B069F12}" destId="{9437DD12-9B39-4A8E-8508-45A092D6B67D}" srcOrd="0" destOrd="0" presId="urn:microsoft.com/office/officeart/2005/8/layout/vList2"/>
    <dgm:cxn modelId="{6C0EB220-7716-4F6C-8737-1C4E7D871626}" type="presOf" srcId="{5D8CE4AF-4DB0-433D-BD9A-2252E8469E75}" destId="{5B2F195A-CA8A-4A50-8746-EE596AFC6BC7}" srcOrd="0" destOrd="0" presId="urn:microsoft.com/office/officeart/2005/8/layout/vList2"/>
    <dgm:cxn modelId="{43B8C55C-03AB-499D-BAE8-293E361E7DBB}" srcId="{92B6B2B5-FB4F-4DC7-BB74-46832DD84944}" destId="{A9F16D90-E8A1-4545-8574-B1E78B3A7446}" srcOrd="4" destOrd="0" parTransId="{F65358D1-EA9C-4E40-BBB6-563B00C52902}" sibTransId="{F608C7D2-6C4C-4D64-888A-4C037136FD60}"/>
    <dgm:cxn modelId="{8B439F45-62B7-4DCC-8CB7-977F81971ED1}" type="presOf" srcId="{50DAA78E-3EEA-4E26-A5B9-0024C3202A0F}" destId="{369F5D8F-E8B9-4D20-9AB2-FF917EFD077C}" srcOrd="0" destOrd="0" presId="urn:microsoft.com/office/officeart/2005/8/layout/vList2"/>
    <dgm:cxn modelId="{46F6A547-72B0-4EC8-BB5B-48CD361FE349}" type="presOf" srcId="{E82B2739-2537-4446-BD5F-8F4DA238EA0F}" destId="{7E8933AF-7217-4F6E-BCF8-FC76E26DC9AA}" srcOrd="0" destOrd="0" presId="urn:microsoft.com/office/officeart/2005/8/layout/vList2"/>
    <dgm:cxn modelId="{3DFB6A6B-90D0-4B66-9939-43B2E4BB8592}" type="presOf" srcId="{92B6B2B5-FB4F-4DC7-BB74-46832DD84944}" destId="{7EA41F2D-A45F-42C4-A178-1ACA377F1159}" srcOrd="0" destOrd="0" presId="urn:microsoft.com/office/officeart/2005/8/layout/vList2"/>
    <dgm:cxn modelId="{35E7EA4C-37FC-4884-9473-74BFCC2B9426}" type="presOf" srcId="{F4D1FA43-11F6-4273-AAE5-74ED320C144F}" destId="{CF291029-0850-41AA-9990-C2C3D7F845C8}" srcOrd="0" destOrd="0" presId="urn:microsoft.com/office/officeart/2005/8/layout/vList2"/>
    <dgm:cxn modelId="{86E5F555-868B-4EBF-8587-17FBB6F75B6B}" type="presOf" srcId="{A9F16D90-E8A1-4545-8574-B1E78B3A7446}" destId="{A455B09F-9F7D-4E25-AC6F-C44EB874F0EE}" srcOrd="0" destOrd="0" presId="urn:microsoft.com/office/officeart/2005/8/layout/vList2"/>
    <dgm:cxn modelId="{EC7A3058-CF27-4CA2-95A3-3CF26BAFF9D7}" srcId="{92B6B2B5-FB4F-4DC7-BB74-46832DD84944}" destId="{A4C0E74F-A786-48E4-BDC1-8526BCDFF8B8}" srcOrd="9" destOrd="0" parTransId="{CFE01CD0-BF60-47C9-B676-1D46E4FC6134}" sibTransId="{3A589830-BEE1-42E9-B94D-2DB79FF8F929}"/>
    <dgm:cxn modelId="{B1ED5E7B-E379-4368-8F68-BF02DE26B104}" type="presOf" srcId="{AA83DEBB-E210-4427-9FD2-35564769BAB2}" destId="{DA887923-D4BD-4348-87B1-AE176DC0BD28}" srcOrd="0" destOrd="0" presId="urn:microsoft.com/office/officeart/2005/8/layout/vList2"/>
    <dgm:cxn modelId="{C8D00080-48C4-4385-B72D-8B19A10BE844}" srcId="{92B6B2B5-FB4F-4DC7-BB74-46832DD84944}" destId="{89992AA1-B072-448A-8E70-07BCCF8ADF70}" srcOrd="1" destOrd="0" parTransId="{2F6C14E2-7151-4AEE-9185-E3C1E1F883F3}" sibTransId="{F2E970FE-0959-4088-A71C-98C07D6F0DEB}"/>
    <dgm:cxn modelId="{F77FEA94-0A6C-4219-9774-1A4AD5318D4A}" srcId="{92B6B2B5-FB4F-4DC7-BB74-46832DD84944}" destId="{50DAA78E-3EEA-4E26-A5B9-0024C3202A0F}" srcOrd="2" destOrd="0" parTransId="{CD7C24E3-CB60-4269-BC8A-8A5EA812FBE3}" sibTransId="{063EFF17-81C5-412F-B2B9-039B99095A60}"/>
    <dgm:cxn modelId="{8836D4A1-B103-4D98-9E1C-04547700B022}" srcId="{92B6B2B5-FB4F-4DC7-BB74-46832DD84944}" destId="{5D8CE4AF-4DB0-433D-BD9A-2252E8469E75}" srcOrd="7" destOrd="0" parTransId="{9A16E4D2-9D17-4C2C-8739-5EFB5B348609}" sibTransId="{6B5EC903-E13F-4FCB-A927-DCEF396922BF}"/>
    <dgm:cxn modelId="{511300A4-E732-40CF-9532-EF1DFDFC88D7}" type="presOf" srcId="{89992AA1-B072-448A-8E70-07BCCF8ADF70}" destId="{DD20F72E-9A75-423B-8221-EA7D601B7E3C}" srcOrd="0" destOrd="0" presId="urn:microsoft.com/office/officeart/2005/8/layout/vList2"/>
    <dgm:cxn modelId="{9BC335A5-8D05-4B1E-BB3B-31A63C0066E8}" type="presOf" srcId="{7ED71829-A7D4-410C-B96D-F9A6B9161056}" destId="{51F4A919-873E-4BCD-A839-C124C3F44FF7}" srcOrd="0" destOrd="0" presId="urn:microsoft.com/office/officeart/2005/8/layout/vList2"/>
    <dgm:cxn modelId="{5AF0A0CC-7CA7-44DD-969B-2FDAD7F05F98}" srcId="{92B6B2B5-FB4F-4DC7-BB74-46832DD84944}" destId="{AA83DEBB-E210-4427-9FD2-35564769BAB2}" srcOrd="8" destOrd="0" parTransId="{41475ECB-649C-423F-AABB-A18063099E1A}" sibTransId="{4B494A1C-6760-43BF-B485-8A5FC87F0AB1}"/>
    <dgm:cxn modelId="{39972FE7-E09A-435B-9EF9-67CF40C276DD}" type="presOf" srcId="{A4C0E74F-A786-48E4-BDC1-8526BCDFF8B8}" destId="{0122800B-CD9E-4689-8DA0-F28BDBFE7090}" srcOrd="0" destOrd="0" presId="urn:microsoft.com/office/officeart/2005/8/layout/vList2"/>
    <dgm:cxn modelId="{05734DE8-38CA-4B40-B094-1EA741527909}" srcId="{92B6B2B5-FB4F-4DC7-BB74-46832DD84944}" destId="{E82B2739-2537-4446-BD5F-8F4DA238EA0F}" srcOrd="3" destOrd="0" parTransId="{54ECFB4A-485F-4E7B-9368-1216F871A6CC}" sibTransId="{0CB78B3B-D34B-42C4-8FF2-B2FC867D3B29}"/>
    <dgm:cxn modelId="{79E943EA-2386-4105-86BA-A5F6D8A2798C}" srcId="{92B6B2B5-FB4F-4DC7-BB74-46832DD84944}" destId="{D543548F-9BF7-4BF4-8184-D3344B069F12}" srcOrd="5" destOrd="0" parTransId="{84767A56-5134-4E73-AB32-5F5556914C2E}" sibTransId="{FF385E7C-16CA-464D-BC3D-9F3307F351CC}"/>
    <dgm:cxn modelId="{4A7E6EEA-D670-4E15-A0B6-C47C4B756EA0}" srcId="{92B6B2B5-FB4F-4DC7-BB74-46832DD84944}" destId="{F4D1FA43-11F6-4273-AAE5-74ED320C144F}" srcOrd="6" destOrd="0" parTransId="{6C8E25B5-819A-4C50-B5BE-DFE485AE1108}" sibTransId="{EC5B2112-482B-4042-9603-6F42122EB462}"/>
    <dgm:cxn modelId="{7C998EF5-ED3C-478B-BE40-7AC4EA048C7E}" srcId="{92B6B2B5-FB4F-4DC7-BB74-46832DD84944}" destId="{7ED71829-A7D4-410C-B96D-F9A6B9161056}" srcOrd="0" destOrd="0" parTransId="{0860AAD1-751F-4DD9-9E57-914981FF60BC}" sibTransId="{42AF546E-82F7-4F4E-989B-7324FF99F6C9}"/>
    <dgm:cxn modelId="{BC1107B0-AA1D-4234-BA31-EE784B701D04}" type="presParOf" srcId="{7EA41F2D-A45F-42C4-A178-1ACA377F1159}" destId="{51F4A919-873E-4BCD-A839-C124C3F44FF7}" srcOrd="0" destOrd="0" presId="urn:microsoft.com/office/officeart/2005/8/layout/vList2"/>
    <dgm:cxn modelId="{A5D76AAD-D629-4429-B3C6-0CB95E67297C}" type="presParOf" srcId="{7EA41F2D-A45F-42C4-A178-1ACA377F1159}" destId="{A2DF1C35-600F-478A-B060-65C30C1F17A9}" srcOrd="1" destOrd="0" presId="urn:microsoft.com/office/officeart/2005/8/layout/vList2"/>
    <dgm:cxn modelId="{134B72FA-293F-48BF-AD48-B2EC68A77A00}" type="presParOf" srcId="{7EA41F2D-A45F-42C4-A178-1ACA377F1159}" destId="{DD20F72E-9A75-423B-8221-EA7D601B7E3C}" srcOrd="2" destOrd="0" presId="urn:microsoft.com/office/officeart/2005/8/layout/vList2"/>
    <dgm:cxn modelId="{A781364F-23F7-4A77-A7AE-B9C97211F1F0}" type="presParOf" srcId="{7EA41F2D-A45F-42C4-A178-1ACA377F1159}" destId="{225EF5BF-6466-4965-AD47-385260616F07}" srcOrd="3" destOrd="0" presId="urn:microsoft.com/office/officeart/2005/8/layout/vList2"/>
    <dgm:cxn modelId="{FFE386DF-1CDD-477F-98D4-896152D081F3}" type="presParOf" srcId="{7EA41F2D-A45F-42C4-A178-1ACA377F1159}" destId="{369F5D8F-E8B9-4D20-9AB2-FF917EFD077C}" srcOrd="4" destOrd="0" presId="urn:microsoft.com/office/officeart/2005/8/layout/vList2"/>
    <dgm:cxn modelId="{E97DE99E-30EE-456F-9F0B-0357EB36D84D}" type="presParOf" srcId="{7EA41F2D-A45F-42C4-A178-1ACA377F1159}" destId="{83FD63FB-CB85-4968-AF1E-12CF33974449}" srcOrd="5" destOrd="0" presId="urn:microsoft.com/office/officeart/2005/8/layout/vList2"/>
    <dgm:cxn modelId="{16C4E578-9C33-4309-9C4B-7C4E55F1A546}" type="presParOf" srcId="{7EA41F2D-A45F-42C4-A178-1ACA377F1159}" destId="{7E8933AF-7217-4F6E-BCF8-FC76E26DC9AA}" srcOrd="6" destOrd="0" presId="urn:microsoft.com/office/officeart/2005/8/layout/vList2"/>
    <dgm:cxn modelId="{7052DDAD-DF2F-43C7-BB70-B7437246F032}" type="presParOf" srcId="{7EA41F2D-A45F-42C4-A178-1ACA377F1159}" destId="{9C64BBF4-AF73-4331-8C4E-003CF6608679}" srcOrd="7" destOrd="0" presId="urn:microsoft.com/office/officeart/2005/8/layout/vList2"/>
    <dgm:cxn modelId="{3B895712-973E-473F-99D5-172F72E2E076}" type="presParOf" srcId="{7EA41F2D-A45F-42C4-A178-1ACA377F1159}" destId="{A455B09F-9F7D-4E25-AC6F-C44EB874F0EE}" srcOrd="8" destOrd="0" presId="urn:microsoft.com/office/officeart/2005/8/layout/vList2"/>
    <dgm:cxn modelId="{FCB7475D-66F5-4C8B-8829-55EE80E8E8FA}" type="presParOf" srcId="{7EA41F2D-A45F-42C4-A178-1ACA377F1159}" destId="{CC92A615-0CA9-4F7B-93C6-C256A883ABFE}" srcOrd="9" destOrd="0" presId="urn:microsoft.com/office/officeart/2005/8/layout/vList2"/>
    <dgm:cxn modelId="{159B2D10-A95C-43EC-BBCB-D867227F7304}" type="presParOf" srcId="{7EA41F2D-A45F-42C4-A178-1ACA377F1159}" destId="{9437DD12-9B39-4A8E-8508-45A092D6B67D}" srcOrd="10" destOrd="0" presId="urn:microsoft.com/office/officeart/2005/8/layout/vList2"/>
    <dgm:cxn modelId="{4C2F84F0-C920-4460-8197-FA3C71FDA30A}" type="presParOf" srcId="{7EA41F2D-A45F-42C4-A178-1ACA377F1159}" destId="{0765418F-9818-47F8-9CAB-4510553D9135}" srcOrd="11" destOrd="0" presId="urn:microsoft.com/office/officeart/2005/8/layout/vList2"/>
    <dgm:cxn modelId="{9CCC80EA-A9F2-41FC-9BD1-D05F600C0182}" type="presParOf" srcId="{7EA41F2D-A45F-42C4-A178-1ACA377F1159}" destId="{CF291029-0850-41AA-9990-C2C3D7F845C8}" srcOrd="12" destOrd="0" presId="urn:microsoft.com/office/officeart/2005/8/layout/vList2"/>
    <dgm:cxn modelId="{98404A5C-F620-4C87-984E-64B3EEF2DD6A}" type="presParOf" srcId="{7EA41F2D-A45F-42C4-A178-1ACA377F1159}" destId="{3BF00704-F53A-47D1-BAC1-0F7059544BA5}" srcOrd="13" destOrd="0" presId="urn:microsoft.com/office/officeart/2005/8/layout/vList2"/>
    <dgm:cxn modelId="{E17E1567-4743-45D8-A8C7-E5CB4C6FAC64}" type="presParOf" srcId="{7EA41F2D-A45F-42C4-A178-1ACA377F1159}" destId="{5B2F195A-CA8A-4A50-8746-EE596AFC6BC7}" srcOrd="14" destOrd="0" presId="urn:microsoft.com/office/officeart/2005/8/layout/vList2"/>
    <dgm:cxn modelId="{92A9E2CD-B9C2-4934-80EA-74B2080CFC0A}" type="presParOf" srcId="{7EA41F2D-A45F-42C4-A178-1ACA377F1159}" destId="{C5DAFC06-4CE3-46F4-BDD6-A61629B1823C}" srcOrd="15" destOrd="0" presId="urn:microsoft.com/office/officeart/2005/8/layout/vList2"/>
    <dgm:cxn modelId="{577FB7A6-72EA-4E03-9A79-333C083BE90F}" type="presParOf" srcId="{7EA41F2D-A45F-42C4-A178-1ACA377F1159}" destId="{DA887923-D4BD-4348-87B1-AE176DC0BD28}" srcOrd="16" destOrd="0" presId="urn:microsoft.com/office/officeart/2005/8/layout/vList2"/>
    <dgm:cxn modelId="{605FF7EF-ADD1-44B1-A3DF-5E917B9D3BD2}" type="presParOf" srcId="{7EA41F2D-A45F-42C4-A178-1ACA377F1159}" destId="{3F427A6F-5DEF-4864-B00C-08E45D1EAC05}" srcOrd="17" destOrd="0" presId="urn:microsoft.com/office/officeart/2005/8/layout/vList2"/>
    <dgm:cxn modelId="{98DC361F-F178-42B8-9A46-0807D7DA1F82}" type="presParOf" srcId="{7EA41F2D-A45F-42C4-A178-1ACA377F1159}" destId="{0122800B-CD9E-4689-8DA0-F28BDBFE7090}" srcOrd="18"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EED1EB-623F-4FA3-B718-083792069E68}"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GB"/>
        </a:p>
      </dgm:t>
    </dgm:pt>
    <dgm:pt modelId="{9181EE81-19F3-453D-94A7-2AECEA7B1F50}">
      <dgm:prSet phldrT="[Text]" custT="1"/>
      <dgm:spPr/>
      <dgm:t>
        <a:bodyPr/>
        <a:lstStyle/>
        <a:p>
          <a:r>
            <a:rPr lang="en-GB" sz="2000" b="0" i="0" u="none" dirty="0"/>
            <a:t>2. Hospital dashboard</a:t>
          </a:r>
          <a:endParaRPr lang="en-GB" sz="2000" dirty="0"/>
        </a:p>
      </dgm:t>
    </dgm:pt>
    <dgm:pt modelId="{7A285255-04BD-4452-8BA9-354F4D39ECB0}" type="parTrans" cxnId="{E23C83E5-EECF-4672-99A1-62600A4555E2}">
      <dgm:prSet/>
      <dgm:spPr/>
      <dgm:t>
        <a:bodyPr/>
        <a:lstStyle/>
        <a:p>
          <a:endParaRPr lang="en-GB" sz="2400"/>
        </a:p>
      </dgm:t>
    </dgm:pt>
    <dgm:pt modelId="{77FFD9FD-97B3-45C3-AF81-3E8EBA6CCD48}" type="sibTrans" cxnId="{E23C83E5-EECF-4672-99A1-62600A4555E2}">
      <dgm:prSet/>
      <dgm:spPr/>
      <dgm:t>
        <a:bodyPr/>
        <a:lstStyle/>
        <a:p>
          <a:endParaRPr lang="en-GB" sz="2400"/>
        </a:p>
      </dgm:t>
    </dgm:pt>
    <dgm:pt modelId="{84D005EF-ECFD-4BAE-AF88-F1476ADD1E32}">
      <dgm:prSet custT="1"/>
      <dgm:spPr/>
      <dgm:t>
        <a:bodyPr/>
        <a:lstStyle/>
        <a:p>
          <a:r>
            <a:rPr lang="en-GB" sz="2000" b="0" i="0" u="none" dirty="0"/>
            <a:t>3. Reported Incidents</a:t>
          </a:r>
        </a:p>
      </dgm:t>
    </dgm:pt>
    <dgm:pt modelId="{A757EE4F-F415-4C5E-805E-5FAD14FB9FD8}" type="parTrans" cxnId="{B753CD6D-01C6-42F1-BB83-64CF12C6DBB8}">
      <dgm:prSet/>
      <dgm:spPr/>
      <dgm:t>
        <a:bodyPr/>
        <a:lstStyle/>
        <a:p>
          <a:endParaRPr lang="en-GB" sz="2400"/>
        </a:p>
      </dgm:t>
    </dgm:pt>
    <dgm:pt modelId="{6731B102-6141-4D25-BF4D-FAE029454374}" type="sibTrans" cxnId="{B753CD6D-01C6-42F1-BB83-64CF12C6DBB8}">
      <dgm:prSet/>
      <dgm:spPr/>
      <dgm:t>
        <a:bodyPr/>
        <a:lstStyle/>
        <a:p>
          <a:endParaRPr lang="en-GB" sz="2400"/>
        </a:p>
      </dgm:t>
    </dgm:pt>
    <dgm:pt modelId="{32372B22-998A-4303-9DF4-88E646B10887}">
      <dgm:prSet custT="1"/>
      <dgm:spPr/>
      <dgm:t>
        <a:bodyPr/>
        <a:lstStyle/>
        <a:p>
          <a:r>
            <a:rPr lang="en-GB" sz="2000" b="0" i="0" u="none" dirty="0"/>
            <a:t>1. Bedside Learning Coordinator insights</a:t>
          </a:r>
        </a:p>
      </dgm:t>
    </dgm:pt>
    <dgm:pt modelId="{D786AE49-B036-4A2F-87C2-E80337A63565}" type="parTrans" cxnId="{5AA1FE2C-808C-41E9-82AE-6DC012B5B12F}">
      <dgm:prSet/>
      <dgm:spPr/>
      <dgm:t>
        <a:bodyPr/>
        <a:lstStyle/>
        <a:p>
          <a:endParaRPr lang="en-GB" sz="2400"/>
        </a:p>
      </dgm:t>
    </dgm:pt>
    <dgm:pt modelId="{ABE39D4B-C357-443E-B895-FC735669663B}" type="sibTrans" cxnId="{5AA1FE2C-808C-41E9-82AE-6DC012B5B12F}">
      <dgm:prSet/>
      <dgm:spPr/>
      <dgm:t>
        <a:bodyPr/>
        <a:lstStyle/>
        <a:p>
          <a:endParaRPr lang="en-GB" sz="2400"/>
        </a:p>
      </dgm:t>
    </dgm:pt>
    <dgm:pt modelId="{36E2A421-A4BC-4F4E-B7A1-9D281CF5C315}">
      <dgm:prSet custT="1"/>
      <dgm:spPr/>
      <dgm:t>
        <a:bodyPr/>
        <a:lstStyle/>
        <a:p>
          <a:r>
            <a:rPr lang="en-GB" sz="2000" b="0" i="0" u="none" dirty="0"/>
            <a:t>4. Admission volumes and changes to criteria</a:t>
          </a:r>
        </a:p>
      </dgm:t>
    </dgm:pt>
    <dgm:pt modelId="{08EC8CEE-D9E1-4BC7-A979-007F2195958D}" type="parTrans" cxnId="{5055192D-3E1A-4432-BC26-2271C76FA57E}">
      <dgm:prSet/>
      <dgm:spPr/>
      <dgm:t>
        <a:bodyPr/>
        <a:lstStyle/>
        <a:p>
          <a:endParaRPr lang="en-GB" sz="2400"/>
        </a:p>
      </dgm:t>
    </dgm:pt>
    <dgm:pt modelId="{75D3B508-4A0B-4589-A845-7E867DDBD87D}" type="sibTrans" cxnId="{5055192D-3E1A-4432-BC26-2271C76FA57E}">
      <dgm:prSet/>
      <dgm:spPr/>
      <dgm:t>
        <a:bodyPr/>
        <a:lstStyle/>
        <a:p>
          <a:endParaRPr lang="en-GB" sz="2400"/>
        </a:p>
      </dgm:t>
    </dgm:pt>
    <dgm:pt modelId="{93AD841C-BE78-426F-A9A4-2E33F0107FD6}">
      <dgm:prSet custT="1"/>
      <dgm:spPr/>
      <dgm:t>
        <a:bodyPr/>
        <a:lstStyle/>
        <a:p>
          <a:r>
            <a:rPr lang="en-GB" sz="2000" b="0" i="0" u="none" dirty="0"/>
            <a:t>5. Staff suggestions and experience</a:t>
          </a:r>
        </a:p>
      </dgm:t>
    </dgm:pt>
    <dgm:pt modelId="{C6C2DB77-831C-4A93-84ED-777BE2F1F79E}" type="parTrans" cxnId="{58A77DC9-C611-49DB-B770-3FB8520516D1}">
      <dgm:prSet/>
      <dgm:spPr/>
      <dgm:t>
        <a:bodyPr/>
        <a:lstStyle/>
        <a:p>
          <a:endParaRPr lang="en-GB" sz="2400"/>
        </a:p>
      </dgm:t>
    </dgm:pt>
    <dgm:pt modelId="{FFFEEE21-EF50-4D97-A3B1-F7C8E7FE1C62}" type="sibTrans" cxnId="{58A77DC9-C611-49DB-B770-3FB8520516D1}">
      <dgm:prSet/>
      <dgm:spPr/>
      <dgm:t>
        <a:bodyPr/>
        <a:lstStyle/>
        <a:p>
          <a:endParaRPr lang="en-GB" sz="2400"/>
        </a:p>
      </dgm:t>
    </dgm:pt>
    <dgm:pt modelId="{7966307B-8470-4F22-B589-C6A843B04714}">
      <dgm:prSet custT="1"/>
      <dgm:spPr/>
      <dgm:t>
        <a:bodyPr/>
        <a:lstStyle/>
        <a:p>
          <a:r>
            <a:rPr lang="en-GB" sz="2000" b="0" i="0" u="none" dirty="0"/>
            <a:t>6. National and local clinical audit</a:t>
          </a:r>
        </a:p>
      </dgm:t>
    </dgm:pt>
    <dgm:pt modelId="{767DB6A2-EFB2-4B3B-8E6B-F099B2F6535F}" type="parTrans" cxnId="{C0E66982-E576-4530-AB1F-6ED14A033646}">
      <dgm:prSet/>
      <dgm:spPr/>
      <dgm:t>
        <a:bodyPr/>
        <a:lstStyle/>
        <a:p>
          <a:endParaRPr lang="en-GB" sz="2400"/>
        </a:p>
      </dgm:t>
    </dgm:pt>
    <dgm:pt modelId="{88606F65-0A48-4ECA-9321-70BAA1F80C4B}" type="sibTrans" cxnId="{C0E66982-E576-4530-AB1F-6ED14A033646}">
      <dgm:prSet/>
      <dgm:spPr/>
      <dgm:t>
        <a:bodyPr/>
        <a:lstStyle/>
        <a:p>
          <a:endParaRPr lang="en-GB" sz="2400"/>
        </a:p>
      </dgm:t>
    </dgm:pt>
    <dgm:pt modelId="{0871537D-448C-4125-BB60-89AC2AC7DFEF}">
      <dgm:prSet custT="1"/>
      <dgm:spPr/>
      <dgm:t>
        <a:bodyPr/>
        <a:lstStyle/>
        <a:p>
          <a:r>
            <a:rPr lang="en-GB" sz="2000" b="0" i="0" u="none" dirty="0"/>
            <a:t>7. Mortality Reviews</a:t>
          </a:r>
        </a:p>
      </dgm:t>
    </dgm:pt>
    <dgm:pt modelId="{26B339A7-E35B-4B72-8060-D663F00DE4B8}" type="parTrans" cxnId="{1305F686-7C85-4295-A184-4796B6B8627C}">
      <dgm:prSet/>
      <dgm:spPr/>
      <dgm:t>
        <a:bodyPr/>
        <a:lstStyle/>
        <a:p>
          <a:endParaRPr lang="en-GB" sz="2400"/>
        </a:p>
      </dgm:t>
    </dgm:pt>
    <dgm:pt modelId="{845FD766-FA9F-46A9-89B7-53A72C3FEA77}" type="sibTrans" cxnId="{1305F686-7C85-4295-A184-4796B6B8627C}">
      <dgm:prSet/>
      <dgm:spPr/>
      <dgm:t>
        <a:bodyPr/>
        <a:lstStyle/>
        <a:p>
          <a:endParaRPr lang="en-GB" sz="2400"/>
        </a:p>
      </dgm:t>
    </dgm:pt>
    <dgm:pt modelId="{764EC4AF-4705-44BE-AA37-996E50FD7EDB}">
      <dgm:prSet custT="1"/>
      <dgm:spPr/>
      <dgm:t>
        <a:bodyPr/>
        <a:lstStyle/>
        <a:p>
          <a:r>
            <a:rPr lang="en-GB" sz="2000" b="0" i="0" u="none" dirty="0"/>
            <a:t>8. Complaints</a:t>
          </a:r>
        </a:p>
      </dgm:t>
    </dgm:pt>
    <dgm:pt modelId="{382166C1-4C03-4C1D-9F6F-749084B746A2}" type="parTrans" cxnId="{8342292C-7373-4F33-B631-3329AC4BA884}">
      <dgm:prSet/>
      <dgm:spPr/>
      <dgm:t>
        <a:bodyPr/>
        <a:lstStyle/>
        <a:p>
          <a:endParaRPr lang="en-GB" sz="2400"/>
        </a:p>
      </dgm:t>
    </dgm:pt>
    <dgm:pt modelId="{F5A8529C-6842-4CA3-A341-7DAC6C61CF6E}" type="sibTrans" cxnId="{8342292C-7373-4F33-B631-3329AC4BA884}">
      <dgm:prSet/>
      <dgm:spPr/>
      <dgm:t>
        <a:bodyPr/>
        <a:lstStyle/>
        <a:p>
          <a:endParaRPr lang="en-GB" sz="2400"/>
        </a:p>
      </dgm:t>
    </dgm:pt>
    <dgm:pt modelId="{1BDCF9D3-DD1A-4B07-9E07-4F0854A281CE}">
      <dgm:prSet custT="1"/>
      <dgm:spPr/>
      <dgm:t>
        <a:bodyPr/>
        <a:lstStyle/>
        <a:p>
          <a:r>
            <a:rPr lang="en-GB" sz="2000" b="0" i="0" u="none" dirty="0"/>
            <a:t>9. External Evidence Synthesis</a:t>
          </a:r>
        </a:p>
      </dgm:t>
    </dgm:pt>
    <dgm:pt modelId="{0B61BDA4-D561-4599-9C86-C807F5CC1070}" type="parTrans" cxnId="{E4421393-AB04-444D-A146-32A7673201A8}">
      <dgm:prSet/>
      <dgm:spPr/>
      <dgm:t>
        <a:bodyPr/>
        <a:lstStyle/>
        <a:p>
          <a:endParaRPr lang="en-GB" sz="2400"/>
        </a:p>
      </dgm:t>
    </dgm:pt>
    <dgm:pt modelId="{113BCFF2-297B-4D82-8E95-FCAD0645D93F}" type="sibTrans" cxnId="{E4421393-AB04-444D-A146-32A7673201A8}">
      <dgm:prSet/>
      <dgm:spPr/>
      <dgm:t>
        <a:bodyPr/>
        <a:lstStyle/>
        <a:p>
          <a:endParaRPr lang="en-GB" sz="2400"/>
        </a:p>
      </dgm:t>
    </dgm:pt>
    <dgm:pt modelId="{4747DE82-2E0D-43A4-BE4B-3DD20F1D269A}" type="pres">
      <dgm:prSet presAssocID="{11EED1EB-623F-4FA3-B718-083792069E68}" presName="linear" presStyleCnt="0">
        <dgm:presLayoutVars>
          <dgm:animLvl val="lvl"/>
          <dgm:resizeHandles val="exact"/>
        </dgm:presLayoutVars>
      </dgm:prSet>
      <dgm:spPr/>
    </dgm:pt>
    <dgm:pt modelId="{E73EEECB-0DC8-4768-929E-D97F3B637ED3}" type="pres">
      <dgm:prSet presAssocID="{32372B22-998A-4303-9DF4-88E646B10887}" presName="parentText" presStyleLbl="node1" presStyleIdx="0" presStyleCnt="9" custLinFactNeighborY="66405">
        <dgm:presLayoutVars>
          <dgm:chMax val="0"/>
          <dgm:bulletEnabled val="1"/>
        </dgm:presLayoutVars>
      </dgm:prSet>
      <dgm:spPr/>
    </dgm:pt>
    <dgm:pt modelId="{28D91AE0-5852-44D9-875B-AB3E1E80A8D7}" type="pres">
      <dgm:prSet presAssocID="{ABE39D4B-C357-443E-B895-FC735669663B}" presName="spacer" presStyleCnt="0"/>
      <dgm:spPr/>
    </dgm:pt>
    <dgm:pt modelId="{D4B69A49-AD6F-4F61-94AF-539BAA71792C}" type="pres">
      <dgm:prSet presAssocID="{9181EE81-19F3-453D-94A7-2AECEA7B1F50}" presName="parentText" presStyleLbl="node1" presStyleIdx="1" presStyleCnt="9" custLinFactNeighborY="68077">
        <dgm:presLayoutVars>
          <dgm:chMax val="0"/>
          <dgm:bulletEnabled val="1"/>
        </dgm:presLayoutVars>
      </dgm:prSet>
      <dgm:spPr/>
    </dgm:pt>
    <dgm:pt modelId="{717B7A6B-513D-4562-B0D1-0CBF0232E25E}" type="pres">
      <dgm:prSet presAssocID="{77FFD9FD-97B3-45C3-AF81-3E8EBA6CCD48}" presName="spacer" presStyleCnt="0"/>
      <dgm:spPr/>
    </dgm:pt>
    <dgm:pt modelId="{955431B6-E94D-44B6-A875-D63558BA9447}" type="pres">
      <dgm:prSet presAssocID="{84D005EF-ECFD-4BAE-AF88-F1476ADD1E32}" presName="parentText" presStyleLbl="node1" presStyleIdx="2" presStyleCnt="9" custLinFactNeighborY="74130">
        <dgm:presLayoutVars>
          <dgm:chMax val="0"/>
          <dgm:bulletEnabled val="1"/>
        </dgm:presLayoutVars>
      </dgm:prSet>
      <dgm:spPr/>
    </dgm:pt>
    <dgm:pt modelId="{DEC0A673-0A0B-4037-96F1-9878940BF045}" type="pres">
      <dgm:prSet presAssocID="{6731B102-6141-4D25-BF4D-FAE029454374}" presName="spacer" presStyleCnt="0"/>
      <dgm:spPr/>
    </dgm:pt>
    <dgm:pt modelId="{4C25211F-A5C8-40E8-9674-A51D1B39E7B6}" type="pres">
      <dgm:prSet presAssocID="{36E2A421-A4BC-4F4E-B7A1-9D281CF5C315}" presName="parentText" presStyleLbl="node1" presStyleIdx="3" presStyleCnt="9">
        <dgm:presLayoutVars>
          <dgm:chMax val="0"/>
          <dgm:bulletEnabled val="1"/>
        </dgm:presLayoutVars>
      </dgm:prSet>
      <dgm:spPr/>
    </dgm:pt>
    <dgm:pt modelId="{3E3B3DA3-CC42-443C-AFAD-2C6FAA89C390}" type="pres">
      <dgm:prSet presAssocID="{75D3B508-4A0B-4589-A845-7E867DDBD87D}" presName="spacer" presStyleCnt="0"/>
      <dgm:spPr/>
    </dgm:pt>
    <dgm:pt modelId="{4CE63D8D-342A-46CE-9FE4-01836D3B1300}" type="pres">
      <dgm:prSet presAssocID="{93AD841C-BE78-426F-A9A4-2E33F0107FD6}" presName="parentText" presStyleLbl="node1" presStyleIdx="4" presStyleCnt="9">
        <dgm:presLayoutVars>
          <dgm:chMax val="0"/>
          <dgm:bulletEnabled val="1"/>
        </dgm:presLayoutVars>
      </dgm:prSet>
      <dgm:spPr/>
    </dgm:pt>
    <dgm:pt modelId="{16DDD11A-9CB5-41E2-B2D4-E0989970535A}" type="pres">
      <dgm:prSet presAssocID="{FFFEEE21-EF50-4D97-A3B1-F7C8E7FE1C62}" presName="spacer" presStyleCnt="0"/>
      <dgm:spPr/>
    </dgm:pt>
    <dgm:pt modelId="{561553A0-6C5C-4A00-AC26-D7F70F3CD1EF}" type="pres">
      <dgm:prSet presAssocID="{7966307B-8470-4F22-B589-C6A843B04714}" presName="parentText" presStyleLbl="node1" presStyleIdx="5" presStyleCnt="9">
        <dgm:presLayoutVars>
          <dgm:chMax val="0"/>
          <dgm:bulletEnabled val="1"/>
        </dgm:presLayoutVars>
      </dgm:prSet>
      <dgm:spPr/>
    </dgm:pt>
    <dgm:pt modelId="{206DA550-5F30-4A2C-BD70-3E56C477CE78}" type="pres">
      <dgm:prSet presAssocID="{88606F65-0A48-4ECA-9321-70BAA1F80C4B}" presName="spacer" presStyleCnt="0"/>
      <dgm:spPr/>
    </dgm:pt>
    <dgm:pt modelId="{0CAF71D2-631F-41BE-9951-A07A8BD2886C}" type="pres">
      <dgm:prSet presAssocID="{0871537D-448C-4125-BB60-89AC2AC7DFEF}" presName="parentText" presStyleLbl="node1" presStyleIdx="6" presStyleCnt="9">
        <dgm:presLayoutVars>
          <dgm:chMax val="0"/>
          <dgm:bulletEnabled val="1"/>
        </dgm:presLayoutVars>
      </dgm:prSet>
      <dgm:spPr/>
    </dgm:pt>
    <dgm:pt modelId="{3662D150-CF54-4819-A2C7-2AFF245FFDC8}" type="pres">
      <dgm:prSet presAssocID="{845FD766-FA9F-46A9-89B7-53A72C3FEA77}" presName="spacer" presStyleCnt="0"/>
      <dgm:spPr/>
    </dgm:pt>
    <dgm:pt modelId="{829925B3-FD76-4197-B0B1-67E6BE471C0C}" type="pres">
      <dgm:prSet presAssocID="{764EC4AF-4705-44BE-AA37-996E50FD7EDB}" presName="parentText" presStyleLbl="node1" presStyleIdx="7" presStyleCnt="9">
        <dgm:presLayoutVars>
          <dgm:chMax val="0"/>
          <dgm:bulletEnabled val="1"/>
        </dgm:presLayoutVars>
      </dgm:prSet>
      <dgm:spPr/>
    </dgm:pt>
    <dgm:pt modelId="{15DD2AB9-D0BE-4603-A6B5-8E27ADAC520E}" type="pres">
      <dgm:prSet presAssocID="{F5A8529C-6842-4CA3-A341-7DAC6C61CF6E}" presName="spacer" presStyleCnt="0"/>
      <dgm:spPr/>
    </dgm:pt>
    <dgm:pt modelId="{B0076C9A-44DA-4923-B9EF-308952294E2A}" type="pres">
      <dgm:prSet presAssocID="{1BDCF9D3-DD1A-4B07-9E07-4F0854A281CE}" presName="parentText" presStyleLbl="node1" presStyleIdx="8" presStyleCnt="9">
        <dgm:presLayoutVars>
          <dgm:chMax val="0"/>
          <dgm:bulletEnabled val="1"/>
        </dgm:presLayoutVars>
      </dgm:prSet>
      <dgm:spPr/>
    </dgm:pt>
  </dgm:ptLst>
  <dgm:cxnLst>
    <dgm:cxn modelId="{085B8212-266E-4A22-ACD3-FC55020BD879}" type="presOf" srcId="{84D005EF-ECFD-4BAE-AF88-F1476ADD1E32}" destId="{955431B6-E94D-44B6-A875-D63558BA9447}" srcOrd="0" destOrd="0" presId="urn:microsoft.com/office/officeart/2005/8/layout/vList2"/>
    <dgm:cxn modelId="{8342292C-7373-4F33-B631-3329AC4BA884}" srcId="{11EED1EB-623F-4FA3-B718-083792069E68}" destId="{764EC4AF-4705-44BE-AA37-996E50FD7EDB}" srcOrd="7" destOrd="0" parTransId="{382166C1-4C03-4C1D-9F6F-749084B746A2}" sibTransId="{F5A8529C-6842-4CA3-A341-7DAC6C61CF6E}"/>
    <dgm:cxn modelId="{5AA1FE2C-808C-41E9-82AE-6DC012B5B12F}" srcId="{11EED1EB-623F-4FA3-B718-083792069E68}" destId="{32372B22-998A-4303-9DF4-88E646B10887}" srcOrd="0" destOrd="0" parTransId="{D786AE49-B036-4A2F-87C2-E80337A63565}" sibTransId="{ABE39D4B-C357-443E-B895-FC735669663B}"/>
    <dgm:cxn modelId="{5055192D-3E1A-4432-BC26-2271C76FA57E}" srcId="{11EED1EB-623F-4FA3-B718-083792069E68}" destId="{36E2A421-A4BC-4F4E-B7A1-9D281CF5C315}" srcOrd="3" destOrd="0" parTransId="{08EC8CEE-D9E1-4BC7-A979-007F2195958D}" sibTransId="{75D3B508-4A0B-4589-A845-7E867DDBD87D}"/>
    <dgm:cxn modelId="{12D12562-0E20-4F0E-A245-377ECBC15B76}" type="presOf" srcId="{93AD841C-BE78-426F-A9A4-2E33F0107FD6}" destId="{4CE63D8D-342A-46CE-9FE4-01836D3B1300}" srcOrd="0" destOrd="0" presId="urn:microsoft.com/office/officeart/2005/8/layout/vList2"/>
    <dgm:cxn modelId="{6DEB846B-BE44-4E74-8957-16EFD0B995E2}" type="presOf" srcId="{1BDCF9D3-DD1A-4B07-9E07-4F0854A281CE}" destId="{B0076C9A-44DA-4923-B9EF-308952294E2A}" srcOrd="0" destOrd="0" presId="urn:microsoft.com/office/officeart/2005/8/layout/vList2"/>
    <dgm:cxn modelId="{B753CD6D-01C6-42F1-BB83-64CF12C6DBB8}" srcId="{11EED1EB-623F-4FA3-B718-083792069E68}" destId="{84D005EF-ECFD-4BAE-AF88-F1476ADD1E32}" srcOrd="2" destOrd="0" parTransId="{A757EE4F-F415-4C5E-805E-5FAD14FB9FD8}" sibTransId="{6731B102-6141-4D25-BF4D-FAE029454374}"/>
    <dgm:cxn modelId="{FFEB3772-0A93-416D-8150-D94AB2AD5895}" type="presOf" srcId="{11EED1EB-623F-4FA3-B718-083792069E68}" destId="{4747DE82-2E0D-43A4-BE4B-3DD20F1D269A}" srcOrd="0" destOrd="0" presId="urn:microsoft.com/office/officeart/2005/8/layout/vList2"/>
    <dgm:cxn modelId="{1F3A7D7F-7747-40D5-89B5-36961EB8656B}" type="presOf" srcId="{36E2A421-A4BC-4F4E-B7A1-9D281CF5C315}" destId="{4C25211F-A5C8-40E8-9674-A51D1B39E7B6}" srcOrd="0" destOrd="0" presId="urn:microsoft.com/office/officeart/2005/8/layout/vList2"/>
    <dgm:cxn modelId="{C0E66982-E576-4530-AB1F-6ED14A033646}" srcId="{11EED1EB-623F-4FA3-B718-083792069E68}" destId="{7966307B-8470-4F22-B589-C6A843B04714}" srcOrd="5" destOrd="0" parTransId="{767DB6A2-EFB2-4B3B-8E6B-F099B2F6535F}" sibTransId="{88606F65-0A48-4ECA-9321-70BAA1F80C4B}"/>
    <dgm:cxn modelId="{1305F686-7C85-4295-A184-4796B6B8627C}" srcId="{11EED1EB-623F-4FA3-B718-083792069E68}" destId="{0871537D-448C-4125-BB60-89AC2AC7DFEF}" srcOrd="6" destOrd="0" parTransId="{26B339A7-E35B-4B72-8060-D663F00DE4B8}" sibTransId="{845FD766-FA9F-46A9-89B7-53A72C3FEA77}"/>
    <dgm:cxn modelId="{E4421393-AB04-444D-A146-32A7673201A8}" srcId="{11EED1EB-623F-4FA3-B718-083792069E68}" destId="{1BDCF9D3-DD1A-4B07-9E07-4F0854A281CE}" srcOrd="8" destOrd="0" parTransId="{0B61BDA4-D561-4599-9C86-C807F5CC1070}" sibTransId="{113BCFF2-297B-4D82-8E95-FCAD0645D93F}"/>
    <dgm:cxn modelId="{4DCD3BA1-9DCF-45F1-A910-38773AC26138}" type="presOf" srcId="{9181EE81-19F3-453D-94A7-2AECEA7B1F50}" destId="{D4B69A49-AD6F-4F61-94AF-539BAA71792C}" srcOrd="0" destOrd="0" presId="urn:microsoft.com/office/officeart/2005/8/layout/vList2"/>
    <dgm:cxn modelId="{0A2F84A2-67AF-46CE-8F90-174A33811878}" type="presOf" srcId="{0871537D-448C-4125-BB60-89AC2AC7DFEF}" destId="{0CAF71D2-631F-41BE-9951-A07A8BD2886C}" srcOrd="0" destOrd="0" presId="urn:microsoft.com/office/officeart/2005/8/layout/vList2"/>
    <dgm:cxn modelId="{58A77DC9-C611-49DB-B770-3FB8520516D1}" srcId="{11EED1EB-623F-4FA3-B718-083792069E68}" destId="{93AD841C-BE78-426F-A9A4-2E33F0107FD6}" srcOrd="4" destOrd="0" parTransId="{C6C2DB77-831C-4A93-84ED-777BE2F1F79E}" sibTransId="{FFFEEE21-EF50-4D97-A3B1-F7C8E7FE1C62}"/>
    <dgm:cxn modelId="{BD2616D1-2E83-4ADF-834E-C81D97BA2063}" type="presOf" srcId="{764EC4AF-4705-44BE-AA37-996E50FD7EDB}" destId="{829925B3-FD76-4197-B0B1-67E6BE471C0C}" srcOrd="0" destOrd="0" presId="urn:microsoft.com/office/officeart/2005/8/layout/vList2"/>
    <dgm:cxn modelId="{DE859ADF-7700-4C5E-BE59-EE323AE9F323}" type="presOf" srcId="{32372B22-998A-4303-9DF4-88E646B10887}" destId="{E73EEECB-0DC8-4768-929E-D97F3B637ED3}" srcOrd="0" destOrd="0" presId="urn:microsoft.com/office/officeart/2005/8/layout/vList2"/>
    <dgm:cxn modelId="{E23C83E5-EECF-4672-99A1-62600A4555E2}" srcId="{11EED1EB-623F-4FA3-B718-083792069E68}" destId="{9181EE81-19F3-453D-94A7-2AECEA7B1F50}" srcOrd="1" destOrd="0" parTransId="{7A285255-04BD-4452-8BA9-354F4D39ECB0}" sibTransId="{77FFD9FD-97B3-45C3-AF81-3E8EBA6CCD48}"/>
    <dgm:cxn modelId="{43A919F9-97BC-49D8-8172-C5B865752F29}" type="presOf" srcId="{7966307B-8470-4F22-B589-C6A843B04714}" destId="{561553A0-6C5C-4A00-AC26-D7F70F3CD1EF}" srcOrd="0" destOrd="0" presId="urn:microsoft.com/office/officeart/2005/8/layout/vList2"/>
    <dgm:cxn modelId="{7515F703-CCFB-4719-95D3-623C7467DB2E}" type="presParOf" srcId="{4747DE82-2E0D-43A4-BE4B-3DD20F1D269A}" destId="{E73EEECB-0DC8-4768-929E-D97F3B637ED3}" srcOrd="0" destOrd="0" presId="urn:microsoft.com/office/officeart/2005/8/layout/vList2"/>
    <dgm:cxn modelId="{30FB0CEF-DD44-4CBB-95F6-3DF73C263790}" type="presParOf" srcId="{4747DE82-2E0D-43A4-BE4B-3DD20F1D269A}" destId="{28D91AE0-5852-44D9-875B-AB3E1E80A8D7}" srcOrd="1" destOrd="0" presId="urn:microsoft.com/office/officeart/2005/8/layout/vList2"/>
    <dgm:cxn modelId="{FBF94802-E671-44F5-93C4-300CDFAE26D9}" type="presParOf" srcId="{4747DE82-2E0D-43A4-BE4B-3DD20F1D269A}" destId="{D4B69A49-AD6F-4F61-94AF-539BAA71792C}" srcOrd="2" destOrd="0" presId="urn:microsoft.com/office/officeart/2005/8/layout/vList2"/>
    <dgm:cxn modelId="{D9F06B65-6623-405E-AF9A-3781B6D5A76A}" type="presParOf" srcId="{4747DE82-2E0D-43A4-BE4B-3DD20F1D269A}" destId="{717B7A6B-513D-4562-B0D1-0CBF0232E25E}" srcOrd="3" destOrd="0" presId="urn:microsoft.com/office/officeart/2005/8/layout/vList2"/>
    <dgm:cxn modelId="{B6522237-CACE-4A5C-9149-AD383CAF1980}" type="presParOf" srcId="{4747DE82-2E0D-43A4-BE4B-3DD20F1D269A}" destId="{955431B6-E94D-44B6-A875-D63558BA9447}" srcOrd="4" destOrd="0" presId="urn:microsoft.com/office/officeart/2005/8/layout/vList2"/>
    <dgm:cxn modelId="{D31F4551-873C-427B-B3E6-2063D37FDC38}" type="presParOf" srcId="{4747DE82-2E0D-43A4-BE4B-3DD20F1D269A}" destId="{DEC0A673-0A0B-4037-96F1-9878940BF045}" srcOrd="5" destOrd="0" presId="urn:microsoft.com/office/officeart/2005/8/layout/vList2"/>
    <dgm:cxn modelId="{36220DCF-859D-4EFD-8A9A-97AAD651ABBB}" type="presParOf" srcId="{4747DE82-2E0D-43A4-BE4B-3DD20F1D269A}" destId="{4C25211F-A5C8-40E8-9674-A51D1B39E7B6}" srcOrd="6" destOrd="0" presId="urn:microsoft.com/office/officeart/2005/8/layout/vList2"/>
    <dgm:cxn modelId="{6806EA56-EF44-4134-92FD-497D6C2B26FF}" type="presParOf" srcId="{4747DE82-2E0D-43A4-BE4B-3DD20F1D269A}" destId="{3E3B3DA3-CC42-443C-AFAD-2C6FAA89C390}" srcOrd="7" destOrd="0" presId="urn:microsoft.com/office/officeart/2005/8/layout/vList2"/>
    <dgm:cxn modelId="{5839D2D4-793B-4B7D-B428-F83C5300FB12}" type="presParOf" srcId="{4747DE82-2E0D-43A4-BE4B-3DD20F1D269A}" destId="{4CE63D8D-342A-46CE-9FE4-01836D3B1300}" srcOrd="8" destOrd="0" presId="urn:microsoft.com/office/officeart/2005/8/layout/vList2"/>
    <dgm:cxn modelId="{F6FBD2BB-1029-4B54-8617-5D6864A0A3D7}" type="presParOf" srcId="{4747DE82-2E0D-43A4-BE4B-3DD20F1D269A}" destId="{16DDD11A-9CB5-41E2-B2D4-E0989970535A}" srcOrd="9" destOrd="0" presId="urn:microsoft.com/office/officeart/2005/8/layout/vList2"/>
    <dgm:cxn modelId="{7EA30741-7D59-404B-9AC3-FB186AD409FA}" type="presParOf" srcId="{4747DE82-2E0D-43A4-BE4B-3DD20F1D269A}" destId="{561553A0-6C5C-4A00-AC26-D7F70F3CD1EF}" srcOrd="10" destOrd="0" presId="urn:microsoft.com/office/officeart/2005/8/layout/vList2"/>
    <dgm:cxn modelId="{46FCAE59-6054-4E13-81ED-4D3CD7E05DF9}" type="presParOf" srcId="{4747DE82-2E0D-43A4-BE4B-3DD20F1D269A}" destId="{206DA550-5F30-4A2C-BD70-3E56C477CE78}" srcOrd="11" destOrd="0" presId="urn:microsoft.com/office/officeart/2005/8/layout/vList2"/>
    <dgm:cxn modelId="{767EFF5E-92E1-4AA0-9EC9-D17BF0C292C9}" type="presParOf" srcId="{4747DE82-2E0D-43A4-BE4B-3DD20F1D269A}" destId="{0CAF71D2-631F-41BE-9951-A07A8BD2886C}" srcOrd="12" destOrd="0" presId="urn:microsoft.com/office/officeart/2005/8/layout/vList2"/>
    <dgm:cxn modelId="{D8173256-ECA8-4D00-8D99-496F8C7EF62F}" type="presParOf" srcId="{4747DE82-2E0D-43A4-BE4B-3DD20F1D269A}" destId="{3662D150-CF54-4819-A2C7-2AFF245FFDC8}" srcOrd="13" destOrd="0" presId="urn:microsoft.com/office/officeart/2005/8/layout/vList2"/>
    <dgm:cxn modelId="{BD581CB8-F872-4726-A291-6FF3FCB05615}" type="presParOf" srcId="{4747DE82-2E0D-43A4-BE4B-3DD20F1D269A}" destId="{829925B3-FD76-4197-B0B1-67E6BE471C0C}" srcOrd="14" destOrd="0" presId="urn:microsoft.com/office/officeart/2005/8/layout/vList2"/>
    <dgm:cxn modelId="{764FCAAC-9067-4D5C-942E-F2429770918E}" type="presParOf" srcId="{4747DE82-2E0D-43A4-BE4B-3DD20F1D269A}" destId="{15DD2AB9-D0BE-4603-A6B5-8E27ADAC520E}" srcOrd="15" destOrd="0" presId="urn:microsoft.com/office/officeart/2005/8/layout/vList2"/>
    <dgm:cxn modelId="{09D30069-D6F3-4E2E-AD0B-F8E0A437FEB4}" type="presParOf" srcId="{4747DE82-2E0D-43A4-BE4B-3DD20F1D269A}" destId="{B0076C9A-44DA-4923-B9EF-308952294E2A}"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B6B2B5-FB4F-4DC7-BB74-46832DD84944}"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GB"/>
        </a:p>
      </dgm:t>
    </dgm:pt>
    <dgm:pt modelId="{7ED71829-A7D4-410C-B96D-F9A6B9161056}">
      <dgm:prSet phldrT="[Text]" custT="1">
        <dgm:style>
          <a:lnRef idx="2">
            <a:schemeClr val="accent1"/>
          </a:lnRef>
          <a:fillRef idx="1">
            <a:schemeClr val="lt1"/>
          </a:fillRef>
          <a:effectRef idx="0">
            <a:schemeClr val="accent1"/>
          </a:effectRef>
          <a:fontRef idx="minor">
            <a:schemeClr val="dk1"/>
          </a:fontRef>
        </dgm:style>
      </dgm:prSet>
      <dgm:spPr/>
      <dgm:t>
        <a:bodyPr/>
        <a:lstStyle/>
        <a:p>
          <a:r>
            <a:rPr lang="en-GB" sz="1600" dirty="0"/>
            <a:t>Staff turnover – daily changes</a:t>
          </a:r>
        </a:p>
      </dgm:t>
    </dgm:pt>
    <dgm:pt modelId="{0860AAD1-751F-4DD9-9E57-914981FF60BC}" type="parTrans" cxnId="{7C998EF5-ED3C-478B-BE40-7AC4EA048C7E}">
      <dgm:prSet/>
      <dgm:spPr/>
      <dgm:t>
        <a:bodyPr/>
        <a:lstStyle/>
        <a:p>
          <a:endParaRPr lang="en-GB" sz="1600"/>
        </a:p>
      </dgm:t>
    </dgm:pt>
    <dgm:pt modelId="{42AF546E-82F7-4F4E-989B-7324FF99F6C9}" type="sibTrans" cxnId="{7C998EF5-ED3C-478B-BE40-7AC4EA048C7E}">
      <dgm:prSet/>
      <dgm:spPr/>
      <dgm:t>
        <a:bodyPr/>
        <a:lstStyle/>
        <a:p>
          <a:endParaRPr lang="en-GB" sz="1600"/>
        </a:p>
      </dgm:t>
    </dgm:pt>
    <dgm:pt modelId="{C4A7111E-D553-4C17-8EA3-01F6B8D56B88}">
      <dgm:prSet phldrT="[Text]" custT="1"/>
      <dgm:spPr/>
      <dgm:t>
        <a:bodyPr/>
        <a:lstStyle/>
        <a:p>
          <a:r>
            <a:rPr lang="en-GB" sz="1600" dirty="0"/>
            <a:t>Boundary of contamination/hot zone</a:t>
          </a:r>
        </a:p>
      </dgm:t>
    </dgm:pt>
    <dgm:pt modelId="{E0FC569A-002A-4D96-8380-E0AAB8292FAA}" type="parTrans" cxnId="{C274EE90-D0CD-4251-A3E1-52A999F24F5D}">
      <dgm:prSet/>
      <dgm:spPr/>
      <dgm:t>
        <a:bodyPr/>
        <a:lstStyle/>
        <a:p>
          <a:endParaRPr lang="en-GB" sz="1600"/>
        </a:p>
      </dgm:t>
    </dgm:pt>
    <dgm:pt modelId="{829424F8-518A-4AD3-AD7E-060DF7066952}" type="sibTrans" cxnId="{C274EE90-D0CD-4251-A3E1-52A999F24F5D}">
      <dgm:prSet/>
      <dgm:spPr/>
      <dgm:t>
        <a:bodyPr/>
        <a:lstStyle/>
        <a:p>
          <a:endParaRPr lang="en-GB" sz="1600"/>
        </a:p>
      </dgm:t>
    </dgm:pt>
    <dgm:pt modelId="{0EBCB8B6-4F08-463F-B109-12AC5938E2A4}">
      <dgm:prSet phldrT="[Text]" custT="1"/>
      <dgm:spPr/>
      <dgm:t>
        <a:bodyPr/>
        <a:lstStyle/>
        <a:p>
          <a:r>
            <a:rPr lang="en-GB" sz="1600" dirty="0"/>
            <a:t>Required speed of learning and cycle time of changes required</a:t>
          </a:r>
        </a:p>
      </dgm:t>
    </dgm:pt>
    <dgm:pt modelId="{91285D9C-F2FA-493B-9E51-092261343D72}" type="parTrans" cxnId="{D978166F-99A4-4401-B1A5-C0DE8A82476E}">
      <dgm:prSet/>
      <dgm:spPr/>
      <dgm:t>
        <a:bodyPr/>
        <a:lstStyle/>
        <a:p>
          <a:endParaRPr lang="en-GB" sz="1600"/>
        </a:p>
      </dgm:t>
    </dgm:pt>
    <dgm:pt modelId="{47A57982-57F1-4121-982C-3A0C94275E50}" type="sibTrans" cxnId="{D978166F-99A4-4401-B1A5-C0DE8A82476E}">
      <dgm:prSet/>
      <dgm:spPr/>
      <dgm:t>
        <a:bodyPr/>
        <a:lstStyle/>
        <a:p>
          <a:endParaRPr lang="en-GB" sz="1600"/>
        </a:p>
      </dgm:t>
    </dgm:pt>
    <dgm:pt modelId="{64284EF6-4BA7-42DF-BA61-0849D614AB34}">
      <dgm:prSet phldrT="[Text]" custT="1"/>
      <dgm:spPr/>
      <dgm:t>
        <a:bodyPr/>
        <a:lstStyle/>
        <a:p>
          <a:r>
            <a:rPr lang="en-GB" sz="1600" dirty="0"/>
            <a:t>Staff coming from multiple trusts with different ways of working</a:t>
          </a:r>
        </a:p>
      </dgm:t>
    </dgm:pt>
    <dgm:pt modelId="{463FA4AC-BEF8-4893-B929-DF7C148F1FE4}" type="parTrans" cxnId="{00D9E6B2-75D6-4F1A-9F1B-0AC3BB073F60}">
      <dgm:prSet/>
      <dgm:spPr/>
      <dgm:t>
        <a:bodyPr/>
        <a:lstStyle/>
        <a:p>
          <a:endParaRPr lang="en-GB" sz="1600"/>
        </a:p>
      </dgm:t>
    </dgm:pt>
    <dgm:pt modelId="{B4599146-D7C3-4CC5-BBD2-E3147B1074E5}" type="sibTrans" cxnId="{00D9E6B2-75D6-4F1A-9F1B-0AC3BB073F60}">
      <dgm:prSet/>
      <dgm:spPr/>
      <dgm:t>
        <a:bodyPr/>
        <a:lstStyle/>
        <a:p>
          <a:endParaRPr lang="en-GB" sz="1600"/>
        </a:p>
      </dgm:t>
    </dgm:pt>
    <dgm:pt modelId="{50DAA78E-3EEA-4E26-A5B9-0024C3202A0F}">
      <dgm:prSet phldrT="[Text]" custT="1"/>
      <dgm:spPr/>
      <dgm:t>
        <a:bodyPr/>
        <a:lstStyle/>
        <a:p>
          <a:r>
            <a:rPr lang="en-GB" sz="1600" dirty="0"/>
            <a:t>Intensity of the clinical area necessitates removal of tasks where possible – e.g., </a:t>
          </a:r>
          <a:r>
            <a:rPr lang="en-GB" sz="1600" dirty="0" err="1"/>
            <a:t>Datix</a:t>
          </a:r>
          <a:r>
            <a:rPr lang="en-GB" sz="1600" dirty="0"/>
            <a:t> reporting</a:t>
          </a:r>
        </a:p>
      </dgm:t>
    </dgm:pt>
    <dgm:pt modelId="{CD7C24E3-CB60-4269-BC8A-8A5EA812FBE3}" type="parTrans" cxnId="{F77FEA94-0A6C-4219-9774-1A4AD5318D4A}">
      <dgm:prSet/>
      <dgm:spPr/>
      <dgm:t>
        <a:bodyPr/>
        <a:lstStyle/>
        <a:p>
          <a:endParaRPr lang="en-GB" sz="1600"/>
        </a:p>
      </dgm:t>
    </dgm:pt>
    <dgm:pt modelId="{063EFF17-81C5-412F-B2B9-039B99095A60}" type="sibTrans" cxnId="{F77FEA94-0A6C-4219-9774-1A4AD5318D4A}">
      <dgm:prSet/>
      <dgm:spPr/>
      <dgm:t>
        <a:bodyPr/>
        <a:lstStyle/>
        <a:p>
          <a:endParaRPr lang="en-GB" sz="1600"/>
        </a:p>
      </dgm:t>
    </dgm:pt>
    <dgm:pt modelId="{7EA41F2D-A45F-42C4-A178-1ACA377F1159}" type="pres">
      <dgm:prSet presAssocID="{92B6B2B5-FB4F-4DC7-BB74-46832DD84944}" presName="linear" presStyleCnt="0">
        <dgm:presLayoutVars>
          <dgm:animLvl val="lvl"/>
          <dgm:resizeHandles val="exact"/>
        </dgm:presLayoutVars>
      </dgm:prSet>
      <dgm:spPr/>
    </dgm:pt>
    <dgm:pt modelId="{51F4A919-873E-4BCD-A839-C124C3F44FF7}" type="pres">
      <dgm:prSet presAssocID="{7ED71829-A7D4-410C-B96D-F9A6B9161056}" presName="parentText" presStyleLbl="node1" presStyleIdx="0" presStyleCnt="5">
        <dgm:presLayoutVars>
          <dgm:chMax val="0"/>
          <dgm:bulletEnabled val="1"/>
        </dgm:presLayoutVars>
      </dgm:prSet>
      <dgm:spPr/>
    </dgm:pt>
    <dgm:pt modelId="{A2DF1C35-600F-478A-B060-65C30C1F17A9}" type="pres">
      <dgm:prSet presAssocID="{42AF546E-82F7-4F4E-989B-7324FF99F6C9}" presName="spacer" presStyleCnt="0"/>
      <dgm:spPr/>
    </dgm:pt>
    <dgm:pt modelId="{AAAD3E8F-EE9B-4493-8577-6BE90E7A7B6A}" type="pres">
      <dgm:prSet presAssocID="{C4A7111E-D553-4C17-8EA3-01F6B8D56B88}" presName="parentText" presStyleLbl="node1" presStyleIdx="1" presStyleCnt="5">
        <dgm:presLayoutVars>
          <dgm:chMax val="0"/>
          <dgm:bulletEnabled val="1"/>
        </dgm:presLayoutVars>
      </dgm:prSet>
      <dgm:spPr/>
    </dgm:pt>
    <dgm:pt modelId="{041B0336-E127-4255-88B0-0AEB47C557A4}" type="pres">
      <dgm:prSet presAssocID="{829424F8-518A-4AD3-AD7E-060DF7066952}" presName="spacer" presStyleCnt="0"/>
      <dgm:spPr/>
    </dgm:pt>
    <dgm:pt modelId="{8125E399-E70E-46DF-B414-0AA71A8FC3F7}" type="pres">
      <dgm:prSet presAssocID="{0EBCB8B6-4F08-463F-B109-12AC5938E2A4}" presName="parentText" presStyleLbl="node1" presStyleIdx="2" presStyleCnt="5">
        <dgm:presLayoutVars>
          <dgm:chMax val="0"/>
          <dgm:bulletEnabled val="1"/>
        </dgm:presLayoutVars>
      </dgm:prSet>
      <dgm:spPr/>
    </dgm:pt>
    <dgm:pt modelId="{390A24EF-49C3-48AB-AFE6-91405C4AE066}" type="pres">
      <dgm:prSet presAssocID="{47A57982-57F1-4121-982C-3A0C94275E50}" presName="spacer" presStyleCnt="0"/>
      <dgm:spPr/>
    </dgm:pt>
    <dgm:pt modelId="{1AB855A1-F116-49D2-ACA7-0DF4E45EE0DD}" type="pres">
      <dgm:prSet presAssocID="{64284EF6-4BA7-42DF-BA61-0849D614AB34}" presName="parentText" presStyleLbl="node1" presStyleIdx="3" presStyleCnt="5">
        <dgm:presLayoutVars>
          <dgm:chMax val="0"/>
          <dgm:bulletEnabled val="1"/>
        </dgm:presLayoutVars>
      </dgm:prSet>
      <dgm:spPr/>
    </dgm:pt>
    <dgm:pt modelId="{F27B8913-752D-44BB-8A12-6B765457B334}" type="pres">
      <dgm:prSet presAssocID="{B4599146-D7C3-4CC5-BBD2-E3147B1074E5}" presName="spacer" presStyleCnt="0"/>
      <dgm:spPr/>
    </dgm:pt>
    <dgm:pt modelId="{369F5D8F-E8B9-4D20-9AB2-FF917EFD077C}" type="pres">
      <dgm:prSet presAssocID="{50DAA78E-3EEA-4E26-A5B9-0024C3202A0F}" presName="parentText" presStyleLbl="node1" presStyleIdx="4" presStyleCnt="5">
        <dgm:presLayoutVars>
          <dgm:chMax val="0"/>
          <dgm:bulletEnabled val="1"/>
        </dgm:presLayoutVars>
      </dgm:prSet>
      <dgm:spPr/>
    </dgm:pt>
  </dgm:ptLst>
  <dgm:cxnLst>
    <dgm:cxn modelId="{8B439F45-62B7-4DCC-8CB7-977F81971ED1}" type="presOf" srcId="{50DAA78E-3EEA-4E26-A5B9-0024C3202A0F}" destId="{369F5D8F-E8B9-4D20-9AB2-FF917EFD077C}" srcOrd="0" destOrd="0" presId="urn:microsoft.com/office/officeart/2005/8/layout/vList2"/>
    <dgm:cxn modelId="{3DFB6A6B-90D0-4B66-9939-43B2E4BB8592}" type="presOf" srcId="{92B6B2B5-FB4F-4DC7-BB74-46832DD84944}" destId="{7EA41F2D-A45F-42C4-A178-1ACA377F1159}" srcOrd="0" destOrd="0" presId="urn:microsoft.com/office/officeart/2005/8/layout/vList2"/>
    <dgm:cxn modelId="{D978166F-99A4-4401-B1A5-C0DE8A82476E}" srcId="{92B6B2B5-FB4F-4DC7-BB74-46832DD84944}" destId="{0EBCB8B6-4F08-463F-B109-12AC5938E2A4}" srcOrd="2" destOrd="0" parTransId="{91285D9C-F2FA-493B-9E51-092261343D72}" sibTransId="{47A57982-57F1-4121-982C-3A0C94275E50}"/>
    <dgm:cxn modelId="{A2585050-C11C-4C63-B125-D0F463A2B471}" type="presOf" srcId="{64284EF6-4BA7-42DF-BA61-0849D614AB34}" destId="{1AB855A1-F116-49D2-ACA7-0DF4E45EE0DD}" srcOrd="0" destOrd="0" presId="urn:microsoft.com/office/officeart/2005/8/layout/vList2"/>
    <dgm:cxn modelId="{C274EE90-D0CD-4251-A3E1-52A999F24F5D}" srcId="{92B6B2B5-FB4F-4DC7-BB74-46832DD84944}" destId="{C4A7111E-D553-4C17-8EA3-01F6B8D56B88}" srcOrd="1" destOrd="0" parTransId="{E0FC569A-002A-4D96-8380-E0AAB8292FAA}" sibTransId="{829424F8-518A-4AD3-AD7E-060DF7066952}"/>
    <dgm:cxn modelId="{F77FEA94-0A6C-4219-9774-1A4AD5318D4A}" srcId="{92B6B2B5-FB4F-4DC7-BB74-46832DD84944}" destId="{50DAA78E-3EEA-4E26-A5B9-0024C3202A0F}" srcOrd="4" destOrd="0" parTransId="{CD7C24E3-CB60-4269-BC8A-8A5EA812FBE3}" sibTransId="{063EFF17-81C5-412F-B2B9-039B99095A60}"/>
    <dgm:cxn modelId="{9BC335A5-8D05-4B1E-BB3B-31A63C0066E8}" type="presOf" srcId="{7ED71829-A7D4-410C-B96D-F9A6B9161056}" destId="{51F4A919-873E-4BCD-A839-C124C3F44FF7}" srcOrd="0" destOrd="0" presId="urn:microsoft.com/office/officeart/2005/8/layout/vList2"/>
    <dgm:cxn modelId="{00D9E6B2-75D6-4F1A-9F1B-0AC3BB073F60}" srcId="{92B6B2B5-FB4F-4DC7-BB74-46832DD84944}" destId="{64284EF6-4BA7-42DF-BA61-0849D614AB34}" srcOrd="3" destOrd="0" parTransId="{463FA4AC-BEF8-4893-B929-DF7C148F1FE4}" sibTransId="{B4599146-D7C3-4CC5-BBD2-E3147B1074E5}"/>
    <dgm:cxn modelId="{586D78E2-37C5-418F-A450-62D404A7BD5E}" type="presOf" srcId="{C4A7111E-D553-4C17-8EA3-01F6B8D56B88}" destId="{AAAD3E8F-EE9B-4493-8577-6BE90E7A7B6A}" srcOrd="0" destOrd="0" presId="urn:microsoft.com/office/officeart/2005/8/layout/vList2"/>
    <dgm:cxn modelId="{68FF20E6-C202-4872-A9A8-C4E885DFDC4C}" type="presOf" srcId="{0EBCB8B6-4F08-463F-B109-12AC5938E2A4}" destId="{8125E399-E70E-46DF-B414-0AA71A8FC3F7}" srcOrd="0" destOrd="0" presId="urn:microsoft.com/office/officeart/2005/8/layout/vList2"/>
    <dgm:cxn modelId="{7C998EF5-ED3C-478B-BE40-7AC4EA048C7E}" srcId="{92B6B2B5-FB4F-4DC7-BB74-46832DD84944}" destId="{7ED71829-A7D4-410C-B96D-F9A6B9161056}" srcOrd="0" destOrd="0" parTransId="{0860AAD1-751F-4DD9-9E57-914981FF60BC}" sibTransId="{42AF546E-82F7-4F4E-989B-7324FF99F6C9}"/>
    <dgm:cxn modelId="{BC1107B0-AA1D-4234-BA31-EE784B701D04}" type="presParOf" srcId="{7EA41F2D-A45F-42C4-A178-1ACA377F1159}" destId="{51F4A919-873E-4BCD-A839-C124C3F44FF7}" srcOrd="0" destOrd="0" presId="urn:microsoft.com/office/officeart/2005/8/layout/vList2"/>
    <dgm:cxn modelId="{A5D76AAD-D629-4429-B3C6-0CB95E67297C}" type="presParOf" srcId="{7EA41F2D-A45F-42C4-A178-1ACA377F1159}" destId="{A2DF1C35-600F-478A-B060-65C30C1F17A9}" srcOrd="1" destOrd="0" presId="urn:microsoft.com/office/officeart/2005/8/layout/vList2"/>
    <dgm:cxn modelId="{21AFA83B-4AC4-4446-B2DD-46021B3A1B94}" type="presParOf" srcId="{7EA41F2D-A45F-42C4-A178-1ACA377F1159}" destId="{AAAD3E8F-EE9B-4493-8577-6BE90E7A7B6A}" srcOrd="2" destOrd="0" presId="urn:microsoft.com/office/officeart/2005/8/layout/vList2"/>
    <dgm:cxn modelId="{5060E956-447F-4F94-878A-C9110BD2372F}" type="presParOf" srcId="{7EA41F2D-A45F-42C4-A178-1ACA377F1159}" destId="{041B0336-E127-4255-88B0-0AEB47C557A4}" srcOrd="3" destOrd="0" presId="urn:microsoft.com/office/officeart/2005/8/layout/vList2"/>
    <dgm:cxn modelId="{82CD101D-6D69-4A27-9588-B116FE378CF9}" type="presParOf" srcId="{7EA41F2D-A45F-42C4-A178-1ACA377F1159}" destId="{8125E399-E70E-46DF-B414-0AA71A8FC3F7}" srcOrd="4" destOrd="0" presId="urn:microsoft.com/office/officeart/2005/8/layout/vList2"/>
    <dgm:cxn modelId="{CE06BFBE-D918-4224-8470-E85F0F61F35D}" type="presParOf" srcId="{7EA41F2D-A45F-42C4-A178-1ACA377F1159}" destId="{390A24EF-49C3-48AB-AFE6-91405C4AE066}" srcOrd="5" destOrd="0" presId="urn:microsoft.com/office/officeart/2005/8/layout/vList2"/>
    <dgm:cxn modelId="{9D58E83F-0C33-4C9D-8B79-F03CC272ED9A}" type="presParOf" srcId="{7EA41F2D-A45F-42C4-A178-1ACA377F1159}" destId="{1AB855A1-F116-49D2-ACA7-0DF4E45EE0DD}" srcOrd="6" destOrd="0" presId="urn:microsoft.com/office/officeart/2005/8/layout/vList2"/>
    <dgm:cxn modelId="{84837648-87D2-4A1A-B621-66D2073B9B6E}" type="presParOf" srcId="{7EA41F2D-A45F-42C4-A178-1ACA377F1159}" destId="{F27B8913-752D-44BB-8A12-6B765457B334}" srcOrd="7" destOrd="0" presId="urn:microsoft.com/office/officeart/2005/8/layout/vList2"/>
    <dgm:cxn modelId="{FFE386DF-1CDD-477F-98D4-896152D081F3}" type="presParOf" srcId="{7EA41F2D-A45F-42C4-A178-1ACA377F1159}" destId="{369F5D8F-E8B9-4D20-9AB2-FF917EFD077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D89574-D0A2-4187-9CCD-CDB4310974A0}" type="doc">
      <dgm:prSet loTypeId="urn:microsoft.com/office/officeart/2005/8/layout/cycle8" loCatId="cycle" qsTypeId="urn:microsoft.com/office/officeart/2005/8/quickstyle/simple1" qsCatId="simple" csTypeId="urn:microsoft.com/office/officeart/2005/8/colors/accent2_1" csCatId="accent2" phldr="1"/>
      <dgm:spPr/>
      <dgm:t>
        <a:bodyPr/>
        <a:lstStyle/>
        <a:p>
          <a:endParaRPr lang="en-GB"/>
        </a:p>
      </dgm:t>
    </dgm:pt>
    <dgm:pt modelId="{D6E72FA1-0DF8-4AD9-9C28-F81640AEC997}">
      <dgm:prSet phldrT="[Text]"/>
      <dgm:spPr/>
      <dgm:t>
        <a:bodyPr/>
        <a:lstStyle/>
        <a:p>
          <a:endParaRPr lang="en-GB" dirty="0"/>
        </a:p>
      </dgm:t>
    </dgm:pt>
    <dgm:pt modelId="{B6F60B37-2F9A-4D4C-A4E6-0BE1F167E964}" type="parTrans" cxnId="{F491C80F-50D0-42BD-8359-F74D97CB8462}">
      <dgm:prSet/>
      <dgm:spPr/>
      <dgm:t>
        <a:bodyPr/>
        <a:lstStyle/>
        <a:p>
          <a:endParaRPr lang="en-GB"/>
        </a:p>
      </dgm:t>
    </dgm:pt>
    <dgm:pt modelId="{2A20CB7D-0E0C-4BAD-85B9-929AD3149F89}" type="sibTrans" cxnId="{F491C80F-50D0-42BD-8359-F74D97CB8462}">
      <dgm:prSet/>
      <dgm:spPr/>
      <dgm:t>
        <a:bodyPr/>
        <a:lstStyle/>
        <a:p>
          <a:endParaRPr lang="en-GB"/>
        </a:p>
      </dgm:t>
    </dgm:pt>
    <dgm:pt modelId="{49ED7AA7-CBDE-47F7-87A9-8E15F81BD28B}">
      <dgm:prSet phldrT="[Text]"/>
      <dgm:spPr/>
      <dgm:t>
        <a:bodyPr/>
        <a:lstStyle/>
        <a:p>
          <a:endParaRPr lang="en-GB" dirty="0"/>
        </a:p>
      </dgm:t>
    </dgm:pt>
    <dgm:pt modelId="{BCDB1481-9CC4-43D8-845A-E2B1072ED9BB}" type="parTrans" cxnId="{DB087301-986C-477F-887E-662199CBE264}">
      <dgm:prSet/>
      <dgm:spPr/>
      <dgm:t>
        <a:bodyPr/>
        <a:lstStyle/>
        <a:p>
          <a:endParaRPr lang="en-GB"/>
        </a:p>
      </dgm:t>
    </dgm:pt>
    <dgm:pt modelId="{ED414A6D-405F-482D-B394-35D5BD296394}" type="sibTrans" cxnId="{DB087301-986C-477F-887E-662199CBE264}">
      <dgm:prSet/>
      <dgm:spPr/>
      <dgm:t>
        <a:bodyPr/>
        <a:lstStyle/>
        <a:p>
          <a:endParaRPr lang="en-GB"/>
        </a:p>
      </dgm:t>
    </dgm:pt>
    <dgm:pt modelId="{CFD46AC3-1F5E-4B9E-8593-EFD1B6235F7C}" type="pres">
      <dgm:prSet presAssocID="{1FD89574-D0A2-4187-9CCD-CDB4310974A0}" presName="compositeShape" presStyleCnt="0">
        <dgm:presLayoutVars>
          <dgm:chMax val="7"/>
          <dgm:dir/>
          <dgm:resizeHandles val="exact"/>
        </dgm:presLayoutVars>
      </dgm:prSet>
      <dgm:spPr/>
    </dgm:pt>
    <dgm:pt modelId="{E24FE641-65DB-40E0-B786-D755122F3820}" type="pres">
      <dgm:prSet presAssocID="{1FD89574-D0A2-4187-9CCD-CDB4310974A0}" presName="wedge1" presStyleLbl="node1" presStyleIdx="0" presStyleCnt="2"/>
      <dgm:spPr/>
    </dgm:pt>
    <dgm:pt modelId="{8FF6997F-283A-4ED0-B504-9260A018A760}" type="pres">
      <dgm:prSet presAssocID="{1FD89574-D0A2-4187-9CCD-CDB4310974A0}" presName="dummy1a" presStyleCnt="0"/>
      <dgm:spPr/>
    </dgm:pt>
    <dgm:pt modelId="{4A0DF112-1958-4D11-A519-F74715404620}" type="pres">
      <dgm:prSet presAssocID="{1FD89574-D0A2-4187-9CCD-CDB4310974A0}" presName="dummy1b" presStyleCnt="0"/>
      <dgm:spPr/>
    </dgm:pt>
    <dgm:pt modelId="{B5B39715-5F4D-4217-8DB8-F1ADF6C2FF27}" type="pres">
      <dgm:prSet presAssocID="{1FD89574-D0A2-4187-9CCD-CDB4310974A0}" presName="wedge1Tx" presStyleLbl="node1" presStyleIdx="0" presStyleCnt="2">
        <dgm:presLayoutVars>
          <dgm:chMax val="0"/>
          <dgm:chPref val="0"/>
          <dgm:bulletEnabled val="1"/>
        </dgm:presLayoutVars>
      </dgm:prSet>
      <dgm:spPr/>
    </dgm:pt>
    <dgm:pt modelId="{44CCD07A-BB8E-4A43-954E-9E105586BBFC}" type="pres">
      <dgm:prSet presAssocID="{1FD89574-D0A2-4187-9CCD-CDB4310974A0}" presName="wedge2" presStyleLbl="node1" presStyleIdx="1" presStyleCnt="2"/>
      <dgm:spPr/>
    </dgm:pt>
    <dgm:pt modelId="{1693871A-D605-425B-8DB8-91D933CD283B}" type="pres">
      <dgm:prSet presAssocID="{1FD89574-D0A2-4187-9CCD-CDB4310974A0}" presName="dummy2a" presStyleCnt="0"/>
      <dgm:spPr/>
    </dgm:pt>
    <dgm:pt modelId="{5E7404FA-BB73-451E-B40F-6A0864BF0FD9}" type="pres">
      <dgm:prSet presAssocID="{1FD89574-D0A2-4187-9CCD-CDB4310974A0}" presName="dummy2b" presStyleCnt="0"/>
      <dgm:spPr/>
    </dgm:pt>
    <dgm:pt modelId="{6DEFBBB9-23AF-4F00-A148-8E75410D2C53}" type="pres">
      <dgm:prSet presAssocID="{1FD89574-D0A2-4187-9CCD-CDB4310974A0}" presName="wedge2Tx" presStyleLbl="node1" presStyleIdx="1" presStyleCnt="2">
        <dgm:presLayoutVars>
          <dgm:chMax val="0"/>
          <dgm:chPref val="0"/>
          <dgm:bulletEnabled val="1"/>
        </dgm:presLayoutVars>
      </dgm:prSet>
      <dgm:spPr/>
    </dgm:pt>
    <dgm:pt modelId="{D05A3824-5741-4050-BEA9-A2D111013CE4}" type="pres">
      <dgm:prSet presAssocID="{ED414A6D-405F-482D-B394-35D5BD296394}" presName="arrowWedge1" presStyleLbl="fgSibTrans2D1" presStyleIdx="0" presStyleCnt="2"/>
      <dgm:spPr/>
    </dgm:pt>
    <dgm:pt modelId="{2B45C049-B7B9-4633-9AFD-9201425E1C9C}" type="pres">
      <dgm:prSet presAssocID="{2A20CB7D-0E0C-4BAD-85B9-929AD3149F89}" presName="arrowWedge2" presStyleLbl="fgSibTrans2D1" presStyleIdx="1" presStyleCnt="2" custLinFactNeighborY="-374"/>
      <dgm:spPr/>
    </dgm:pt>
  </dgm:ptLst>
  <dgm:cxnLst>
    <dgm:cxn modelId="{DB087301-986C-477F-887E-662199CBE264}" srcId="{1FD89574-D0A2-4187-9CCD-CDB4310974A0}" destId="{49ED7AA7-CBDE-47F7-87A9-8E15F81BD28B}" srcOrd="0" destOrd="0" parTransId="{BCDB1481-9CC4-43D8-845A-E2B1072ED9BB}" sibTransId="{ED414A6D-405F-482D-B394-35D5BD296394}"/>
    <dgm:cxn modelId="{F491C80F-50D0-42BD-8359-F74D97CB8462}" srcId="{1FD89574-D0A2-4187-9CCD-CDB4310974A0}" destId="{D6E72FA1-0DF8-4AD9-9C28-F81640AEC997}" srcOrd="1" destOrd="0" parTransId="{B6F60B37-2F9A-4D4C-A4E6-0BE1F167E964}" sibTransId="{2A20CB7D-0E0C-4BAD-85B9-929AD3149F89}"/>
    <dgm:cxn modelId="{304C7016-ACD4-4165-88F9-E62C73EBD55A}" type="presOf" srcId="{D6E72FA1-0DF8-4AD9-9C28-F81640AEC997}" destId="{44CCD07A-BB8E-4A43-954E-9E105586BBFC}" srcOrd="0" destOrd="0" presId="urn:microsoft.com/office/officeart/2005/8/layout/cycle8"/>
    <dgm:cxn modelId="{FA4EAA1F-B505-459C-9E72-20C513263795}" type="presOf" srcId="{D6E72FA1-0DF8-4AD9-9C28-F81640AEC997}" destId="{6DEFBBB9-23AF-4F00-A148-8E75410D2C53}" srcOrd="1" destOrd="0" presId="urn:microsoft.com/office/officeart/2005/8/layout/cycle8"/>
    <dgm:cxn modelId="{F1A51FC8-9E56-4C7D-913B-8829F70159DB}" type="presOf" srcId="{49ED7AA7-CBDE-47F7-87A9-8E15F81BD28B}" destId="{E24FE641-65DB-40E0-B786-D755122F3820}" srcOrd="0" destOrd="0" presId="urn:microsoft.com/office/officeart/2005/8/layout/cycle8"/>
    <dgm:cxn modelId="{D2CCE6CD-6687-4432-A9AA-C646D8E094CD}" type="presOf" srcId="{49ED7AA7-CBDE-47F7-87A9-8E15F81BD28B}" destId="{B5B39715-5F4D-4217-8DB8-F1ADF6C2FF27}" srcOrd="1" destOrd="0" presId="urn:microsoft.com/office/officeart/2005/8/layout/cycle8"/>
    <dgm:cxn modelId="{4EF79EFB-7619-4BA5-B347-DF60BD9C1307}" type="presOf" srcId="{1FD89574-D0A2-4187-9CCD-CDB4310974A0}" destId="{CFD46AC3-1F5E-4B9E-8593-EFD1B6235F7C}" srcOrd="0" destOrd="0" presId="urn:microsoft.com/office/officeart/2005/8/layout/cycle8"/>
    <dgm:cxn modelId="{AF9DBEDF-2591-492C-A0AF-AE5A939C1B81}" type="presParOf" srcId="{CFD46AC3-1F5E-4B9E-8593-EFD1B6235F7C}" destId="{E24FE641-65DB-40E0-B786-D755122F3820}" srcOrd="0" destOrd="0" presId="urn:microsoft.com/office/officeart/2005/8/layout/cycle8"/>
    <dgm:cxn modelId="{16E8D227-0268-4FE1-B519-51C1A7705961}" type="presParOf" srcId="{CFD46AC3-1F5E-4B9E-8593-EFD1B6235F7C}" destId="{8FF6997F-283A-4ED0-B504-9260A018A760}" srcOrd="1" destOrd="0" presId="urn:microsoft.com/office/officeart/2005/8/layout/cycle8"/>
    <dgm:cxn modelId="{DBF51FBF-F854-4935-B2F9-436A23CE8D31}" type="presParOf" srcId="{CFD46AC3-1F5E-4B9E-8593-EFD1B6235F7C}" destId="{4A0DF112-1958-4D11-A519-F74715404620}" srcOrd="2" destOrd="0" presId="urn:microsoft.com/office/officeart/2005/8/layout/cycle8"/>
    <dgm:cxn modelId="{2759E3BC-903F-4D01-A962-14A203941D60}" type="presParOf" srcId="{CFD46AC3-1F5E-4B9E-8593-EFD1B6235F7C}" destId="{B5B39715-5F4D-4217-8DB8-F1ADF6C2FF27}" srcOrd="3" destOrd="0" presId="urn:microsoft.com/office/officeart/2005/8/layout/cycle8"/>
    <dgm:cxn modelId="{806E9892-81D7-4422-A9D8-66834ABFD586}" type="presParOf" srcId="{CFD46AC3-1F5E-4B9E-8593-EFD1B6235F7C}" destId="{44CCD07A-BB8E-4A43-954E-9E105586BBFC}" srcOrd="4" destOrd="0" presId="urn:microsoft.com/office/officeart/2005/8/layout/cycle8"/>
    <dgm:cxn modelId="{3C7D6783-93F2-4F8D-952A-C5D6B0BFCA4B}" type="presParOf" srcId="{CFD46AC3-1F5E-4B9E-8593-EFD1B6235F7C}" destId="{1693871A-D605-425B-8DB8-91D933CD283B}" srcOrd="5" destOrd="0" presId="urn:microsoft.com/office/officeart/2005/8/layout/cycle8"/>
    <dgm:cxn modelId="{18C9549F-B0A9-41E6-B615-AF1976859A2C}" type="presParOf" srcId="{CFD46AC3-1F5E-4B9E-8593-EFD1B6235F7C}" destId="{5E7404FA-BB73-451E-B40F-6A0864BF0FD9}" srcOrd="6" destOrd="0" presId="urn:microsoft.com/office/officeart/2005/8/layout/cycle8"/>
    <dgm:cxn modelId="{F1A2F312-0362-4056-8905-51073F6C8B95}" type="presParOf" srcId="{CFD46AC3-1F5E-4B9E-8593-EFD1B6235F7C}" destId="{6DEFBBB9-23AF-4F00-A148-8E75410D2C53}" srcOrd="7" destOrd="0" presId="urn:microsoft.com/office/officeart/2005/8/layout/cycle8"/>
    <dgm:cxn modelId="{5BB861D3-3BF0-4920-941B-D567BFF5D821}" type="presParOf" srcId="{CFD46AC3-1F5E-4B9E-8593-EFD1B6235F7C}" destId="{D05A3824-5741-4050-BEA9-A2D111013CE4}" srcOrd="8" destOrd="0" presId="urn:microsoft.com/office/officeart/2005/8/layout/cycle8"/>
    <dgm:cxn modelId="{FEDDB1EB-583F-4047-BDDB-8FAB6EDECDC1}" type="presParOf" srcId="{CFD46AC3-1F5E-4B9E-8593-EFD1B6235F7C}" destId="{2B45C049-B7B9-4633-9AFD-9201425E1C9C}" srcOrd="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D89574-D0A2-4187-9CCD-CDB4310974A0}" type="doc">
      <dgm:prSet loTypeId="urn:microsoft.com/office/officeart/2005/8/layout/cycle8" loCatId="cycle" qsTypeId="urn:microsoft.com/office/officeart/2005/8/quickstyle/simple1" qsCatId="simple" csTypeId="urn:microsoft.com/office/officeart/2005/8/colors/accent3_1" csCatId="accent3" phldr="1"/>
      <dgm:spPr/>
      <dgm:t>
        <a:bodyPr/>
        <a:lstStyle/>
        <a:p>
          <a:endParaRPr lang="en-GB"/>
        </a:p>
      </dgm:t>
    </dgm:pt>
    <dgm:pt modelId="{7248DDDC-3680-43EE-80F4-66A55CF7054D}">
      <dgm:prSet/>
      <dgm:spPr/>
      <dgm:t>
        <a:bodyPr/>
        <a:lstStyle/>
        <a:p>
          <a:r>
            <a:rPr lang="en-GB"/>
            <a:t>Gather data and ideas from the bedside</a:t>
          </a:r>
          <a:endParaRPr lang="en-GB" dirty="0"/>
        </a:p>
      </dgm:t>
    </dgm:pt>
    <dgm:pt modelId="{81E5CB41-4062-4058-850A-AE4951A21D91}" type="parTrans" cxnId="{A6B15100-AB44-4B7F-BD96-291A3697574C}">
      <dgm:prSet/>
      <dgm:spPr/>
      <dgm:t>
        <a:bodyPr/>
        <a:lstStyle/>
        <a:p>
          <a:endParaRPr lang="en-GB"/>
        </a:p>
      </dgm:t>
    </dgm:pt>
    <dgm:pt modelId="{7D237E21-4209-4A21-BA01-B14B506CE295}" type="sibTrans" cxnId="{A6B15100-AB44-4B7F-BD96-291A3697574C}">
      <dgm:prSet/>
      <dgm:spPr/>
      <dgm:t>
        <a:bodyPr/>
        <a:lstStyle/>
        <a:p>
          <a:endParaRPr lang="en-GB"/>
        </a:p>
      </dgm:t>
    </dgm:pt>
    <dgm:pt modelId="{8CA7A68B-ECA5-40B7-A56D-697080E71F2A}">
      <dgm:prSet/>
      <dgm:spPr/>
      <dgm:t>
        <a:bodyPr/>
        <a:lstStyle/>
        <a:p>
          <a:r>
            <a:rPr lang="en-GB"/>
            <a:t>Return changes to the bedside</a:t>
          </a:r>
          <a:endParaRPr lang="en-GB" dirty="0"/>
        </a:p>
      </dgm:t>
    </dgm:pt>
    <dgm:pt modelId="{1FC81C77-1D18-4542-B7E9-54427D7B58FF}" type="parTrans" cxnId="{7E90A716-790D-4D61-8BDE-2EEEF2774339}">
      <dgm:prSet/>
      <dgm:spPr/>
      <dgm:t>
        <a:bodyPr/>
        <a:lstStyle/>
        <a:p>
          <a:endParaRPr lang="en-GB"/>
        </a:p>
      </dgm:t>
    </dgm:pt>
    <dgm:pt modelId="{1BA9367B-7C7B-4B14-BB9A-7B6CFDF33DAA}" type="sibTrans" cxnId="{7E90A716-790D-4D61-8BDE-2EEEF2774339}">
      <dgm:prSet/>
      <dgm:spPr/>
      <dgm:t>
        <a:bodyPr/>
        <a:lstStyle/>
        <a:p>
          <a:endParaRPr lang="en-GB"/>
        </a:p>
      </dgm:t>
    </dgm:pt>
    <dgm:pt modelId="{CFD46AC3-1F5E-4B9E-8593-EFD1B6235F7C}" type="pres">
      <dgm:prSet presAssocID="{1FD89574-D0A2-4187-9CCD-CDB4310974A0}" presName="compositeShape" presStyleCnt="0">
        <dgm:presLayoutVars>
          <dgm:chMax val="7"/>
          <dgm:dir/>
          <dgm:resizeHandles val="exact"/>
        </dgm:presLayoutVars>
      </dgm:prSet>
      <dgm:spPr/>
    </dgm:pt>
    <dgm:pt modelId="{E24FE641-65DB-40E0-B786-D755122F3820}" type="pres">
      <dgm:prSet presAssocID="{1FD89574-D0A2-4187-9CCD-CDB4310974A0}" presName="wedge1" presStyleLbl="node1" presStyleIdx="0" presStyleCnt="2"/>
      <dgm:spPr/>
    </dgm:pt>
    <dgm:pt modelId="{8FF6997F-283A-4ED0-B504-9260A018A760}" type="pres">
      <dgm:prSet presAssocID="{1FD89574-D0A2-4187-9CCD-CDB4310974A0}" presName="dummy1a" presStyleCnt="0"/>
      <dgm:spPr/>
    </dgm:pt>
    <dgm:pt modelId="{4A0DF112-1958-4D11-A519-F74715404620}" type="pres">
      <dgm:prSet presAssocID="{1FD89574-D0A2-4187-9CCD-CDB4310974A0}" presName="dummy1b" presStyleCnt="0"/>
      <dgm:spPr/>
    </dgm:pt>
    <dgm:pt modelId="{B5B39715-5F4D-4217-8DB8-F1ADF6C2FF27}" type="pres">
      <dgm:prSet presAssocID="{1FD89574-D0A2-4187-9CCD-CDB4310974A0}" presName="wedge1Tx" presStyleLbl="node1" presStyleIdx="0" presStyleCnt="2">
        <dgm:presLayoutVars>
          <dgm:chMax val="0"/>
          <dgm:chPref val="0"/>
          <dgm:bulletEnabled val="1"/>
        </dgm:presLayoutVars>
      </dgm:prSet>
      <dgm:spPr/>
    </dgm:pt>
    <dgm:pt modelId="{44CCD07A-BB8E-4A43-954E-9E105586BBFC}" type="pres">
      <dgm:prSet presAssocID="{1FD89574-D0A2-4187-9CCD-CDB4310974A0}" presName="wedge2" presStyleLbl="node1" presStyleIdx="1" presStyleCnt="2"/>
      <dgm:spPr/>
    </dgm:pt>
    <dgm:pt modelId="{1693871A-D605-425B-8DB8-91D933CD283B}" type="pres">
      <dgm:prSet presAssocID="{1FD89574-D0A2-4187-9CCD-CDB4310974A0}" presName="dummy2a" presStyleCnt="0"/>
      <dgm:spPr/>
    </dgm:pt>
    <dgm:pt modelId="{5E7404FA-BB73-451E-B40F-6A0864BF0FD9}" type="pres">
      <dgm:prSet presAssocID="{1FD89574-D0A2-4187-9CCD-CDB4310974A0}" presName="dummy2b" presStyleCnt="0"/>
      <dgm:spPr/>
    </dgm:pt>
    <dgm:pt modelId="{6DEFBBB9-23AF-4F00-A148-8E75410D2C53}" type="pres">
      <dgm:prSet presAssocID="{1FD89574-D0A2-4187-9CCD-CDB4310974A0}" presName="wedge2Tx" presStyleLbl="node1" presStyleIdx="1" presStyleCnt="2">
        <dgm:presLayoutVars>
          <dgm:chMax val="0"/>
          <dgm:chPref val="0"/>
          <dgm:bulletEnabled val="1"/>
        </dgm:presLayoutVars>
      </dgm:prSet>
      <dgm:spPr/>
    </dgm:pt>
    <dgm:pt modelId="{5C1B50D5-3B30-4D72-B590-043373DE2C1C}" type="pres">
      <dgm:prSet presAssocID="{1BA9367B-7C7B-4B14-BB9A-7B6CFDF33DAA}" presName="arrowWedge1" presStyleLbl="fgSibTrans2D1" presStyleIdx="0" presStyleCnt="2"/>
      <dgm:spPr/>
    </dgm:pt>
    <dgm:pt modelId="{E02C0219-F090-4D35-9D18-89E52FC8EDF2}" type="pres">
      <dgm:prSet presAssocID="{7D237E21-4209-4A21-BA01-B14B506CE295}" presName="arrowWedge2" presStyleLbl="fgSibTrans2D1" presStyleIdx="1" presStyleCnt="2"/>
      <dgm:spPr/>
    </dgm:pt>
  </dgm:ptLst>
  <dgm:cxnLst>
    <dgm:cxn modelId="{A6B15100-AB44-4B7F-BD96-291A3697574C}" srcId="{1FD89574-D0A2-4187-9CCD-CDB4310974A0}" destId="{7248DDDC-3680-43EE-80F4-66A55CF7054D}" srcOrd="1" destOrd="0" parTransId="{81E5CB41-4062-4058-850A-AE4951A21D91}" sibTransId="{7D237E21-4209-4A21-BA01-B14B506CE295}"/>
    <dgm:cxn modelId="{314F1D11-6A53-4736-9C63-D0DE9ED65D49}" type="presOf" srcId="{7248DDDC-3680-43EE-80F4-66A55CF7054D}" destId="{6DEFBBB9-23AF-4F00-A148-8E75410D2C53}" srcOrd="1" destOrd="0" presId="urn:microsoft.com/office/officeart/2005/8/layout/cycle8"/>
    <dgm:cxn modelId="{7E90A716-790D-4D61-8BDE-2EEEF2774339}" srcId="{1FD89574-D0A2-4187-9CCD-CDB4310974A0}" destId="{8CA7A68B-ECA5-40B7-A56D-697080E71F2A}" srcOrd="0" destOrd="0" parTransId="{1FC81C77-1D18-4542-B7E9-54427D7B58FF}" sibTransId="{1BA9367B-7C7B-4B14-BB9A-7B6CFDF33DAA}"/>
    <dgm:cxn modelId="{43C1936B-CDF0-44A1-A1EB-3DEE723AF273}" type="presOf" srcId="{8CA7A68B-ECA5-40B7-A56D-697080E71F2A}" destId="{E24FE641-65DB-40E0-B786-D755122F3820}" srcOrd="0" destOrd="0" presId="urn:microsoft.com/office/officeart/2005/8/layout/cycle8"/>
    <dgm:cxn modelId="{24ED3FB0-EEEF-4073-A8E8-605810A56D9C}" type="presOf" srcId="{8CA7A68B-ECA5-40B7-A56D-697080E71F2A}" destId="{B5B39715-5F4D-4217-8DB8-F1ADF6C2FF27}" srcOrd="1" destOrd="0" presId="urn:microsoft.com/office/officeart/2005/8/layout/cycle8"/>
    <dgm:cxn modelId="{19F40FF0-8F24-4C86-9ADB-CB16B1814D5D}" type="presOf" srcId="{7248DDDC-3680-43EE-80F4-66A55CF7054D}" destId="{44CCD07A-BB8E-4A43-954E-9E105586BBFC}" srcOrd="0" destOrd="0" presId="urn:microsoft.com/office/officeart/2005/8/layout/cycle8"/>
    <dgm:cxn modelId="{4EF79EFB-7619-4BA5-B347-DF60BD9C1307}" type="presOf" srcId="{1FD89574-D0A2-4187-9CCD-CDB4310974A0}" destId="{CFD46AC3-1F5E-4B9E-8593-EFD1B6235F7C}" srcOrd="0" destOrd="0" presId="urn:microsoft.com/office/officeart/2005/8/layout/cycle8"/>
    <dgm:cxn modelId="{AF9DBEDF-2591-492C-A0AF-AE5A939C1B81}" type="presParOf" srcId="{CFD46AC3-1F5E-4B9E-8593-EFD1B6235F7C}" destId="{E24FE641-65DB-40E0-B786-D755122F3820}" srcOrd="0" destOrd="0" presId="urn:microsoft.com/office/officeart/2005/8/layout/cycle8"/>
    <dgm:cxn modelId="{16E8D227-0268-4FE1-B519-51C1A7705961}" type="presParOf" srcId="{CFD46AC3-1F5E-4B9E-8593-EFD1B6235F7C}" destId="{8FF6997F-283A-4ED0-B504-9260A018A760}" srcOrd="1" destOrd="0" presId="urn:microsoft.com/office/officeart/2005/8/layout/cycle8"/>
    <dgm:cxn modelId="{DBF51FBF-F854-4935-B2F9-436A23CE8D31}" type="presParOf" srcId="{CFD46AC3-1F5E-4B9E-8593-EFD1B6235F7C}" destId="{4A0DF112-1958-4D11-A519-F74715404620}" srcOrd="2" destOrd="0" presId="urn:microsoft.com/office/officeart/2005/8/layout/cycle8"/>
    <dgm:cxn modelId="{2759E3BC-903F-4D01-A962-14A203941D60}" type="presParOf" srcId="{CFD46AC3-1F5E-4B9E-8593-EFD1B6235F7C}" destId="{B5B39715-5F4D-4217-8DB8-F1ADF6C2FF27}" srcOrd="3" destOrd="0" presId="urn:microsoft.com/office/officeart/2005/8/layout/cycle8"/>
    <dgm:cxn modelId="{806E9892-81D7-4422-A9D8-66834ABFD586}" type="presParOf" srcId="{CFD46AC3-1F5E-4B9E-8593-EFD1B6235F7C}" destId="{44CCD07A-BB8E-4A43-954E-9E105586BBFC}" srcOrd="4" destOrd="0" presId="urn:microsoft.com/office/officeart/2005/8/layout/cycle8"/>
    <dgm:cxn modelId="{3C7D6783-93F2-4F8D-952A-C5D6B0BFCA4B}" type="presParOf" srcId="{CFD46AC3-1F5E-4B9E-8593-EFD1B6235F7C}" destId="{1693871A-D605-425B-8DB8-91D933CD283B}" srcOrd="5" destOrd="0" presId="urn:microsoft.com/office/officeart/2005/8/layout/cycle8"/>
    <dgm:cxn modelId="{18C9549F-B0A9-41E6-B615-AF1976859A2C}" type="presParOf" srcId="{CFD46AC3-1F5E-4B9E-8593-EFD1B6235F7C}" destId="{5E7404FA-BB73-451E-B40F-6A0864BF0FD9}" srcOrd="6" destOrd="0" presId="urn:microsoft.com/office/officeart/2005/8/layout/cycle8"/>
    <dgm:cxn modelId="{F1A2F312-0362-4056-8905-51073F6C8B95}" type="presParOf" srcId="{CFD46AC3-1F5E-4B9E-8593-EFD1B6235F7C}" destId="{6DEFBBB9-23AF-4F00-A148-8E75410D2C53}" srcOrd="7" destOrd="0" presId="urn:microsoft.com/office/officeart/2005/8/layout/cycle8"/>
    <dgm:cxn modelId="{8D95F5F8-CCDF-4CD3-90D7-E2ED27DAB2C6}" type="presParOf" srcId="{CFD46AC3-1F5E-4B9E-8593-EFD1B6235F7C}" destId="{5C1B50D5-3B30-4D72-B590-043373DE2C1C}" srcOrd="8" destOrd="0" presId="urn:microsoft.com/office/officeart/2005/8/layout/cycle8"/>
    <dgm:cxn modelId="{0C09368C-2A67-4AC6-85DE-B60F1BF2FCD5}" type="presParOf" srcId="{CFD46AC3-1F5E-4B9E-8593-EFD1B6235F7C}" destId="{E02C0219-F090-4D35-9D18-89E52FC8EDF2}" srcOrd="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EBFDEF-DF6B-4AB8-AEE2-62DC6C680200}" type="doc">
      <dgm:prSet loTypeId="urn:microsoft.com/office/officeart/2005/8/layout/process3" loCatId="process" qsTypeId="urn:microsoft.com/office/officeart/2005/8/quickstyle/simple1" qsCatId="simple" csTypeId="urn:microsoft.com/office/officeart/2005/8/colors/accent1_2" csCatId="accent1" phldr="1"/>
      <dgm:spPr/>
    </dgm:pt>
    <dgm:pt modelId="{7F758FC4-582C-49C8-87D2-DAA9DC1C4B2E}">
      <dgm:prSet phldrT="[Text]"/>
      <dgm:spPr/>
      <dgm:t>
        <a:bodyPr/>
        <a:lstStyle/>
        <a:p>
          <a:r>
            <a:rPr lang="en-GB" b="1" dirty="0"/>
            <a:t>Fix</a:t>
          </a:r>
        </a:p>
      </dgm:t>
    </dgm:pt>
    <dgm:pt modelId="{F9C87E1F-48F3-49CA-841E-551611BA2500}" type="parTrans" cxnId="{A0A1237D-45C1-4ED1-A5C3-5D3136E70CBE}">
      <dgm:prSet/>
      <dgm:spPr/>
      <dgm:t>
        <a:bodyPr/>
        <a:lstStyle/>
        <a:p>
          <a:endParaRPr lang="en-GB"/>
        </a:p>
      </dgm:t>
    </dgm:pt>
    <dgm:pt modelId="{A2CBC3E9-9200-4AB5-9D86-89E066B4A322}" type="sibTrans" cxnId="{A0A1237D-45C1-4ED1-A5C3-5D3136E70CBE}">
      <dgm:prSet/>
      <dgm:spPr/>
      <dgm:t>
        <a:bodyPr/>
        <a:lstStyle/>
        <a:p>
          <a:endParaRPr lang="en-GB"/>
        </a:p>
      </dgm:t>
    </dgm:pt>
    <dgm:pt modelId="{37B4DE93-02F7-41BE-A89D-74FFD19AA589}">
      <dgm:prSet phldrT="[Text]"/>
      <dgm:spPr/>
      <dgm:t>
        <a:bodyPr/>
        <a:lstStyle/>
        <a:p>
          <a:r>
            <a:rPr lang="en-GB" b="1" dirty="0"/>
            <a:t>Improve</a:t>
          </a:r>
        </a:p>
      </dgm:t>
    </dgm:pt>
    <dgm:pt modelId="{A88B4875-3A83-4589-8AE4-96554551DC78}" type="parTrans" cxnId="{4EE6D4F8-8B1E-4290-A4E3-D19D2C357108}">
      <dgm:prSet/>
      <dgm:spPr/>
      <dgm:t>
        <a:bodyPr/>
        <a:lstStyle/>
        <a:p>
          <a:endParaRPr lang="en-GB"/>
        </a:p>
      </dgm:t>
    </dgm:pt>
    <dgm:pt modelId="{CD4AD1DC-21C0-457D-BAE3-C5B14E4A42BD}" type="sibTrans" cxnId="{4EE6D4F8-8B1E-4290-A4E3-D19D2C357108}">
      <dgm:prSet/>
      <dgm:spPr/>
      <dgm:t>
        <a:bodyPr/>
        <a:lstStyle/>
        <a:p>
          <a:endParaRPr lang="en-GB"/>
        </a:p>
      </dgm:t>
    </dgm:pt>
    <dgm:pt modelId="{6DAAE32D-C162-4FD3-8094-ECA8A145A3A0}">
      <dgm:prSet phldrT="[Text]"/>
      <dgm:spPr/>
      <dgm:t>
        <a:bodyPr/>
        <a:lstStyle/>
        <a:p>
          <a:r>
            <a:rPr lang="en-GB" b="1" dirty="0"/>
            <a:t>Change</a:t>
          </a:r>
        </a:p>
      </dgm:t>
    </dgm:pt>
    <dgm:pt modelId="{13C5D607-8AD5-4DAB-AE41-893263C0C875}" type="parTrans" cxnId="{A1825BBA-C171-4D18-BEB9-7B23D7E54D82}">
      <dgm:prSet/>
      <dgm:spPr/>
      <dgm:t>
        <a:bodyPr/>
        <a:lstStyle/>
        <a:p>
          <a:endParaRPr lang="en-GB"/>
        </a:p>
      </dgm:t>
    </dgm:pt>
    <dgm:pt modelId="{D923F8F3-5424-481F-9645-BE4CDC6B9EDE}" type="sibTrans" cxnId="{A1825BBA-C171-4D18-BEB9-7B23D7E54D82}">
      <dgm:prSet/>
      <dgm:spPr/>
      <dgm:t>
        <a:bodyPr/>
        <a:lstStyle/>
        <a:p>
          <a:endParaRPr lang="en-GB"/>
        </a:p>
      </dgm:t>
    </dgm:pt>
    <dgm:pt modelId="{7717DFAA-40C0-4A3A-B391-01E27CCF24B7}">
      <dgm:prSet phldrT="[Text]"/>
      <dgm:spPr/>
      <dgm:t>
        <a:bodyPr/>
        <a:lstStyle/>
        <a:p>
          <a:r>
            <a:rPr lang="en-GB" dirty="0"/>
            <a:t>Actions to be implemented immediately, either on the spot of via operational leads (to make sure we are doing what we said we would)</a:t>
          </a:r>
        </a:p>
      </dgm:t>
    </dgm:pt>
    <dgm:pt modelId="{F200A28A-4837-41FD-AF93-8ADE5201909E}" type="parTrans" cxnId="{376B5FC5-7ECF-4D95-8634-46BF1AB21D36}">
      <dgm:prSet/>
      <dgm:spPr/>
      <dgm:t>
        <a:bodyPr/>
        <a:lstStyle/>
        <a:p>
          <a:endParaRPr lang="en-GB"/>
        </a:p>
      </dgm:t>
    </dgm:pt>
    <dgm:pt modelId="{B1B8380F-BC06-4755-88EF-81F2EB419CFD}" type="sibTrans" cxnId="{376B5FC5-7ECF-4D95-8634-46BF1AB21D36}">
      <dgm:prSet/>
      <dgm:spPr/>
      <dgm:t>
        <a:bodyPr/>
        <a:lstStyle/>
        <a:p>
          <a:endParaRPr lang="en-GB"/>
        </a:p>
      </dgm:t>
    </dgm:pt>
    <dgm:pt modelId="{32C4BC90-DC5E-4125-A296-0C6DB3397309}">
      <dgm:prSet phldrT="[Text]"/>
      <dgm:spPr/>
      <dgm:t>
        <a:bodyPr/>
        <a:lstStyle/>
        <a:p>
          <a:r>
            <a:rPr lang="en-GB" dirty="0"/>
            <a:t>Many are associated with snagging items and gaps in equipment as teams start using the clinical area</a:t>
          </a:r>
        </a:p>
      </dgm:t>
    </dgm:pt>
    <dgm:pt modelId="{5E36C3BE-BF77-4531-80CE-CECE186A703B}" type="parTrans" cxnId="{2E3840DE-4E56-4F45-9576-DE774A4ECD1D}">
      <dgm:prSet/>
      <dgm:spPr/>
      <dgm:t>
        <a:bodyPr/>
        <a:lstStyle/>
        <a:p>
          <a:endParaRPr lang="en-GB"/>
        </a:p>
      </dgm:t>
    </dgm:pt>
    <dgm:pt modelId="{D72759DF-B81B-43C6-BEF3-ED28C6E2F6C4}" type="sibTrans" cxnId="{2E3840DE-4E56-4F45-9576-DE774A4ECD1D}">
      <dgm:prSet/>
      <dgm:spPr/>
      <dgm:t>
        <a:bodyPr/>
        <a:lstStyle/>
        <a:p>
          <a:endParaRPr lang="en-GB"/>
        </a:p>
      </dgm:t>
    </dgm:pt>
    <dgm:pt modelId="{7006EDF7-6B99-40CF-9B93-CFEE9EB59C70}">
      <dgm:prSet phldrT="[Text]"/>
      <dgm:spPr/>
      <dgm:t>
        <a:bodyPr/>
        <a:lstStyle/>
        <a:p>
          <a:r>
            <a:rPr lang="en-GB" dirty="0"/>
            <a:t>Finding new ways to do things that are better than we currently do</a:t>
          </a:r>
        </a:p>
      </dgm:t>
    </dgm:pt>
    <dgm:pt modelId="{D9488731-4547-404E-BB06-C7DC32097C96}" type="parTrans" cxnId="{07784F86-289B-4F23-B2EA-FE5E79838863}">
      <dgm:prSet/>
      <dgm:spPr/>
      <dgm:t>
        <a:bodyPr/>
        <a:lstStyle/>
        <a:p>
          <a:endParaRPr lang="en-GB"/>
        </a:p>
      </dgm:t>
    </dgm:pt>
    <dgm:pt modelId="{E630654B-6FDD-42B6-BCF8-7E0BBBBC70E9}" type="sibTrans" cxnId="{07784F86-289B-4F23-B2EA-FE5E79838863}">
      <dgm:prSet/>
      <dgm:spPr/>
      <dgm:t>
        <a:bodyPr/>
        <a:lstStyle/>
        <a:p>
          <a:endParaRPr lang="en-GB"/>
        </a:p>
      </dgm:t>
    </dgm:pt>
    <dgm:pt modelId="{9F7A7BAF-22E5-4925-9EA9-F8B5A99D0EAA}">
      <dgm:prSet phldrT="[Text]"/>
      <dgm:spPr/>
      <dgm:t>
        <a:bodyPr/>
        <a:lstStyle/>
        <a:p>
          <a:r>
            <a:rPr lang="en-GB" dirty="0"/>
            <a:t>These could include adjustments to task allocation across staff, changes to the flow of patients through the unit</a:t>
          </a:r>
        </a:p>
      </dgm:t>
    </dgm:pt>
    <dgm:pt modelId="{F34EE3FB-18A6-45A4-A095-1D7D880D1E5B}" type="parTrans" cxnId="{C7C2FB75-AE47-437F-B086-796648E23F21}">
      <dgm:prSet/>
      <dgm:spPr/>
      <dgm:t>
        <a:bodyPr/>
        <a:lstStyle/>
        <a:p>
          <a:endParaRPr lang="en-GB"/>
        </a:p>
      </dgm:t>
    </dgm:pt>
    <dgm:pt modelId="{951B6D01-3049-45E2-8D56-D39C8E79FC63}" type="sibTrans" cxnId="{C7C2FB75-AE47-437F-B086-796648E23F21}">
      <dgm:prSet/>
      <dgm:spPr/>
      <dgm:t>
        <a:bodyPr/>
        <a:lstStyle/>
        <a:p>
          <a:endParaRPr lang="en-GB"/>
        </a:p>
      </dgm:t>
    </dgm:pt>
    <dgm:pt modelId="{BF29270D-3C25-4C6C-AD61-899BAE506E25}">
      <dgm:prSet phldrT="[Text]"/>
      <dgm:spPr/>
      <dgm:t>
        <a:bodyPr/>
        <a:lstStyle/>
        <a:p>
          <a:r>
            <a:rPr lang="en-GB" dirty="0"/>
            <a:t>Substantive changes to the care we deliver</a:t>
          </a:r>
        </a:p>
      </dgm:t>
    </dgm:pt>
    <dgm:pt modelId="{FB30FA86-3333-42AF-B18E-0151826EFF2A}" type="parTrans" cxnId="{4E1B44F6-9F54-4AF5-ADD5-B5129315D03A}">
      <dgm:prSet/>
      <dgm:spPr/>
      <dgm:t>
        <a:bodyPr/>
        <a:lstStyle/>
        <a:p>
          <a:endParaRPr lang="en-GB"/>
        </a:p>
      </dgm:t>
    </dgm:pt>
    <dgm:pt modelId="{C599905B-A196-43BD-ABD7-E773EDEBBA93}" type="sibTrans" cxnId="{4E1B44F6-9F54-4AF5-ADD5-B5129315D03A}">
      <dgm:prSet/>
      <dgm:spPr/>
      <dgm:t>
        <a:bodyPr/>
        <a:lstStyle/>
        <a:p>
          <a:endParaRPr lang="en-GB"/>
        </a:p>
      </dgm:t>
    </dgm:pt>
    <dgm:pt modelId="{91893110-1C35-42AF-B146-9AD6448A0D7A}">
      <dgm:prSet phldrT="[Text]"/>
      <dgm:spPr/>
      <dgm:t>
        <a:bodyPr/>
        <a:lstStyle/>
        <a:p>
          <a:r>
            <a:rPr lang="en-GB" dirty="0"/>
            <a:t>Likely to be predominately related to clinical protocols</a:t>
          </a:r>
        </a:p>
      </dgm:t>
    </dgm:pt>
    <dgm:pt modelId="{9ABAE492-7E97-4099-AD41-044CE4206B39}" type="parTrans" cxnId="{3913C8F6-49C5-409D-86C8-46FA5796EB5C}">
      <dgm:prSet/>
      <dgm:spPr/>
      <dgm:t>
        <a:bodyPr/>
        <a:lstStyle/>
        <a:p>
          <a:endParaRPr lang="en-GB"/>
        </a:p>
      </dgm:t>
    </dgm:pt>
    <dgm:pt modelId="{C3A6F8C7-4549-477C-8A22-5B2A68734A06}" type="sibTrans" cxnId="{3913C8F6-49C5-409D-86C8-46FA5796EB5C}">
      <dgm:prSet/>
      <dgm:spPr/>
      <dgm:t>
        <a:bodyPr/>
        <a:lstStyle/>
        <a:p>
          <a:endParaRPr lang="en-GB"/>
        </a:p>
      </dgm:t>
    </dgm:pt>
    <dgm:pt modelId="{EBB381A7-B377-4A57-B46E-113380BA8077}">
      <dgm:prSet phldrT="[Text]"/>
      <dgm:spPr/>
      <dgm:t>
        <a:bodyPr/>
        <a:lstStyle/>
        <a:p>
          <a:r>
            <a:rPr lang="en-GB" dirty="0"/>
            <a:t>These could be due to innovations, new understanding of how to treat and manage </a:t>
          </a:r>
          <a:r>
            <a:rPr lang="en-GB" dirty="0" err="1"/>
            <a:t>covid</a:t>
          </a:r>
          <a:r>
            <a:rPr lang="en-GB" dirty="0"/>
            <a:t>, or critical shortage of supplies</a:t>
          </a:r>
        </a:p>
      </dgm:t>
    </dgm:pt>
    <dgm:pt modelId="{321FFD09-7801-4916-90B8-3D271A5CA6DC}" type="parTrans" cxnId="{A70C522A-D472-41B5-A4FE-765B8827CB96}">
      <dgm:prSet/>
      <dgm:spPr/>
      <dgm:t>
        <a:bodyPr/>
        <a:lstStyle/>
        <a:p>
          <a:endParaRPr lang="en-GB"/>
        </a:p>
      </dgm:t>
    </dgm:pt>
    <dgm:pt modelId="{B5072F52-7EFE-4B46-B39B-66CD9A315C06}" type="sibTrans" cxnId="{A70C522A-D472-41B5-A4FE-765B8827CB96}">
      <dgm:prSet/>
      <dgm:spPr/>
      <dgm:t>
        <a:bodyPr/>
        <a:lstStyle/>
        <a:p>
          <a:endParaRPr lang="en-GB"/>
        </a:p>
      </dgm:t>
    </dgm:pt>
    <dgm:pt modelId="{3456016A-9E94-405E-A87B-610D0D3D6BC7}" type="pres">
      <dgm:prSet presAssocID="{42EBFDEF-DF6B-4AB8-AEE2-62DC6C680200}" presName="linearFlow" presStyleCnt="0">
        <dgm:presLayoutVars>
          <dgm:dir/>
          <dgm:animLvl val="lvl"/>
          <dgm:resizeHandles val="exact"/>
        </dgm:presLayoutVars>
      </dgm:prSet>
      <dgm:spPr/>
    </dgm:pt>
    <dgm:pt modelId="{65E24861-26BF-4ADF-B13A-854C6E0B73B9}" type="pres">
      <dgm:prSet presAssocID="{7F758FC4-582C-49C8-87D2-DAA9DC1C4B2E}" presName="composite" presStyleCnt="0"/>
      <dgm:spPr/>
    </dgm:pt>
    <dgm:pt modelId="{2F5CFA59-D4AE-4285-B232-20A1A62AA4AC}" type="pres">
      <dgm:prSet presAssocID="{7F758FC4-582C-49C8-87D2-DAA9DC1C4B2E}" presName="parTx" presStyleLbl="node1" presStyleIdx="0" presStyleCnt="3">
        <dgm:presLayoutVars>
          <dgm:chMax val="0"/>
          <dgm:chPref val="0"/>
          <dgm:bulletEnabled val="1"/>
        </dgm:presLayoutVars>
      </dgm:prSet>
      <dgm:spPr/>
    </dgm:pt>
    <dgm:pt modelId="{A047EA6D-743E-4652-AE0A-62C467F0C922}" type="pres">
      <dgm:prSet presAssocID="{7F758FC4-582C-49C8-87D2-DAA9DC1C4B2E}" presName="parSh" presStyleLbl="node1" presStyleIdx="0" presStyleCnt="3"/>
      <dgm:spPr/>
    </dgm:pt>
    <dgm:pt modelId="{6926F0CA-0BC9-4E92-B558-DEB4987C6724}" type="pres">
      <dgm:prSet presAssocID="{7F758FC4-582C-49C8-87D2-DAA9DC1C4B2E}" presName="desTx" presStyleLbl="fgAcc1" presStyleIdx="0" presStyleCnt="3">
        <dgm:presLayoutVars>
          <dgm:bulletEnabled val="1"/>
        </dgm:presLayoutVars>
      </dgm:prSet>
      <dgm:spPr/>
    </dgm:pt>
    <dgm:pt modelId="{234253D0-72A9-4AC4-8591-E8F336873450}" type="pres">
      <dgm:prSet presAssocID="{A2CBC3E9-9200-4AB5-9D86-89E066B4A322}" presName="sibTrans" presStyleLbl="sibTrans2D1" presStyleIdx="0" presStyleCnt="2"/>
      <dgm:spPr/>
    </dgm:pt>
    <dgm:pt modelId="{949D61FD-02B3-4DB3-8E28-D9B21EFB5E10}" type="pres">
      <dgm:prSet presAssocID="{A2CBC3E9-9200-4AB5-9D86-89E066B4A322}" presName="connTx" presStyleLbl="sibTrans2D1" presStyleIdx="0" presStyleCnt="2"/>
      <dgm:spPr/>
    </dgm:pt>
    <dgm:pt modelId="{F9C676E0-23B3-4198-8A7D-CE22B32B70EA}" type="pres">
      <dgm:prSet presAssocID="{37B4DE93-02F7-41BE-A89D-74FFD19AA589}" presName="composite" presStyleCnt="0"/>
      <dgm:spPr/>
    </dgm:pt>
    <dgm:pt modelId="{2581790A-5EEB-4A0A-AB66-B91BCE317DD6}" type="pres">
      <dgm:prSet presAssocID="{37B4DE93-02F7-41BE-A89D-74FFD19AA589}" presName="parTx" presStyleLbl="node1" presStyleIdx="0" presStyleCnt="3">
        <dgm:presLayoutVars>
          <dgm:chMax val="0"/>
          <dgm:chPref val="0"/>
          <dgm:bulletEnabled val="1"/>
        </dgm:presLayoutVars>
      </dgm:prSet>
      <dgm:spPr/>
    </dgm:pt>
    <dgm:pt modelId="{7BEE6691-20F1-41DF-B991-A0450EF684FD}" type="pres">
      <dgm:prSet presAssocID="{37B4DE93-02F7-41BE-A89D-74FFD19AA589}" presName="parSh" presStyleLbl="node1" presStyleIdx="1" presStyleCnt="3"/>
      <dgm:spPr/>
    </dgm:pt>
    <dgm:pt modelId="{DD658334-87CE-432B-ADAE-424F37FA2416}" type="pres">
      <dgm:prSet presAssocID="{37B4DE93-02F7-41BE-A89D-74FFD19AA589}" presName="desTx" presStyleLbl="fgAcc1" presStyleIdx="1" presStyleCnt="3">
        <dgm:presLayoutVars>
          <dgm:bulletEnabled val="1"/>
        </dgm:presLayoutVars>
      </dgm:prSet>
      <dgm:spPr/>
    </dgm:pt>
    <dgm:pt modelId="{26D50339-F847-4C64-A0E4-735C8E50B42C}" type="pres">
      <dgm:prSet presAssocID="{CD4AD1DC-21C0-457D-BAE3-C5B14E4A42BD}" presName="sibTrans" presStyleLbl="sibTrans2D1" presStyleIdx="1" presStyleCnt="2"/>
      <dgm:spPr/>
    </dgm:pt>
    <dgm:pt modelId="{2EC13110-FA64-4463-BB3B-2AD42D5D5AD9}" type="pres">
      <dgm:prSet presAssocID="{CD4AD1DC-21C0-457D-BAE3-C5B14E4A42BD}" presName="connTx" presStyleLbl="sibTrans2D1" presStyleIdx="1" presStyleCnt="2"/>
      <dgm:spPr/>
    </dgm:pt>
    <dgm:pt modelId="{82AA7EDA-D39D-43C6-B2E2-446A68C95009}" type="pres">
      <dgm:prSet presAssocID="{6DAAE32D-C162-4FD3-8094-ECA8A145A3A0}" presName="composite" presStyleCnt="0"/>
      <dgm:spPr/>
    </dgm:pt>
    <dgm:pt modelId="{730FC66E-8E4C-4629-A22D-660152F10339}" type="pres">
      <dgm:prSet presAssocID="{6DAAE32D-C162-4FD3-8094-ECA8A145A3A0}" presName="parTx" presStyleLbl="node1" presStyleIdx="1" presStyleCnt="3">
        <dgm:presLayoutVars>
          <dgm:chMax val="0"/>
          <dgm:chPref val="0"/>
          <dgm:bulletEnabled val="1"/>
        </dgm:presLayoutVars>
      </dgm:prSet>
      <dgm:spPr/>
    </dgm:pt>
    <dgm:pt modelId="{B6183121-9682-48AD-BA4A-DDE1E4DB3871}" type="pres">
      <dgm:prSet presAssocID="{6DAAE32D-C162-4FD3-8094-ECA8A145A3A0}" presName="parSh" presStyleLbl="node1" presStyleIdx="2" presStyleCnt="3"/>
      <dgm:spPr/>
    </dgm:pt>
    <dgm:pt modelId="{1A90AEDC-5C83-4BAF-84EA-9A7C4F2209E9}" type="pres">
      <dgm:prSet presAssocID="{6DAAE32D-C162-4FD3-8094-ECA8A145A3A0}" presName="desTx" presStyleLbl="fgAcc1" presStyleIdx="2" presStyleCnt="3">
        <dgm:presLayoutVars>
          <dgm:bulletEnabled val="1"/>
        </dgm:presLayoutVars>
      </dgm:prSet>
      <dgm:spPr/>
    </dgm:pt>
  </dgm:ptLst>
  <dgm:cxnLst>
    <dgm:cxn modelId="{734B6613-FC13-421C-A2CC-F3408FDF3673}" type="presOf" srcId="{CD4AD1DC-21C0-457D-BAE3-C5B14E4A42BD}" destId="{26D50339-F847-4C64-A0E4-735C8E50B42C}" srcOrd="0" destOrd="0" presId="urn:microsoft.com/office/officeart/2005/8/layout/process3"/>
    <dgm:cxn modelId="{773C6415-78A0-45D7-A022-89BC9EDBF1E9}" type="presOf" srcId="{9F7A7BAF-22E5-4925-9EA9-F8B5A99D0EAA}" destId="{DD658334-87CE-432B-ADAE-424F37FA2416}" srcOrd="0" destOrd="1" presId="urn:microsoft.com/office/officeart/2005/8/layout/process3"/>
    <dgm:cxn modelId="{9DDB941D-8C7E-44C6-8B2A-C9AE595A6E1F}" type="presOf" srcId="{A2CBC3E9-9200-4AB5-9D86-89E066B4A322}" destId="{234253D0-72A9-4AC4-8591-E8F336873450}" srcOrd="0" destOrd="0" presId="urn:microsoft.com/office/officeart/2005/8/layout/process3"/>
    <dgm:cxn modelId="{A70C522A-D472-41B5-A4FE-765B8827CB96}" srcId="{6DAAE32D-C162-4FD3-8094-ECA8A145A3A0}" destId="{EBB381A7-B377-4A57-B46E-113380BA8077}" srcOrd="1" destOrd="0" parTransId="{321FFD09-7801-4916-90B8-3D271A5CA6DC}" sibTransId="{B5072F52-7EFE-4B46-B39B-66CD9A315C06}"/>
    <dgm:cxn modelId="{C7C2FB75-AE47-437F-B086-796648E23F21}" srcId="{37B4DE93-02F7-41BE-A89D-74FFD19AA589}" destId="{9F7A7BAF-22E5-4925-9EA9-F8B5A99D0EAA}" srcOrd="1" destOrd="0" parTransId="{F34EE3FB-18A6-45A4-A095-1D7D880D1E5B}" sibTransId="{951B6D01-3049-45E2-8D56-D39C8E79FC63}"/>
    <dgm:cxn modelId="{E743CA59-F9BE-4334-95C0-D0A5640FB15C}" type="presOf" srcId="{91893110-1C35-42AF-B146-9AD6448A0D7A}" destId="{1A90AEDC-5C83-4BAF-84EA-9A7C4F2209E9}" srcOrd="0" destOrd="2" presId="urn:microsoft.com/office/officeart/2005/8/layout/process3"/>
    <dgm:cxn modelId="{A0A1237D-45C1-4ED1-A5C3-5D3136E70CBE}" srcId="{42EBFDEF-DF6B-4AB8-AEE2-62DC6C680200}" destId="{7F758FC4-582C-49C8-87D2-DAA9DC1C4B2E}" srcOrd="0" destOrd="0" parTransId="{F9C87E1F-48F3-49CA-841E-551611BA2500}" sibTransId="{A2CBC3E9-9200-4AB5-9D86-89E066B4A322}"/>
    <dgm:cxn modelId="{780A0082-732A-44C0-8B55-8C238EFDC5AC}" type="presOf" srcId="{A2CBC3E9-9200-4AB5-9D86-89E066B4A322}" destId="{949D61FD-02B3-4DB3-8E28-D9B21EFB5E10}" srcOrd="1" destOrd="0" presId="urn:microsoft.com/office/officeart/2005/8/layout/process3"/>
    <dgm:cxn modelId="{07784F86-289B-4F23-B2EA-FE5E79838863}" srcId="{37B4DE93-02F7-41BE-A89D-74FFD19AA589}" destId="{7006EDF7-6B99-40CF-9B93-CFEE9EB59C70}" srcOrd="0" destOrd="0" parTransId="{D9488731-4547-404E-BB06-C7DC32097C96}" sibTransId="{E630654B-6FDD-42B6-BCF8-7E0BBBBC70E9}"/>
    <dgm:cxn modelId="{22769287-2D47-466B-8537-140129BB543A}" type="presOf" srcId="{EBB381A7-B377-4A57-B46E-113380BA8077}" destId="{1A90AEDC-5C83-4BAF-84EA-9A7C4F2209E9}" srcOrd="0" destOrd="1" presId="urn:microsoft.com/office/officeart/2005/8/layout/process3"/>
    <dgm:cxn modelId="{189A8F96-4AD5-4336-9CB9-1FFC00B8B72F}" type="presOf" srcId="{37B4DE93-02F7-41BE-A89D-74FFD19AA589}" destId="{2581790A-5EEB-4A0A-AB66-B91BCE317DD6}" srcOrd="0" destOrd="0" presId="urn:microsoft.com/office/officeart/2005/8/layout/process3"/>
    <dgm:cxn modelId="{3591549E-1566-4398-ACB5-41B22CBBDFB6}" type="presOf" srcId="{7006EDF7-6B99-40CF-9B93-CFEE9EB59C70}" destId="{DD658334-87CE-432B-ADAE-424F37FA2416}" srcOrd="0" destOrd="0" presId="urn:microsoft.com/office/officeart/2005/8/layout/process3"/>
    <dgm:cxn modelId="{4B3CA0A7-DB7E-4795-9275-E308738A21F1}" type="presOf" srcId="{7F758FC4-582C-49C8-87D2-DAA9DC1C4B2E}" destId="{2F5CFA59-D4AE-4285-B232-20A1A62AA4AC}" srcOrd="0" destOrd="0" presId="urn:microsoft.com/office/officeart/2005/8/layout/process3"/>
    <dgm:cxn modelId="{C6C069A9-FF40-4C5F-9DE9-40F1C146D714}" type="presOf" srcId="{BF29270D-3C25-4C6C-AD61-899BAE506E25}" destId="{1A90AEDC-5C83-4BAF-84EA-9A7C4F2209E9}" srcOrd="0" destOrd="0" presId="urn:microsoft.com/office/officeart/2005/8/layout/process3"/>
    <dgm:cxn modelId="{FBAA06B3-B2DD-4315-A24D-53103CAB2F94}" type="presOf" srcId="{6DAAE32D-C162-4FD3-8094-ECA8A145A3A0}" destId="{B6183121-9682-48AD-BA4A-DDE1E4DB3871}" srcOrd="1" destOrd="0" presId="urn:microsoft.com/office/officeart/2005/8/layout/process3"/>
    <dgm:cxn modelId="{2E6E2BB3-39BA-4023-8082-83D5383E8ED0}" type="presOf" srcId="{7717DFAA-40C0-4A3A-B391-01E27CCF24B7}" destId="{6926F0CA-0BC9-4E92-B558-DEB4987C6724}" srcOrd="0" destOrd="0" presId="urn:microsoft.com/office/officeart/2005/8/layout/process3"/>
    <dgm:cxn modelId="{9E7112B9-1458-4C26-836F-5C8870C94B0D}" type="presOf" srcId="{CD4AD1DC-21C0-457D-BAE3-C5B14E4A42BD}" destId="{2EC13110-FA64-4463-BB3B-2AD42D5D5AD9}" srcOrd="1" destOrd="0" presId="urn:microsoft.com/office/officeart/2005/8/layout/process3"/>
    <dgm:cxn modelId="{A1825BBA-C171-4D18-BEB9-7B23D7E54D82}" srcId="{42EBFDEF-DF6B-4AB8-AEE2-62DC6C680200}" destId="{6DAAE32D-C162-4FD3-8094-ECA8A145A3A0}" srcOrd="2" destOrd="0" parTransId="{13C5D607-8AD5-4DAB-AE41-893263C0C875}" sibTransId="{D923F8F3-5424-481F-9645-BE4CDC6B9EDE}"/>
    <dgm:cxn modelId="{EB939DBC-A74D-4F6A-A27C-C5D97EC2D30E}" type="presOf" srcId="{42EBFDEF-DF6B-4AB8-AEE2-62DC6C680200}" destId="{3456016A-9E94-405E-A87B-610D0D3D6BC7}" srcOrd="0" destOrd="0" presId="urn:microsoft.com/office/officeart/2005/8/layout/process3"/>
    <dgm:cxn modelId="{172DC6C0-3C82-4601-B53C-6D89BFA21ADA}" type="presOf" srcId="{7F758FC4-582C-49C8-87D2-DAA9DC1C4B2E}" destId="{A047EA6D-743E-4652-AE0A-62C467F0C922}" srcOrd="1" destOrd="0" presId="urn:microsoft.com/office/officeart/2005/8/layout/process3"/>
    <dgm:cxn modelId="{22DF7FC3-EFB8-497A-BBD5-76799731D259}" type="presOf" srcId="{37B4DE93-02F7-41BE-A89D-74FFD19AA589}" destId="{7BEE6691-20F1-41DF-B991-A0450EF684FD}" srcOrd="1" destOrd="0" presId="urn:microsoft.com/office/officeart/2005/8/layout/process3"/>
    <dgm:cxn modelId="{376B5FC5-7ECF-4D95-8634-46BF1AB21D36}" srcId="{7F758FC4-582C-49C8-87D2-DAA9DC1C4B2E}" destId="{7717DFAA-40C0-4A3A-B391-01E27CCF24B7}" srcOrd="0" destOrd="0" parTransId="{F200A28A-4837-41FD-AF93-8ADE5201909E}" sibTransId="{B1B8380F-BC06-4755-88EF-81F2EB419CFD}"/>
    <dgm:cxn modelId="{EA242DC7-59B5-4DD5-8B14-FDA901ED7442}" type="presOf" srcId="{6DAAE32D-C162-4FD3-8094-ECA8A145A3A0}" destId="{730FC66E-8E4C-4629-A22D-660152F10339}" srcOrd="0" destOrd="0" presId="urn:microsoft.com/office/officeart/2005/8/layout/process3"/>
    <dgm:cxn modelId="{2E3840DE-4E56-4F45-9576-DE774A4ECD1D}" srcId="{7F758FC4-582C-49C8-87D2-DAA9DC1C4B2E}" destId="{32C4BC90-DC5E-4125-A296-0C6DB3397309}" srcOrd="1" destOrd="0" parTransId="{5E36C3BE-BF77-4531-80CE-CECE186A703B}" sibTransId="{D72759DF-B81B-43C6-BEF3-ED28C6E2F6C4}"/>
    <dgm:cxn modelId="{4359B3F2-4810-428F-9366-6B1502E52115}" type="presOf" srcId="{32C4BC90-DC5E-4125-A296-0C6DB3397309}" destId="{6926F0CA-0BC9-4E92-B558-DEB4987C6724}" srcOrd="0" destOrd="1" presId="urn:microsoft.com/office/officeart/2005/8/layout/process3"/>
    <dgm:cxn modelId="{4E1B44F6-9F54-4AF5-ADD5-B5129315D03A}" srcId="{6DAAE32D-C162-4FD3-8094-ECA8A145A3A0}" destId="{BF29270D-3C25-4C6C-AD61-899BAE506E25}" srcOrd="0" destOrd="0" parTransId="{FB30FA86-3333-42AF-B18E-0151826EFF2A}" sibTransId="{C599905B-A196-43BD-ABD7-E773EDEBBA93}"/>
    <dgm:cxn modelId="{3913C8F6-49C5-409D-86C8-46FA5796EB5C}" srcId="{6DAAE32D-C162-4FD3-8094-ECA8A145A3A0}" destId="{91893110-1C35-42AF-B146-9AD6448A0D7A}" srcOrd="2" destOrd="0" parTransId="{9ABAE492-7E97-4099-AD41-044CE4206B39}" sibTransId="{C3A6F8C7-4549-477C-8A22-5B2A68734A06}"/>
    <dgm:cxn modelId="{4EE6D4F8-8B1E-4290-A4E3-D19D2C357108}" srcId="{42EBFDEF-DF6B-4AB8-AEE2-62DC6C680200}" destId="{37B4DE93-02F7-41BE-A89D-74FFD19AA589}" srcOrd="1" destOrd="0" parTransId="{A88B4875-3A83-4589-8AE4-96554551DC78}" sibTransId="{CD4AD1DC-21C0-457D-BAE3-C5B14E4A42BD}"/>
    <dgm:cxn modelId="{D20ED241-BD66-456C-A5BB-C0C82F9E2A46}" type="presParOf" srcId="{3456016A-9E94-405E-A87B-610D0D3D6BC7}" destId="{65E24861-26BF-4ADF-B13A-854C6E0B73B9}" srcOrd="0" destOrd="0" presId="urn:microsoft.com/office/officeart/2005/8/layout/process3"/>
    <dgm:cxn modelId="{02C3A7FB-888C-44BC-9D51-F1A9203C040D}" type="presParOf" srcId="{65E24861-26BF-4ADF-B13A-854C6E0B73B9}" destId="{2F5CFA59-D4AE-4285-B232-20A1A62AA4AC}" srcOrd="0" destOrd="0" presId="urn:microsoft.com/office/officeart/2005/8/layout/process3"/>
    <dgm:cxn modelId="{DBE3DAB7-7AB9-4155-898D-F49EB920B70C}" type="presParOf" srcId="{65E24861-26BF-4ADF-B13A-854C6E0B73B9}" destId="{A047EA6D-743E-4652-AE0A-62C467F0C922}" srcOrd="1" destOrd="0" presId="urn:microsoft.com/office/officeart/2005/8/layout/process3"/>
    <dgm:cxn modelId="{9F47E35E-40A7-4751-9F2C-07E8CD3AB951}" type="presParOf" srcId="{65E24861-26BF-4ADF-B13A-854C6E0B73B9}" destId="{6926F0CA-0BC9-4E92-B558-DEB4987C6724}" srcOrd="2" destOrd="0" presId="urn:microsoft.com/office/officeart/2005/8/layout/process3"/>
    <dgm:cxn modelId="{A5897A77-6C82-415A-A483-90FD7DE92B86}" type="presParOf" srcId="{3456016A-9E94-405E-A87B-610D0D3D6BC7}" destId="{234253D0-72A9-4AC4-8591-E8F336873450}" srcOrd="1" destOrd="0" presId="urn:microsoft.com/office/officeart/2005/8/layout/process3"/>
    <dgm:cxn modelId="{DFE2E553-707C-4350-93D0-51842C3F61CB}" type="presParOf" srcId="{234253D0-72A9-4AC4-8591-E8F336873450}" destId="{949D61FD-02B3-4DB3-8E28-D9B21EFB5E10}" srcOrd="0" destOrd="0" presId="urn:microsoft.com/office/officeart/2005/8/layout/process3"/>
    <dgm:cxn modelId="{FEFCAA31-0A0A-4631-8470-732BAF643205}" type="presParOf" srcId="{3456016A-9E94-405E-A87B-610D0D3D6BC7}" destId="{F9C676E0-23B3-4198-8A7D-CE22B32B70EA}" srcOrd="2" destOrd="0" presId="urn:microsoft.com/office/officeart/2005/8/layout/process3"/>
    <dgm:cxn modelId="{1F2B12CE-1ECD-4A62-817B-F5F688F4A142}" type="presParOf" srcId="{F9C676E0-23B3-4198-8A7D-CE22B32B70EA}" destId="{2581790A-5EEB-4A0A-AB66-B91BCE317DD6}" srcOrd="0" destOrd="0" presId="urn:microsoft.com/office/officeart/2005/8/layout/process3"/>
    <dgm:cxn modelId="{AE79D3EA-08DF-48CA-A846-DEBB171702C6}" type="presParOf" srcId="{F9C676E0-23B3-4198-8A7D-CE22B32B70EA}" destId="{7BEE6691-20F1-41DF-B991-A0450EF684FD}" srcOrd="1" destOrd="0" presId="urn:microsoft.com/office/officeart/2005/8/layout/process3"/>
    <dgm:cxn modelId="{F2520935-7E3F-4553-A73F-5AA83127C00D}" type="presParOf" srcId="{F9C676E0-23B3-4198-8A7D-CE22B32B70EA}" destId="{DD658334-87CE-432B-ADAE-424F37FA2416}" srcOrd="2" destOrd="0" presId="urn:microsoft.com/office/officeart/2005/8/layout/process3"/>
    <dgm:cxn modelId="{49D2E95F-14FC-47E5-B2C3-056A83511F0C}" type="presParOf" srcId="{3456016A-9E94-405E-A87B-610D0D3D6BC7}" destId="{26D50339-F847-4C64-A0E4-735C8E50B42C}" srcOrd="3" destOrd="0" presId="urn:microsoft.com/office/officeart/2005/8/layout/process3"/>
    <dgm:cxn modelId="{EB0E47B0-2349-4B92-9766-A6BD297703C4}" type="presParOf" srcId="{26D50339-F847-4C64-A0E4-735C8E50B42C}" destId="{2EC13110-FA64-4463-BB3B-2AD42D5D5AD9}" srcOrd="0" destOrd="0" presId="urn:microsoft.com/office/officeart/2005/8/layout/process3"/>
    <dgm:cxn modelId="{A1201889-7856-45FF-B306-3C9BD9AD8DF9}" type="presParOf" srcId="{3456016A-9E94-405E-A87B-610D0D3D6BC7}" destId="{82AA7EDA-D39D-43C6-B2E2-446A68C95009}" srcOrd="4" destOrd="0" presId="urn:microsoft.com/office/officeart/2005/8/layout/process3"/>
    <dgm:cxn modelId="{B0C2DFF4-EED7-4700-88E7-006BE752A3F3}" type="presParOf" srcId="{82AA7EDA-D39D-43C6-B2E2-446A68C95009}" destId="{730FC66E-8E4C-4629-A22D-660152F10339}" srcOrd="0" destOrd="0" presId="urn:microsoft.com/office/officeart/2005/8/layout/process3"/>
    <dgm:cxn modelId="{DDECA1AE-3D48-4A0E-8826-0934F3500442}" type="presParOf" srcId="{82AA7EDA-D39D-43C6-B2E2-446A68C95009}" destId="{B6183121-9682-48AD-BA4A-DDE1E4DB3871}" srcOrd="1" destOrd="0" presId="urn:microsoft.com/office/officeart/2005/8/layout/process3"/>
    <dgm:cxn modelId="{373B7AD6-4548-4EC6-AA06-B24372A60111}" type="presParOf" srcId="{82AA7EDA-D39D-43C6-B2E2-446A68C95009}" destId="{1A90AEDC-5C83-4BAF-84EA-9A7C4F2209E9}"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EBFDEF-DF6B-4AB8-AEE2-62DC6C680200}" type="doc">
      <dgm:prSet loTypeId="urn:microsoft.com/office/officeart/2005/8/layout/process3" loCatId="process" qsTypeId="urn:microsoft.com/office/officeart/2005/8/quickstyle/simple1" qsCatId="simple" csTypeId="urn:microsoft.com/office/officeart/2005/8/colors/accent1_2" csCatId="accent1" phldr="1"/>
      <dgm:spPr/>
    </dgm:pt>
    <dgm:pt modelId="{7F758FC4-582C-49C8-87D2-DAA9DC1C4B2E}">
      <dgm:prSet phldrT="[Text]"/>
      <dgm:spPr/>
      <dgm:t>
        <a:bodyPr/>
        <a:lstStyle/>
        <a:p>
          <a:r>
            <a:rPr lang="en-GB" b="1" dirty="0"/>
            <a:t>Fix</a:t>
          </a:r>
        </a:p>
      </dgm:t>
    </dgm:pt>
    <dgm:pt modelId="{F9C87E1F-48F3-49CA-841E-551611BA2500}" type="parTrans" cxnId="{A0A1237D-45C1-4ED1-A5C3-5D3136E70CBE}">
      <dgm:prSet/>
      <dgm:spPr/>
      <dgm:t>
        <a:bodyPr/>
        <a:lstStyle/>
        <a:p>
          <a:endParaRPr lang="en-GB"/>
        </a:p>
      </dgm:t>
    </dgm:pt>
    <dgm:pt modelId="{A2CBC3E9-9200-4AB5-9D86-89E066B4A322}" type="sibTrans" cxnId="{A0A1237D-45C1-4ED1-A5C3-5D3136E70CBE}">
      <dgm:prSet/>
      <dgm:spPr/>
      <dgm:t>
        <a:bodyPr/>
        <a:lstStyle/>
        <a:p>
          <a:endParaRPr lang="en-GB"/>
        </a:p>
      </dgm:t>
    </dgm:pt>
    <dgm:pt modelId="{37B4DE93-02F7-41BE-A89D-74FFD19AA589}">
      <dgm:prSet phldrT="[Text]"/>
      <dgm:spPr/>
      <dgm:t>
        <a:bodyPr/>
        <a:lstStyle/>
        <a:p>
          <a:r>
            <a:rPr lang="en-GB" b="1" dirty="0"/>
            <a:t>Improve</a:t>
          </a:r>
        </a:p>
      </dgm:t>
    </dgm:pt>
    <dgm:pt modelId="{A88B4875-3A83-4589-8AE4-96554551DC78}" type="parTrans" cxnId="{4EE6D4F8-8B1E-4290-A4E3-D19D2C357108}">
      <dgm:prSet/>
      <dgm:spPr/>
      <dgm:t>
        <a:bodyPr/>
        <a:lstStyle/>
        <a:p>
          <a:endParaRPr lang="en-GB"/>
        </a:p>
      </dgm:t>
    </dgm:pt>
    <dgm:pt modelId="{CD4AD1DC-21C0-457D-BAE3-C5B14E4A42BD}" type="sibTrans" cxnId="{4EE6D4F8-8B1E-4290-A4E3-D19D2C357108}">
      <dgm:prSet/>
      <dgm:spPr/>
      <dgm:t>
        <a:bodyPr/>
        <a:lstStyle/>
        <a:p>
          <a:endParaRPr lang="en-GB"/>
        </a:p>
      </dgm:t>
    </dgm:pt>
    <dgm:pt modelId="{6DAAE32D-C162-4FD3-8094-ECA8A145A3A0}">
      <dgm:prSet phldrT="[Text]"/>
      <dgm:spPr/>
      <dgm:t>
        <a:bodyPr/>
        <a:lstStyle/>
        <a:p>
          <a:r>
            <a:rPr lang="en-GB" b="1" dirty="0"/>
            <a:t>Change</a:t>
          </a:r>
        </a:p>
      </dgm:t>
    </dgm:pt>
    <dgm:pt modelId="{13C5D607-8AD5-4DAB-AE41-893263C0C875}" type="parTrans" cxnId="{A1825BBA-C171-4D18-BEB9-7B23D7E54D82}">
      <dgm:prSet/>
      <dgm:spPr/>
      <dgm:t>
        <a:bodyPr/>
        <a:lstStyle/>
        <a:p>
          <a:endParaRPr lang="en-GB"/>
        </a:p>
      </dgm:t>
    </dgm:pt>
    <dgm:pt modelId="{D923F8F3-5424-481F-9645-BE4CDC6B9EDE}" type="sibTrans" cxnId="{A1825BBA-C171-4D18-BEB9-7B23D7E54D82}">
      <dgm:prSet/>
      <dgm:spPr/>
      <dgm:t>
        <a:bodyPr/>
        <a:lstStyle/>
        <a:p>
          <a:endParaRPr lang="en-GB"/>
        </a:p>
      </dgm:t>
    </dgm:pt>
    <dgm:pt modelId="{7717DFAA-40C0-4A3A-B391-01E27CCF24B7}">
      <dgm:prSet phldrT="[Text]"/>
      <dgm:spPr>
        <a:ln>
          <a:solidFill>
            <a:schemeClr val="accent2"/>
          </a:solidFill>
        </a:ln>
      </dgm:spPr>
      <dgm:t>
        <a:bodyPr/>
        <a:lstStyle/>
        <a:p>
          <a:r>
            <a:rPr lang="en-GB" dirty="0"/>
            <a:t>Actions to be implemented immediately</a:t>
          </a:r>
        </a:p>
      </dgm:t>
    </dgm:pt>
    <dgm:pt modelId="{F200A28A-4837-41FD-AF93-8ADE5201909E}" type="parTrans" cxnId="{376B5FC5-7ECF-4D95-8634-46BF1AB21D36}">
      <dgm:prSet/>
      <dgm:spPr/>
      <dgm:t>
        <a:bodyPr/>
        <a:lstStyle/>
        <a:p>
          <a:endParaRPr lang="en-GB"/>
        </a:p>
      </dgm:t>
    </dgm:pt>
    <dgm:pt modelId="{B1B8380F-BC06-4755-88EF-81F2EB419CFD}" type="sibTrans" cxnId="{376B5FC5-7ECF-4D95-8634-46BF1AB21D36}">
      <dgm:prSet/>
      <dgm:spPr/>
      <dgm:t>
        <a:bodyPr/>
        <a:lstStyle/>
        <a:p>
          <a:endParaRPr lang="en-GB"/>
        </a:p>
      </dgm:t>
    </dgm:pt>
    <dgm:pt modelId="{7006EDF7-6B99-40CF-9B93-CFEE9EB59C70}">
      <dgm:prSet phldrT="[Text]"/>
      <dgm:spPr>
        <a:ln>
          <a:solidFill>
            <a:schemeClr val="accent2"/>
          </a:solidFill>
        </a:ln>
      </dgm:spPr>
      <dgm:t>
        <a:bodyPr/>
        <a:lstStyle/>
        <a:p>
          <a:r>
            <a:rPr lang="en-GB" dirty="0"/>
            <a:t>Finding new ways to do things that are better than we currently do</a:t>
          </a:r>
        </a:p>
      </dgm:t>
    </dgm:pt>
    <dgm:pt modelId="{D9488731-4547-404E-BB06-C7DC32097C96}" type="parTrans" cxnId="{07784F86-289B-4F23-B2EA-FE5E79838863}">
      <dgm:prSet/>
      <dgm:spPr/>
      <dgm:t>
        <a:bodyPr/>
        <a:lstStyle/>
        <a:p>
          <a:endParaRPr lang="en-GB"/>
        </a:p>
      </dgm:t>
    </dgm:pt>
    <dgm:pt modelId="{E630654B-6FDD-42B6-BCF8-7E0BBBBC70E9}" type="sibTrans" cxnId="{07784F86-289B-4F23-B2EA-FE5E79838863}">
      <dgm:prSet/>
      <dgm:spPr/>
      <dgm:t>
        <a:bodyPr/>
        <a:lstStyle/>
        <a:p>
          <a:endParaRPr lang="en-GB"/>
        </a:p>
      </dgm:t>
    </dgm:pt>
    <dgm:pt modelId="{BF29270D-3C25-4C6C-AD61-899BAE506E25}">
      <dgm:prSet phldrT="[Text]"/>
      <dgm:spPr>
        <a:ln>
          <a:solidFill>
            <a:schemeClr val="accent2"/>
          </a:solidFill>
        </a:ln>
      </dgm:spPr>
      <dgm:t>
        <a:bodyPr/>
        <a:lstStyle/>
        <a:p>
          <a:r>
            <a:rPr lang="en-GB" dirty="0"/>
            <a:t>Substantive changes to the care we deliver</a:t>
          </a:r>
        </a:p>
      </dgm:t>
    </dgm:pt>
    <dgm:pt modelId="{FB30FA86-3333-42AF-B18E-0151826EFF2A}" type="parTrans" cxnId="{4E1B44F6-9F54-4AF5-ADD5-B5129315D03A}">
      <dgm:prSet/>
      <dgm:spPr/>
      <dgm:t>
        <a:bodyPr/>
        <a:lstStyle/>
        <a:p>
          <a:endParaRPr lang="en-GB"/>
        </a:p>
      </dgm:t>
    </dgm:pt>
    <dgm:pt modelId="{C599905B-A196-43BD-ABD7-E773EDEBBA93}" type="sibTrans" cxnId="{4E1B44F6-9F54-4AF5-ADD5-B5129315D03A}">
      <dgm:prSet/>
      <dgm:spPr/>
      <dgm:t>
        <a:bodyPr/>
        <a:lstStyle/>
        <a:p>
          <a:endParaRPr lang="en-GB"/>
        </a:p>
      </dgm:t>
    </dgm:pt>
    <dgm:pt modelId="{1C5724CA-9A38-4C74-B15C-9BD405BE6B62}">
      <dgm:prSet phldrT="[Text]"/>
      <dgm:spPr>
        <a:ln>
          <a:solidFill>
            <a:schemeClr val="accent2"/>
          </a:solidFill>
        </a:ln>
      </dgm:spPr>
      <dgm:t>
        <a:bodyPr/>
        <a:lstStyle/>
        <a:p>
          <a:r>
            <a:rPr lang="en-GB" dirty="0"/>
            <a:t>e.g. How to identify staff in PPE</a:t>
          </a:r>
        </a:p>
      </dgm:t>
    </dgm:pt>
    <dgm:pt modelId="{7513A6AB-AB0F-4668-86B2-2F53CB7C6A79}" type="parTrans" cxnId="{187ADC49-85A5-41E9-9D7B-35232B45DFFF}">
      <dgm:prSet/>
      <dgm:spPr/>
      <dgm:t>
        <a:bodyPr/>
        <a:lstStyle/>
        <a:p>
          <a:endParaRPr lang="en-GB"/>
        </a:p>
      </dgm:t>
    </dgm:pt>
    <dgm:pt modelId="{6B563325-3B30-4D25-A4E7-16EB52AD3733}" type="sibTrans" cxnId="{187ADC49-85A5-41E9-9D7B-35232B45DFFF}">
      <dgm:prSet/>
      <dgm:spPr/>
      <dgm:t>
        <a:bodyPr/>
        <a:lstStyle/>
        <a:p>
          <a:endParaRPr lang="en-GB"/>
        </a:p>
      </dgm:t>
    </dgm:pt>
    <dgm:pt modelId="{39416094-1209-483B-9672-4CE600BA9FFC}">
      <dgm:prSet phldrT="[Text]"/>
      <dgm:spPr>
        <a:ln>
          <a:solidFill>
            <a:schemeClr val="accent2"/>
          </a:solidFill>
        </a:ln>
      </dgm:spPr>
      <dgm:t>
        <a:bodyPr/>
        <a:lstStyle/>
        <a:p>
          <a:endParaRPr lang="en-GB" dirty="0"/>
        </a:p>
      </dgm:t>
    </dgm:pt>
    <dgm:pt modelId="{E137AAE6-8D09-44C8-A1AE-345038F08027}" type="parTrans" cxnId="{FD2A5A70-77BA-42AB-8E00-00451D379640}">
      <dgm:prSet/>
      <dgm:spPr/>
      <dgm:t>
        <a:bodyPr/>
        <a:lstStyle/>
        <a:p>
          <a:endParaRPr lang="en-GB"/>
        </a:p>
      </dgm:t>
    </dgm:pt>
    <dgm:pt modelId="{4F4BA8E8-EBE0-4F46-9FFB-4CF5A47364C2}" type="sibTrans" cxnId="{FD2A5A70-77BA-42AB-8E00-00451D379640}">
      <dgm:prSet/>
      <dgm:spPr/>
      <dgm:t>
        <a:bodyPr/>
        <a:lstStyle/>
        <a:p>
          <a:endParaRPr lang="en-GB"/>
        </a:p>
      </dgm:t>
    </dgm:pt>
    <dgm:pt modelId="{7F002C0A-265D-43A6-B5FF-9A8D65712C71}">
      <dgm:prSet phldrT="[Text]"/>
      <dgm:spPr>
        <a:ln>
          <a:solidFill>
            <a:schemeClr val="accent2"/>
          </a:solidFill>
        </a:ln>
      </dgm:spPr>
      <dgm:t>
        <a:bodyPr/>
        <a:lstStyle/>
        <a:p>
          <a:r>
            <a:rPr lang="en-GB" dirty="0"/>
            <a:t>e.g. Day 0 simulation training</a:t>
          </a:r>
        </a:p>
      </dgm:t>
    </dgm:pt>
    <dgm:pt modelId="{50A562FA-2461-44D0-B853-5DD5724C702B}" type="parTrans" cxnId="{828BE45B-8870-40EF-AA05-13496265EB54}">
      <dgm:prSet/>
      <dgm:spPr/>
      <dgm:t>
        <a:bodyPr/>
        <a:lstStyle/>
        <a:p>
          <a:endParaRPr lang="en-GB"/>
        </a:p>
      </dgm:t>
    </dgm:pt>
    <dgm:pt modelId="{67A9F71B-8162-4B82-8557-DDAA74713124}" type="sibTrans" cxnId="{828BE45B-8870-40EF-AA05-13496265EB54}">
      <dgm:prSet/>
      <dgm:spPr/>
      <dgm:t>
        <a:bodyPr/>
        <a:lstStyle/>
        <a:p>
          <a:endParaRPr lang="en-GB"/>
        </a:p>
      </dgm:t>
    </dgm:pt>
    <dgm:pt modelId="{5B2B1F14-100D-43CB-B1CF-3510EDFD8C13}">
      <dgm:prSet phldrT="[Text]"/>
      <dgm:spPr>
        <a:ln>
          <a:solidFill>
            <a:schemeClr val="accent2"/>
          </a:solidFill>
        </a:ln>
      </dgm:spPr>
      <dgm:t>
        <a:bodyPr/>
        <a:lstStyle/>
        <a:p>
          <a:endParaRPr lang="en-GB" dirty="0"/>
        </a:p>
      </dgm:t>
    </dgm:pt>
    <dgm:pt modelId="{BE225030-0B41-415C-81C7-CB3822771FF6}" type="parTrans" cxnId="{E3C3785F-C114-4BC5-BF87-113811B4C1EF}">
      <dgm:prSet/>
      <dgm:spPr/>
      <dgm:t>
        <a:bodyPr/>
        <a:lstStyle/>
        <a:p>
          <a:endParaRPr lang="en-GB"/>
        </a:p>
      </dgm:t>
    </dgm:pt>
    <dgm:pt modelId="{B4F1B0B3-197B-468C-86AC-B3D2808ADBC8}" type="sibTrans" cxnId="{E3C3785F-C114-4BC5-BF87-113811B4C1EF}">
      <dgm:prSet/>
      <dgm:spPr/>
      <dgm:t>
        <a:bodyPr/>
        <a:lstStyle/>
        <a:p>
          <a:endParaRPr lang="en-GB"/>
        </a:p>
      </dgm:t>
    </dgm:pt>
    <dgm:pt modelId="{87563ED1-9A47-4D58-8220-FAD9F6C73698}">
      <dgm:prSet phldrT="[Text]"/>
      <dgm:spPr>
        <a:ln>
          <a:solidFill>
            <a:schemeClr val="accent2"/>
          </a:solidFill>
        </a:ln>
      </dgm:spPr>
      <dgm:t>
        <a:bodyPr/>
        <a:lstStyle/>
        <a:p>
          <a:r>
            <a:rPr lang="en-GB" dirty="0"/>
            <a:t>e.g. new VTE protocol</a:t>
          </a:r>
        </a:p>
      </dgm:t>
    </dgm:pt>
    <dgm:pt modelId="{25ED7618-AA43-43E5-8C16-F03DC2CF9671}" type="parTrans" cxnId="{C1A64F56-142C-48B1-A840-06CFECDF9F8B}">
      <dgm:prSet/>
      <dgm:spPr/>
      <dgm:t>
        <a:bodyPr/>
        <a:lstStyle/>
        <a:p>
          <a:endParaRPr lang="en-GB"/>
        </a:p>
      </dgm:t>
    </dgm:pt>
    <dgm:pt modelId="{D458AF99-2498-4E5E-8CF3-B55A81D7BAE1}" type="sibTrans" cxnId="{C1A64F56-142C-48B1-A840-06CFECDF9F8B}">
      <dgm:prSet/>
      <dgm:spPr/>
      <dgm:t>
        <a:bodyPr/>
        <a:lstStyle/>
        <a:p>
          <a:endParaRPr lang="en-GB"/>
        </a:p>
      </dgm:t>
    </dgm:pt>
    <dgm:pt modelId="{D07A4196-935C-4B08-8BEC-2120A1E52220}">
      <dgm:prSet phldrT="[Text]"/>
      <dgm:spPr>
        <a:ln>
          <a:solidFill>
            <a:schemeClr val="accent2"/>
          </a:solidFill>
        </a:ln>
      </dgm:spPr>
      <dgm:t>
        <a:bodyPr/>
        <a:lstStyle/>
        <a:p>
          <a:endParaRPr lang="en-GB" dirty="0"/>
        </a:p>
      </dgm:t>
    </dgm:pt>
    <dgm:pt modelId="{E93029FA-7921-4857-BF43-F243548E8234}" type="parTrans" cxnId="{8A1D9E99-57B2-4377-92FB-029A4CBF4818}">
      <dgm:prSet/>
      <dgm:spPr/>
      <dgm:t>
        <a:bodyPr/>
        <a:lstStyle/>
        <a:p>
          <a:endParaRPr lang="en-GB"/>
        </a:p>
      </dgm:t>
    </dgm:pt>
    <dgm:pt modelId="{99317093-A79A-4E0F-8FB6-739A013B5C28}" type="sibTrans" cxnId="{8A1D9E99-57B2-4377-92FB-029A4CBF4818}">
      <dgm:prSet/>
      <dgm:spPr/>
      <dgm:t>
        <a:bodyPr/>
        <a:lstStyle/>
        <a:p>
          <a:endParaRPr lang="en-GB"/>
        </a:p>
      </dgm:t>
    </dgm:pt>
    <dgm:pt modelId="{3456016A-9E94-405E-A87B-610D0D3D6BC7}" type="pres">
      <dgm:prSet presAssocID="{42EBFDEF-DF6B-4AB8-AEE2-62DC6C680200}" presName="linearFlow" presStyleCnt="0">
        <dgm:presLayoutVars>
          <dgm:dir/>
          <dgm:animLvl val="lvl"/>
          <dgm:resizeHandles val="exact"/>
        </dgm:presLayoutVars>
      </dgm:prSet>
      <dgm:spPr/>
    </dgm:pt>
    <dgm:pt modelId="{65E24861-26BF-4ADF-B13A-854C6E0B73B9}" type="pres">
      <dgm:prSet presAssocID="{7F758FC4-582C-49C8-87D2-DAA9DC1C4B2E}" presName="composite" presStyleCnt="0"/>
      <dgm:spPr/>
    </dgm:pt>
    <dgm:pt modelId="{2F5CFA59-D4AE-4285-B232-20A1A62AA4AC}" type="pres">
      <dgm:prSet presAssocID="{7F758FC4-582C-49C8-87D2-DAA9DC1C4B2E}" presName="parTx" presStyleLbl="node1" presStyleIdx="0" presStyleCnt="3">
        <dgm:presLayoutVars>
          <dgm:chMax val="0"/>
          <dgm:chPref val="0"/>
          <dgm:bulletEnabled val="1"/>
        </dgm:presLayoutVars>
      </dgm:prSet>
      <dgm:spPr/>
    </dgm:pt>
    <dgm:pt modelId="{A047EA6D-743E-4652-AE0A-62C467F0C922}" type="pres">
      <dgm:prSet presAssocID="{7F758FC4-582C-49C8-87D2-DAA9DC1C4B2E}" presName="parSh" presStyleLbl="node1" presStyleIdx="0" presStyleCnt="3"/>
      <dgm:spPr/>
    </dgm:pt>
    <dgm:pt modelId="{6926F0CA-0BC9-4E92-B558-DEB4987C6724}" type="pres">
      <dgm:prSet presAssocID="{7F758FC4-582C-49C8-87D2-DAA9DC1C4B2E}" presName="desTx" presStyleLbl="fgAcc1" presStyleIdx="0" presStyleCnt="3">
        <dgm:presLayoutVars>
          <dgm:bulletEnabled val="1"/>
        </dgm:presLayoutVars>
      </dgm:prSet>
      <dgm:spPr/>
    </dgm:pt>
    <dgm:pt modelId="{234253D0-72A9-4AC4-8591-E8F336873450}" type="pres">
      <dgm:prSet presAssocID="{A2CBC3E9-9200-4AB5-9D86-89E066B4A322}" presName="sibTrans" presStyleLbl="sibTrans2D1" presStyleIdx="0" presStyleCnt="2"/>
      <dgm:spPr/>
    </dgm:pt>
    <dgm:pt modelId="{949D61FD-02B3-4DB3-8E28-D9B21EFB5E10}" type="pres">
      <dgm:prSet presAssocID="{A2CBC3E9-9200-4AB5-9D86-89E066B4A322}" presName="connTx" presStyleLbl="sibTrans2D1" presStyleIdx="0" presStyleCnt="2"/>
      <dgm:spPr/>
    </dgm:pt>
    <dgm:pt modelId="{F9C676E0-23B3-4198-8A7D-CE22B32B70EA}" type="pres">
      <dgm:prSet presAssocID="{37B4DE93-02F7-41BE-A89D-74FFD19AA589}" presName="composite" presStyleCnt="0"/>
      <dgm:spPr/>
    </dgm:pt>
    <dgm:pt modelId="{2581790A-5EEB-4A0A-AB66-B91BCE317DD6}" type="pres">
      <dgm:prSet presAssocID="{37B4DE93-02F7-41BE-A89D-74FFD19AA589}" presName="parTx" presStyleLbl="node1" presStyleIdx="0" presStyleCnt="3">
        <dgm:presLayoutVars>
          <dgm:chMax val="0"/>
          <dgm:chPref val="0"/>
          <dgm:bulletEnabled val="1"/>
        </dgm:presLayoutVars>
      </dgm:prSet>
      <dgm:spPr/>
    </dgm:pt>
    <dgm:pt modelId="{7BEE6691-20F1-41DF-B991-A0450EF684FD}" type="pres">
      <dgm:prSet presAssocID="{37B4DE93-02F7-41BE-A89D-74FFD19AA589}" presName="parSh" presStyleLbl="node1" presStyleIdx="1" presStyleCnt="3"/>
      <dgm:spPr/>
    </dgm:pt>
    <dgm:pt modelId="{DD658334-87CE-432B-ADAE-424F37FA2416}" type="pres">
      <dgm:prSet presAssocID="{37B4DE93-02F7-41BE-A89D-74FFD19AA589}" presName="desTx" presStyleLbl="fgAcc1" presStyleIdx="1" presStyleCnt="3">
        <dgm:presLayoutVars>
          <dgm:bulletEnabled val="1"/>
        </dgm:presLayoutVars>
      </dgm:prSet>
      <dgm:spPr/>
    </dgm:pt>
    <dgm:pt modelId="{26D50339-F847-4C64-A0E4-735C8E50B42C}" type="pres">
      <dgm:prSet presAssocID="{CD4AD1DC-21C0-457D-BAE3-C5B14E4A42BD}" presName="sibTrans" presStyleLbl="sibTrans2D1" presStyleIdx="1" presStyleCnt="2"/>
      <dgm:spPr/>
    </dgm:pt>
    <dgm:pt modelId="{2EC13110-FA64-4463-BB3B-2AD42D5D5AD9}" type="pres">
      <dgm:prSet presAssocID="{CD4AD1DC-21C0-457D-BAE3-C5B14E4A42BD}" presName="connTx" presStyleLbl="sibTrans2D1" presStyleIdx="1" presStyleCnt="2"/>
      <dgm:spPr/>
    </dgm:pt>
    <dgm:pt modelId="{82AA7EDA-D39D-43C6-B2E2-446A68C95009}" type="pres">
      <dgm:prSet presAssocID="{6DAAE32D-C162-4FD3-8094-ECA8A145A3A0}" presName="composite" presStyleCnt="0"/>
      <dgm:spPr/>
    </dgm:pt>
    <dgm:pt modelId="{730FC66E-8E4C-4629-A22D-660152F10339}" type="pres">
      <dgm:prSet presAssocID="{6DAAE32D-C162-4FD3-8094-ECA8A145A3A0}" presName="parTx" presStyleLbl="node1" presStyleIdx="1" presStyleCnt="3">
        <dgm:presLayoutVars>
          <dgm:chMax val="0"/>
          <dgm:chPref val="0"/>
          <dgm:bulletEnabled val="1"/>
        </dgm:presLayoutVars>
      </dgm:prSet>
      <dgm:spPr/>
    </dgm:pt>
    <dgm:pt modelId="{B6183121-9682-48AD-BA4A-DDE1E4DB3871}" type="pres">
      <dgm:prSet presAssocID="{6DAAE32D-C162-4FD3-8094-ECA8A145A3A0}" presName="parSh" presStyleLbl="node1" presStyleIdx="2" presStyleCnt="3"/>
      <dgm:spPr/>
    </dgm:pt>
    <dgm:pt modelId="{1A90AEDC-5C83-4BAF-84EA-9A7C4F2209E9}" type="pres">
      <dgm:prSet presAssocID="{6DAAE32D-C162-4FD3-8094-ECA8A145A3A0}" presName="desTx" presStyleLbl="fgAcc1" presStyleIdx="2" presStyleCnt="3">
        <dgm:presLayoutVars>
          <dgm:bulletEnabled val="1"/>
        </dgm:presLayoutVars>
      </dgm:prSet>
      <dgm:spPr/>
    </dgm:pt>
  </dgm:ptLst>
  <dgm:cxnLst>
    <dgm:cxn modelId="{458D200C-13F7-41BC-A18D-8AE3728A836C}" type="presOf" srcId="{5B2B1F14-100D-43CB-B1CF-3510EDFD8C13}" destId="{DD658334-87CE-432B-ADAE-424F37FA2416}" srcOrd="0" destOrd="1" presId="urn:microsoft.com/office/officeart/2005/8/layout/process3"/>
    <dgm:cxn modelId="{734B6613-FC13-421C-A2CC-F3408FDF3673}" type="presOf" srcId="{CD4AD1DC-21C0-457D-BAE3-C5B14E4A42BD}" destId="{26D50339-F847-4C64-A0E4-735C8E50B42C}" srcOrd="0" destOrd="0" presId="urn:microsoft.com/office/officeart/2005/8/layout/process3"/>
    <dgm:cxn modelId="{9DDB941D-8C7E-44C6-8B2A-C9AE595A6E1F}" type="presOf" srcId="{A2CBC3E9-9200-4AB5-9D86-89E066B4A322}" destId="{234253D0-72A9-4AC4-8591-E8F336873450}" srcOrd="0" destOrd="0" presId="urn:microsoft.com/office/officeart/2005/8/layout/process3"/>
    <dgm:cxn modelId="{9DDAEB2A-9669-4165-AB3B-1C44AA9F90B8}" type="presOf" srcId="{D07A4196-935C-4B08-8BEC-2120A1E52220}" destId="{1A90AEDC-5C83-4BAF-84EA-9A7C4F2209E9}" srcOrd="0" destOrd="1" presId="urn:microsoft.com/office/officeart/2005/8/layout/process3"/>
    <dgm:cxn modelId="{382AF22F-BC30-4157-9449-30B6CF1E7BCD}" type="presOf" srcId="{1C5724CA-9A38-4C74-B15C-9BD405BE6B62}" destId="{6926F0CA-0BC9-4E92-B558-DEB4987C6724}" srcOrd="0" destOrd="2" presId="urn:microsoft.com/office/officeart/2005/8/layout/process3"/>
    <dgm:cxn modelId="{7F2B3830-35E9-4019-8B90-8096ADD7FADA}" type="presOf" srcId="{87563ED1-9A47-4D58-8220-FAD9F6C73698}" destId="{1A90AEDC-5C83-4BAF-84EA-9A7C4F2209E9}" srcOrd="0" destOrd="2" presId="urn:microsoft.com/office/officeart/2005/8/layout/process3"/>
    <dgm:cxn modelId="{828BE45B-8870-40EF-AA05-13496265EB54}" srcId="{37B4DE93-02F7-41BE-A89D-74FFD19AA589}" destId="{7F002C0A-265D-43A6-B5FF-9A8D65712C71}" srcOrd="2" destOrd="0" parTransId="{50A562FA-2461-44D0-B853-5DD5724C702B}" sibTransId="{67A9F71B-8162-4B82-8557-DDAA74713124}"/>
    <dgm:cxn modelId="{E3C3785F-C114-4BC5-BF87-113811B4C1EF}" srcId="{37B4DE93-02F7-41BE-A89D-74FFD19AA589}" destId="{5B2B1F14-100D-43CB-B1CF-3510EDFD8C13}" srcOrd="1" destOrd="0" parTransId="{BE225030-0B41-415C-81C7-CB3822771FF6}" sibTransId="{B4F1B0B3-197B-468C-86AC-B3D2808ADBC8}"/>
    <dgm:cxn modelId="{187ADC49-85A5-41E9-9D7B-35232B45DFFF}" srcId="{7F758FC4-582C-49C8-87D2-DAA9DC1C4B2E}" destId="{1C5724CA-9A38-4C74-B15C-9BD405BE6B62}" srcOrd="2" destOrd="0" parTransId="{7513A6AB-AB0F-4668-86B2-2F53CB7C6A79}" sibTransId="{6B563325-3B30-4D25-A4E7-16EB52AD3733}"/>
    <dgm:cxn modelId="{FD2A5A70-77BA-42AB-8E00-00451D379640}" srcId="{7F758FC4-582C-49C8-87D2-DAA9DC1C4B2E}" destId="{39416094-1209-483B-9672-4CE600BA9FFC}" srcOrd="1" destOrd="0" parTransId="{E137AAE6-8D09-44C8-A1AE-345038F08027}" sibTransId="{4F4BA8E8-EBE0-4F46-9FFB-4CF5A47364C2}"/>
    <dgm:cxn modelId="{C1A64F56-142C-48B1-A840-06CFECDF9F8B}" srcId="{6DAAE32D-C162-4FD3-8094-ECA8A145A3A0}" destId="{87563ED1-9A47-4D58-8220-FAD9F6C73698}" srcOrd="2" destOrd="0" parTransId="{25ED7618-AA43-43E5-8C16-F03DC2CF9671}" sibTransId="{D458AF99-2498-4E5E-8CF3-B55A81D7BAE1}"/>
    <dgm:cxn modelId="{A0A1237D-45C1-4ED1-A5C3-5D3136E70CBE}" srcId="{42EBFDEF-DF6B-4AB8-AEE2-62DC6C680200}" destId="{7F758FC4-582C-49C8-87D2-DAA9DC1C4B2E}" srcOrd="0" destOrd="0" parTransId="{F9C87E1F-48F3-49CA-841E-551611BA2500}" sibTransId="{A2CBC3E9-9200-4AB5-9D86-89E066B4A322}"/>
    <dgm:cxn modelId="{780A0082-732A-44C0-8B55-8C238EFDC5AC}" type="presOf" srcId="{A2CBC3E9-9200-4AB5-9D86-89E066B4A322}" destId="{949D61FD-02B3-4DB3-8E28-D9B21EFB5E10}" srcOrd="1" destOrd="0" presId="urn:microsoft.com/office/officeart/2005/8/layout/process3"/>
    <dgm:cxn modelId="{07784F86-289B-4F23-B2EA-FE5E79838863}" srcId="{37B4DE93-02F7-41BE-A89D-74FFD19AA589}" destId="{7006EDF7-6B99-40CF-9B93-CFEE9EB59C70}" srcOrd="0" destOrd="0" parTransId="{D9488731-4547-404E-BB06-C7DC32097C96}" sibTransId="{E630654B-6FDD-42B6-BCF8-7E0BBBBC70E9}"/>
    <dgm:cxn modelId="{CB86B686-B67D-40FA-9556-076398DFC21A}" type="presOf" srcId="{39416094-1209-483B-9672-4CE600BA9FFC}" destId="{6926F0CA-0BC9-4E92-B558-DEB4987C6724}" srcOrd="0" destOrd="1" presId="urn:microsoft.com/office/officeart/2005/8/layout/process3"/>
    <dgm:cxn modelId="{8DA0C38C-47F8-4C07-976E-8B82BE9DEDD2}" type="presOf" srcId="{7F002C0A-265D-43A6-B5FF-9A8D65712C71}" destId="{DD658334-87CE-432B-ADAE-424F37FA2416}" srcOrd="0" destOrd="2" presId="urn:microsoft.com/office/officeart/2005/8/layout/process3"/>
    <dgm:cxn modelId="{189A8F96-4AD5-4336-9CB9-1FFC00B8B72F}" type="presOf" srcId="{37B4DE93-02F7-41BE-A89D-74FFD19AA589}" destId="{2581790A-5EEB-4A0A-AB66-B91BCE317DD6}" srcOrd="0" destOrd="0" presId="urn:microsoft.com/office/officeart/2005/8/layout/process3"/>
    <dgm:cxn modelId="{8A1D9E99-57B2-4377-92FB-029A4CBF4818}" srcId="{6DAAE32D-C162-4FD3-8094-ECA8A145A3A0}" destId="{D07A4196-935C-4B08-8BEC-2120A1E52220}" srcOrd="1" destOrd="0" parTransId="{E93029FA-7921-4857-BF43-F243548E8234}" sibTransId="{99317093-A79A-4E0F-8FB6-739A013B5C28}"/>
    <dgm:cxn modelId="{3591549E-1566-4398-ACB5-41B22CBBDFB6}" type="presOf" srcId="{7006EDF7-6B99-40CF-9B93-CFEE9EB59C70}" destId="{DD658334-87CE-432B-ADAE-424F37FA2416}" srcOrd="0" destOrd="0" presId="urn:microsoft.com/office/officeart/2005/8/layout/process3"/>
    <dgm:cxn modelId="{4B3CA0A7-DB7E-4795-9275-E308738A21F1}" type="presOf" srcId="{7F758FC4-582C-49C8-87D2-DAA9DC1C4B2E}" destId="{2F5CFA59-D4AE-4285-B232-20A1A62AA4AC}" srcOrd="0" destOrd="0" presId="urn:microsoft.com/office/officeart/2005/8/layout/process3"/>
    <dgm:cxn modelId="{C6C069A9-FF40-4C5F-9DE9-40F1C146D714}" type="presOf" srcId="{BF29270D-3C25-4C6C-AD61-899BAE506E25}" destId="{1A90AEDC-5C83-4BAF-84EA-9A7C4F2209E9}" srcOrd="0" destOrd="0" presId="urn:microsoft.com/office/officeart/2005/8/layout/process3"/>
    <dgm:cxn modelId="{FBAA06B3-B2DD-4315-A24D-53103CAB2F94}" type="presOf" srcId="{6DAAE32D-C162-4FD3-8094-ECA8A145A3A0}" destId="{B6183121-9682-48AD-BA4A-DDE1E4DB3871}" srcOrd="1" destOrd="0" presId="urn:microsoft.com/office/officeart/2005/8/layout/process3"/>
    <dgm:cxn modelId="{2E6E2BB3-39BA-4023-8082-83D5383E8ED0}" type="presOf" srcId="{7717DFAA-40C0-4A3A-B391-01E27CCF24B7}" destId="{6926F0CA-0BC9-4E92-B558-DEB4987C6724}" srcOrd="0" destOrd="0" presId="urn:microsoft.com/office/officeart/2005/8/layout/process3"/>
    <dgm:cxn modelId="{9E7112B9-1458-4C26-836F-5C8870C94B0D}" type="presOf" srcId="{CD4AD1DC-21C0-457D-BAE3-C5B14E4A42BD}" destId="{2EC13110-FA64-4463-BB3B-2AD42D5D5AD9}" srcOrd="1" destOrd="0" presId="urn:microsoft.com/office/officeart/2005/8/layout/process3"/>
    <dgm:cxn modelId="{A1825BBA-C171-4D18-BEB9-7B23D7E54D82}" srcId="{42EBFDEF-DF6B-4AB8-AEE2-62DC6C680200}" destId="{6DAAE32D-C162-4FD3-8094-ECA8A145A3A0}" srcOrd="2" destOrd="0" parTransId="{13C5D607-8AD5-4DAB-AE41-893263C0C875}" sibTransId="{D923F8F3-5424-481F-9645-BE4CDC6B9EDE}"/>
    <dgm:cxn modelId="{EB939DBC-A74D-4F6A-A27C-C5D97EC2D30E}" type="presOf" srcId="{42EBFDEF-DF6B-4AB8-AEE2-62DC6C680200}" destId="{3456016A-9E94-405E-A87B-610D0D3D6BC7}" srcOrd="0" destOrd="0" presId="urn:microsoft.com/office/officeart/2005/8/layout/process3"/>
    <dgm:cxn modelId="{172DC6C0-3C82-4601-B53C-6D89BFA21ADA}" type="presOf" srcId="{7F758FC4-582C-49C8-87D2-DAA9DC1C4B2E}" destId="{A047EA6D-743E-4652-AE0A-62C467F0C922}" srcOrd="1" destOrd="0" presId="urn:microsoft.com/office/officeart/2005/8/layout/process3"/>
    <dgm:cxn modelId="{22DF7FC3-EFB8-497A-BBD5-76799731D259}" type="presOf" srcId="{37B4DE93-02F7-41BE-A89D-74FFD19AA589}" destId="{7BEE6691-20F1-41DF-B991-A0450EF684FD}" srcOrd="1" destOrd="0" presId="urn:microsoft.com/office/officeart/2005/8/layout/process3"/>
    <dgm:cxn modelId="{376B5FC5-7ECF-4D95-8634-46BF1AB21D36}" srcId="{7F758FC4-582C-49C8-87D2-DAA9DC1C4B2E}" destId="{7717DFAA-40C0-4A3A-B391-01E27CCF24B7}" srcOrd="0" destOrd="0" parTransId="{F200A28A-4837-41FD-AF93-8ADE5201909E}" sibTransId="{B1B8380F-BC06-4755-88EF-81F2EB419CFD}"/>
    <dgm:cxn modelId="{EA242DC7-59B5-4DD5-8B14-FDA901ED7442}" type="presOf" srcId="{6DAAE32D-C162-4FD3-8094-ECA8A145A3A0}" destId="{730FC66E-8E4C-4629-A22D-660152F10339}" srcOrd="0" destOrd="0" presId="urn:microsoft.com/office/officeart/2005/8/layout/process3"/>
    <dgm:cxn modelId="{4E1B44F6-9F54-4AF5-ADD5-B5129315D03A}" srcId="{6DAAE32D-C162-4FD3-8094-ECA8A145A3A0}" destId="{BF29270D-3C25-4C6C-AD61-899BAE506E25}" srcOrd="0" destOrd="0" parTransId="{FB30FA86-3333-42AF-B18E-0151826EFF2A}" sibTransId="{C599905B-A196-43BD-ABD7-E773EDEBBA93}"/>
    <dgm:cxn modelId="{4EE6D4F8-8B1E-4290-A4E3-D19D2C357108}" srcId="{42EBFDEF-DF6B-4AB8-AEE2-62DC6C680200}" destId="{37B4DE93-02F7-41BE-A89D-74FFD19AA589}" srcOrd="1" destOrd="0" parTransId="{A88B4875-3A83-4589-8AE4-96554551DC78}" sibTransId="{CD4AD1DC-21C0-457D-BAE3-C5B14E4A42BD}"/>
    <dgm:cxn modelId="{D20ED241-BD66-456C-A5BB-C0C82F9E2A46}" type="presParOf" srcId="{3456016A-9E94-405E-A87B-610D0D3D6BC7}" destId="{65E24861-26BF-4ADF-B13A-854C6E0B73B9}" srcOrd="0" destOrd="0" presId="urn:microsoft.com/office/officeart/2005/8/layout/process3"/>
    <dgm:cxn modelId="{02C3A7FB-888C-44BC-9D51-F1A9203C040D}" type="presParOf" srcId="{65E24861-26BF-4ADF-B13A-854C6E0B73B9}" destId="{2F5CFA59-D4AE-4285-B232-20A1A62AA4AC}" srcOrd="0" destOrd="0" presId="urn:microsoft.com/office/officeart/2005/8/layout/process3"/>
    <dgm:cxn modelId="{DBE3DAB7-7AB9-4155-898D-F49EB920B70C}" type="presParOf" srcId="{65E24861-26BF-4ADF-B13A-854C6E0B73B9}" destId="{A047EA6D-743E-4652-AE0A-62C467F0C922}" srcOrd="1" destOrd="0" presId="urn:microsoft.com/office/officeart/2005/8/layout/process3"/>
    <dgm:cxn modelId="{9F47E35E-40A7-4751-9F2C-07E8CD3AB951}" type="presParOf" srcId="{65E24861-26BF-4ADF-B13A-854C6E0B73B9}" destId="{6926F0CA-0BC9-4E92-B558-DEB4987C6724}" srcOrd="2" destOrd="0" presId="urn:microsoft.com/office/officeart/2005/8/layout/process3"/>
    <dgm:cxn modelId="{A5897A77-6C82-415A-A483-90FD7DE92B86}" type="presParOf" srcId="{3456016A-9E94-405E-A87B-610D0D3D6BC7}" destId="{234253D0-72A9-4AC4-8591-E8F336873450}" srcOrd="1" destOrd="0" presId="urn:microsoft.com/office/officeart/2005/8/layout/process3"/>
    <dgm:cxn modelId="{DFE2E553-707C-4350-93D0-51842C3F61CB}" type="presParOf" srcId="{234253D0-72A9-4AC4-8591-E8F336873450}" destId="{949D61FD-02B3-4DB3-8E28-D9B21EFB5E10}" srcOrd="0" destOrd="0" presId="urn:microsoft.com/office/officeart/2005/8/layout/process3"/>
    <dgm:cxn modelId="{FEFCAA31-0A0A-4631-8470-732BAF643205}" type="presParOf" srcId="{3456016A-9E94-405E-A87B-610D0D3D6BC7}" destId="{F9C676E0-23B3-4198-8A7D-CE22B32B70EA}" srcOrd="2" destOrd="0" presId="urn:microsoft.com/office/officeart/2005/8/layout/process3"/>
    <dgm:cxn modelId="{1F2B12CE-1ECD-4A62-817B-F5F688F4A142}" type="presParOf" srcId="{F9C676E0-23B3-4198-8A7D-CE22B32B70EA}" destId="{2581790A-5EEB-4A0A-AB66-B91BCE317DD6}" srcOrd="0" destOrd="0" presId="urn:microsoft.com/office/officeart/2005/8/layout/process3"/>
    <dgm:cxn modelId="{AE79D3EA-08DF-48CA-A846-DEBB171702C6}" type="presParOf" srcId="{F9C676E0-23B3-4198-8A7D-CE22B32B70EA}" destId="{7BEE6691-20F1-41DF-B991-A0450EF684FD}" srcOrd="1" destOrd="0" presId="urn:microsoft.com/office/officeart/2005/8/layout/process3"/>
    <dgm:cxn modelId="{F2520935-7E3F-4553-A73F-5AA83127C00D}" type="presParOf" srcId="{F9C676E0-23B3-4198-8A7D-CE22B32B70EA}" destId="{DD658334-87CE-432B-ADAE-424F37FA2416}" srcOrd="2" destOrd="0" presId="urn:microsoft.com/office/officeart/2005/8/layout/process3"/>
    <dgm:cxn modelId="{49D2E95F-14FC-47E5-B2C3-056A83511F0C}" type="presParOf" srcId="{3456016A-9E94-405E-A87B-610D0D3D6BC7}" destId="{26D50339-F847-4C64-A0E4-735C8E50B42C}" srcOrd="3" destOrd="0" presId="urn:microsoft.com/office/officeart/2005/8/layout/process3"/>
    <dgm:cxn modelId="{EB0E47B0-2349-4B92-9766-A6BD297703C4}" type="presParOf" srcId="{26D50339-F847-4C64-A0E4-735C8E50B42C}" destId="{2EC13110-FA64-4463-BB3B-2AD42D5D5AD9}" srcOrd="0" destOrd="0" presId="urn:microsoft.com/office/officeart/2005/8/layout/process3"/>
    <dgm:cxn modelId="{A1201889-7856-45FF-B306-3C9BD9AD8DF9}" type="presParOf" srcId="{3456016A-9E94-405E-A87B-610D0D3D6BC7}" destId="{82AA7EDA-D39D-43C6-B2E2-446A68C95009}" srcOrd="4" destOrd="0" presId="urn:microsoft.com/office/officeart/2005/8/layout/process3"/>
    <dgm:cxn modelId="{B0C2DFF4-EED7-4700-88E7-006BE752A3F3}" type="presParOf" srcId="{82AA7EDA-D39D-43C6-B2E2-446A68C95009}" destId="{730FC66E-8E4C-4629-A22D-660152F10339}" srcOrd="0" destOrd="0" presId="urn:microsoft.com/office/officeart/2005/8/layout/process3"/>
    <dgm:cxn modelId="{DDECA1AE-3D48-4A0E-8826-0934F3500442}" type="presParOf" srcId="{82AA7EDA-D39D-43C6-B2E2-446A68C95009}" destId="{B6183121-9682-48AD-BA4A-DDE1E4DB3871}" srcOrd="1" destOrd="0" presId="urn:microsoft.com/office/officeart/2005/8/layout/process3"/>
    <dgm:cxn modelId="{373B7AD6-4548-4EC6-AA06-B24372A60111}" type="presParOf" srcId="{82AA7EDA-D39D-43C6-B2E2-446A68C95009}" destId="{1A90AEDC-5C83-4BAF-84EA-9A7C4F2209E9}"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EBFDEF-DF6B-4AB8-AEE2-62DC6C680200}" type="doc">
      <dgm:prSet loTypeId="urn:microsoft.com/office/officeart/2005/8/layout/process3" loCatId="process" qsTypeId="urn:microsoft.com/office/officeart/2005/8/quickstyle/simple1" qsCatId="simple" csTypeId="urn:microsoft.com/office/officeart/2005/8/colors/accent1_2" csCatId="accent1" phldr="1"/>
      <dgm:spPr/>
    </dgm:pt>
    <dgm:pt modelId="{7F758FC4-582C-49C8-87D2-DAA9DC1C4B2E}">
      <dgm:prSet phldrT="[Text]"/>
      <dgm:spPr/>
      <dgm:t>
        <a:bodyPr/>
        <a:lstStyle/>
        <a:p>
          <a:r>
            <a:rPr lang="en-GB" b="1" dirty="0"/>
            <a:t>Fix</a:t>
          </a:r>
        </a:p>
      </dgm:t>
    </dgm:pt>
    <dgm:pt modelId="{F9C87E1F-48F3-49CA-841E-551611BA2500}" type="parTrans" cxnId="{A0A1237D-45C1-4ED1-A5C3-5D3136E70CBE}">
      <dgm:prSet/>
      <dgm:spPr/>
      <dgm:t>
        <a:bodyPr/>
        <a:lstStyle/>
        <a:p>
          <a:endParaRPr lang="en-GB"/>
        </a:p>
      </dgm:t>
    </dgm:pt>
    <dgm:pt modelId="{A2CBC3E9-9200-4AB5-9D86-89E066B4A322}" type="sibTrans" cxnId="{A0A1237D-45C1-4ED1-A5C3-5D3136E70CBE}">
      <dgm:prSet/>
      <dgm:spPr/>
      <dgm:t>
        <a:bodyPr/>
        <a:lstStyle/>
        <a:p>
          <a:endParaRPr lang="en-GB"/>
        </a:p>
      </dgm:t>
    </dgm:pt>
    <dgm:pt modelId="{37B4DE93-02F7-41BE-A89D-74FFD19AA589}">
      <dgm:prSet phldrT="[Text]"/>
      <dgm:spPr/>
      <dgm:t>
        <a:bodyPr/>
        <a:lstStyle/>
        <a:p>
          <a:r>
            <a:rPr lang="en-GB" b="1" dirty="0"/>
            <a:t>Improve</a:t>
          </a:r>
        </a:p>
      </dgm:t>
    </dgm:pt>
    <dgm:pt modelId="{A88B4875-3A83-4589-8AE4-96554551DC78}" type="parTrans" cxnId="{4EE6D4F8-8B1E-4290-A4E3-D19D2C357108}">
      <dgm:prSet/>
      <dgm:spPr/>
      <dgm:t>
        <a:bodyPr/>
        <a:lstStyle/>
        <a:p>
          <a:endParaRPr lang="en-GB"/>
        </a:p>
      </dgm:t>
    </dgm:pt>
    <dgm:pt modelId="{CD4AD1DC-21C0-457D-BAE3-C5B14E4A42BD}" type="sibTrans" cxnId="{4EE6D4F8-8B1E-4290-A4E3-D19D2C357108}">
      <dgm:prSet/>
      <dgm:spPr/>
      <dgm:t>
        <a:bodyPr/>
        <a:lstStyle/>
        <a:p>
          <a:endParaRPr lang="en-GB"/>
        </a:p>
      </dgm:t>
    </dgm:pt>
    <dgm:pt modelId="{6DAAE32D-C162-4FD3-8094-ECA8A145A3A0}">
      <dgm:prSet phldrT="[Text]"/>
      <dgm:spPr/>
      <dgm:t>
        <a:bodyPr/>
        <a:lstStyle/>
        <a:p>
          <a:r>
            <a:rPr lang="en-GB" b="1" dirty="0"/>
            <a:t>Change</a:t>
          </a:r>
        </a:p>
      </dgm:t>
    </dgm:pt>
    <dgm:pt modelId="{13C5D607-8AD5-4DAB-AE41-893263C0C875}" type="parTrans" cxnId="{A1825BBA-C171-4D18-BEB9-7B23D7E54D82}">
      <dgm:prSet/>
      <dgm:spPr/>
      <dgm:t>
        <a:bodyPr/>
        <a:lstStyle/>
        <a:p>
          <a:endParaRPr lang="en-GB"/>
        </a:p>
      </dgm:t>
    </dgm:pt>
    <dgm:pt modelId="{D923F8F3-5424-481F-9645-BE4CDC6B9EDE}" type="sibTrans" cxnId="{A1825BBA-C171-4D18-BEB9-7B23D7E54D82}">
      <dgm:prSet/>
      <dgm:spPr/>
      <dgm:t>
        <a:bodyPr/>
        <a:lstStyle/>
        <a:p>
          <a:endParaRPr lang="en-GB"/>
        </a:p>
      </dgm:t>
    </dgm:pt>
    <dgm:pt modelId="{7717DFAA-40C0-4A3A-B391-01E27CCF24B7}">
      <dgm:prSet phldrT="[Text]"/>
      <dgm:spPr/>
      <dgm:t>
        <a:bodyPr/>
        <a:lstStyle/>
        <a:p>
          <a:endParaRPr lang="en-GB" dirty="0"/>
        </a:p>
      </dgm:t>
    </dgm:pt>
    <dgm:pt modelId="{F200A28A-4837-41FD-AF93-8ADE5201909E}" type="parTrans" cxnId="{376B5FC5-7ECF-4D95-8634-46BF1AB21D36}">
      <dgm:prSet/>
      <dgm:spPr/>
      <dgm:t>
        <a:bodyPr/>
        <a:lstStyle/>
        <a:p>
          <a:endParaRPr lang="en-GB"/>
        </a:p>
      </dgm:t>
    </dgm:pt>
    <dgm:pt modelId="{B1B8380F-BC06-4755-88EF-81F2EB419CFD}" type="sibTrans" cxnId="{376B5FC5-7ECF-4D95-8634-46BF1AB21D36}">
      <dgm:prSet/>
      <dgm:spPr/>
      <dgm:t>
        <a:bodyPr/>
        <a:lstStyle/>
        <a:p>
          <a:endParaRPr lang="en-GB"/>
        </a:p>
      </dgm:t>
    </dgm:pt>
    <dgm:pt modelId="{7006EDF7-6B99-40CF-9B93-CFEE9EB59C70}">
      <dgm:prSet phldrT="[Text]">
        <dgm:style>
          <a:lnRef idx="2">
            <a:schemeClr val="accent2"/>
          </a:lnRef>
          <a:fillRef idx="1">
            <a:schemeClr val="lt1"/>
          </a:fillRef>
          <a:effectRef idx="0">
            <a:schemeClr val="accent2"/>
          </a:effectRef>
          <a:fontRef idx="minor">
            <a:schemeClr val="dk1"/>
          </a:fontRef>
        </dgm:style>
      </dgm:prSet>
      <dgm:spPr/>
      <dgm:t>
        <a:bodyPr/>
        <a:lstStyle/>
        <a:p>
          <a:r>
            <a:rPr lang="en-GB" dirty="0"/>
            <a:t>Changing how we prone patients and new management of patients when in prone position</a:t>
          </a:r>
        </a:p>
      </dgm:t>
    </dgm:pt>
    <dgm:pt modelId="{D9488731-4547-404E-BB06-C7DC32097C96}" type="parTrans" cxnId="{07784F86-289B-4F23-B2EA-FE5E79838863}">
      <dgm:prSet/>
      <dgm:spPr/>
      <dgm:t>
        <a:bodyPr/>
        <a:lstStyle/>
        <a:p>
          <a:endParaRPr lang="en-GB"/>
        </a:p>
      </dgm:t>
    </dgm:pt>
    <dgm:pt modelId="{E630654B-6FDD-42B6-BCF8-7E0BBBBC70E9}" type="sibTrans" cxnId="{07784F86-289B-4F23-B2EA-FE5E79838863}">
      <dgm:prSet/>
      <dgm:spPr/>
      <dgm:t>
        <a:bodyPr/>
        <a:lstStyle/>
        <a:p>
          <a:endParaRPr lang="en-GB"/>
        </a:p>
      </dgm:t>
    </dgm:pt>
    <dgm:pt modelId="{B31D240B-0B84-4A72-85E6-58C9794D7AF5}">
      <dgm:prSet phldrT="[Text]"/>
      <dgm:spPr/>
      <dgm:t>
        <a:bodyPr/>
        <a:lstStyle/>
        <a:p>
          <a:r>
            <a:rPr lang="en-GB" dirty="0"/>
            <a:t>Stock labelling and trolley management</a:t>
          </a:r>
        </a:p>
      </dgm:t>
    </dgm:pt>
    <dgm:pt modelId="{985A0EB5-3E98-4D1F-80EE-EEA2409D6311}" type="parTrans" cxnId="{307EF7FD-B667-4115-813E-A1332EA61616}">
      <dgm:prSet/>
      <dgm:spPr/>
      <dgm:t>
        <a:bodyPr/>
        <a:lstStyle/>
        <a:p>
          <a:endParaRPr lang="en-GB"/>
        </a:p>
      </dgm:t>
    </dgm:pt>
    <dgm:pt modelId="{3D8AB870-C129-4E9C-A8A0-02CC8BA022A4}" type="sibTrans" cxnId="{307EF7FD-B667-4115-813E-A1332EA61616}">
      <dgm:prSet/>
      <dgm:spPr/>
      <dgm:t>
        <a:bodyPr/>
        <a:lstStyle/>
        <a:p>
          <a:endParaRPr lang="en-GB"/>
        </a:p>
      </dgm:t>
    </dgm:pt>
    <dgm:pt modelId="{0085A332-B2BF-4275-910B-4607D876699A}">
      <dgm:prSet phldrT="[Text]"/>
      <dgm:spPr/>
      <dgm:t>
        <a:bodyPr/>
        <a:lstStyle/>
        <a:p>
          <a:endParaRPr lang="en-GB" dirty="0"/>
        </a:p>
      </dgm:t>
    </dgm:pt>
    <dgm:pt modelId="{59B9065A-1EC1-4960-A9C6-15245A8D1C8D}" type="parTrans" cxnId="{D53DFE0F-73DC-4B65-9AF6-1E620BEE86EB}">
      <dgm:prSet/>
      <dgm:spPr/>
      <dgm:t>
        <a:bodyPr/>
        <a:lstStyle/>
        <a:p>
          <a:endParaRPr lang="en-GB"/>
        </a:p>
      </dgm:t>
    </dgm:pt>
    <dgm:pt modelId="{F5FC1B58-EC5C-4728-8C73-7E61920CE239}" type="sibTrans" cxnId="{D53DFE0F-73DC-4B65-9AF6-1E620BEE86EB}">
      <dgm:prSet/>
      <dgm:spPr/>
      <dgm:t>
        <a:bodyPr/>
        <a:lstStyle/>
        <a:p>
          <a:endParaRPr lang="en-GB"/>
        </a:p>
      </dgm:t>
    </dgm:pt>
    <dgm:pt modelId="{549AAB4A-A533-496C-84C9-8EECE8295B4B}">
      <dgm:prSet phldrT="[Text]"/>
      <dgm:spPr/>
      <dgm:t>
        <a:bodyPr/>
        <a:lstStyle/>
        <a:p>
          <a:endParaRPr lang="en-GB" dirty="0"/>
        </a:p>
      </dgm:t>
    </dgm:pt>
    <dgm:pt modelId="{53D30452-82FE-4B5C-ACB2-A4EE24817A11}" type="parTrans" cxnId="{072B472D-BE2B-4B59-A125-4E10F7FCD22F}">
      <dgm:prSet/>
      <dgm:spPr/>
      <dgm:t>
        <a:bodyPr/>
        <a:lstStyle/>
        <a:p>
          <a:endParaRPr lang="en-GB"/>
        </a:p>
      </dgm:t>
    </dgm:pt>
    <dgm:pt modelId="{F42F73B7-5232-4E1F-A879-6DB9C40946CA}" type="sibTrans" cxnId="{072B472D-BE2B-4B59-A125-4E10F7FCD22F}">
      <dgm:prSet/>
      <dgm:spPr/>
      <dgm:t>
        <a:bodyPr/>
        <a:lstStyle/>
        <a:p>
          <a:endParaRPr lang="en-GB"/>
        </a:p>
      </dgm:t>
    </dgm:pt>
    <dgm:pt modelId="{D2DE32AD-4DCE-459A-826B-8579D2978CC7}">
      <dgm:prSet phldrT="[Text]"/>
      <dgm:spPr/>
      <dgm:t>
        <a:bodyPr/>
        <a:lstStyle/>
        <a:p>
          <a:r>
            <a:rPr lang="en-GB" dirty="0"/>
            <a:t>Ensuring accuracy of allergy information from referring sites</a:t>
          </a:r>
        </a:p>
      </dgm:t>
    </dgm:pt>
    <dgm:pt modelId="{86483165-A9BD-4D74-BD46-67C5C192DB33}" type="parTrans" cxnId="{68732947-D2FC-49FC-93F3-2171E7CC1E21}">
      <dgm:prSet/>
      <dgm:spPr/>
      <dgm:t>
        <a:bodyPr/>
        <a:lstStyle/>
        <a:p>
          <a:endParaRPr lang="en-GB"/>
        </a:p>
      </dgm:t>
    </dgm:pt>
    <dgm:pt modelId="{5317D97D-48BD-41DA-867D-8BDD97DE492F}" type="sibTrans" cxnId="{68732947-D2FC-49FC-93F3-2171E7CC1E21}">
      <dgm:prSet/>
      <dgm:spPr/>
      <dgm:t>
        <a:bodyPr/>
        <a:lstStyle/>
        <a:p>
          <a:endParaRPr lang="en-GB"/>
        </a:p>
      </dgm:t>
    </dgm:pt>
    <dgm:pt modelId="{2A1D388B-DCA4-4883-8C40-8ED00CC3758B}">
      <dgm:prSet phldrT="[Text]"/>
      <dgm:spPr/>
      <dgm:t>
        <a:bodyPr/>
        <a:lstStyle/>
        <a:p>
          <a:endParaRPr lang="en-GB" dirty="0"/>
        </a:p>
      </dgm:t>
    </dgm:pt>
    <dgm:pt modelId="{47D028F4-134F-44D9-841B-8B0ED955B941}" type="parTrans" cxnId="{C82DD316-6927-47C5-A22B-D40F3A28D82C}">
      <dgm:prSet/>
      <dgm:spPr/>
      <dgm:t>
        <a:bodyPr/>
        <a:lstStyle/>
        <a:p>
          <a:endParaRPr lang="en-GB"/>
        </a:p>
      </dgm:t>
    </dgm:pt>
    <dgm:pt modelId="{5AA2620B-4ECA-45EE-BFB7-FF4CC4C2DBB8}" type="sibTrans" cxnId="{C82DD316-6927-47C5-A22B-D40F3A28D82C}">
      <dgm:prSet/>
      <dgm:spPr/>
      <dgm:t>
        <a:bodyPr/>
        <a:lstStyle/>
        <a:p>
          <a:endParaRPr lang="en-GB"/>
        </a:p>
      </dgm:t>
    </dgm:pt>
    <dgm:pt modelId="{E8535893-7053-48EF-8E40-6AB3FC9A25C2}">
      <dgm:prSet phldrT="[Text]">
        <dgm:style>
          <a:lnRef idx="2">
            <a:schemeClr val="accent2"/>
          </a:lnRef>
          <a:fillRef idx="1">
            <a:schemeClr val="lt1"/>
          </a:fillRef>
          <a:effectRef idx="0">
            <a:schemeClr val="accent2"/>
          </a:effectRef>
          <a:fontRef idx="minor">
            <a:schemeClr val="dk1"/>
          </a:fontRef>
        </dgm:style>
      </dgm:prSet>
      <dgm:spPr/>
      <dgm:t>
        <a:bodyPr/>
        <a:lstStyle/>
        <a:p>
          <a:endParaRPr lang="en-GB" dirty="0"/>
        </a:p>
      </dgm:t>
    </dgm:pt>
    <dgm:pt modelId="{20DEC62B-361F-48BB-BA07-4C8B4245DF59}" type="parTrans" cxnId="{0B662A39-6F6A-4D4F-B1BF-1684ACB2D5B2}">
      <dgm:prSet/>
      <dgm:spPr/>
      <dgm:t>
        <a:bodyPr/>
        <a:lstStyle/>
        <a:p>
          <a:endParaRPr lang="en-GB"/>
        </a:p>
      </dgm:t>
    </dgm:pt>
    <dgm:pt modelId="{06C53FF8-3292-447A-BC58-3194F6E686B7}" type="sibTrans" cxnId="{0B662A39-6F6A-4D4F-B1BF-1684ACB2D5B2}">
      <dgm:prSet/>
      <dgm:spPr/>
      <dgm:t>
        <a:bodyPr/>
        <a:lstStyle/>
        <a:p>
          <a:endParaRPr lang="en-GB"/>
        </a:p>
      </dgm:t>
    </dgm:pt>
    <dgm:pt modelId="{029663F5-15F2-4FB4-8F17-43C53174A651}">
      <dgm:prSet phldrT="[Text]">
        <dgm:style>
          <a:lnRef idx="2">
            <a:schemeClr val="accent2"/>
          </a:lnRef>
          <a:fillRef idx="1">
            <a:schemeClr val="lt1"/>
          </a:fillRef>
          <a:effectRef idx="0">
            <a:schemeClr val="accent2"/>
          </a:effectRef>
          <a:fontRef idx="minor">
            <a:schemeClr val="dk1"/>
          </a:fontRef>
        </dgm:style>
      </dgm:prSet>
      <dgm:spPr/>
      <dgm:t>
        <a:bodyPr/>
        <a:lstStyle/>
        <a:p>
          <a:r>
            <a:rPr lang="en-GB" dirty="0"/>
            <a:t>Drug substitution due to  supply shortage</a:t>
          </a:r>
        </a:p>
      </dgm:t>
    </dgm:pt>
    <dgm:pt modelId="{54A763B3-C0D1-4609-89A0-2AB183F0FEA1}" type="parTrans" cxnId="{A2080CE4-3C4D-4F29-A296-3A1E25D7F9FE}">
      <dgm:prSet/>
      <dgm:spPr/>
      <dgm:t>
        <a:bodyPr/>
        <a:lstStyle/>
        <a:p>
          <a:endParaRPr lang="en-GB"/>
        </a:p>
      </dgm:t>
    </dgm:pt>
    <dgm:pt modelId="{0930D4B7-4FF7-49D1-B6BE-E98AD0F5DC88}" type="sibTrans" cxnId="{A2080CE4-3C4D-4F29-A296-3A1E25D7F9FE}">
      <dgm:prSet/>
      <dgm:spPr/>
      <dgm:t>
        <a:bodyPr/>
        <a:lstStyle/>
        <a:p>
          <a:endParaRPr lang="en-GB"/>
        </a:p>
      </dgm:t>
    </dgm:pt>
    <dgm:pt modelId="{B424EF7C-A776-4097-81E6-9A3157CBFB3D}">
      <dgm:prSet phldrT="[Text]">
        <dgm:style>
          <a:lnRef idx="2">
            <a:schemeClr val="accent2"/>
          </a:lnRef>
          <a:fillRef idx="1">
            <a:schemeClr val="lt1"/>
          </a:fillRef>
          <a:effectRef idx="0">
            <a:schemeClr val="accent2"/>
          </a:effectRef>
          <a:fontRef idx="minor">
            <a:schemeClr val="dk1"/>
          </a:fontRef>
        </dgm:style>
      </dgm:prSet>
      <dgm:spPr/>
      <dgm:t>
        <a:bodyPr/>
        <a:lstStyle/>
        <a:p>
          <a:endParaRPr lang="en-GB" dirty="0"/>
        </a:p>
      </dgm:t>
    </dgm:pt>
    <dgm:pt modelId="{A1461390-C1CD-4AC5-9856-8B12BD63C60B}" type="parTrans" cxnId="{62E01F86-C9AC-4173-82A8-91BFB99CD653}">
      <dgm:prSet/>
      <dgm:spPr/>
      <dgm:t>
        <a:bodyPr/>
        <a:lstStyle/>
        <a:p>
          <a:endParaRPr lang="en-GB"/>
        </a:p>
      </dgm:t>
    </dgm:pt>
    <dgm:pt modelId="{48B8E76D-BA2C-470E-9EFC-A989F42341D4}" type="sibTrans" cxnId="{62E01F86-C9AC-4173-82A8-91BFB99CD653}">
      <dgm:prSet/>
      <dgm:spPr/>
      <dgm:t>
        <a:bodyPr/>
        <a:lstStyle/>
        <a:p>
          <a:endParaRPr lang="en-GB"/>
        </a:p>
      </dgm:t>
    </dgm:pt>
    <dgm:pt modelId="{F301D9DC-7A34-4EDB-97FE-91935BDFC785}">
      <dgm:prSet phldrT="[Text]">
        <dgm:style>
          <a:lnRef idx="2">
            <a:schemeClr val="accent2"/>
          </a:lnRef>
          <a:fillRef idx="1">
            <a:schemeClr val="lt1"/>
          </a:fillRef>
          <a:effectRef idx="0">
            <a:schemeClr val="accent2"/>
          </a:effectRef>
          <a:fontRef idx="minor">
            <a:schemeClr val="dk1"/>
          </a:fontRef>
        </dgm:style>
      </dgm:prSet>
      <dgm:spPr/>
      <dgm:t>
        <a:bodyPr/>
        <a:lstStyle/>
        <a:p>
          <a:endParaRPr lang="en-GB" dirty="0"/>
        </a:p>
      </dgm:t>
    </dgm:pt>
    <dgm:pt modelId="{1B8E2769-0ED4-4B5C-BEA1-96B22C6B3006}" type="parTrans" cxnId="{2C02EA0F-CF66-43E1-9CD4-EF620108D2DC}">
      <dgm:prSet/>
      <dgm:spPr/>
      <dgm:t>
        <a:bodyPr/>
        <a:lstStyle/>
        <a:p>
          <a:endParaRPr lang="en-GB"/>
        </a:p>
      </dgm:t>
    </dgm:pt>
    <dgm:pt modelId="{36320F8E-4193-44A9-84C9-A5EA0C258667}" type="sibTrans" cxnId="{2C02EA0F-CF66-43E1-9CD4-EF620108D2DC}">
      <dgm:prSet/>
      <dgm:spPr/>
      <dgm:t>
        <a:bodyPr/>
        <a:lstStyle/>
        <a:p>
          <a:endParaRPr lang="en-GB"/>
        </a:p>
      </dgm:t>
    </dgm:pt>
    <dgm:pt modelId="{BB5EFAFC-FF2B-4F1A-9018-B188CCCC4604}">
      <dgm:prSet phldrT="[Text]">
        <dgm:style>
          <a:lnRef idx="2">
            <a:schemeClr val="accent2"/>
          </a:lnRef>
          <a:fillRef idx="1">
            <a:schemeClr val="lt1"/>
          </a:fillRef>
          <a:effectRef idx="0">
            <a:schemeClr val="accent2"/>
          </a:effectRef>
          <a:fontRef idx="minor">
            <a:schemeClr val="dk1"/>
          </a:fontRef>
        </dgm:style>
      </dgm:prSet>
      <dgm:spPr/>
      <dgm:t>
        <a:bodyPr/>
        <a:lstStyle/>
        <a:p>
          <a:endParaRPr lang="en-GB" dirty="0"/>
        </a:p>
      </dgm:t>
    </dgm:pt>
    <dgm:pt modelId="{11C331BA-6ECF-4619-A735-F4C6D50FB320}" type="parTrans" cxnId="{1749C092-7EED-42DB-824D-E7CF88453CDA}">
      <dgm:prSet/>
      <dgm:spPr/>
      <dgm:t>
        <a:bodyPr/>
        <a:lstStyle/>
        <a:p>
          <a:endParaRPr lang="en-GB"/>
        </a:p>
      </dgm:t>
    </dgm:pt>
    <dgm:pt modelId="{FD1ED710-B49B-4789-8D33-BD4729EE3BD6}" type="sibTrans" cxnId="{1749C092-7EED-42DB-824D-E7CF88453CDA}">
      <dgm:prSet/>
      <dgm:spPr/>
      <dgm:t>
        <a:bodyPr/>
        <a:lstStyle/>
        <a:p>
          <a:endParaRPr lang="en-GB"/>
        </a:p>
      </dgm:t>
    </dgm:pt>
    <dgm:pt modelId="{D8B31A88-8CEA-4660-969E-B11C1FF1F916}">
      <dgm:prSet phldrT="[Text]">
        <dgm:style>
          <a:lnRef idx="2">
            <a:schemeClr val="accent2"/>
          </a:lnRef>
          <a:fillRef idx="1">
            <a:schemeClr val="lt1"/>
          </a:fillRef>
          <a:effectRef idx="0">
            <a:schemeClr val="accent2"/>
          </a:effectRef>
          <a:fontRef idx="minor">
            <a:schemeClr val="dk1"/>
          </a:fontRef>
        </dgm:style>
      </dgm:prSet>
      <dgm:spPr/>
      <dgm:t>
        <a:bodyPr/>
        <a:lstStyle/>
        <a:p>
          <a:endParaRPr lang="en-GB" dirty="0"/>
        </a:p>
      </dgm:t>
    </dgm:pt>
    <dgm:pt modelId="{5F3D2C02-5001-47CC-A0A7-C4BD23C933E3}" type="parTrans" cxnId="{85A72297-23C3-48B8-A6D8-1C2F4C457A40}">
      <dgm:prSet/>
      <dgm:spPr/>
      <dgm:t>
        <a:bodyPr/>
        <a:lstStyle/>
        <a:p>
          <a:endParaRPr lang="en-GB"/>
        </a:p>
      </dgm:t>
    </dgm:pt>
    <dgm:pt modelId="{57B3A746-323B-4FAF-9AD5-ABAB2441AAA7}" type="sibTrans" cxnId="{85A72297-23C3-48B8-A6D8-1C2F4C457A40}">
      <dgm:prSet/>
      <dgm:spPr/>
      <dgm:t>
        <a:bodyPr/>
        <a:lstStyle/>
        <a:p>
          <a:endParaRPr lang="en-GB"/>
        </a:p>
      </dgm:t>
    </dgm:pt>
    <dgm:pt modelId="{BA940B4F-FB0C-45A0-9910-B7AE12D54FEC}">
      <dgm:prSet phldrT="[Text]">
        <dgm:style>
          <a:lnRef idx="2">
            <a:schemeClr val="accent2"/>
          </a:lnRef>
          <a:fillRef idx="1">
            <a:schemeClr val="lt1"/>
          </a:fillRef>
          <a:effectRef idx="0">
            <a:schemeClr val="accent2"/>
          </a:effectRef>
          <a:fontRef idx="minor">
            <a:schemeClr val="dk1"/>
          </a:fontRef>
        </dgm:style>
      </dgm:prSet>
      <dgm:spPr/>
      <dgm:t>
        <a:bodyPr/>
        <a:lstStyle/>
        <a:p>
          <a:r>
            <a:rPr lang="en-GB" dirty="0"/>
            <a:t>Day one simulation for all staff</a:t>
          </a:r>
        </a:p>
      </dgm:t>
    </dgm:pt>
    <dgm:pt modelId="{9DEB035A-6CAF-4E4E-9CA8-833BE1CE70BE}" type="parTrans" cxnId="{2AEDC436-D91B-4E2F-BE56-65E01DE13275}">
      <dgm:prSet/>
      <dgm:spPr/>
      <dgm:t>
        <a:bodyPr/>
        <a:lstStyle/>
        <a:p>
          <a:endParaRPr lang="en-GB"/>
        </a:p>
      </dgm:t>
    </dgm:pt>
    <dgm:pt modelId="{FC97651B-C9BF-4937-8455-D6EB66D12754}" type="sibTrans" cxnId="{2AEDC436-D91B-4E2F-BE56-65E01DE13275}">
      <dgm:prSet/>
      <dgm:spPr/>
      <dgm:t>
        <a:bodyPr/>
        <a:lstStyle/>
        <a:p>
          <a:endParaRPr lang="en-GB"/>
        </a:p>
      </dgm:t>
    </dgm:pt>
    <dgm:pt modelId="{BEF44786-03C3-4C70-9312-BF017546A932}">
      <dgm:prSet phldrT="[Text]">
        <dgm:style>
          <a:lnRef idx="2">
            <a:schemeClr val="accent2"/>
          </a:lnRef>
          <a:fillRef idx="1">
            <a:schemeClr val="lt1"/>
          </a:fillRef>
          <a:effectRef idx="0">
            <a:schemeClr val="accent2"/>
          </a:effectRef>
          <a:fontRef idx="minor">
            <a:schemeClr val="dk1"/>
          </a:fontRef>
        </dgm:style>
      </dgm:prSet>
      <dgm:spPr/>
      <dgm:t>
        <a:bodyPr/>
        <a:lstStyle/>
        <a:p>
          <a:endParaRPr lang="en-GB" dirty="0"/>
        </a:p>
      </dgm:t>
    </dgm:pt>
    <dgm:pt modelId="{D4E2B0C7-712A-49F7-8E35-0873FD097752}" type="parTrans" cxnId="{63ABEE7C-1DD9-4E2F-B7CF-BEA36B04064E}">
      <dgm:prSet/>
      <dgm:spPr/>
      <dgm:t>
        <a:bodyPr/>
        <a:lstStyle/>
        <a:p>
          <a:endParaRPr lang="en-GB"/>
        </a:p>
      </dgm:t>
    </dgm:pt>
    <dgm:pt modelId="{6853704B-5835-41B0-8C86-48C937FF69B4}" type="sibTrans" cxnId="{63ABEE7C-1DD9-4E2F-B7CF-BEA36B04064E}">
      <dgm:prSet/>
      <dgm:spPr/>
      <dgm:t>
        <a:bodyPr/>
        <a:lstStyle/>
        <a:p>
          <a:endParaRPr lang="en-GB"/>
        </a:p>
      </dgm:t>
    </dgm:pt>
    <dgm:pt modelId="{C3C0C3EE-89F0-46C2-AE7E-370565D49CE6}">
      <dgm:prSet phldrT="[Text]">
        <dgm:style>
          <a:lnRef idx="2">
            <a:schemeClr val="accent2"/>
          </a:lnRef>
          <a:fillRef idx="1">
            <a:schemeClr val="lt1"/>
          </a:fillRef>
          <a:effectRef idx="0">
            <a:schemeClr val="accent2"/>
          </a:effectRef>
          <a:fontRef idx="minor">
            <a:schemeClr val="dk1"/>
          </a:fontRef>
        </dgm:style>
      </dgm:prSet>
      <dgm:spPr/>
      <dgm:t>
        <a:bodyPr/>
        <a:lstStyle/>
        <a:p>
          <a:r>
            <a:rPr lang="en-GB" dirty="0"/>
            <a:t>Changing the extubating prediction model and protocol (and therefore the flow of patients through the floor)</a:t>
          </a:r>
        </a:p>
      </dgm:t>
    </dgm:pt>
    <dgm:pt modelId="{E38FBD0B-0BDB-4091-8051-049A078B2453}" type="parTrans" cxnId="{974159DE-DFA3-4941-8B2A-AD616DEF67EC}">
      <dgm:prSet/>
      <dgm:spPr/>
      <dgm:t>
        <a:bodyPr/>
        <a:lstStyle/>
        <a:p>
          <a:endParaRPr lang="en-GB"/>
        </a:p>
      </dgm:t>
    </dgm:pt>
    <dgm:pt modelId="{9A15F3E3-6644-4748-8A33-8509CCEEB07A}" type="sibTrans" cxnId="{974159DE-DFA3-4941-8B2A-AD616DEF67EC}">
      <dgm:prSet/>
      <dgm:spPr/>
      <dgm:t>
        <a:bodyPr/>
        <a:lstStyle/>
        <a:p>
          <a:endParaRPr lang="en-GB"/>
        </a:p>
      </dgm:t>
    </dgm:pt>
    <dgm:pt modelId="{98CFD850-57EF-4069-B027-DFD1B3D71EC6}">
      <dgm:prSet phldrT="[Text]">
        <dgm:style>
          <a:lnRef idx="2">
            <a:schemeClr val="accent2"/>
          </a:lnRef>
          <a:fillRef idx="1">
            <a:schemeClr val="lt1"/>
          </a:fillRef>
          <a:effectRef idx="0">
            <a:schemeClr val="accent2"/>
          </a:effectRef>
          <a:fontRef idx="minor">
            <a:schemeClr val="dk1"/>
          </a:fontRef>
        </dgm:style>
      </dgm:prSet>
      <dgm:spPr/>
      <dgm:t>
        <a:bodyPr/>
        <a:lstStyle/>
        <a:p>
          <a:r>
            <a:rPr lang="en-GB" dirty="0"/>
            <a:t>Implement VTE protocol</a:t>
          </a:r>
        </a:p>
      </dgm:t>
    </dgm:pt>
    <dgm:pt modelId="{E558E799-A89B-4E20-8799-E1EE51727DF6}" type="parTrans" cxnId="{D80EFEA0-6727-42E8-BD9D-4EE31208EF29}">
      <dgm:prSet/>
      <dgm:spPr/>
      <dgm:t>
        <a:bodyPr/>
        <a:lstStyle/>
        <a:p>
          <a:endParaRPr lang="en-GB"/>
        </a:p>
      </dgm:t>
    </dgm:pt>
    <dgm:pt modelId="{109A6648-CF47-4590-B032-B3AB35E354CD}" type="sibTrans" cxnId="{D80EFEA0-6727-42E8-BD9D-4EE31208EF29}">
      <dgm:prSet/>
      <dgm:spPr/>
      <dgm:t>
        <a:bodyPr/>
        <a:lstStyle/>
        <a:p>
          <a:endParaRPr lang="en-GB"/>
        </a:p>
      </dgm:t>
    </dgm:pt>
    <dgm:pt modelId="{B37E289F-6721-484D-8DFB-60B349BF8BA1}">
      <dgm:prSet phldrT="[Text]">
        <dgm:style>
          <a:lnRef idx="2">
            <a:schemeClr val="accent2"/>
          </a:lnRef>
          <a:fillRef idx="1">
            <a:schemeClr val="lt1"/>
          </a:fillRef>
          <a:effectRef idx="0">
            <a:schemeClr val="accent2"/>
          </a:effectRef>
          <a:fontRef idx="minor">
            <a:schemeClr val="dk1"/>
          </a:fontRef>
        </dgm:style>
      </dgm:prSet>
      <dgm:spPr/>
      <dgm:t>
        <a:bodyPr/>
        <a:lstStyle/>
        <a:p>
          <a:endParaRPr lang="en-GB" dirty="0"/>
        </a:p>
      </dgm:t>
    </dgm:pt>
    <dgm:pt modelId="{3CC2F62D-D560-4EBB-A5A0-B9A7DEB692FD}" type="parTrans" cxnId="{1C6168F9-6DA7-41BB-976E-C24FE38C9417}">
      <dgm:prSet/>
      <dgm:spPr/>
      <dgm:t>
        <a:bodyPr/>
        <a:lstStyle/>
        <a:p>
          <a:endParaRPr lang="en-GB"/>
        </a:p>
      </dgm:t>
    </dgm:pt>
    <dgm:pt modelId="{C1037299-DADC-41DE-AD0B-F087E2C9F168}" type="sibTrans" cxnId="{1C6168F9-6DA7-41BB-976E-C24FE38C9417}">
      <dgm:prSet/>
      <dgm:spPr/>
      <dgm:t>
        <a:bodyPr/>
        <a:lstStyle/>
        <a:p>
          <a:endParaRPr lang="en-GB"/>
        </a:p>
      </dgm:t>
    </dgm:pt>
    <dgm:pt modelId="{9EB6E780-57F4-42D3-843B-EC8D54F9FC0A}">
      <dgm:prSet phldrT="[Text]">
        <dgm:style>
          <a:lnRef idx="2">
            <a:schemeClr val="accent2"/>
          </a:lnRef>
          <a:fillRef idx="1">
            <a:schemeClr val="lt1"/>
          </a:fillRef>
          <a:effectRef idx="0">
            <a:schemeClr val="accent2"/>
          </a:effectRef>
          <a:fontRef idx="minor">
            <a:schemeClr val="dk1"/>
          </a:fontRef>
        </dgm:style>
      </dgm:prSet>
      <dgm:spPr/>
      <dgm:t>
        <a:bodyPr/>
        <a:lstStyle/>
        <a:p>
          <a:endParaRPr lang="en-GB" dirty="0"/>
        </a:p>
      </dgm:t>
    </dgm:pt>
    <dgm:pt modelId="{10F3164C-A669-4D5D-B870-E0535B4655B1}" type="parTrans" cxnId="{4F340DFB-81AC-4D18-B1B0-3B1C754870D5}">
      <dgm:prSet/>
      <dgm:spPr/>
      <dgm:t>
        <a:bodyPr/>
        <a:lstStyle/>
        <a:p>
          <a:endParaRPr lang="en-GB"/>
        </a:p>
      </dgm:t>
    </dgm:pt>
    <dgm:pt modelId="{81B07647-FBC3-4331-906C-792AF7597877}" type="sibTrans" cxnId="{4F340DFB-81AC-4D18-B1B0-3B1C754870D5}">
      <dgm:prSet/>
      <dgm:spPr/>
      <dgm:t>
        <a:bodyPr/>
        <a:lstStyle/>
        <a:p>
          <a:endParaRPr lang="en-GB"/>
        </a:p>
      </dgm:t>
    </dgm:pt>
    <dgm:pt modelId="{A3247CA2-5705-4DB8-BC9F-A3329C5ADF4C}">
      <dgm:prSet phldrT="[Text]">
        <dgm:style>
          <a:lnRef idx="2">
            <a:schemeClr val="accent2"/>
          </a:lnRef>
          <a:fillRef idx="1">
            <a:schemeClr val="lt1"/>
          </a:fillRef>
          <a:effectRef idx="0">
            <a:schemeClr val="accent2"/>
          </a:effectRef>
          <a:fontRef idx="minor">
            <a:schemeClr val="dk1"/>
          </a:fontRef>
        </dgm:style>
      </dgm:prSet>
      <dgm:spPr/>
      <dgm:t>
        <a:bodyPr/>
        <a:lstStyle/>
        <a:p>
          <a:endParaRPr lang="en-GB" dirty="0"/>
        </a:p>
      </dgm:t>
    </dgm:pt>
    <dgm:pt modelId="{1ACDB582-8AA8-45A5-AEE2-26546E34D1AB}" type="parTrans" cxnId="{6F80DC8B-8EBC-4A27-B15E-291A08A97D57}">
      <dgm:prSet/>
      <dgm:spPr/>
      <dgm:t>
        <a:bodyPr/>
        <a:lstStyle/>
        <a:p>
          <a:endParaRPr lang="en-GB"/>
        </a:p>
      </dgm:t>
    </dgm:pt>
    <dgm:pt modelId="{205112F2-771F-4DBB-9E54-AF601F4EAAB3}" type="sibTrans" cxnId="{6F80DC8B-8EBC-4A27-B15E-291A08A97D57}">
      <dgm:prSet/>
      <dgm:spPr/>
      <dgm:t>
        <a:bodyPr/>
        <a:lstStyle/>
        <a:p>
          <a:endParaRPr lang="en-GB"/>
        </a:p>
      </dgm:t>
    </dgm:pt>
    <dgm:pt modelId="{F51AE495-C529-4CFC-A240-7D1B0A00BF6A}">
      <dgm:prSet phldrT="[Text]">
        <dgm:style>
          <a:lnRef idx="2">
            <a:schemeClr val="accent2"/>
          </a:lnRef>
          <a:fillRef idx="1">
            <a:schemeClr val="lt1"/>
          </a:fillRef>
          <a:effectRef idx="0">
            <a:schemeClr val="accent2"/>
          </a:effectRef>
          <a:fontRef idx="minor">
            <a:schemeClr val="dk1"/>
          </a:fontRef>
        </dgm:style>
      </dgm:prSet>
      <dgm:spPr/>
      <dgm:t>
        <a:bodyPr/>
        <a:lstStyle/>
        <a:p>
          <a:endParaRPr lang="en-GB" dirty="0"/>
        </a:p>
      </dgm:t>
    </dgm:pt>
    <dgm:pt modelId="{38361D51-A48B-4AB7-AEF0-583248FF2424}" type="sibTrans" cxnId="{C7EEB7C4-85E5-417E-BD69-A2412158D689}">
      <dgm:prSet/>
      <dgm:spPr/>
      <dgm:t>
        <a:bodyPr/>
        <a:lstStyle/>
        <a:p>
          <a:endParaRPr lang="en-GB"/>
        </a:p>
      </dgm:t>
    </dgm:pt>
    <dgm:pt modelId="{B51F6F5F-0EBF-48F1-9DDB-4071F89A2C49}" type="parTrans" cxnId="{C7EEB7C4-85E5-417E-BD69-A2412158D689}">
      <dgm:prSet/>
      <dgm:spPr/>
      <dgm:t>
        <a:bodyPr/>
        <a:lstStyle/>
        <a:p>
          <a:endParaRPr lang="en-GB"/>
        </a:p>
      </dgm:t>
    </dgm:pt>
    <dgm:pt modelId="{A4824D54-212D-4AA0-86A7-7C692A855DB2}">
      <dgm:prSet phldrT="[Text]"/>
      <dgm:spPr/>
      <dgm:t>
        <a:bodyPr/>
        <a:lstStyle/>
        <a:p>
          <a:r>
            <a:rPr lang="en-GB" dirty="0"/>
            <a:t>Dismantle staircase</a:t>
          </a:r>
        </a:p>
      </dgm:t>
    </dgm:pt>
    <dgm:pt modelId="{59AC4436-1212-4BAE-A220-D7851A69F2A4}" type="parTrans" cxnId="{3C651605-CE36-476B-8A7F-162B93CF8101}">
      <dgm:prSet/>
      <dgm:spPr/>
      <dgm:t>
        <a:bodyPr/>
        <a:lstStyle/>
        <a:p>
          <a:endParaRPr lang="en-GB"/>
        </a:p>
      </dgm:t>
    </dgm:pt>
    <dgm:pt modelId="{47B116C7-EC05-45CB-ABAA-05499791BA46}" type="sibTrans" cxnId="{3C651605-CE36-476B-8A7F-162B93CF8101}">
      <dgm:prSet/>
      <dgm:spPr/>
      <dgm:t>
        <a:bodyPr/>
        <a:lstStyle/>
        <a:p>
          <a:endParaRPr lang="en-GB"/>
        </a:p>
      </dgm:t>
    </dgm:pt>
    <dgm:pt modelId="{3456016A-9E94-405E-A87B-610D0D3D6BC7}" type="pres">
      <dgm:prSet presAssocID="{42EBFDEF-DF6B-4AB8-AEE2-62DC6C680200}" presName="linearFlow" presStyleCnt="0">
        <dgm:presLayoutVars>
          <dgm:dir/>
          <dgm:animLvl val="lvl"/>
          <dgm:resizeHandles val="exact"/>
        </dgm:presLayoutVars>
      </dgm:prSet>
      <dgm:spPr/>
    </dgm:pt>
    <dgm:pt modelId="{65E24861-26BF-4ADF-B13A-854C6E0B73B9}" type="pres">
      <dgm:prSet presAssocID="{7F758FC4-582C-49C8-87D2-DAA9DC1C4B2E}" presName="composite" presStyleCnt="0"/>
      <dgm:spPr/>
    </dgm:pt>
    <dgm:pt modelId="{2F5CFA59-D4AE-4285-B232-20A1A62AA4AC}" type="pres">
      <dgm:prSet presAssocID="{7F758FC4-582C-49C8-87D2-DAA9DC1C4B2E}" presName="parTx" presStyleLbl="node1" presStyleIdx="0" presStyleCnt="3">
        <dgm:presLayoutVars>
          <dgm:chMax val="0"/>
          <dgm:chPref val="0"/>
          <dgm:bulletEnabled val="1"/>
        </dgm:presLayoutVars>
      </dgm:prSet>
      <dgm:spPr/>
    </dgm:pt>
    <dgm:pt modelId="{A047EA6D-743E-4652-AE0A-62C467F0C922}" type="pres">
      <dgm:prSet presAssocID="{7F758FC4-582C-49C8-87D2-DAA9DC1C4B2E}" presName="parSh" presStyleLbl="node1" presStyleIdx="0" presStyleCnt="3"/>
      <dgm:spPr/>
    </dgm:pt>
    <dgm:pt modelId="{6926F0CA-0BC9-4E92-B558-DEB4987C6724}" type="pres">
      <dgm:prSet presAssocID="{7F758FC4-582C-49C8-87D2-DAA9DC1C4B2E}" presName="desTx" presStyleLbl="fgAcc1" presStyleIdx="0" presStyleCnt="3">
        <dgm:presLayoutVars>
          <dgm:bulletEnabled val="1"/>
        </dgm:presLayoutVars>
      </dgm:prSet>
      <dgm:spPr/>
    </dgm:pt>
    <dgm:pt modelId="{234253D0-72A9-4AC4-8591-E8F336873450}" type="pres">
      <dgm:prSet presAssocID="{A2CBC3E9-9200-4AB5-9D86-89E066B4A322}" presName="sibTrans" presStyleLbl="sibTrans2D1" presStyleIdx="0" presStyleCnt="2"/>
      <dgm:spPr/>
    </dgm:pt>
    <dgm:pt modelId="{949D61FD-02B3-4DB3-8E28-D9B21EFB5E10}" type="pres">
      <dgm:prSet presAssocID="{A2CBC3E9-9200-4AB5-9D86-89E066B4A322}" presName="connTx" presStyleLbl="sibTrans2D1" presStyleIdx="0" presStyleCnt="2"/>
      <dgm:spPr/>
    </dgm:pt>
    <dgm:pt modelId="{F9C676E0-23B3-4198-8A7D-CE22B32B70EA}" type="pres">
      <dgm:prSet presAssocID="{37B4DE93-02F7-41BE-A89D-74FFD19AA589}" presName="composite" presStyleCnt="0"/>
      <dgm:spPr/>
    </dgm:pt>
    <dgm:pt modelId="{2581790A-5EEB-4A0A-AB66-B91BCE317DD6}" type="pres">
      <dgm:prSet presAssocID="{37B4DE93-02F7-41BE-A89D-74FFD19AA589}" presName="parTx" presStyleLbl="node1" presStyleIdx="0" presStyleCnt="3">
        <dgm:presLayoutVars>
          <dgm:chMax val="0"/>
          <dgm:chPref val="0"/>
          <dgm:bulletEnabled val="1"/>
        </dgm:presLayoutVars>
      </dgm:prSet>
      <dgm:spPr/>
    </dgm:pt>
    <dgm:pt modelId="{7BEE6691-20F1-41DF-B991-A0450EF684FD}" type="pres">
      <dgm:prSet presAssocID="{37B4DE93-02F7-41BE-A89D-74FFD19AA589}" presName="parSh" presStyleLbl="node1" presStyleIdx="1" presStyleCnt="3"/>
      <dgm:spPr/>
    </dgm:pt>
    <dgm:pt modelId="{DD658334-87CE-432B-ADAE-424F37FA2416}" type="pres">
      <dgm:prSet presAssocID="{37B4DE93-02F7-41BE-A89D-74FFD19AA589}" presName="desTx" presStyleLbl="fgAcc1" presStyleIdx="1" presStyleCnt="3">
        <dgm:presLayoutVars>
          <dgm:bulletEnabled val="1"/>
        </dgm:presLayoutVars>
      </dgm:prSet>
      <dgm:spPr/>
    </dgm:pt>
    <dgm:pt modelId="{26D50339-F847-4C64-A0E4-735C8E50B42C}" type="pres">
      <dgm:prSet presAssocID="{CD4AD1DC-21C0-457D-BAE3-C5B14E4A42BD}" presName="sibTrans" presStyleLbl="sibTrans2D1" presStyleIdx="1" presStyleCnt="2"/>
      <dgm:spPr/>
    </dgm:pt>
    <dgm:pt modelId="{2EC13110-FA64-4463-BB3B-2AD42D5D5AD9}" type="pres">
      <dgm:prSet presAssocID="{CD4AD1DC-21C0-457D-BAE3-C5B14E4A42BD}" presName="connTx" presStyleLbl="sibTrans2D1" presStyleIdx="1" presStyleCnt="2"/>
      <dgm:spPr/>
    </dgm:pt>
    <dgm:pt modelId="{82AA7EDA-D39D-43C6-B2E2-446A68C95009}" type="pres">
      <dgm:prSet presAssocID="{6DAAE32D-C162-4FD3-8094-ECA8A145A3A0}" presName="composite" presStyleCnt="0"/>
      <dgm:spPr/>
    </dgm:pt>
    <dgm:pt modelId="{730FC66E-8E4C-4629-A22D-660152F10339}" type="pres">
      <dgm:prSet presAssocID="{6DAAE32D-C162-4FD3-8094-ECA8A145A3A0}" presName="parTx" presStyleLbl="node1" presStyleIdx="1" presStyleCnt="3">
        <dgm:presLayoutVars>
          <dgm:chMax val="0"/>
          <dgm:chPref val="0"/>
          <dgm:bulletEnabled val="1"/>
        </dgm:presLayoutVars>
      </dgm:prSet>
      <dgm:spPr/>
    </dgm:pt>
    <dgm:pt modelId="{B6183121-9682-48AD-BA4A-DDE1E4DB3871}" type="pres">
      <dgm:prSet presAssocID="{6DAAE32D-C162-4FD3-8094-ECA8A145A3A0}" presName="parSh" presStyleLbl="node1" presStyleIdx="2" presStyleCnt="3"/>
      <dgm:spPr/>
    </dgm:pt>
    <dgm:pt modelId="{1A90AEDC-5C83-4BAF-84EA-9A7C4F2209E9}" type="pres">
      <dgm:prSet presAssocID="{6DAAE32D-C162-4FD3-8094-ECA8A145A3A0}" presName="desTx" presStyleLbl="fgAcc1" presStyleIdx="2" presStyleCnt="3">
        <dgm:presLayoutVars>
          <dgm:bulletEnabled val="1"/>
        </dgm:presLayoutVars>
      </dgm:prSet>
      <dgm:spPr/>
    </dgm:pt>
  </dgm:ptLst>
  <dgm:cxnLst>
    <dgm:cxn modelId="{3C651605-CE36-476B-8A7F-162B93CF8101}" srcId="{7F758FC4-582C-49C8-87D2-DAA9DC1C4B2E}" destId="{A4824D54-212D-4AA0-86A7-7C692A855DB2}" srcOrd="2" destOrd="0" parTransId="{59AC4436-1212-4BAE-A220-D7851A69F2A4}" sibTransId="{47B116C7-EC05-45CB-ABAA-05499791BA46}"/>
    <dgm:cxn modelId="{2C02EA0F-CF66-43E1-9CD4-EF620108D2DC}" srcId="{37B4DE93-02F7-41BE-A89D-74FFD19AA589}" destId="{F301D9DC-7A34-4EDB-97FE-91935BDFC785}" srcOrd="3" destOrd="0" parTransId="{1B8E2769-0ED4-4B5C-BEA1-96B22C6B3006}" sibTransId="{36320F8E-4193-44A9-84C9-A5EA0C258667}"/>
    <dgm:cxn modelId="{D53DFE0F-73DC-4B65-9AF6-1E620BEE86EB}" srcId="{7F758FC4-582C-49C8-87D2-DAA9DC1C4B2E}" destId="{0085A332-B2BF-4275-910B-4607D876699A}" srcOrd="3" destOrd="0" parTransId="{59B9065A-1EC1-4960-A9C6-15245A8D1C8D}" sibTransId="{F5FC1B58-EC5C-4728-8C73-7E61920CE239}"/>
    <dgm:cxn modelId="{4068F912-3470-44FF-9878-7D85985B70E4}" type="presOf" srcId="{BA940B4F-FB0C-45A0-9910-B7AE12D54FEC}" destId="{DD658334-87CE-432B-ADAE-424F37FA2416}" srcOrd="0" destOrd="1" presId="urn:microsoft.com/office/officeart/2005/8/layout/process3"/>
    <dgm:cxn modelId="{6D677114-D889-4064-A176-065A45B5F21C}" type="presOf" srcId="{37B4DE93-02F7-41BE-A89D-74FFD19AA589}" destId="{7BEE6691-20F1-41DF-B991-A0450EF684FD}" srcOrd="1" destOrd="0" presId="urn:microsoft.com/office/officeart/2005/8/layout/process3"/>
    <dgm:cxn modelId="{C82DD316-6927-47C5-A22B-D40F3A28D82C}" srcId="{7F758FC4-582C-49C8-87D2-DAA9DC1C4B2E}" destId="{2A1D388B-DCA4-4883-8C40-8ED00CC3758B}" srcOrd="5" destOrd="0" parTransId="{47D028F4-134F-44D9-841B-8B0ED955B941}" sibTransId="{5AA2620B-4ECA-45EE-BFB7-FF4CC4C2DBB8}"/>
    <dgm:cxn modelId="{4DE57023-CBD6-4249-AF1B-6575C679EAF2}" type="presOf" srcId="{A4824D54-212D-4AA0-86A7-7C692A855DB2}" destId="{6926F0CA-0BC9-4E92-B558-DEB4987C6724}" srcOrd="0" destOrd="2" presId="urn:microsoft.com/office/officeart/2005/8/layout/process3"/>
    <dgm:cxn modelId="{11F2DD24-ECC2-4074-B31B-3E26E74F6C55}" type="presOf" srcId="{BB5EFAFC-FF2B-4F1A-9018-B188CCCC4604}" destId="{DD658334-87CE-432B-ADAE-424F37FA2416}" srcOrd="0" destOrd="5" presId="urn:microsoft.com/office/officeart/2005/8/layout/process3"/>
    <dgm:cxn modelId="{FBF87928-06A1-4B84-B65E-CD2C7F828802}" type="presOf" srcId="{029663F5-15F2-4FB4-8F17-43C53174A651}" destId="{1A90AEDC-5C83-4BAF-84EA-9A7C4F2209E9}" srcOrd="0" destOrd="1" presId="urn:microsoft.com/office/officeart/2005/8/layout/process3"/>
    <dgm:cxn modelId="{8B4DDF29-44B5-4600-8B1E-8C34B7067EEA}" type="presOf" srcId="{7006EDF7-6B99-40CF-9B93-CFEE9EB59C70}" destId="{DD658334-87CE-432B-ADAE-424F37FA2416}" srcOrd="0" destOrd="7" presId="urn:microsoft.com/office/officeart/2005/8/layout/process3"/>
    <dgm:cxn modelId="{072B472D-BE2B-4B59-A125-4E10F7FCD22F}" srcId="{7F758FC4-582C-49C8-87D2-DAA9DC1C4B2E}" destId="{549AAB4A-A533-496C-84C9-8EECE8295B4B}" srcOrd="4" destOrd="0" parTransId="{53D30452-82FE-4B5C-ACB2-A4EE24817A11}" sibTransId="{F42F73B7-5232-4E1F-A879-6DB9C40946CA}"/>
    <dgm:cxn modelId="{D863EE2E-C26C-4422-8F2F-6AEAB33E1F5F}" type="presOf" srcId="{37B4DE93-02F7-41BE-A89D-74FFD19AA589}" destId="{2581790A-5EEB-4A0A-AB66-B91BCE317DD6}" srcOrd="0" destOrd="0" presId="urn:microsoft.com/office/officeart/2005/8/layout/process3"/>
    <dgm:cxn modelId="{B7D37D32-92B5-4FDC-9229-53D668791B07}" type="presOf" srcId="{A3247CA2-5705-4DB8-BC9F-A3329C5ADF4C}" destId="{1A90AEDC-5C83-4BAF-84EA-9A7C4F2209E9}" srcOrd="0" destOrd="5" presId="urn:microsoft.com/office/officeart/2005/8/layout/process3"/>
    <dgm:cxn modelId="{2AEDC436-D91B-4E2F-BE56-65E01DE13275}" srcId="{37B4DE93-02F7-41BE-A89D-74FFD19AA589}" destId="{BA940B4F-FB0C-45A0-9910-B7AE12D54FEC}" srcOrd="1" destOrd="0" parTransId="{9DEB035A-6CAF-4E4E-9CA8-833BE1CE70BE}" sibTransId="{FC97651B-C9BF-4937-8455-D6EB66D12754}"/>
    <dgm:cxn modelId="{5474D036-C117-405D-B634-F17AEAC0BCC9}" type="presOf" srcId="{F301D9DC-7A34-4EDB-97FE-91935BDFC785}" destId="{DD658334-87CE-432B-ADAE-424F37FA2416}" srcOrd="0" destOrd="3" presId="urn:microsoft.com/office/officeart/2005/8/layout/process3"/>
    <dgm:cxn modelId="{0B662A39-6F6A-4D4F-B1BF-1684ACB2D5B2}" srcId="{37B4DE93-02F7-41BE-A89D-74FFD19AA589}" destId="{E8535893-7053-48EF-8E40-6AB3FC9A25C2}" srcOrd="0" destOrd="0" parTransId="{20DEC62B-361F-48BB-BA07-4C8B4245DF59}" sibTransId="{06C53FF8-3292-447A-BC58-3194F6E686B7}"/>
    <dgm:cxn modelId="{2FECDC5B-D023-4482-9361-97E8D174A2C8}" type="presOf" srcId="{2A1D388B-DCA4-4883-8C40-8ED00CC3758B}" destId="{6926F0CA-0BC9-4E92-B558-DEB4987C6724}" srcOrd="0" destOrd="5" presId="urn:microsoft.com/office/officeart/2005/8/layout/process3"/>
    <dgm:cxn modelId="{3A32D85F-0ABE-4906-847C-6EE73C7B67B4}" type="presOf" srcId="{0085A332-B2BF-4275-910B-4607D876699A}" destId="{6926F0CA-0BC9-4E92-B558-DEB4987C6724}" srcOrd="0" destOrd="3" presId="urn:microsoft.com/office/officeart/2005/8/layout/process3"/>
    <dgm:cxn modelId="{68732947-D2FC-49FC-93F3-2171E7CC1E21}" srcId="{7F758FC4-582C-49C8-87D2-DAA9DC1C4B2E}" destId="{D2DE32AD-4DCE-459A-826B-8579D2978CC7}" srcOrd="6" destOrd="0" parTransId="{86483165-A9BD-4D74-BD46-67C5C192DB33}" sibTransId="{5317D97D-48BD-41DA-867D-8BDD97DE492F}"/>
    <dgm:cxn modelId="{EF68A268-99D3-447B-8E16-24BF70960F24}" type="presOf" srcId="{6DAAE32D-C162-4FD3-8094-ECA8A145A3A0}" destId="{B6183121-9682-48AD-BA4A-DDE1E4DB3871}" srcOrd="1" destOrd="0" presId="urn:microsoft.com/office/officeart/2005/8/layout/process3"/>
    <dgm:cxn modelId="{8C433B6A-62E1-4365-B821-5D38B224DCD4}" type="presOf" srcId="{A2CBC3E9-9200-4AB5-9D86-89E066B4A322}" destId="{234253D0-72A9-4AC4-8591-E8F336873450}" srcOrd="0" destOrd="0" presId="urn:microsoft.com/office/officeart/2005/8/layout/process3"/>
    <dgm:cxn modelId="{874B6C4A-EC77-4D57-B936-2BC0628F330C}" type="presOf" srcId="{549AAB4A-A533-496C-84C9-8EECE8295B4B}" destId="{6926F0CA-0BC9-4E92-B558-DEB4987C6724}" srcOrd="0" destOrd="4" presId="urn:microsoft.com/office/officeart/2005/8/layout/process3"/>
    <dgm:cxn modelId="{72ADCA4C-355B-4E33-983A-42E5A97D7CD0}" type="presOf" srcId="{9EB6E780-57F4-42D3-843B-EC8D54F9FC0A}" destId="{1A90AEDC-5C83-4BAF-84EA-9A7C4F2209E9}" srcOrd="0" destOrd="4" presId="urn:microsoft.com/office/officeart/2005/8/layout/process3"/>
    <dgm:cxn modelId="{DF2CBF6E-9388-4485-98ED-8E5F7C833C3B}" type="presOf" srcId="{B37E289F-6721-484D-8DFB-60B349BF8BA1}" destId="{1A90AEDC-5C83-4BAF-84EA-9A7C4F2209E9}" srcOrd="0" destOrd="3" presId="urn:microsoft.com/office/officeart/2005/8/layout/process3"/>
    <dgm:cxn modelId="{AEC6F04E-C598-4399-9D43-C241CB456805}" type="presOf" srcId="{7717DFAA-40C0-4A3A-B391-01E27CCF24B7}" destId="{6926F0CA-0BC9-4E92-B558-DEB4987C6724}" srcOrd="0" destOrd="0" presId="urn:microsoft.com/office/officeart/2005/8/layout/process3"/>
    <dgm:cxn modelId="{4ED66252-12CD-4365-BDB6-9555D324FF8C}" type="presOf" srcId="{D8B31A88-8CEA-4660-969E-B11C1FF1F916}" destId="{DD658334-87CE-432B-ADAE-424F37FA2416}" srcOrd="0" destOrd="6" presId="urn:microsoft.com/office/officeart/2005/8/layout/process3"/>
    <dgm:cxn modelId="{D0CAE553-A0A5-42BE-BA97-29144047FEDA}" type="presOf" srcId="{B424EF7C-A776-4097-81E6-9A3157CBFB3D}" destId="{DD658334-87CE-432B-ADAE-424F37FA2416}" srcOrd="0" destOrd="2" presId="urn:microsoft.com/office/officeart/2005/8/layout/process3"/>
    <dgm:cxn modelId="{15B49057-23AB-46BF-9FBD-88C4681B4A15}" type="presOf" srcId="{7F758FC4-582C-49C8-87D2-DAA9DC1C4B2E}" destId="{A047EA6D-743E-4652-AE0A-62C467F0C922}" srcOrd="1" destOrd="0" presId="urn:microsoft.com/office/officeart/2005/8/layout/process3"/>
    <dgm:cxn modelId="{C8559259-9302-4CB9-8F65-88093C16BDE1}" type="presOf" srcId="{C3C0C3EE-89F0-46C2-AE7E-370565D49CE6}" destId="{1A90AEDC-5C83-4BAF-84EA-9A7C4F2209E9}" srcOrd="0" destOrd="6" presId="urn:microsoft.com/office/officeart/2005/8/layout/process3"/>
    <dgm:cxn modelId="{63ABEE7C-1DD9-4E2F-B7CF-BEA36B04064E}" srcId="{6DAAE32D-C162-4FD3-8094-ECA8A145A3A0}" destId="{BEF44786-03C3-4C70-9312-BF017546A932}" srcOrd="0" destOrd="0" parTransId="{D4E2B0C7-712A-49F7-8E35-0873FD097752}" sibTransId="{6853704B-5835-41B0-8C86-48C937FF69B4}"/>
    <dgm:cxn modelId="{A0A1237D-45C1-4ED1-A5C3-5D3136E70CBE}" srcId="{42EBFDEF-DF6B-4AB8-AEE2-62DC6C680200}" destId="{7F758FC4-582C-49C8-87D2-DAA9DC1C4B2E}" srcOrd="0" destOrd="0" parTransId="{F9C87E1F-48F3-49CA-841E-551611BA2500}" sibTransId="{A2CBC3E9-9200-4AB5-9D86-89E066B4A322}"/>
    <dgm:cxn modelId="{62E01F86-C9AC-4173-82A8-91BFB99CD653}" srcId="{37B4DE93-02F7-41BE-A89D-74FFD19AA589}" destId="{B424EF7C-A776-4097-81E6-9A3157CBFB3D}" srcOrd="2" destOrd="0" parTransId="{A1461390-C1CD-4AC5-9856-8B12BD63C60B}" sibTransId="{48B8E76D-BA2C-470E-9EFC-A989F42341D4}"/>
    <dgm:cxn modelId="{07784F86-289B-4F23-B2EA-FE5E79838863}" srcId="{37B4DE93-02F7-41BE-A89D-74FFD19AA589}" destId="{7006EDF7-6B99-40CF-9B93-CFEE9EB59C70}" srcOrd="7" destOrd="0" parTransId="{D9488731-4547-404E-BB06-C7DC32097C96}" sibTransId="{E630654B-6FDD-42B6-BCF8-7E0BBBBC70E9}"/>
    <dgm:cxn modelId="{6F80DC8B-8EBC-4A27-B15E-291A08A97D57}" srcId="{6DAAE32D-C162-4FD3-8094-ECA8A145A3A0}" destId="{A3247CA2-5705-4DB8-BC9F-A3329C5ADF4C}" srcOrd="5" destOrd="0" parTransId="{1ACDB582-8AA8-45A5-AEE2-26546E34D1AB}" sibTransId="{205112F2-771F-4DBB-9E54-AF601F4EAAB3}"/>
    <dgm:cxn modelId="{3B98BD90-4051-411A-B130-CB43791EFAF4}" type="presOf" srcId="{6DAAE32D-C162-4FD3-8094-ECA8A145A3A0}" destId="{730FC66E-8E4C-4629-A22D-660152F10339}" srcOrd="0" destOrd="0" presId="urn:microsoft.com/office/officeart/2005/8/layout/process3"/>
    <dgm:cxn modelId="{1749C092-7EED-42DB-824D-E7CF88453CDA}" srcId="{37B4DE93-02F7-41BE-A89D-74FFD19AA589}" destId="{BB5EFAFC-FF2B-4F1A-9018-B188CCCC4604}" srcOrd="5" destOrd="0" parTransId="{11C331BA-6ECF-4619-A735-F4C6D50FB320}" sibTransId="{FD1ED710-B49B-4789-8D33-BD4729EE3BD6}"/>
    <dgm:cxn modelId="{1F887D95-AA50-4D74-BE40-9C28E1F69F2F}" type="presOf" srcId="{D2DE32AD-4DCE-459A-826B-8579D2978CC7}" destId="{6926F0CA-0BC9-4E92-B558-DEB4987C6724}" srcOrd="0" destOrd="6" presId="urn:microsoft.com/office/officeart/2005/8/layout/process3"/>
    <dgm:cxn modelId="{85A72297-23C3-48B8-A6D8-1C2F4C457A40}" srcId="{37B4DE93-02F7-41BE-A89D-74FFD19AA589}" destId="{D8B31A88-8CEA-4660-969E-B11C1FF1F916}" srcOrd="6" destOrd="0" parTransId="{5F3D2C02-5001-47CC-A0A7-C4BD23C933E3}" sibTransId="{57B3A746-323B-4FAF-9AD5-ABAB2441AAA7}"/>
    <dgm:cxn modelId="{0C687C9B-3CCE-4CD2-9728-D896A36D90AD}" type="presOf" srcId="{B31D240B-0B84-4A72-85E6-58C9794D7AF5}" destId="{6926F0CA-0BC9-4E92-B558-DEB4987C6724}" srcOrd="0" destOrd="1" presId="urn:microsoft.com/office/officeart/2005/8/layout/process3"/>
    <dgm:cxn modelId="{8101DD9B-5AF2-4E98-9C4C-0FD3BB95539D}" type="presOf" srcId="{E8535893-7053-48EF-8E40-6AB3FC9A25C2}" destId="{DD658334-87CE-432B-ADAE-424F37FA2416}" srcOrd="0" destOrd="0" presId="urn:microsoft.com/office/officeart/2005/8/layout/process3"/>
    <dgm:cxn modelId="{D80EFEA0-6727-42E8-BD9D-4EE31208EF29}" srcId="{6DAAE32D-C162-4FD3-8094-ECA8A145A3A0}" destId="{98CFD850-57EF-4069-B027-DFD1B3D71EC6}" srcOrd="2" destOrd="0" parTransId="{E558E799-A89B-4E20-8799-E1EE51727DF6}" sibTransId="{109A6648-CF47-4590-B032-B3AB35E354CD}"/>
    <dgm:cxn modelId="{746C4DA1-F990-4CD7-8383-330DBD96A231}" type="presOf" srcId="{BEF44786-03C3-4C70-9312-BF017546A932}" destId="{1A90AEDC-5C83-4BAF-84EA-9A7C4F2209E9}" srcOrd="0" destOrd="0" presId="urn:microsoft.com/office/officeart/2005/8/layout/process3"/>
    <dgm:cxn modelId="{45E397B5-C024-4B43-8C14-42CBFCE1E81F}" type="presOf" srcId="{CD4AD1DC-21C0-457D-BAE3-C5B14E4A42BD}" destId="{26D50339-F847-4C64-A0E4-735C8E50B42C}" srcOrd="0" destOrd="0" presId="urn:microsoft.com/office/officeart/2005/8/layout/process3"/>
    <dgm:cxn modelId="{A1825BBA-C171-4D18-BEB9-7B23D7E54D82}" srcId="{42EBFDEF-DF6B-4AB8-AEE2-62DC6C680200}" destId="{6DAAE32D-C162-4FD3-8094-ECA8A145A3A0}" srcOrd="2" destOrd="0" parTransId="{13C5D607-8AD5-4DAB-AE41-893263C0C875}" sibTransId="{D923F8F3-5424-481F-9645-BE4CDC6B9EDE}"/>
    <dgm:cxn modelId="{EB939DBC-A74D-4F6A-A27C-C5D97EC2D30E}" type="presOf" srcId="{42EBFDEF-DF6B-4AB8-AEE2-62DC6C680200}" destId="{3456016A-9E94-405E-A87B-610D0D3D6BC7}" srcOrd="0" destOrd="0" presId="urn:microsoft.com/office/officeart/2005/8/layout/process3"/>
    <dgm:cxn modelId="{C7EEB7C4-85E5-417E-BD69-A2412158D689}" srcId="{37B4DE93-02F7-41BE-A89D-74FFD19AA589}" destId="{F51AE495-C529-4CFC-A240-7D1B0A00BF6A}" srcOrd="4" destOrd="0" parTransId="{B51F6F5F-0EBF-48F1-9DDB-4071F89A2C49}" sibTransId="{38361D51-A48B-4AB7-AEF0-583248FF2424}"/>
    <dgm:cxn modelId="{376B5FC5-7ECF-4D95-8634-46BF1AB21D36}" srcId="{7F758FC4-582C-49C8-87D2-DAA9DC1C4B2E}" destId="{7717DFAA-40C0-4A3A-B391-01E27CCF24B7}" srcOrd="0" destOrd="0" parTransId="{F200A28A-4837-41FD-AF93-8ADE5201909E}" sibTransId="{B1B8380F-BC06-4755-88EF-81F2EB419CFD}"/>
    <dgm:cxn modelId="{974159DE-DFA3-4941-8B2A-AD616DEF67EC}" srcId="{6DAAE32D-C162-4FD3-8094-ECA8A145A3A0}" destId="{C3C0C3EE-89F0-46C2-AE7E-370565D49CE6}" srcOrd="6" destOrd="0" parTransId="{E38FBD0B-0BDB-4091-8051-049A078B2453}" sibTransId="{9A15F3E3-6644-4748-8A33-8509CCEEB07A}"/>
    <dgm:cxn modelId="{EC7527DF-5BAB-440B-A325-8F7D4551EE1E}" type="presOf" srcId="{F51AE495-C529-4CFC-A240-7D1B0A00BF6A}" destId="{DD658334-87CE-432B-ADAE-424F37FA2416}" srcOrd="0" destOrd="4" presId="urn:microsoft.com/office/officeart/2005/8/layout/process3"/>
    <dgm:cxn modelId="{74D3D1E1-62DE-42FB-BE03-C209ED9DD3F0}" type="presOf" srcId="{7F758FC4-582C-49C8-87D2-DAA9DC1C4B2E}" destId="{2F5CFA59-D4AE-4285-B232-20A1A62AA4AC}" srcOrd="0" destOrd="0" presId="urn:microsoft.com/office/officeart/2005/8/layout/process3"/>
    <dgm:cxn modelId="{A2080CE4-3C4D-4F29-A296-3A1E25D7F9FE}" srcId="{6DAAE32D-C162-4FD3-8094-ECA8A145A3A0}" destId="{029663F5-15F2-4FB4-8F17-43C53174A651}" srcOrd="1" destOrd="0" parTransId="{54A763B3-C0D1-4609-89A0-2AB183F0FEA1}" sibTransId="{0930D4B7-4FF7-49D1-B6BE-E98AD0F5DC88}"/>
    <dgm:cxn modelId="{0F0E9EEA-CDAE-4954-AFDA-A21B5439CA9D}" type="presOf" srcId="{CD4AD1DC-21C0-457D-BAE3-C5B14E4A42BD}" destId="{2EC13110-FA64-4463-BB3B-2AD42D5D5AD9}" srcOrd="1" destOrd="0" presId="urn:microsoft.com/office/officeart/2005/8/layout/process3"/>
    <dgm:cxn modelId="{DB63CEEE-DFA2-461A-8834-D22E3AE8C181}" type="presOf" srcId="{98CFD850-57EF-4069-B027-DFD1B3D71EC6}" destId="{1A90AEDC-5C83-4BAF-84EA-9A7C4F2209E9}" srcOrd="0" destOrd="2" presId="urn:microsoft.com/office/officeart/2005/8/layout/process3"/>
    <dgm:cxn modelId="{4EE6D4F8-8B1E-4290-A4E3-D19D2C357108}" srcId="{42EBFDEF-DF6B-4AB8-AEE2-62DC6C680200}" destId="{37B4DE93-02F7-41BE-A89D-74FFD19AA589}" srcOrd="1" destOrd="0" parTransId="{A88B4875-3A83-4589-8AE4-96554551DC78}" sibTransId="{CD4AD1DC-21C0-457D-BAE3-C5B14E4A42BD}"/>
    <dgm:cxn modelId="{1C6168F9-6DA7-41BB-976E-C24FE38C9417}" srcId="{6DAAE32D-C162-4FD3-8094-ECA8A145A3A0}" destId="{B37E289F-6721-484D-8DFB-60B349BF8BA1}" srcOrd="3" destOrd="0" parTransId="{3CC2F62D-D560-4EBB-A5A0-B9A7DEB692FD}" sibTransId="{C1037299-DADC-41DE-AD0B-F087E2C9F168}"/>
    <dgm:cxn modelId="{4F340DFB-81AC-4D18-B1B0-3B1C754870D5}" srcId="{6DAAE32D-C162-4FD3-8094-ECA8A145A3A0}" destId="{9EB6E780-57F4-42D3-843B-EC8D54F9FC0A}" srcOrd="4" destOrd="0" parTransId="{10F3164C-A669-4D5D-B870-E0535B4655B1}" sibTransId="{81B07647-FBC3-4331-906C-792AF7597877}"/>
    <dgm:cxn modelId="{892CC6FD-8559-42CB-905C-0A6293D4BD45}" type="presOf" srcId="{A2CBC3E9-9200-4AB5-9D86-89E066B4A322}" destId="{949D61FD-02B3-4DB3-8E28-D9B21EFB5E10}" srcOrd="1" destOrd="0" presId="urn:microsoft.com/office/officeart/2005/8/layout/process3"/>
    <dgm:cxn modelId="{307EF7FD-B667-4115-813E-A1332EA61616}" srcId="{7F758FC4-582C-49C8-87D2-DAA9DC1C4B2E}" destId="{B31D240B-0B84-4A72-85E6-58C9794D7AF5}" srcOrd="1" destOrd="0" parTransId="{985A0EB5-3E98-4D1F-80EE-EEA2409D6311}" sibTransId="{3D8AB870-C129-4E9C-A8A0-02CC8BA022A4}"/>
    <dgm:cxn modelId="{CCE18B7C-7DE0-406C-A080-75EFAE3859F3}" type="presParOf" srcId="{3456016A-9E94-405E-A87B-610D0D3D6BC7}" destId="{65E24861-26BF-4ADF-B13A-854C6E0B73B9}" srcOrd="0" destOrd="0" presId="urn:microsoft.com/office/officeart/2005/8/layout/process3"/>
    <dgm:cxn modelId="{C53407BF-A1FB-4387-8526-81DAFC299F0C}" type="presParOf" srcId="{65E24861-26BF-4ADF-B13A-854C6E0B73B9}" destId="{2F5CFA59-D4AE-4285-B232-20A1A62AA4AC}" srcOrd="0" destOrd="0" presId="urn:microsoft.com/office/officeart/2005/8/layout/process3"/>
    <dgm:cxn modelId="{A6C5AE88-BF3A-448C-B0C8-22040DA7E842}" type="presParOf" srcId="{65E24861-26BF-4ADF-B13A-854C6E0B73B9}" destId="{A047EA6D-743E-4652-AE0A-62C467F0C922}" srcOrd="1" destOrd="0" presId="urn:microsoft.com/office/officeart/2005/8/layout/process3"/>
    <dgm:cxn modelId="{AC9C2853-0A77-4829-8617-1A7E2CD356D8}" type="presParOf" srcId="{65E24861-26BF-4ADF-B13A-854C6E0B73B9}" destId="{6926F0CA-0BC9-4E92-B558-DEB4987C6724}" srcOrd="2" destOrd="0" presId="urn:microsoft.com/office/officeart/2005/8/layout/process3"/>
    <dgm:cxn modelId="{80E1CFD1-10B3-48C9-AFB0-F23CACE4271D}" type="presParOf" srcId="{3456016A-9E94-405E-A87B-610D0D3D6BC7}" destId="{234253D0-72A9-4AC4-8591-E8F336873450}" srcOrd="1" destOrd="0" presId="urn:microsoft.com/office/officeart/2005/8/layout/process3"/>
    <dgm:cxn modelId="{490D30C5-5CBA-42F3-8873-B5AEF7018243}" type="presParOf" srcId="{234253D0-72A9-4AC4-8591-E8F336873450}" destId="{949D61FD-02B3-4DB3-8E28-D9B21EFB5E10}" srcOrd="0" destOrd="0" presId="urn:microsoft.com/office/officeart/2005/8/layout/process3"/>
    <dgm:cxn modelId="{64B5A627-74E3-497E-9D51-67C53AE4BCAC}" type="presParOf" srcId="{3456016A-9E94-405E-A87B-610D0D3D6BC7}" destId="{F9C676E0-23B3-4198-8A7D-CE22B32B70EA}" srcOrd="2" destOrd="0" presId="urn:microsoft.com/office/officeart/2005/8/layout/process3"/>
    <dgm:cxn modelId="{796FAF4C-35EF-43FC-BE75-6E0C7893B285}" type="presParOf" srcId="{F9C676E0-23B3-4198-8A7D-CE22B32B70EA}" destId="{2581790A-5EEB-4A0A-AB66-B91BCE317DD6}" srcOrd="0" destOrd="0" presId="urn:microsoft.com/office/officeart/2005/8/layout/process3"/>
    <dgm:cxn modelId="{BAF72078-BD05-49FD-AA1D-1EF32C30A0DF}" type="presParOf" srcId="{F9C676E0-23B3-4198-8A7D-CE22B32B70EA}" destId="{7BEE6691-20F1-41DF-B991-A0450EF684FD}" srcOrd="1" destOrd="0" presId="urn:microsoft.com/office/officeart/2005/8/layout/process3"/>
    <dgm:cxn modelId="{92BC8F65-F8DA-4B05-9B4A-46B239B5D1D8}" type="presParOf" srcId="{F9C676E0-23B3-4198-8A7D-CE22B32B70EA}" destId="{DD658334-87CE-432B-ADAE-424F37FA2416}" srcOrd="2" destOrd="0" presId="urn:microsoft.com/office/officeart/2005/8/layout/process3"/>
    <dgm:cxn modelId="{8B9AFCBA-2E88-4698-9F5A-A623E228BAF4}" type="presParOf" srcId="{3456016A-9E94-405E-A87B-610D0D3D6BC7}" destId="{26D50339-F847-4C64-A0E4-735C8E50B42C}" srcOrd="3" destOrd="0" presId="urn:microsoft.com/office/officeart/2005/8/layout/process3"/>
    <dgm:cxn modelId="{B79E19C6-67F1-4E1B-BE46-C489FD3ED6F3}" type="presParOf" srcId="{26D50339-F847-4C64-A0E4-735C8E50B42C}" destId="{2EC13110-FA64-4463-BB3B-2AD42D5D5AD9}" srcOrd="0" destOrd="0" presId="urn:microsoft.com/office/officeart/2005/8/layout/process3"/>
    <dgm:cxn modelId="{7BAA4CD9-E490-4678-9D4C-C3DB301F6749}" type="presParOf" srcId="{3456016A-9E94-405E-A87B-610D0D3D6BC7}" destId="{82AA7EDA-D39D-43C6-B2E2-446A68C95009}" srcOrd="4" destOrd="0" presId="urn:microsoft.com/office/officeart/2005/8/layout/process3"/>
    <dgm:cxn modelId="{269FE5D4-53D9-4B73-8BD5-8E61ED6A8D75}" type="presParOf" srcId="{82AA7EDA-D39D-43C6-B2E2-446A68C95009}" destId="{730FC66E-8E4C-4629-A22D-660152F10339}" srcOrd="0" destOrd="0" presId="urn:microsoft.com/office/officeart/2005/8/layout/process3"/>
    <dgm:cxn modelId="{AB92F8E1-EB1F-472D-A5F4-A7C522511167}" type="presParOf" srcId="{82AA7EDA-D39D-43C6-B2E2-446A68C95009}" destId="{B6183121-9682-48AD-BA4A-DDE1E4DB3871}" srcOrd="1" destOrd="0" presId="urn:microsoft.com/office/officeart/2005/8/layout/process3"/>
    <dgm:cxn modelId="{39702472-80A2-4F61-ADA0-557D458041D2}" type="presParOf" srcId="{82AA7EDA-D39D-43C6-B2E2-446A68C95009}" destId="{1A90AEDC-5C83-4BAF-84EA-9A7C4F2209E9}"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597164-4030-4112-A676-9E18FD2BD0B1}" type="doc">
      <dgm:prSet loTypeId="urn:microsoft.com/office/officeart/2005/8/layout/chevron1" loCatId="process" qsTypeId="urn:microsoft.com/office/officeart/2005/8/quickstyle/simple1" qsCatId="simple" csTypeId="urn:microsoft.com/office/officeart/2005/8/colors/accent1_2" csCatId="accent1" phldr="1"/>
      <dgm:spPr/>
    </dgm:pt>
    <dgm:pt modelId="{F474C70F-50D6-4FD3-B112-5F60CC985973}">
      <dgm:prSet phldrT="[Text]" custT="1"/>
      <dgm:spPr>
        <a:solidFill>
          <a:schemeClr val="accent2"/>
        </a:solidFill>
        <a:ln w="19050">
          <a:solidFill>
            <a:schemeClr val="accent2"/>
          </a:solidFill>
        </a:ln>
      </dgm:spPr>
      <dgm:t>
        <a:bodyPr/>
        <a:lstStyle/>
        <a:p>
          <a:r>
            <a:rPr lang="en-GB" sz="1500" dirty="0">
              <a:solidFill>
                <a:schemeClr val="bg1"/>
              </a:solidFill>
            </a:rPr>
            <a:t>Mon</a:t>
          </a:r>
        </a:p>
      </dgm:t>
    </dgm:pt>
    <dgm:pt modelId="{AEFBAD02-5913-47C9-8F6B-0E778AC4EC82}" type="parTrans" cxnId="{FDD5BFFD-1A99-44C4-A172-F7208EF43167}">
      <dgm:prSet/>
      <dgm:spPr/>
      <dgm:t>
        <a:bodyPr/>
        <a:lstStyle/>
        <a:p>
          <a:endParaRPr lang="en-GB"/>
        </a:p>
      </dgm:t>
    </dgm:pt>
    <dgm:pt modelId="{6A86438C-8FF9-4DA2-BCEB-A28FC62BCA8F}" type="sibTrans" cxnId="{FDD5BFFD-1A99-44C4-A172-F7208EF43167}">
      <dgm:prSet/>
      <dgm:spPr/>
      <dgm:t>
        <a:bodyPr/>
        <a:lstStyle/>
        <a:p>
          <a:endParaRPr lang="en-GB"/>
        </a:p>
      </dgm:t>
    </dgm:pt>
    <dgm:pt modelId="{0A8425DB-6EA3-4823-B0AE-9DFBBFFF7DA6}">
      <dgm:prSet phldrT="[Text]" custT="1"/>
      <dgm:spPr>
        <a:solidFill>
          <a:schemeClr val="accent2"/>
        </a:solidFill>
        <a:ln w="19050">
          <a:solidFill>
            <a:schemeClr val="accent2"/>
          </a:solidFill>
        </a:ln>
      </dgm:spPr>
      <dgm:t>
        <a:bodyPr/>
        <a:lstStyle/>
        <a:p>
          <a:r>
            <a:rPr lang="en-GB" sz="1500" dirty="0">
              <a:solidFill>
                <a:schemeClr val="bg1"/>
              </a:solidFill>
            </a:rPr>
            <a:t>Tues</a:t>
          </a:r>
        </a:p>
      </dgm:t>
    </dgm:pt>
    <dgm:pt modelId="{B4415873-967F-46EF-8B49-457FBDFF1651}" type="parTrans" cxnId="{D5DCDA83-DE0D-4695-8FB8-C87F77B21187}">
      <dgm:prSet/>
      <dgm:spPr/>
      <dgm:t>
        <a:bodyPr/>
        <a:lstStyle/>
        <a:p>
          <a:endParaRPr lang="en-GB"/>
        </a:p>
      </dgm:t>
    </dgm:pt>
    <dgm:pt modelId="{A03ABCC7-9554-47FA-9E68-0EF6763DB47A}" type="sibTrans" cxnId="{D5DCDA83-DE0D-4695-8FB8-C87F77B21187}">
      <dgm:prSet/>
      <dgm:spPr/>
      <dgm:t>
        <a:bodyPr/>
        <a:lstStyle/>
        <a:p>
          <a:endParaRPr lang="en-GB"/>
        </a:p>
      </dgm:t>
    </dgm:pt>
    <dgm:pt modelId="{591E585C-1335-4D4A-81CE-530333157189}">
      <dgm:prSet phldrT="[Text]" custT="1"/>
      <dgm:spPr>
        <a:solidFill>
          <a:schemeClr val="accent2"/>
        </a:solidFill>
        <a:ln w="19050">
          <a:solidFill>
            <a:schemeClr val="accent2"/>
          </a:solidFill>
        </a:ln>
      </dgm:spPr>
      <dgm:t>
        <a:bodyPr/>
        <a:lstStyle/>
        <a:p>
          <a:r>
            <a:rPr lang="en-GB" sz="1500" dirty="0">
              <a:solidFill>
                <a:schemeClr val="bg1"/>
              </a:solidFill>
            </a:rPr>
            <a:t>Wed</a:t>
          </a:r>
        </a:p>
      </dgm:t>
    </dgm:pt>
    <dgm:pt modelId="{B7517BE6-9C95-4E65-9FF7-F30F0F72F77E}" type="parTrans" cxnId="{982E4874-67C4-4954-962A-A2E5765B5EC1}">
      <dgm:prSet/>
      <dgm:spPr/>
      <dgm:t>
        <a:bodyPr/>
        <a:lstStyle/>
        <a:p>
          <a:endParaRPr lang="en-GB"/>
        </a:p>
      </dgm:t>
    </dgm:pt>
    <dgm:pt modelId="{1B1267C4-86D6-4BC3-B99B-A36C2B60B744}" type="sibTrans" cxnId="{982E4874-67C4-4954-962A-A2E5765B5EC1}">
      <dgm:prSet/>
      <dgm:spPr/>
      <dgm:t>
        <a:bodyPr/>
        <a:lstStyle/>
        <a:p>
          <a:endParaRPr lang="en-GB"/>
        </a:p>
      </dgm:t>
    </dgm:pt>
    <dgm:pt modelId="{448D7444-AB4E-4293-B8DA-E41F8CEA3BDA}">
      <dgm:prSet custT="1"/>
      <dgm:spPr>
        <a:solidFill>
          <a:schemeClr val="accent2"/>
        </a:solidFill>
        <a:ln w="19050">
          <a:solidFill>
            <a:schemeClr val="accent2"/>
          </a:solidFill>
        </a:ln>
      </dgm:spPr>
      <dgm:t>
        <a:bodyPr/>
        <a:lstStyle/>
        <a:p>
          <a:r>
            <a:rPr lang="en-GB" sz="1500" dirty="0">
              <a:solidFill>
                <a:schemeClr val="bg1"/>
              </a:solidFill>
            </a:rPr>
            <a:t>Thurs</a:t>
          </a:r>
        </a:p>
      </dgm:t>
    </dgm:pt>
    <dgm:pt modelId="{F04AF0A0-2D49-4318-93F0-69F7121A8F2F}" type="parTrans" cxnId="{3B425EB4-0D5D-48B3-9C78-EB9DF878DF1A}">
      <dgm:prSet/>
      <dgm:spPr/>
      <dgm:t>
        <a:bodyPr/>
        <a:lstStyle/>
        <a:p>
          <a:endParaRPr lang="en-GB"/>
        </a:p>
      </dgm:t>
    </dgm:pt>
    <dgm:pt modelId="{FFDE43B6-D76F-44E7-BAC3-253F2D146AAE}" type="sibTrans" cxnId="{3B425EB4-0D5D-48B3-9C78-EB9DF878DF1A}">
      <dgm:prSet/>
      <dgm:spPr/>
      <dgm:t>
        <a:bodyPr/>
        <a:lstStyle/>
        <a:p>
          <a:endParaRPr lang="en-GB"/>
        </a:p>
      </dgm:t>
    </dgm:pt>
    <dgm:pt modelId="{42786707-0126-4A39-9AB5-D59B79241FDA}">
      <dgm:prSet custT="1"/>
      <dgm:spPr>
        <a:solidFill>
          <a:schemeClr val="accent2"/>
        </a:solidFill>
        <a:ln w="19050">
          <a:solidFill>
            <a:schemeClr val="accent2"/>
          </a:solidFill>
        </a:ln>
      </dgm:spPr>
      <dgm:t>
        <a:bodyPr/>
        <a:lstStyle/>
        <a:p>
          <a:r>
            <a:rPr lang="en-GB" sz="1500" dirty="0">
              <a:solidFill>
                <a:schemeClr val="bg1"/>
              </a:solidFill>
            </a:rPr>
            <a:t>Fri</a:t>
          </a:r>
        </a:p>
      </dgm:t>
    </dgm:pt>
    <dgm:pt modelId="{2AFB69C4-8902-4476-B122-F7C5A221BBDE}" type="parTrans" cxnId="{C437D625-34E2-4F47-8B35-9CF62F4D0195}">
      <dgm:prSet/>
      <dgm:spPr/>
      <dgm:t>
        <a:bodyPr/>
        <a:lstStyle/>
        <a:p>
          <a:endParaRPr lang="en-GB"/>
        </a:p>
      </dgm:t>
    </dgm:pt>
    <dgm:pt modelId="{8DA8F77B-5C2E-4C4E-913E-2604FE5D7E25}" type="sibTrans" cxnId="{C437D625-34E2-4F47-8B35-9CF62F4D0195}">
      <dgm:prSet/>
      <dgm:spPr/>
      <dgm:t>
        <a:bodyPr/>
        <a:lstStyle/>
        <a:p>
          <a:endParaRPr lang="en-GB"/>
        </a:p>
      </dgm:t>
    </dgm:pt>
    <dgm:pt modelId="{784D393B-5B44-4D3E-851E-9CEA29C78856}" type="pres">
      <dgm:prSet presAssocID="{3E597164-4030-4112-A676-9E18FD2BD0B1}" presName="Name0" presStyleCnt="0">
        <dgm:presLayoutVars>
          <dgm:dir/>
          <dgm:animLvl val="lvl"/>
          <dgm:resizeHandles val="exact"/>
        </dgm:presLayoutVars>
      </dgm:prSet>
      <dgm:spPr/>
    </dgm:pt>
    <dgm:pt modelId="{7906AED1-15EE-4FA1-9D5D-59AB953C8989}" type="pres">
      <dgm:prSet presAssocID="{F474C70F-50D6-4FD3-B112-5F60CC985973}" presName="parTxOnly" presStyleLbl="node1" presStyleIdx="0" presStyleCnt="5">
        <dgm:presLayoutVars>
          <dgm:chMax val="0"/>
          <dgm:chPref val="0"/>
          <dgm:bulletEnabled val="1"/>
        </dgm:presLayoutVars>
      </dgm:prSet>
      <dgm:spPr/>
    </dgm:pt>
    <dgm:pt modelId="{BCC618E2-4779-4D89-BE2F-4E2CA7A06659}" type="pres">
      <dgm:prSet presAssocID="{6A86438C-8FF9-4DA2-BCEB-A28FC62BCA8F}" presName="parTxOnlySpace" presStyleCnt="0"/>
      <dgm:spPr/>
    </dgm:pt>
    <dgm:pt modelId="{E6D0FDCA-BD05-4560-A7A2-ACB00F13B140}" type="pres">
      <dgm:prSet presAssocID="{0A8425DB-6EA3-4823-B0AE-9DFBBFFF7DA6}" presName="parTxOnly" presStyleLbl="node1" presStyleIdx="1" presStyleCnt="5">
        <dgm:presLayoutVars>
          <dgm:chMax val="0"/>
          <dgm:chPref val="0"/>
          <dgm:bulletEnabled val="1"/>
        </dgm:presLayoutVars>
      </dgm:prSet>
      <dgm:spPr/>
    </dgm:pt>
    <dgm:pt modelId="{F83B1CFA-1DA7-40DE-AB98-ACEA095DBA9A}" type="pres">
      <dgm:prSet presAssocID="{A03ABCC7-9554-47FA-9E68-0EF6763DB47A}" presName="parTxOnlySpace" presStyleCnt="0"/>
      <dgm:spPr/>
    </dgm:pt>
    <dgm:pt modelId="{3FD6ADC8-67EF-44DD-B436-F097DB751C06}" type="pres">
      <dgm:prSet presAssocID="{591E585C-1335-4D4A-81CE-530333157189}" presName="parTxOnly" presStyleLbl="node1" presStyleIdx="2" presStyleCnt="5">
        <dgm:presLayoutVars>
          <dgm:chMax val="0"/>
          <dgm:chPref val="0"/>
          <dgm:bulletEnabled val="1"/>
        </dgm:presLayoutVars>
      </dgm:prSet>
      <dgm:spPr/>
    </dgm:pt>
    <dgm:pt modelId="{B29A59DC-3EFD-4C29-A602-934B75BAEFBA}" type="pres">
      <dgm:prSet presAssocID="{1B1267C4-86D6-4BC3-B99B-A36C2B60B744}" presName="parTxOnlySpace" presStyleCnt="0"/>
      <dgm:spPr/>
    </dgm:pt>
    <dgm:pt modelId="{E2C01EB7-45C2-452F-9422-67D9D940B9EC}" type="pres">
      <dgm:prSet presAssocID="{448D7444-AB4E-4293-B8DA-E41F8CEA3BDA}" presName="parTxOnly" presStyleLbl="node1" presStyleIdx="3" presStyleCnt="5">
        <dgm:presLayoutVars>
          <dgm:chMax val="0"/>
          <dgm:chPref val="0"/>
          <dgm:bulletEnabled val="1"/>
        </dgm:presLayoutVars>
      </dgm:prSet>
      <dgm:spPr/>
    </dgm:pt>
    <dgm:pt modelId="{39BD2921-F83A-473F-B3BF-2525377AC411}" type="pres">
      <dgm:prSet presAssocID="{FFDE43B6-D76F-44E7-BAC3-253F2D146AAE}" presName="parTxOnlySpace" presStyleCnt="0"/>
      <dgm:spPr/>
    </dgm:pt>
    <dgm:pt modelId="{0DD5F354-1FD5-440B-9ACC-CAC67C1886D3}" type="pres">
      <dgm:prSet presAssocID="{42786707-0126-4A39-9AB5-D59B79241FDA}" presName="parTxOnly" presStyleLbl="node1" presStyleIdx="4" presStyleCnt="5" custLinFactNeighborX="1124">
        <dgm:presLayoutVars>
          <dgm:chMax val="0"/>
          <dgm:chPref val="0"/>
          <dgm:bulletEnabled val="1"/>
        </dgm:presLayoutVars>
      </dgm:prSet>
      <dgm:spPr/>
    </dgm:pt>
  </dgm:ptLst>
  <dgm:cxnLst>
    <dgm:cxn modelId="{7C3DD20D-C69E-41DC-B4AD-D9BDB161A667}" type="presOf" srcId="{42786707-0126-4A39-9AB5-D59B79241FDA}" destId="{0DD5F354-1FD5-440B-9ACC-CAC67C1886D3}" srcOrd="0" destOrd="0" presId="urn:microsoft.com/office/officeart/2005/8/layout/chevron1"/>
    <dgm:cxn modelId="{47814111-A5D6-4051-AD42-BC77EA9C6AB8}" type="presOf" srcId="{F474C70F-50D6-4FD3-B112-5F60CC985973}" destId="{7906AED1-15EE-4FA1-9D5D-59AB953C8989}" srcOrd="0" destOrd="0" presId="urn:microsoft.com/office/officeart/2005/8/layout/chevron1"/>
    <dgm:cxn modelId="{C6CC0A1B-26F6-4632-AFCD-5AEC42A4056E}" type="presOf" srcId="{0A8425DB-6EA3-4823-B0AE-9DFBBFFF7DA6}" destId="{E6D0FDCA-BD05-4560-A7A2-ACB00F13B140}" srcOrd="0" destOrd="0" presId="urn:microsoft.com/office/officeart/2005/8/layout/chevron1"/>
    <dgm:cxn modelId="{C437D625-34E2-4F47-8B35-9CF62F4D0195}" srcId="{3E597164-4030-4112-A676-9E18FD2BD0B1}" destId="{42786707-0126-4A39-9AB5-D59B79241FDA}" srcOrd="4" destOrd="0" parTransId="{2AFB69C4-8902-4476-B122-F7C5A221BBDE}" sibTransId="{8DA8F77B-5C2E-4C4E-913E-2604FE5D7E25}"/>
    <dgm:cxn modelId="{982E4874-67C4-4954-962A-A2E5765B5EC1}" srcId="{3E597164-4030-4112-A676-9E18FD2BD0B1}" destId="{591E585C-1335-4D4A-81CE-530333157189}" srcOrd="2" destOrd="0" parTransId="{B7517BE6-9C95-4E65-9FF7-F30F0F72F77E}" sibTransId="{1B1267C4-86D6-4BC3-B99B-A36C2B60B744}"/>
    <dgm:cxn modelId="{D5DCDA83-DE0D-4695-8FB8-C87F77B21187}" srcId="{3E597164-4030-4112-A676-9E18FD2BD0B1}" destId="{0A8425DB-6EA3-4823-B0AE-9DFBBFFF7DA6}" srcOrd="1" destOrd="0" parTransId="{B4415873-967F-46EF-8B49-457FBDFF1651}" sibTransId="{A03ABCC7-9554-47FA-9E68-0EF6763DB47A}"/>
    <dgm:cxn modelId="{1D6C6F87-1603-492F-9412-02C13617A9D9}" type="presOf" srcId="{591E585C-1335-4D4A-81CE-530333157189}" destId="{3FD6ADC8-67EF-44DD-B436-F097DB751C06}" srcOrd="0" destOrd="0" presId="urn:microsoft.com/office/officeart/2005/8/layout/chevron1"/>
    <dgm:cxn modelId="{3B425EB4-0D5D-48B3-9C78-EB9DF878DF1A}" srcId="{3E597164-4030-4112-A676-9E18FD2BD0B1}" destId="{448D7444-AB4E-4293-B8DA-E41F8CEA3BDA}" srcOrd="3" destOrd="0" parTransId="{F04AF0A0-2D49-4318-93F0-69F7121A8F2F}" sibTransId="{FFDE43B6-D76F-44E7-BAC3-253F2D146AAE}"/>
    <dgm:cxn modelId="{CD1D65E0-AAC4-448A-8F86-7017713533FD}" type="presOf" srcId="{448D7444-AB4E-4293-B8DA-E41F8CEA3BDA}" destId="{E2C01EB7-45C2-452F-9422-67D9D940B9EC}" srcOrd="0" destOrd="0" presId="urn:microsoft.com/office/officeart/2005/8/layout/chevron1"/>
    <dgm:cxn modelId="{FDD5BFFD-1A99-44C4-A172-F7208EF43167}" srcId="{3E597164-4030-4112-A676-9E18FD2BD0B1}" destId="{F474C70F-50D6-4FD3-B112-5F60CC985973}" srcOrd="0" destOrd="0" parTransId="{AEFBAD02-5913-47C9-8F6B-0E778AC4EC82}" sibTransId="{6A86438C-8FF9-4DA2-BCEB-A28FC62BCA8F}"/>
    <dgm:cxn modelId="{6ADFF9FF-6F73-4AF4-9848-5A12ABC23194}" type="presOf" srcId="{3E597164-4030-4112-A676-9E18FD2BD0B1}" destId="{784D393B-5B44-4D3E-851E-9CEA29C78856}" srcOrd="0" destOrd="0" presId="urn:microsoft.com/office/officeart/2005/8/layout/chevron1"/>
    <dgm:cxn modelId="{83095655-CC4C-4E20-9A24-1250F106103D}" type="presParOf" srcId="{784D393B-5B44-4D3E-851E-9CEA29C78856}" destId="{7906AED1-15EE-4FA1-9D5D-59AB953C8989}" srcOrd="0" destOrd="0" presId="urn:microsoft.com/office/officeart/2005/8/layout/chevron1"/>
    <dgm:cxn modelId="{3633EAAF-5EA0-4E1C-BC81-1CF237A091AD}" type="presParOf" srcId="{784D393B-5B44-4D3E-851E-9CEA29C78856}" destId="{BCC618E2-4779-4D89-BE2F-4E2CA7A06659}" srcOrd="1" destOrd="0" presId="urn:microsoft.com/office/officeart/2005/8/layout/chevron1"/>
    <dgm:cxn modelId="{173B2F9E-503E-4EB9-B906-D8529C3736F6}" type="presParOf" srcId="{784D393B-5B44-4D3E-851E-9CEA29C78856}" destId="{E6D0FDCA-BD05-4560-A7A2-ACB00F13B140}" srcOrd="2" destOrd="0" presId="urn:microsoft.com/office/officeart/2005/8/layout/chevron1"/>
    <dgm:cxn modelId="{E38FCBCA-8E93-441A-B543-DC8C218DA63A}" type="presParOf" srcId="{784D393B-5B44-4D3E-851E-9CEA29C78856}" destId="{F83B1CFA-1DA7-40DE-AB98-ACEA095DBA9A}" srcOrd="3" destOrd="0" presId="urn:microsoft.com/office/officeart/2005/8/layout/chevron1"/>
    <dgm:cxn modelId="{BAE1F485-0091-4FA1-A34F-D78FA38F5734}" type="presParOf" srcId="{784D393B-5B44-4D3E-851E-9CEA29C78856}" destId="{3FD6ADC8-67EF-44DD-B436-F097DB751C06}" srcOrd="4" destOrd="0" presId="urn:microsoft.com/office/officeart/2005/8/layout/chevron1"/>
    <dgm:cxn modelId="{DE62D61F-FC16-439B-BA37-86E446141156}" type="presParOf" srcId="{784D393B-5B44-4D3E-851E-9CEA29C78856}" destId="{B29A59DC-3EFD-4C29-A602-934B75BAEFBA}" srcOrd="5" destOrd="0" presId="urn:microsoft.com/office/officeart/2005/8/layout/chevron1"/>
    <dgm:cxn modelId="{CF850E75-425C-444E-8B9A-1A6C364FE819}" type="presParOf" srcId="{784D393B-5B44-4D3E-851E-9CEA29C78856}" destId="{E2C01EB7-45C2-452F-9422-67D9D940B9EC}" srcOrd="6" destOrd="0" presId="urn:microsoft.com/office/officeart/2005/8/layout/chevron1"/>
    <dgm:cxn modelId="{33CF8054-DFD7-49C0-8808-6AE024EC9FB1}" type="presParOf" srcId="{784D393B-5B44-4D3E-851E-9CEA29C78856}" destId="{39BD2921-F83A-473F-B3BF-2525377AC411}" srcOrd="7" destOrd="0" presId="urn:microsoft.com/office/officeart/2005/8/layout/chevron1"/>
    <dgm:cxn modelId="{B5DA6A7C-47FE-4140-A548-8ED956D27C7B}" type="presParOf" srcId="{784D393B-5B44-4D3E-851E-9CEA29C78856}" destId="{0DD5F354-1FD5-440B-9ACC-CAC67C1886D3}"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4A919-873E-4BCD-A839-C124C3F44FF7}">
      <dsp:nvSpPr>
        <dsp:cNvPr id="0" name=""/>
        <dsp:cNvSpPr/>
      </dsp:nvSpPr>
      <dsp:spPr>
        <a:xfrm>
          <a:off x="0" y="73605"/>
          <a:ext cx="5219727" cy="430560"/>
        </a:xfrm>
        <a:prstGeom prst="roundRect">
          <a:avLst/>
        </a:prstGeom>
        <a:solidFill>
          <a:schemeClr val="bg2">
            <a:lumMod val="20000"/>
            <a:lumOff val="80000"/>
          </a:schemeClr>
        </a:solidFill>
        <a:ln w="25400" cap="flat" cmpd="sng" algn="ctr">
          <a:solidFill>
            <a:schemeClr val="bg2">
              <a:lumMod val="40000"/>
              <a:lumOff val="60000"/>
            </a:schemeClr>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Principles and purpose of the Nightingale Learning system</a:t>
          </a:r>
        </a:p>
      </dsp:txBody>
      <dsp:txXfrm>
        <a:off x="21018" y="94623"/>
        <a:ext cx="5177691" cy="388524"/>
      </dsp:txXfrm>
    </dsp:sp>
    <dsp:sp modelId="{DD20F72E-9A75-423B-8221-EA7D601B7E3C}">
      <dsp:nvSpPr>
        <dsp:cNvPr id="0" name=""/>
        <dsp:cNvSpPr/>
      </dsp:nvSpPr>
      <dsp:spPr>
        <a:xfrm>
          <a:off x="0" y="570405"/>
          <a:ext cx="5219727" cy="430560"/>
        </a:xfrm>
        <a:prstGeom prst="roundRect">
          <a:avLst/>
        </a:prstGeom>
        <a:solidFill>
          <a:schemeClr val="bg2">
            <a:lumMod val="20000"/>
            <a:lumOff val="80000"/>
          </a:scheme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solidFill>
                <a:prstClr val="black">
                  <a:hueOff val="0"/>
                  <a:satOff val="0"/>
                  <a:lumOff val="0"/>
                  <a:alphaOff val="0"/>
                </a:prstClr>
              </a:solidFill>
              <a:latin typeface="Calibri"/>
              <a:ea typeface="+mn-ea"/>
              <a:cs typeface="+mn-cs"/>
            </a:rPr>
            <a:t>Component of the learning system*</a:t>
          </a:r>
        </a:p>
      </dsp:txBody>
      <dsp:txXfrm>
        <a:off x="21018" y="591423"/>
        <a:ext cx="5177691" cy="388524"/>
      </dsp:txXfrm>
    </dsp:sp>
    <dsp:sp modelId="{369F5D8F-E8B9-4D20-9AB2-FF917EFD077C}">
      <dsp:nvSpPr>
        <dsp:cNvPr id="0" name=""/>
        <dsp:cNvSpPr/>
      </dsp:nvSpPr>
      <dsp:spPr>
        <a:xfrm>
          <a:off x="0" y="1067205"/>
          <a:ext cx="5219727" cy="430560"/>
        </a:xfrm>
        <a:prstGeom prst="roundRect">
          <a:avLst/>
        </a:prstGeom>
        <a:solidFill>
          <a:schemeClr val="bg2">
            <a:lumMod val="20000"/>
            <a:lumOff val="80000"/>
          </a:scheme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Dashboards &amp; Data Visualisation*</a:t>
          </a:r>
        </a:p>
      </dsp:txBody>
      <dsp:txXfrm>
        <a:off x="21018" y="1088223"/>
        <a:ext cx="5177691" cy="388524"/>
      </dsp:txXfrm>
    </dsp:sp>
    <dsp:sp modelId="{7E8933AF-7217-4F6E-BCF8-FC76E26DC9AA}">
      <dsp:nvSpPr>
        <dsp:cNvPr id="0" name=""/>
        <dsp:cNvSpPr/>
      </dsp:nvSpPr>
      <dsp:spPr>
        <a:xfrm>
          <a:off x="0" y="1564005"/>
          <a:ext cx="5219727" cy="430560"/>
        </a:xfrm>
        <a:prstGeom prst="roundRect">
          <a:avLst/>
        </a:prstGeom>
        <a:solidFill>
          <a:schemeClr val="bg2">
            <a:lumMod val="20000"/>
            <a:lumOff val="80000"/>
          </a:scheme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Audit* </a:t>
          </a:r>
        </a:p>
      </dsp:txBody>
      <dsp:txXfrm>
        <a:off x="21018" y="1585023"/>
        <a:ext cx="5177691" cy="388524"/>
      </dsp:txXfrm>
    </dsp:sp>
    <dsp:sp modelId="{A455B09F-9F7D-4E25-AC6F-C44EB874F0EE}">
      <dsp:nvSpPr>
        <dsp:cNvPr id="0" name=""/>
        <dsp:cNvSpPr/>
      </dsp:nvSpPr>
      <dsp:spPr>
        <a:xfrm>
          <a:off x="0" y="2060805"/>
          <a:ext cx="5219727" cy="430560"/>
        </a:xfrm>
        <a:prstGeom prst="roundRect">
          <a:avLst/>
        </a:prstGeom>
        <a:solidFill>
          <a:schemeClr val="accent1">
            <a:lumMod val="20000"/>
            <a:lumOff val="80000"/>
          </a:schemeClr>
        </a:solidFill>
        <a:ln w="25400" cap="flat" cmpd="sng" algn="ctr">
          <a:solidFill>
            <a:srgbClr val="03AFD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Staff Experience</a:t>
          </a:r>
        </a:p>
      </dsp:txBody>
      <dsp:txXfrm>
        <a:off x="21018" y="2081823"/>
        <a:ext cx="5177691" cy="388524"/>
      </dsp:txXfrm>
    </dsp:sp>
    <dsp:sp modelId="{9437DD12-9B39-4A8E-8508-45A092D6B67D}">
      <dsp:nvSpPr>
        <dsp:cNvPr id="0" name=""/>
        <dsp:cNvSpPr/>
      </dsp:nvSpPr>
      <dsp:spPr>
        <a:xfrm>
          <a:off x="0" y="3063154"/>
          <a:ext cx="5219727" cy="430560"/>
        </a:xfrm>
        <a:prstGeom prst="roundRect">
          <a:avLst/>
        </a:prstGeom>
        <a:solidFill>
          <a:schemeClr val="bg2">
            <a:lumMod val="20000"/>
            <a:lumOff val="80000"/>
          </a:scheme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External evidence</a:t>
          </a:r>
        </a:p>
      </dsp:txBody>
      <dsp:txXfrm>
        <a:off x="21018" y="3084172"/>
        <a:ext cx="5177691" cy="388524"/>
      </dsp:txXfrm>
    </dsp:sp>
    <dsp:sp modelId="{CF291029-0850-41AA-9990-C2C3D7F845C8}">
      <dsp:nvSpPr>
        <dsp:cNvPr id="0" name=""/>
        <dsp:cNvSpPr/>
      </dsp:nvSpPr>
      <dsp:spPr>
        <a:xfrm>
          <a:off x="0" y="2563336"/>
          <a:ext cx="5219727" cy="430560"/>
        </a:xfrm>
        <a:prstGeom prst="roundRect">
          <a:avLst/>
        </a:prstGeom>
        <a:solidFill>
          <a:srgbClr val="D4ECBA"/>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Bedside Learning Coordinator**</a:t>
          </a:r>
        </a:p>
      </dsp:txBody>
      <dsp:txXfrm>
        <a:off x="21018" y="2584354"/>
        <a:ext cx="5177691" cy="388524"/>
      </dsp:txXfrm>
    </dsp:sp>
    <dsp:sp modelId="{5B2F195A-CA8A-4A50-8746-EE596AFC6BC7}">
      <dsp:nvSpPr>
        <dsp:cNvPr id="0" name=""/>
        <dsp:cNvSpPr/>
      </dsp:nvSpPr>
      <dsp:spPr>
        <a:xfrm>
          <a:off x="0" y="3560441"/>
          <a:ext cx="5219727" cy="430560"/>
        </a:xfrm>
        <a:prstGeom prst="roundRect">
          <a:avLst/>
        </a:prstGeom>
        <a:solidFill>
          <a:schemeClr val="bg2">
            <a:lumMod val="20000"/>
            <a:lumOff val="80000"/>
          </a:scheme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Quality and Learning tracker</a:t>
          </a:r>
        </a:p>
      </dsp:txBody>
      <dsp:txXfrm>
        <a:off x="21018" y="3581459"/>
        <a:ext cx="5177691" cy="388524"/>
      </dsp:txXfrm>
    </dsp:sp>
    <dsp:sp modelId="{DA887923-D4BD-4348-87B1-AE176DC0BD28}">
      <dsp:nvSpPr>
        <dsp:cNvPr id="0" name=""/>
        <dsp:cNvSpPr/>
      </dsp:nvSpPr>
      <dsp:spPr>
        <a:xfrm>
          <a:off x="0" y="4048006"/>
          <a:ext cx="5219727" cy="430560"/>
        </a:xfrm>
        <a:prstGeom prst="roundRect">
          <a:avLst/>
        </a:prstGeom>
        <a:solidFill>
          <a:schemeClr val="bg2">
            <a:lumMod val="20000"/>
            <a:lumOff val="80000"/>
          </a:scheme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Learning system dashboard</a:t>
          </a:r>
        </a:p>
      </dsp:txBody>
      <dsp:txXfrm>
        <a:off x="21018" y="4069024"/>
        <a:ext cx="5177691" cy="388524"/>
      </dsp:txXfrm>
    </dsp:sp>
    <dsp:sp modelId="{0122800B-CD9E-4689-8DA0-F28BDBFE7090}">
      <dsp:nvSpPr>
        <dsp:cNvPr id="0" name=""/>
        <dsp:cNvSpPr/>
      </dsp:nvSpPr>
      <dsp:spPr>
        <a:xfrm>
          <a:off x="0" y="4544806"/>
          <a:ext cx="5219727" cy="430560"/>
        </a:xfrm>
        <a:prstGeom prst="roundRect">
          <a:avLst/>
        </a:prstGeom>
        <a:solidFill>
          <a:srgbClr val="FEEFBA"/>
        </a:solidFill>
        <a:ln w="25400" cap="flat" cmpd="sng" algn="ctr">
          <a:solidFill>
            <a:srgbClr val="FDD90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Decision making*</a:t>
          </a:r>
        </a:p>
      </dsp:txBody>
      <dsp:txXfrm>
        <a:off x="21018" y="4565824"/>
        <a:ext cx="5177691" cy="388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EEECB-0DC8-4768-929E-D97F3B637ED3}">
      <dsp:nvSpPr>
        <dsp:cNvPr id="0" name=""/>
        <dsp:cNvSpPr/>
      </dsp:nvSpPr>
      <dsp:spPr>
        <a:xfrm>
          <a:off x="0" y="9748"/>
          <a:ext cx="6096000" cy="4661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u="none" kern="1200" dirty="0"/>
            <a:t>1. Bedside Learning Coordinator insights</a:t>
          </a:r>
        </a:p>
      </dsp:txBody>
      <dsp:txXfrm>
        <a:off x="22757" y="32505"/>
        <a:ext cx="6050486" cy="420657"/>
      </dsp:txXfrm>
    </dsp:sp>
    <dsp:sp modelId="{D4B69A49-AD6F-4F61-94AF-539BAA71792C}">
      <dsp:nvSpPr>
        <dsp:cNvPr id="0" name=""/>
        <dsp:cNvSpPr/>
      </dsp:nvSpPr>
      <dsp:spPr>
        <a:xfrm>
          <a:off x="0" y="490503"/>
          <a:ext cx="6096000" cy="4661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u="none" kern="1200" dirty="0"/>
            <a:t>2. Hospital dashboard</a:t>
          </a:r>
          <a:endParaRPr lang="en-GB" sz="2000" kern="1200" dirty="0"/>
        </a:p>
      </dsp:txBody>
      <dsp:txXfrm>
        <a:off x="22757" y="513260"/>
        <a:ext cx="6050486" cy="420657"/>
      </dsp:txXfrm>
    </dsp:sp>
    <dsp:sp modelId="{955431B6-E94D-44B6-A875-D63558BA9447}">
      <dsp:nvSpPr>
        <dsp:cNvPr id="0" name=""/>
        <dsp:cNvSpPr/>
      </dsp:nvSpPr>
      <dsp:spPr>
        <a:xfrm>
          <a:off x="0" y="971887"/>
          <a:ext cx="6096000" cy="4661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u="none" kern="1200" dirty="0"/>
            <a:t>3. Reported Incidents</a:t>
          </a:r>
        </a:p>
      </dsp:txBody>
      <dsp:txXfrm>
        <a:off x="22757" y="994644"/>
        <a:ext cx="6050486" cy="420657"/>
      </dsp:txXfrm>
    </dsp:sp>
    <dsp:sp modelId="{4C25211F-A5C8-40E8-9674-A51D1B39E7B6}">
      <dsp:nvSpPr>
        <dsp:cNvPr id="0" name=""/>
        <dsp:cNvSpPr/>
      </dsp:nvSpPr>
      <dsp:spPr>
        <a:xfrm>
          <a:off x="0" y="1441769"/>
          <a:ext cx="6096000" cy="4661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u="none" kern="1200" dirty="0"/>
            <a:t>4. Admission volumes and changes to criteria</a:t>
          </a:r>
        </a:p>
      </dsp:txBody>
      <dsp:txXfrm>
        <a:off x="22757" y="1464526"/>
        <a:ext cx="6050486" cy="420657"/>
      </dsp:txXfrm>
    </dsp:sp>
    <dsp:sp modelId="{4CE63D8D-342A-46CE-9FE4-01836D3B1300}">
      <dsp:nvSpPr>
        <dsp:cNvPr id="0" name=""/>
        <dsp:cNvSpPr/>
      </dsp:nvSpPr>
      <dsp:spPr>
        <a:xfrm>
          <a:off x="0" y="1922285"/>
          <a:ext cx="6096000" cy="4661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u="none" kern="1200" dirty="0"/>
            <a:t>5. Staff suggestions and experience</a:t>
          </a:r>
        </a:p>
      </dsp:txBody>
      <dsp:txXfrm>
        <a:off x="22757" y="1945042"/>
        <a:ext cx="6050486" cy="420657"/>
      </dsp:txXfrm>
    </dsp:sp>
    <dsp:sp modelId="{561553A0-6C5C-4A00-AC26-D7F70F3CD1EF}">
      <dsp:nvSpPr>
        <dsp:cNvPr id="0" name=""/>
        <dsp:cNvSpPr/>
      </dsp:nvSpPr>
      <dsp:spPr>
        <a:xfrm>
          <a:off x="0" y="2402801"/>
          <a:ext cx="6096000" cy="4661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u="none" kern="1200" dirty="0"/>
            <a:t>6. National and local clinical audit</a:t>
          </a:r>
        </a:p>
      </dsp:txBody>
      <dsp:txXfrm>
        <a:off x="22757" y="2425558"/>
        <a:ext cx="6050486" cy="420657"/>
      </dsp:txXfrm>
    </dsp:sp>
    <dsp:sp modelId="{0CAF71D2-631F-41BE-9951-A07A8BD2886C}">
      <dsp:nvSpPr>
        <dsp:cNvPr id="0" name=""/>
        <dsp:cNvSpPr/>
      </dsp:nvSpPr>
      <dsp:spPr>
        <a:xfrm>
          <a:off x="0" y="2883316"/>
          <a:ext cx="6096000" cy="4661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u="none" kern="1200" dirty="0"/>
            <a:t>7. Mortality Reviews</a:t>
          </a:r>
        </a:p>
      </dsp:txBody>
      <dsp:txXfrm>
        <a:off x="22757" y="2906073"/>
        <a:ext cx="6050486" cy="420657"/>
      </dsp:txXfrm>
    </dsp:sp>
    <dsp:sp modelId="{829925B3-FD76-4197-B0B1-67E6BE471C0C}">
      <dsp:nvSpPr>
        <dsp:cNvPr id="0" name=""/>
        <dsp:cNvSpPr/>
      </dsp:nvSpPr>
      <dsp:spPr>
        <a:xfrm>
          <a:off x="0" y="3363832"/>
          <a:ext cx="6096000" cy="4661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u="none" kern="1200" dirty="0"/>
            <a:t>8. Complaints</a:t>
          </a:r>
        </a:p>
      </dsp:txBody>
      <dsp:txXfrm>
        <a:off x="22757" y="3386589"/>
        <a:ext cx="6050486" cy="420657"/>
      </dsp:txXfrm>
    </dsp:sp>
    <dsp:sp modelId="{B0076C9A-44DA-4923-B9EF-308952294E2A}">
      <dsp:nvSpPr>
        <dsp:cNvPr id="0" name=""/>
        <dsp:cNvSpPr/>
      </dsp:nvSpPr>
      <dsp:spPr>
        <a:xfrm>
          <a:off x="0" y="3844348"/>
          <a:ext cx="6096000" cy="46617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u="none" kern="1200" dirty="0"/>
            <a:t>9. External Evidence Synthesis</a:t>
          </a:r>
        </a:p>
      </dsp:txBody>
      <dsp:txXfrm>
        <a:off x="22757" y="3867105"/>
        <a:ext cx="6050486" cy="420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4A919-873E-4BCD-A839-C124C3F44FF7}">
      <dsp:nvSpPr>
        <dsp:cNvPr id="0" name=""/>
        <dsp:cNvSpPr/>
      </dsp:nvSpPr>
      <dsp:spPr>
        <a:xfrm>
          <a:off x="0" y="45388"/>
          <a:ext cx="7853998" cy="63648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Staff turnover – daily changes</a:t>
          </a:r>
        </a:p>
      </dsp:txBody>
      <dsp:txXfrm>
        <a:off x="31070" y="76458"/>
        <a:ext cx="7791858" cy="574340"/>
      </dsp:txXfrm>
    </dsp:sp>
    <dsp:sp modelId="{AAAD3E8F-EE9B-4493-8577-6BE90E7A7B6A}">
      <dsp:nvSpPr>
        <dsp:cNvPr id="0" name=""/>
        <dsp:cNvSpPr/>
      </dsp:nvSpPr>
      <dsp:spPr>
        <a:xfrm>
          <a:off x="0" y="779788"/>
          <a:ext cx="7853998" cy="6364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Boundary of contamination/hot zone</a:t>
          </a:r>
        </a:p>
      </dsp:txBody>
      <dsp:txXfrm>
        <a:off x="31070" y="810858"/>
        <a:ext cx="7791858" cy="574340"/>
      </dsp:txXfrm>
    </dsp:sp>
    <dsp:sp modelId="{8125E399-E70E-46DF-B414-0AA71A8FC3F7}">
      <dsp:nvSpPr>
        <dsp:cNvPr id="0" name=""/>
        <dsp:cNvSpPr/>
      </dsp:nvSpPr>
      <dsp:spPr>
        <a:xfrm>
          <a:off x="0" y="1514188"/>
          <a:ext cx="7853998" cy="6364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Required speed of learning and cycle time of changes required</a:t>
          </a:r>
        </a:p>
      </dsp:txBody>
      <dsp:txXfrm>
        <a:off x="31070" y="1545258"/>
        <a:ext cx="7791858" cy="574340"/>
      </dsp:txXfrm>
    </dsp:sp>
    <dsp:sp modelId="{1AB855A1-F116-49D2-ACA7-0DF4E45EE0DD}">
      <dsp:nvSpPr>
        <dsp:cNvPr id="0" name=""/>
        <dsp:cNvSpPr/>
      </dsp:nvSpPr>
      <dsp:spPr>
        <a:xfrm>
          <a:off x="0" y="2248588"/>
          <a:ext cx="7853998" cy="6364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Staff coming from multiple trusts with different ways of working</a:t>
          </a:r>
        </a:p>
      </dsp:txBody>
      <dsp:txXfrm>
        <a:off x="31070" y="2279658"/>
        <a:ext cx="7791858" cy="574340"/>
      </dsp:txXfrm>
    </dsp:sp>
    <dsp:sp modelId="{369F5D8F-E8B9-4D20-9AB2-FF917EFD077C}">
      <dsp:nvSpPr>
        <dsp:cNvPr id="0" name=""/>
        <dsp:cNvSpPr/>
      </dsp:nvSpPr>
      <dsp:spPr>
        <a:xfrm>
          <a:off x="0" y="2982988"/>
          <a:ext cx="7853998" cy="6364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Intensity of the clinical area necessitates removal of tasks where possible – e.g., </a:t>
          </a:r>
          <a:r>
            <a:rPr lang="en-GB" sz="1600" kern="1200" dirty="0" err="1"/>
            <a:t>Datix</a:t>
          </a:r>
          <a:r>
            <a:rPr lang="en-GB" sz="1600" kern="1200" dirty="0"/>
            <a:t> reporting</a:t>
          </a:r>
        </a:p>
      </dsp:txBody>
      <dsp:txXfrm>
        <a:off x="31070" y="3014058"/>
        <a:ext cx="7791858" cy="574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FE641-65DB-40E0-B786-D755122F3820}">
      <dsp:nvSpPr>
        <dsp:cNvPr id="0" name=""/>
        <dsp:cNvSpPr/>
      </dsp:nvSpPr>
      <dsp:spPr>
        <a:xfrm>
          <a:off x="2904308" y="228452"/>
          <a:ext cx="2587752" cy="2587752"/>
        </a:xfrm>
        <a:prstGeom prst="pie">
          <a:avLst>
            <a:gd name="adj1" fmla="val 16200000"/>
            <a:gd name="adj2" fmla="val 540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a:off x="4318330" y="906197"/>
        <a:ext cx="924197" cy="1232263"/>
      </dsp:txXfrm>
    </dsp:sp>
    <dsp:sp modelId="{44CCD07A-BB8E-4A43-954E-9E105586BBFC}">
      <dsp:nvSpPr>
        <dsp:cNvPr id="0" name=""/>
        <dsp:cNvSpPr/>
      </dsp:nvSpPr>
      <dsp:spPr>
        <a:xfrm>
          <a:off x="2781081" y="228452"/>
          <a:ext cx="2587752" cy="2587752"/>
        </a:xfrm>
        <a:prstGeom prst="pie">
          <a:avLst>
            <a:gd name="adj1" fmla="val 5400000"/>
            <a:gd name="adj2" fmla="val 1620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a:off x="3030615" y="906197"/>
        <a:ext cx="924197" cy="1232263"/>
      </dsp:txXfrm>
    </dsp:sp>
    <dsp:sp modelId="{D05A3824-5741-4050-BEA9-A2D111013CE4}">
      <dsp:nvSpPr>
        <dsp:cNvPr id="0" name=""/>
        <dsp:cNvSpPr/>
      </dsp:nvSpPr>
      <dsp:spPr>
        <a:xfrm>
          <a:off x="2744114" y="68258"/>
          <a:ext cx="2908141" cy="2908141"/>
        </a:xfrm>
        <a:prstGeom prst="circularArrow">
          <a:avLst>
            <a:gd name="adj1" fmla="val 5085"/>
            <a:gd name="adj2" fmla="val 327528"/>
            <a:gd name="adj3" fmla="val 5072472"/>
            <a:gd name="adj4" fmla="val 162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45C049-B7B9-4633-9AFD-9201425E1C9C}">
      <dsp:nvSpPr>
        <dsp:cNvPr id="0" name=""/>
        <dsp:cNvSpPr/>
      </dsp:nvSpPr>
      <dsp:spPr>
        <a:xfrm>
          <a:off x="2620887" y="57381"/>
          <a:ext cx="2908141" cy="2908141"/>
        </a:xfrm>
        <a:prstGeom prst="circularArrow">
          <a:avLst>
            <a:gd name="adj1" fmla="val 5085"/>
            <a:gd name="adj2" fmla="val 327528"/>
            <a:gd name="adj3" fmla="val 15872472"/>
            <a:gd name="adj4" fmla="val 54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FE641-65DB-40E0-B786-D755122F3820}">
      <dsp:nvSpPr>
        <dsp:cNvPr id="0" name=""/>
        <dsp:cNvSpPr/>
      </dsp:nvSpPr>
      <dsp:spPr>
        <a:xfrm>
          <a:off x="2345397" y="243677"/>
          <a:ext cx="2747613" cy="2747613"/>
        </a:xfrm>
        <a:prstGeom prst="pie">
          <a:avLst>
            <a:gd name="adj1" fmla="val 16200000"/>
            <a:gd name="adj2" fmla="val 54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Return changes to the bedside</a:t>
          </a:r>
          <a:endParaRPr lang="en-GB" sz="1800" kern="1200" dirty="0"/>
        </a:p>
      </dsp:txBody>
      <dsp:txXfrm>
        <a:off x="3846772" y="963290"/>
        <a:ext cx="981290" cy="1308387"/>
      </dsp:txXfrm>
    </dsp:sp>
    <dsp:sp modelId="{44CCD07A-BB8E-4A43-954E-9E105586BBFC}">
      <dsp:nvSpPr>
        <dsp:cNvPr id="0" name=""/>
        <dsp:cNvSpPr/>
      </dsp:nvSpPr>
      <dsp:spPr>
        <a:xfrm>
          <a:off x="2214559" y="243677"/>
          <a:ext cx="2747613" cy="2747613"/>
        </a:xfrm>
        <a:prstGeom prst="pie">
          <a:avLst>
            <a:gd name="adj1" fmla="val 54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Gather data and ideas from the bedside</a:t>
          </a:r>
          <a:endParaRPr lang="en-GB" sz="1800" kern="1200" dirty="0"/>
        </a:p>
      </dsp:txBody>
      <dsp:txXfrm>
        <a:off x="2479507" y="963290"/>
        <a:ext cx="981290" cy="1308387"/>
      </dsp:txXfrm>
    </dsp:sp>
    <dsp:sp modelId="{5C1B50D5-3B30-4D72-B590-043373DE2C1C}">
      <dsp:nvSpPr>
        <dsp:cNvPr id="0" name=""/>
        <dsp:cNvSpPr/>
      </dsp:nvSpPr>
      <dsp:spPr>
        <a:xfrm>
          <a:off x="2175307" y="73587"/>
          <a:ext cx="3087794" cy="3087794"/>
        </a:xfrm>
        <a:prstGeom prst="circularArrow">
          <a:avLst>
            <a:gd name="adj1" fmla="val 5085"/>
            <a:gd name="adj2" fmla="val 327528"/>
            <a:gd name="adj3" fmla="val 5072472"/>
            <a:gd name="adj4" fmla="val 162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2C0219-F090-4D35-9D18-89E52FC8EDF2}">
      <dsp:nvSpPr>
        <dsp:cNvPr id="0" name=""/>
        <dsp:cNvSpPr/>
      </dsp:nvSpPr>
      <dsp:spPr>
        <a:xfrm>
          <a:off x="2044468" y="73587"/>
          <a:ext cx="3087794" cy="3087794"/>
        </a:xfrm>
        <a:prstGeom prst="circularArrow">
          <a:avLst>
            <a:gd name="adj1" fmla="val 5085"/>
            <a:gd name="adj2" fmla="val 327528"/>
            <a:gd name="adj3" fmla="val 15872472"/>
            <a:gd name="adj4" fmla="val 54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7EA6D-743E-4652-AE0A-62C467F0C922}">
      <dsp:nvSpPr>
        <dsp:cNvPr id="0" name=""/>
        <dsp:cNvSpPr/>
      </dsp:nvSpPr>
      <dsp:spPr>
        <a:xfrm>
          <a:off x="4194" y="37760"/>
          <a:ext cx="1907015" cy="64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GB" sz="1500" b="1" kern="1200" dirty="0"/>
            <a:t>Fix</a:t>
          </a:r>
        </a:p>
      </dsp:txBody>
      <dsp:txXfrm>
        <a:off x="4194" y="37760"/>
        <a:ext cx="1907015" cy="432000"/>
      </dsp:txXfrm>
    </dsp:sp>
    <dsp:sp modelId="{6926F0CA-0BC9-4E92-B558-DEB4987C6724}">
      <dsp:nvSpPr>
        <dsp:cNvPr id="0" name=""/>
        <dsp:cNvSpPr/>
      </dsp:nvSpPr>
      <dsp:spPr>
        <a:xfrm>
          <a:off x="394787" y="469760"/>
          <a:ext cx="1907015" cy="3780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dirty="0"/>
            <a:t>Actions to be implemented immediately, either on the spot of via operational leads (to make sure we are doing what we said we would)</a:t>
          </a:r>
        </a:p>
        <a:p>
          <a:pPr marL="114300" lvl="1" indent="-114300" algn="l" defTabSz="666750">
            <a:lnSpc>
              <a:spcPct val="90000"/>
            </a:lnSpc>
            <a:spcBef>
              <a:spcPct val="0"/>
            </a:spcBef>
            <a:spcAft>
              <a:spcPct val="15000"/>
            </a:spcAft>
            <a:buChar char="•"/>
          </a:pPr>
          <a:r>
            <a:rPr lang="en-GB" sz="1500" kern="1200" dirty="0"/>
            <a:t>Many are associated with snagging items and gaps in equipment as teams start using the clinical area</a:t>
          </a:r>
        </a:p>
      </dsp:txBody>
      <dsp:txXfrm>
        <a:off x="450642" y="525615"/>
        <a:ext cx="1795305" cy="3668290"/>
      </dsp:txXfrm>
    </dsp:sp>
    <dsp:sp modelId="{234253D0-72A9-4AC4-8591-E8F336873450}">
      <dsp:nvSpPr>
        <dsp:cNvPr id="0" name=""/>
        <dsp:cNvSpPr/>
      </dsp:nvSpPr>
      <dsp:spPr>
        <a:xfrm>
          <a:off x="2200305" y="16364"/>
          <a:ext cx="612884" cy="474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200305" y="111322"/>
        <a:ext cx="470447" cy="284875"/>
      </dsp:txXfrm>
    </dsp:sp>
    <dsp:sp modelId="{7BEE6691-20F1-41DF-B991-A0450EF684FD}">
      <dsp:nvSpPr>
        <dsp:cNvPr id="0" name=""/>
        <dsp:cNvSpPr/>
      </dsp:nvSpPr>
      <dsp:spPr>
        <a:xfrm>
          <a:off x="3067595" y="37760"/>
          <a:ext cx="1907015" cy="64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GB" sz="1500" b="1" kern="1200" dirty="0"/>
            <a:t>Improve</a:t>
          </a:r>
        </a:p>
      </dsp:txBody>
      <dsp:txXfrm>
        <a:off x="3067595" y="37760"/>
        <a:ext cx="1907015" cy="432000"/>
      </dsp:txXfrm>
    </dsp:sp>
    <dsp:sp modelId="{DD658334-87CE-432B-ADAE-424F37FA2416}">
      <dsp:nvSpPr>
        <dsp:cNvPr id="0" name=""/>
        <dsp:cNvSpPr/>
      </dsp:nvSpPr>
      <dsp:spPr>
        <a:xfrm>
          <a:off x="3458189" y="469760"/>
          <a:ext cx="1907015" cy="3780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dirty="0"/>
            <a:t>Finding new ways to do things that are better than we currently do</a:t>
          </a:r>
        </a:p>
        <a:p>
          <a:pPr marL="114300" lvl="1" indent="-114300" algn="l" defTabSz="666750">
            <a:lnSpc>
              <a:spcPct val="90000"/>
            </a:lnSpc>
            <a:spcBef>
              <a:spcPct val="0"/>
            </a:spcBef>
            <a:spcAft>
              <a:spcPct val="15000"/>
            </a:spcAft>
            <a:buChar char="•"/>
          </a:pPr>
          <a:r>
            <a:rPr lang="en-GB" sz="1500" kern="1200" dirty="0"/>
            <a:t>These could include adjustments to task allocation across staff, changes to the flow of patients through the unit</a:t>
          </a:r>
        </a:p>
      </dsp:txBody>
      <dsp:txXfrm>
        <a:off x="3514044" y="525615"/>
        <a:ext cx="1795305" cy="3668290"/>
      </dsp:txXfrm>
    </dsp:sp>
    <dsp:sp modelId="{26D50339-F847-4C64-A0E4-735C8E50B42C}">
      <dsp:nvSpPr>
        <dsp:cNvPr id="0" name=""/>
        <dsp:cNvSpPr/>
      </dsp:nvSpPr>
      <dsp:spPr>
        <a:xfrm>
          <a:off x="5263707" y="16364"/>
          <a:ext cx="612884" cy="474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5263707" y="111322"/>
        <a:ext cx="470447" cy="284875"/>
      </dsp:txXfrm>
    </dsp:sp>
    <dsp:sp modelId="{B6183121-9682-48AD-BA4A-DDE1E4DB3871}">
      <dsp:nvSpPr>
        <dsp:cNvPr id="0" name=""/>
        <dsp:cNvSpPr/>
      </dsp:nvSpPr>
      <dsp:spPr>
        <a:xfrm>
          <a:off x="6130997" y="37760"/>
          <a:ext cx="1907015" cy="64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GB" sz="1500" b="1" kern="1200" dirty="0"/>
            <a:t>Change</a:t>
          </a:r>
        </a:p>
      </dsp:txBody>
      <dsp:txXfrm>
        <a:off x="6130997" y="37760"/>
        <a:ext cx="1907015" cy="432000"/>
      </dsp:txXfrm>
    </dsp:sp>
    <dsp:sp modelId="{1A90AEDC-5C83-4BAF-84EA-9A7C4F2209E9}">
      <dsp:nvSpPr>
        <dsp:cNvPr id="0" name=""/>
        <dsp:cNvSpPr/>
      </dsp:nvSpPr>
      <dsp:spPr>
        <a:xfrm>
          <a:off x="6521590" y="469760"/>
          <a:ext cx="1907015" cy="3780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dirty="0"/>
            <a:t>Substantive changes to the care we deliver</a:t>
          </a:r>
        </a:p>
        <a:p>
          <a:pPr marL="114300" lvl="1" indent="-114300" algn="l" defTabSz="666750">
            <a:lnSpc>
              <a:spcPct val="90000"/>
            </a:lnSpc>
            <a:spcBef>
              <a:spcPct val="0"/>
            </a:spcBef>
            <a:spcAft>
              <a:spcPct val="15000"/>
            </a:spcAft>
            <a:buChar char="•"/>
          </a:pPr>
          <a:r>
            <a:rPr lang="en-GB" sz="1500" kern="1200" dirty="0"/>
            <a:t>These could be due to innovations, new understanding of how to treat and manage </a:t>
          </a:r>
          <a:r>
            <a:rPr lang="en-GB" sz="1500" kern="1200" dirty="0" err="1"/>
            <a:t>covid</a:t>
          </a:r>
          <a:r>
            <a:rPr lang="en-GB" sz="1500" kern="1200" dirty="0"/>
            <a:t>, or critical shortage of supplies</a:t>
          </a:r>
        </a:p>
        <a:p>
          <a:pPr marL="114300" lvl="1" indent="-114300" algn="l" defTabSz="666750">
            <a:lnSpc>
              <a:spcPct val="90000"/>
            </a:lnSpc>
            <a:spcBef>
              <a:spcPct val="0"/>
            </a:spcBef>
            <a:spcAft>
              <a:spcPct val="15000"/>
            </a:spcAft>
            <a:buChar char="•"/>
          </a:pPr>
          <a:r>
            <a:rPr lang="en-GB" sz="1500" kern="1200" dirty="0"/>
            <a:t>Likely to be predominately related to clinical protocols</a:t>
          </a:r>
        </a:p>
      </dsp:txBody>
      <dsp:txXfrm>
        <a:off x="6577445" y="525615"/>
        <a:ext cx="1795305" cy="36682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7EA6D-743E-4652-AE0A-62C467F0C922}">
      <dsp:nvSpPr>
        <dsp:cNvPr id="0" name=""/>
        <dsp:cNvSpPr/>
      </dsp:nvSpPr>
      <dsp:spPr>
        <a:xfrm>
          <a:off x="4194" y="299097"/>
          <a:ext cx="1907015" cy="820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GB" sz="1900" b="1" kern="1200" dirty="0"/>
            <a:t>Fix</a:t>
          </a:r>
        </a:p>
      </dsp:txBody>
      <dsp:txXfrm>
        <a:off x="4194" y="299097"/>
        <a:ext cx="1907015" cy="547200"/>
      </dsp:txXfrm>
    </dsp:sp>
    <dsp:sp modelId="{6926F0CA-0BC9-4E92-B558-DEB4987C6724}">
      <dsp:nvSpPr>
        <dsp:cNvPr id="0" name=""/>
        <dsp:cNvSpPr/>
      </dsp:nvSpPr>
      <dsp:spPr>
        <a:xfrm>
          <a:off x="394787" y="846297"/>
          <a:ext cx="1907015" cy="3142125"/>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Actions to be implemented immediately</a:t>
          </a:r>
        </a:p>
        <a:p>
          <a:pPr marL="171450" lvl="1" indent="-171450" algn="l" defTabSz="844550">
            <a:lnSpc>
              <a:spcPct val="90000"/>
            </a:lnSpc>
            <a:spcBef>
              <a:spcPct val="0"/>
            </a:spcBef>
            <a:spcAft>
              <a:spcPct val="15000"/>
            </a:spcAft>
            <a:buChar char="•"/>
          </a:pPr>
          <a:endParaRPr lang="en-GB" sz="1900" kern="1200" dirty="0"/>
        </a:p>
        <a:p>
          <a:pPr marL="171450" lvl="1" indent="-171450" algn="l" defTabSz="844550">
            <a:lnSpc>
              <a:spcPct val="90000"/>
            </a:lnSpc>
            <a:spcBef>
              <a:spcPct val="0"/>
            </a:spcBef>
            <a:spcAft>
              <a:spcPct val="15000"/>
            </a:spcAft>
            <a:buChar char="•"/>
          </a:pPr>
          <a:r>
            <a:rPr lang="en-GB" sz="1900" kern="1200" dirty="0"/>
            <a:t>e.g. How to identify staff in PPE</a:t>
          </a:r>
        </a:p>
      </dsp:txBody>
      <dsp:txXfrm>
        <a:off x="450642" y="902152"/>
        <a:ext cx="1795305" cy="3030415"/>
      </dsp:txXfrm>
    </dsp:sp>
    <dsp:sp modelId="{234253D0-72A9-4AC4-8591-E8F336873450}">
      <dsp:nvSpPr>
        <dsp:cNvPr id="0" name=""/>
        <dsp:cNvSpPr/>
      </dsp:nvSpPr>
      <dsp:spPr>
        <a:xfrm>
          <a:off x="2200305" y="335301"/>
          <a:ext cx="612884" cy="474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2200305" y="430259"/>
        <a:ext cx="470447" cy="284875"/>
      </dsp:txXfrm>
    </dsp:sp>
    <dsp:sp modelId="{7BEE6691-20F1-41DF-B991-A0450EF684FD}">
      <dsp:nvSpPr>
        <dsp:cNvPr id="0" name=""/>
        <dsp:cNvSpPr/>
      </dsp:nvSpPr>
      <dsp:spPr>
        <a:xfrm>
          <a:off x="3067595" y="299097"/>
          <a:ext cx="1907015" cy="820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GB" sz="1900" b="1" kern="1200" dirty="0"/>
            <a:t>Improve</a:t>
          </a:r>
        </a:p>
      </dsp:txBody>
      <dsp:txXfrm>
        <a:off x="3067595" y="299097"/>
        <a:ext cx="1907015" cy="547200"/>
      </dsp:txXfrm>
    </dsp:sp>
    <dsp:sp modelId="{DD658334-87CE-432B-ADAE-424F37FA2416}">
      <dsp:nvSpPr>
        <dsp:cNvPr id="0" name=""/>
        <dsp:cNvSpPr/>
      </dsp:nvSpPr>
      <dsp:spPr>
        <a:xfrm>
          <a:off x="3458189" y="846297"/>
          <a:ext cx="1907015" cy="3142125"/>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Finding new ways to do things that are better than we currently do</a:t>
          </a:r>
        </a:p>
        <a:p>
          <a:pPr marL="171450" lvl="1" indent="-171450" algn="l" defTabSz="844550">
            <a:lnSpc>
              <a:spcPct val="90000"/>
            </a:lnSpc>
            <a:spcBef>
              <a:spcPct val="0"/>
            </a:spcBef>
            <a:spcAft>
              <a:spcPct val="15000"/>
            </a:spcAft>
            <a:buChar char="•"/>
          </a:pPr>
          <a:endParaRPr lang="en-GB" sz="1900" kern="1200" dirty="0"/>
        </a:p>
        <a:p>
          <a:pPr marL="171450" lvl="1" indent="-171450" algn="l" defTabSz="844550">
            <a:lnSpc>
              <a:spcPct val="90000"/>
            </a:lnSpc>
            <a:spcBef>
              <a:spcPct val="0"/>
            </a:spcBef>
            <a:spcAft>
              <a:spcPct val="15000"/>
            </a:spcAft>
            <a:buChar char="•"/>
          </a:pPr>
          <a:r>
            <a:rPr lang="en-GB" sz="1900" kern="1200" dirty="0"/>
            <a:t>e.g. Day 0 simulation training</a:t>
          </a:r>
        </a:p>
      </dsp:txBody>
      <dsp:txXfrm>
        <a:off x="3514044" y="902152"/>
        <a:ext cx="1795305" cy="3030415"/>
      </dsp:txXfrm>
    </dsp:sp>
    <dsp:sp modelId="{26D50339-F847-4C64-A0E4-735C8E50B42C}">
      <dsp:nvSpPr>
        <dsp:cNvPr id="0" name=""/>
        <dsp:cNvSpPr/>
      </dsp:nvSpPr>
      <dsp:spPr>
        <a:xfrm>
          <a:off x="5263707" y="335301"/>
          <a:ext cx="612884" cy="4747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5263707" y="430259"/>
        <a:ext cx="470447" cy="284875"/>
      </dsp:txXfrm>
    </dsp:sp>
    <dsp:sp modelId="{B6183121-9682-48AD-BA4A-DDE1E4DB3871}">
      <dsp:nvSpPr>
        <dsp:cNvPr id="0" name=""/>
        <dsp:cNvSpPr/>
      </dsp:nvSpPr>
      <dsp:spPr>
        <a:xfrm>
          <a:off x="6130997" y="299097"/>
          <a:ext cx="1907015" cy="820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GB" sz="1900" b="1" kern="1200" dirty="0"/>
            <a:t>Change</a:t>
          </a:r>
        </a:p>
      </dsp:txBody>
      <dsp:txXfrm>
        <a:off x="6130997" y="299097"/>
        <a:ext cx="1907015" cy="547200"/>
      </dsp:txXfrm>
    </dsp:sp>
    <dsp:sp modelId="{1A90AEDC-5C83-4BAF-84EA-9A7C4F2209E9}">
      <dsp:nvSpPr>
        <dsp:cNvPr id="0" name=""/>
        <dsp:cNvSpPr/>
      </dsp:nvSpPr>
      <dsp:spPr>
        <a:xfrm>
          <a:off x="6521590" y="846297"/>
          <a:ext cx="1907015" cy="3142125"/>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Substantive changes to the care we deliver</a:t>
          </a:r>
        </a:p>
        <a:p>
          <a:pPr marL="171450" lvl="1" indent="-171450" algn="l" defTabSz="844550">
            <a:lnSpc>
              <a:spcPct val="90000"/>
            </a:lnSpc>
            <a:spcBef>
              <a:spcPct val="0"/>
            </a:spcBef>
            <a:spcAft>
              <a:spcPct val="15000"/>
            </a:spcAft>
            <a:buChar char="•"/>
          </a:pPr>
          <a:endParaRPr lang="en-GB" sz="1900" kern="1200" dirty="0"/>
        </a:p>
        <a:p>
          <a:pPr marL="171450" lvl="1" indent="-171450" algn="l" defTabSz="844550">
            <a:lnSpc>
              <a:spcPct val="90000"/>
            </a:lnSpc>
            <a:spcBef>
              <a:spcPct val="0"/>
            </a:spcBef>
            <a:spcAft>
              <a:spcPct val="15000"/>
            </a:spcAft>
            <a:buChar char="•"/>
          </a:pPr>
          <a:r>
            <a:rPr lang="en-GB" sz="1900" kern="1200" dirty="0"/>
            <a:t>e.g. new VTE protocol</a:t>
          </a:r>
        </a:p>
      </dsp:txBody>
      <dsp:txXfrm>
        <a:off x="6577445" y="902152"/>
        <a:ext cx="1795305" cy="30304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7EA6D-743E-4652-AE0A-62C467F0C922}">
      <dsp:nvSpPr>
        <dsp:cNvPr id="0" name=""/>
        <dsp:cNvSpPr/>
      </dsp:nvSpPr>
      <dsp:spPr>
        <a:xfrm>
          <a:off x="3965" y="53373"/>
          <a:ext cx="1803042" cy="64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GB" sz="1500" b="1" kern="1200" dirty="0"/>
            <a:t>Fix</a:t>
          </a:r>
        </a:p>
      </dsp:txBody>
      <dsp:txXfrm>
        <a:off x="3965" y="53373"/>
        <a:ext cx="1803042" cy="432000"/>
      </dsp:txXfrm>
    </dsp:sp>
    <dsp:sp modelId="{6926F0CA-0BC9-4E92-B558-DEB4987C6724}">
      <dsp:nvSpPr>
        <dsp:cNvPr id="0" name=""/>
        <dsp:cNvSpPr/>
      </dsp:nvSpPr>
      <dsp:spPr>
        <a:xfrm>
          <a:off x="373263" y="485373"/>
          <a:ext cx="1803042" cy="41417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r>
            <a:rPr lang="en-GB" sz="1500" kern="1200" dirty="0"/>
            <a:t>Stock labelling and trolley management</a:t>
          </a:r>
        </a:p>
        <a:p>
          <a:pPr marL="114300" lvl="1" indent="-114300" algn="l" defTabSz="666750">
            <a:lnSpc>
              <a:spcPct val="90000"/>
            </a:lnSpc>
            <a:spcBef>
              <a:spcPct val="0"/>
            </a:spcBef>
            <a:spcAft>
              <a:spcPct val="15000"/>
            </a:spcAft>
            <a:buChar char="•"/>
          </a:pPr>
          <a:r>
            <a:rPr lang="en-GB" sz="1500" kern="1200" dirty="0"/>
            <a:t>Dismantle staircase</a:t>
          </a:r>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r>
            <a:rPr lang="en-GB" sz="1500" kern="1200" dirty="0"/>
            <a:t>Ensuring accuracy of allergy information from referring sites</a:t>
          </a:r>
        </a:p>
      </dsp:txBody>
      <dsp:txXfrm>
        <a:off x="426072" y="538182"/>
        <a:ext cx="1697424" cy="4036139"/>
      </dsp:txXfrm>
    </dsp:sp>
    <dsp:sp modelId="{234253D0-72A9-4AC4-8591-E8F336873450}">
      <dsp:nvSpPr>
        <dsp:cNvPr id="0" name=""/>
        <dsp:cNvSpPr/>
      </dsp:nvSpPr>
      <dsp:spPr>
        <a:xfrm>
          <a:off x="2080342" y="44920"/>
          <a:ext cx="579469" cy="448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080342" y="134701"/>
        <a:ext cx="444798" cy="269343"/>
      </dsp:txXfrm>
    </dsp:sp>
    <dsp:sp modelId="{7BEE6691-20F1-41DF-B991-A0450EF684FD}">
      <dsp:nvSpPr>
        <dsp:cNvPr id="0" name=""/>
        <dsp:cNvSpPr/>
      </dsp:nvSpPr>
      <dsp:spPr>
        <a:xfrm>
          <a:off x="2900347" y="53373"/>
          <a:ext cx="1803042" cy="64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GB" sz="1500" b="1" kern="1200" dirty="0"/>
            <a:t>Improve</a:t>
          </a:r>
        </a:p>
      </dsp:txBody>
      <dsp:txXfrm>
        <a:off x="2900347" y="53373"/>
        <a:ext cx="1803042" cy="432000"/>
      </dsp:txXfrm>
    </dsp:sp>
    <dsp:sp modelId="{DD658334-87CE-432B-ADAE-424F37FA2416}">
      <dsp:nvSpPr>
        <dsp:cNvPr id="0" name=""/>
        <dsp:cNvSpPr/>
      </dsp:nvSpPr>
      <dsp:spPr>
        <a:xfrm>
          <a:off x="3269645" y="485373"/>
          <a:ext cx="1803042" cy="4141757"/>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r>
            <a:rPr lang="en-GB" sz="1500" kern="1200" dirty="0"/>
            <a:t>Day one simulation for all staff</a:t>
          </a:r>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r>
            <a:rPr lang="en-GB" sz="1500" kern="1200" dirty="0"/>
            <a:t>Changing how we prone patients and new management of patients when in prone position</a:t>
          </a:r>
        </a:p>
      </dsp:txBody>
      <dsp:txXfrm>
        <a:off x="3322454" y="538182"/>
        <a:ext cx="1697424" cy="4036139"/>
      </dsp:txXfrm>
    </dsp:sp>
    <dsp:sp modelId="{26D50339-F847-4C64-A0E4-735C8E50B42C}">
      <dsp:nvSpPr>
        <dsp:cNvPr id="0" name=""/>
        <dsp:cNvSpPr/>
      </dsp:nvSpPr>
      <dsp:spPr>
        <a:xfrm>
          <a:off x="4976724" y="44920"/>
          <a:ext cx="579469" cy="448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976724" y="134701"/>
        <a:ext cx="444798" cy="269343"/>
      </dsp:txXfrm>
    </dsp:sp>
    <dsp:sp modelId="{B6183121-9682-48AD-BA4A-DDE1E4DB3871}">
      <dsp:nvSpPr>
        <dsp:cNvPr id="0" name=""/>
        <dsp:cNvSpPr/>
      </dsp:nvSpPr>
      <dsp:spPr>
        <a:xfrm>
          <a:off x="5796728" y="53373"/>
          <a:ext cx="1803042" cy="648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GB" sz="1500" b="1" kern="1200" dirty="0"/>
            <a:t>Change</a:t>
          </a:r>
        </a:p>
      </dsp:txBody>
      <dsp:txXfrm>
        <a:off x="5796728" y="53373"/>
        <a:ext cx="1803042" cy="432000"/>
      </dsp:txXfrm>
    </dsp:sp>
    <dsp:sp modelId="{1A90AEDC-5C83-4BAF-84EA-9A7C4F2209E9}">
      <dsp:nvSpPr>
        <dsp:cNvPr id="0" name=""/>
        <dsp:cNvSpPr/>
      </dsp:nvSpPr>
      <dsp:spPr>
        <a:xfrm>
          <a:off x="6166026" y="485373"/>
          <a:ext cx="1803042" cy="4141757"/>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r>
            <a:rPr lang="en-GB" sz="1500" kern="1200" dirty="0"/>
            <a:t>Drug substitution due to  supply shortage</a:t>
          </a:r>
        </a:p>
        <a:p>
          <a:pPr marL="114300" lvl="1" indent="-114300" algn="l" defTabSz="666750">
            <a:lnSpc>
              <a:spcPct val="90000"/>
            </a:lnSpc>
            <a:spcBef>
              <a:spcPct val="0"/>
            </a:spcBef>
            <a:spcAft>
              <a:spcPct val="15000"/>
            </a:spcAft>
            <a:buChar char="•"/>
          </a:pPr>
          <a:r>
            <a:rPr lang="en-GB" sz="1500" kern="1200" dirty="0"/>
            <a:t>Implement VTE protocol</a:t>
          </a:r>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r>
            <a:rPr lang="en-GB" sz="1500" kern="1200" dirty="0"/>
            <a:t>Changing the extubating prediction model and protocol (and therefore the flow of patients through the floor)</a:t>
          </a:r>
        </a:p>
      </dsp:txBody>
      <dsp:txXfrm>
        <a:off x="6218835" y="538182"/>
        <a:ext cx="1697424" cy="40361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6AED1-15EE-4FA1-9D5D-59AB953C8989}">
      <dsp:nvSpPr>
        <dsp:cNvPr id="0" name=""/>
        <dsp:cNvSpPr/>
      </dsp:nvSpPr>
      <dsp:spPr>
        <a:xfrm>
          <a:off x="1900" y="250397"/>
          <a:ext cx="1691720" cy="676688"/>
        </a:xfrm>
        <a:prstGeom prst="chevron">
          <a:avLst/>
        </a:prstGeom>
        <a:solidFill>
          <a:schemeClr val="accent2"/>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1"/>
              </a:solidFill>
            </a:rPr>
            <a:t>Mon</a:t>
          </a:r>
        </a:p>
      </dsp:txBody>
      <dsp:txXfrm>
        <a:off x="340244" y="250397"/>
        <a:ext cx="1015032" cy="676688"/>
      </dsp:txXfrm>
    </dsp:sp>
    <dsp:sp modelId="{E6D0FDCA-BD05-4560-A7A2-ACB00F13B140}">
      <dsp:nvSpPr>
        <dsp:cNvPr id="0" name=""/>
        <dsp:cNvSpPr/>
      </dsp:nvSpPr>
      <dsp:spPr>
        <a:xfrm>
          <a:off x="1524449" y="250397"/>
          <a:ext cx="1691720" cy="676688"/>
        </a:xfrm>
        <a:prstGeom prst="chevron">
          <a:avLst/>
        </a:prstGeom>
        <a:solidFill>
          <a:schemeClr val="accent2"/>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1"/>
              </a:solidFill>
            </a:rPr>
            <a:t>Tues</a:t>
          </a:r>
        </a:p>
      </dsp:txBody>
      <dsp:txXfrm>
        <a:off x="1862793" y="250397"/>
        <a:ext cx="1015032" cy="676688"/>
      </dsp:txXfrm>
    </dsp:sp>
    <dsp:sp modelId="{3FD6ADC8-67EF-44DD-B436-F097DB751C06}">
      <dsp:nvSpPr>
        <dsp:cNvPr id="0" name=""/>
        <dsp:cNvSpPr/>
      </dsp:nvSpPr>
      <dsp:spPr>
        <a:xfrm>
          <a:off x="3046997" y="250397"/>
          <a:ext cx="1691720" cy="676688"/>
        </a:xfrm>
        <a:prstGeom prst="chevron">
          <a:avLst/>
        </a:prstGeom>
        <a:solidFill>
          <a:schemeClr val="accent2"/>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1"/>
              </a:solidFill>
            </a:rPr>
            <a:t>Wed</a:t>
          </a:r>
        </a:p>
      </dsp:txBody>
      <dsp:txXfrm>
        <a:off x="3385341" y="250397"/>
        <a:ext cx="1015032" cy="676688"/>
      </dsp:txXfrm>
    </dsp:sp>
    <dsp:sp modelId="{E2C01EB7-45C2-452F-9422-67D9D940B9EC}">
      <dsp:nvSpPr>
        <dsp:cNvPr id="0" name=""/>
        <dsp:cNvSpPr/>
      </dsp:nvSpPr>
      <dsp:spPr>
        <a:xfrm>
          <a:off x="4569545" y="250397"/>
          <a:ext cx="1691720" cy="676688"/>
        </a:xfrm>
        <a:prstGeom prst="chevron">
          <a:avLst/>
        </a:prstGeom>
        <a:solidFill>
          <a:schemeClr val="accent2"/>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1"/>
              </a:solidFill>
            </a:rPr>
            <a:t>Thurs</a:t>
          </a:r>
        </a:p>
      </dsp:txBody>
      <dsp:txXfrm>
        <a:off x="4907889" y="250397"/>
        <a:ext cx="1015032" cy="676688"/>
      </dsp:txXfrm>
    </dsp:sp>
    <dsp:sp modelId="{0DD5F354-1FD5-440B-9ACC-CAC67C1886D3}">
      <dsp:nvSpPr>
        <dsp:cNvPr id="0" name=""/>
        <dsp:cNvSpPr/>
      </dsp:nvSpPr>
      <dsp:spPr>
        <a:xfrm>
          <a:off x="6093994" y="250397"/>
          <a:ext cx="1691720" cy="676688"/>
        </a:xfrm>
        <a:prstGeom prst="chevron">
          <a:avLst/>
        </a:prstGeom>
        <a:solidFill>
          <a:schemeClr val="accent2"/>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1"/>
              </a:solidFill>
            </a:rPr>
            <a:t>Fri</a:t>
          </a:r>
        </a:p>
      </dsp:txBody>
      <dsp:txXfrm>
        <a:off x="6432338" y="250397"/>
        <a:ext cx="1015032" cy="6766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65" charset="0"/>
              </a:defRPr>
            </a:lvl1pPr>
          </a:lstStyle>
          <a:p>
            <a:pPr>
              <a:defRPr/>
            </a:pPr>
            <a:fld id="{6F99BFD2-E357-471B-8AC3-8FAFF52C7226}" type="datetime1">
              <a:rPr lang="en-GB"/>
              <a:pPr>
                <a:defRPr/>
              </a:pPr>
              <a:t>19/03/2021</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65" charset="0"/>
              </a:defRPr>
            </a:lvl1pPr>
          </a:lstStyle>
          <a:p>
            <a:pPr>
              <a:defRPr/>
            </a:pPr>
            <a:fld id="{B77F9359-9406-4D21-924E-992B6663CD41}" type="slidenum">
              <a:rPr lang="en-GB"/>
              <a:pPr>
                <a:defRPr/>
              </a:pPr>
              <a:t>‹#›</a:t>
            </a:fld>
            <a:endParaRPr lang="en-GB"/>
          </a:p>
        </p:txBody>
      </p:sp>
    </p:spTree>
    <p:extLst>
      <p:ext uri="{BB962C8B-B14F-4D97-AF65-F5344CB8AC3E}">
        <p14:creationId xmlns:p14="http://schemas.microsoft.com/office/powerpoint/2010/main" val="2431043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65" charset="0"/>
              </a:defRPr>
            </a:lvl1pPr>
          </a:lstStyle>
          <a:p>
            <a:pPr>
              <a:defRPr/>
            </a:pPr>
            <a:fld id="{34E29B20-FC73-4630-91A3-FD43BB0B2560}" type="datetime1">
              <a:rPr lang="en-GB"/>
              <a:pPr>
                <a:defRPr/>
              </a:pPr>
              <a:t>19/03/2021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65" charset="0"/>
              </a:defRPr>
            </a:lvl1pPr>
          </a:lstStyle>
          <a:p>
            <a:pPr>
              <a:defRPr/>
            </a:pPr>
            <a:fld id="{848A81FB-957B-48BF-BEB6-86426F8B0808}" type="slidenum">
              <a:rPr lang="en-GB"/>
              <a:pPr>
                <a:defRPr/>
              </a:pPr>
              <a:t>‹#›</a:t>
            </a:fld>
            <a:endParaRPr lang="en-GB"/>
          </a:p>
        </p:txBody>
      </p:sp>
    </p:spTree>
    <p:extLst>
      <p:ext uri="{BB962C8B-B14F-4D97-AF65-F5344CB8AC3E}">
        <p14:creationId xmlns:p14="http://schemas.microsoft.com/office/powerpoint/2010/main" val="192077652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48A81FB-957B-48BF-BEB6-86426F8B0808}" type="slidenum">
              <a:rPr lang="en-GB" smtClean="0"/>
              <a:pPr>
                <a:defRPr/>
              </a:pPr>
              <a:t>2</a:t>
            </a:fld>
            <a:endParaRPr lang="en-GB"/>
          </a:p>
        </p:txBody>
      </p:sp>
    </p:spTree>
    <p:extLst>
      <p:ext uri="{BB962C8B-B14F-4D97-AF65-F5344CB8AC3E}">
        <p14:creationId xmlns:p14="http://schemas.microsoft.com/office/powerpoint/2010/main" val="35973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48A81FB-957B-48BF-BEB6-86426F8B0808}" type="slidenum">
              <a:rPr lang="en-GB" smtClean="0"/>
              <a:pPr>
                <a:defRPr/>
              </a:pPr>
              <a:t>7</a:t>
            </a:fld>
            <a:endParaRPr lang="en-GB"/>
          </a:p>
        </p:txBody>
      </p:sp>
    </p:spTree>
    <p:extLst>
      <p:ext uri="{BB962C8B-B14F-4D97-AF65-F5344CB8AC3E}">
        <p14:creationId xmlns:p14="http://schemas.microsoft.com/office/powerpoint/2010/main" val="361204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48A81FB-957B-48BF-BEB6-86426F8B0808}" type="slidenum">
              <a:rPr lang="en-GB" smtClean="0"/>
              <a:pPr>
                <a:defRPr/>
              </a:pPr>
              <a:t>10</a:t>
            </a:fld>
            <a:endParaRPr lang="en-GB"/>
          </a:p>
        </p:txBody>
      </p:sp>
    </p:spTree>
    <p:extLst>
      <p:ext uri="{BB962C8B-B14F-4D97-AF65-F5344CB8AC3E}">
        <p14:creationId xmlns:p14="http://schemas.microsoft.com/office/powerpoint/2010/main" val="115557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05093-9287-4180-B4FC-686949482D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6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ＭＳ Ｐゴシック" pitchFamily="-65" charset="-128"/>
              <a:cs typeface="+mn-cs"/>
            </a:endParaRPr>
          </a:p>
        </p:txBody>
      </p:sp>
    </p:spTree>
    <p:extLst>
      <p:ext uri="{BB962C8B-B14F-4D97-AF65-F5344CB8AC3E}">
        <p14:creationId xmlns:p14="http://schemas.microsoft.com/office/powerpoint/2010/main" val="3393877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05093-9287-4180-B4FC-686949482D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6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ＭＳ Ｐゴシック" pitchFamily="-65" charset="-128"/>
              <a:cs typeface="+mn-cs"/>
            </a:endParaRPr>
          </a:p>
        </p:txBody>
      </p:sp>
    </p:spTree>
    <p:extLst>
      <p:ext uri="{BB962C8B-B14F-4D97-AF65-F5344CB8AC3E}">
        <p14:creationId xmlns:p14="http://schemas.microsoft.com/office/powerpoint/2010/main" val="278375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05093-9287-4180-B4FC-686949482D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6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ＭＳ Ｐゴシック" pitchFamily="-65" charset="-128"/>
              <a:cs typeface="+mn-cs"/>
            </a:endParaRPr>
          </a:p>
        </p:txBody>
      </p:sp>
    </p:spTree>
    <p:extLst>
      <p:ext uri="{BB962C8B-B14F-4D97-AF65-F5344CB8AC3E}">
        <p14:creationId xmlns:p14="http://schemas.microsoft.com/office/powerpoint/2010/main" val="2376504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goo.gl/QkKa6K" TargetMode="External"/><Relationship Id="rId7" Type="http://schemas.openxmlformats.org/officeDocument/2006/relationships/hyperlink" Target="https://goo.gl/hCfNuo" TargetMode="External"/><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hyperlink" Target="https://goo.gl/P7HUpq" TargetMode="External"/><Relationship Id="rId4"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627529" y="1180353"/>
            <a:ext cx="4153647" cy="440764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607297"/>
            <a:ext cx="3862251" cy="923330"/>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2" name="Text Placeholder 32"/>
          <p:cNvSpPr>
            <a:spLocks noGrp="1"/>
          </p:cNvSpPr>
          <p:nvPr>
            <p:ph type="body" sz="quarter" idx="10"/>
          </p:nvPr>
        </p:nvSpPr>
        <p:spPr>
          <a:xfrm>
            <a:off x="761304" y="3116210"/>
            <a:ext cx="386299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sp>
        <p:nvSpPr>
          <p:cNvPr id="31" name="Title 1"/>
          <p:cNvSpPr>
            <a:spLocks noGrp="1"/>
          </p:cNvSpPr>
          <p:nvPr>
            <p:ph type="title"/>
          </p:nvPr>
        </p:nvSpPr>
        <p:spPr>
          <a:xfrm>
            <a:off x="765051" y="1343541"/>
            <a:ext cx="3859243" cy="1892826"/>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20701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7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627529" y="1400432"/>
            <a:ext cx="7816255" cy="3995352"/>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127335"/>
            <a:ext cx="7476701" cy="461665"/>
          </a:xfrm>
          <a:prstGeom prst="rect">
            <a:avLst/>
          </a:prstGeom>
        </p:spPr>
        <p:txBody>
          <a:bodyPr wrap="square"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1" name="Title 1"/>
          <p:cNvSpPr>
            <a:spLocks noGrp="1"/>
          </p:cNvSpPr>
          <p:nvPr>
            <p:ph type="title"/>
          </p:nvPr>
        </p:nvSpPr>
        <p:spPr>
          <a:xfrm>
            <a:off x="765050" y="1439651"/>
            <a:ext cx="7473694" cy="630942"/>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sp>
        <p:nvSpPr>
          <p:cNvPr id="32" name="Text Placeholder 32"/>
          <p:cNvSpPr>
            <a:spLocks noGrp="1"/>
          </p:cNvSpPr>
          <p:nvPr>
            <p:ph type="body" sz="quarter" idx="10"/>
          </p:nvPr>
        </p:nvSpPr>
        <p:spPr>
          <a:xfrm>
            <a:off x="761304" y="2636248"/>
            <a:ext cx="747744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3" name="Picture 12"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4158301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8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627529" y="1400432"/>
            <a:ext cx="7816255" cy="3995352"/>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127335"/>
            <a:ext cx="7513277" cy="461665"/>
          </a:xfrm>
          <a:prstGeom prst="rect">
            <a:avLst/>
          </a:prstGeom>
        </p:spPr>
        <p:txBody>
          <a:bodyPr wrap="square"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1" name="Title 1"/>
          <p:cNvSpPr>
            <a:spLocks noGrp="1"/>
          </p:cNvSpPr>
          <p:nvPr>
            <p:ph type="title"/>
          </p:nvPr>
        </p:nvSpPr>
        <p:spPr>
          <a:xfrm>
            <a:off x="765050" y="1439651"/>
            <a:ext cx="7510270" cy="630942"/>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sp>
        <p:nvSpPr>
          <p:cNvPr id="32" name="Text Placeholder 32"/>
          <p:cNvSpPr>
            <a:spLocks noGrp="1"/>
          </p:cNvSpPr>
          <p:nvPr>
            <p:ph type="body" sz="quarter" idx="10"/>
          </p:nvPr>
        </p:nvSpPr>
        <p:spPr>
          <a:xfrm>
            <a:off x="761304" y="2636248"/>
            <a:ext cx="7514016"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3" name="Picture 12"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3159542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9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627529" y="1400432"/>
            <a:ext cx="7816255" cy="3995352"/>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127335"/>
            <a:ext cx="7467557" cy="461665"/>
          </a:xfrm>
          <a:prstGeom prst="rect">
            <a:avLst/>
          </a:prstGeom>
        </p:spPr>
        <p:txBody>
          <a:bodyPr wrap="square"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1" name="Title 1"/>
          <p:cNvSpPr>
            <a:spLocks noGrp="1"/>
          </p:cNvSpPr>
          <p:nvPr>
            <p:ph type="title"/>
          </p:nvPr>
        </p:nvSpPr>
        <p:spPr>
          <a:xfrm>
            <a:off x="765050" y="1439651"/>
            <a:ext cx="7464550" cy="630942"/>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sp>
        <p:nvSpPr>
          <p:cNvPr id="32" name="Text Placeholder 32"/>
          <p:cNvSpPr>
            <a:spLocks noGrp="1"/>
          </p:cNvSpPr>
          <p:nvPr>
            <p:ph type="body" sz="quarter" idx="10"/>
          </p:nvPr>
        </p:nvSpPr>
        <p:spPr>
          <a:xfrm>
            <a:off x="761304" y="2636248"/>
            <a:ext cx="7468296"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9" name="Picture 8" descr="Barts-Health-NHS-Trust-–-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8069" y="361898"/>
            <a:ext cx="1304925" cy="770675"/>
          </a:xfrm>
          <a:prstGeom prst="rect">
            <a:avLst/>
          </a:prstGeom>
        </p:spPr>
      </p:pic>
    </p:spTree>
    <p:extLst>
      <p:ext uri="{BB962C8B-B14F-4D97-AF65-F5344CB8AC3E}">
        <p14:creationId xmlns:p14="http://schemas.microsoft.com/office/powerpoint/2010/main" val="93504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0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627529" y="1400432"/>
            <a:ext cx="7816255" cy="3995352"/>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127335"/>
            <a:ext cx="7513277"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1" name="Title 1"/>
          <p:cNvSpPr>
            <a:spLocks noGrp="1"/>
          </p:cNvSpPr>
          <p:nvPr>
            <p:ph type="title"/>
          </p:nvPr>
        </p:nvSpPr>
        <p:spPr>
          <a:xfrm>
            <a:off x="765050" y="1439651"/>
            <a:ext cx="7510270" cy="630942"/>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sp>
        <p:nvSpPr>
          <p:cNvPr id="32" name="Text Placeholder 32"/>
          <p:cNvSpPr>
            <a:spLocks noGrp="1"/>
          </p:cNvSpPr>
          <p:nvPr>
            <p:ph type="body" sz="quarter" idx="10"/>
          </p:nvPr>
        </p:nvSpPr>
        <p:spPr>
          <a:xfrm>
            <a:off x="761304" y="2636248"/>
            <a:ext cx="7514016"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8" name="Picture 7" descr="Barts-Health-NHS-Trust-–-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8069" y="361898"/>
            <a:ext cx="1304925" cy="770675"/>
          </a:xfrm>
          <a:prstGeom prst="rect">
            <a:avLst/>
          </a:prstGeom>
        </p:spPr>
      </p:pic>
    </p:spTree>
    <p:extLst>
      <p:ext uri="{BB962C8B-B14F-4D97-AF65-F5344CB8AC3E}">
        <p14:creationId xmlns:p14="http://schemas.microsoft.com/office/powerpoint/2010/main" val="1570652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4" y="4705695"/>
            <a:ext cx="7823156" cy="461665"/>
          </a:xfrm>
          <a:prstGeom prst="rect">
            <a:avLst/>
          </a:prstGeom>
        </p:spPr>
        <p:txBody>
          <a:bodyPr wrap="square"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20150"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dirty="0"/>
              <a:t>Click to edit Master title style</a:t>
            </a:r>
          </a:p>
        </p:txBody>
      </p:sp>
      <p:sp>
        <p:nvSpPr>
          <p:cNvPr id="33" name="Text Placeholder 32"/>
          <p:cNvSpPr>
            <a:spLocks noGrp="1"/>
          </p:cNvSpPr>
          <p:nvPr>
            <p:ph type="body" sz="quarter" idx="10"/>
          </p:nvPr>
        </p:nvSpPr>
        <p:spPr>
          <a:xfrm>
            <a:off x="634303" y="5214608"/>
            <a:ext cx="4047425"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3292535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dirty="0"/>
              <a:t>Click to edit Master title style</a:t>
            </a:r>
          </a:p>
        </p:txBody>
      </p:sp>
      <p:sp>
        <p:nvSpPr>
          <p:cNvPr id="33" name="Text Placeholder 32"/>
          <p:cNvSpPr>
            <a:spLocks noGrp="1"/>
          </p:cNvSpPr>
          <p:nvPr>
            <p:ph type="body" sz="quarter" idx="10"/>
          </p:nvPr>
        </p:nvSpPr>
        <p:spPr>
          <a:xfrm>
            <a:off x="634304" y="5214608"/>
            <a:ext cx="4056568"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1893481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5214608"/>
            <a:ext cx="4065712"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1151112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5214608"/>
            <a:ext cx="408400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3394595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5214608"/>
            <a:ext cx="4065712"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6" name="Picture 5" descr="Barts-Health-NHS-Trust-–-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8069" y="361898"/>
            <a:ext cx="1304925" cy="770675"/>
          </a:xfrm>
          <a:prstGeom prst="rect">
            <a:avLst/>
          </a:prstGeom>
        </p:spPr>
      </p:pic>
    </p:spTree>
    <p:extLst>
      <p:ext uri="{BB962C8B-B14F-4D97-AF65-F5344CB8AC3E}">
        <p14:creationId xmlns:p14="http://schemas.microsoft.com/office/powerpoint/2010/main" val="992019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5214608"/>
            <a:ext cx="403828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6" name="Picture 5" descr="Barts-Health-NHS-Trust-–-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8069" y="361898"/>
            <a:ext cx="1304925" cy="770675"/>
          </a:xfrm>
          <a:prstGeom prst="rect">
            <a:avLst/>
          </a:prstGeom>
        </p:spPr>
      </p:pic>
    </p:spTree>
    <p:extLst>
      <p:ext uri="{BB962C8B-B14F-4D97-AF65-F5344CB8AC3E}">
        <p14:creationId xmlns:p14="http://schemas.microsoft.com/office/powerpoint/2010/main" val="142206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94748"/>
            <a:ext cx="9144000" cy="958420"/>
          </a:xfrm>
          <a:prstGeom prst="rect">
            <a:avLst/>
          </a:prstGeom>
        </p:spPr>
      </p:pic>
      <p:sp>
        <p:nvSpPr>
          <p:cNvPr id="32" name="Text Placeholder 32"/>
          <p:cNvSpPr>
            <a:spLocks noGrp="1"/>
          </p:cNvSpPr>
          <p:nvPr>
            <p:ph type="body" sz="quarter" idx="10"/>
          </p:nvPr>
        </p:nvSpPr>
        <p:spPr>
          <a:xfrm>
            <a:off x="761304" y="1724290"/>
            <a:ext cx="7630856"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5214608"/>
            <a:ext cx="788125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1310291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dirty="0"/>
              <a:t>Click to edit Master title style</a:t>
            </a:r>
          </a:p>
        </p:txBody>
      </p:sp>
      <p:sp>
        <p:nvSpPr>
          <p:cNvPr id="33" name="Text Placeholder 32"/>
          <p:cNvSpPr>
            <a:spLocks noGrp="1"/>
          </p:cNvSpPr>
          <p:nvPr>
            <p:ph type="body" sz="quarter" idx="10"/>
          </p:nvPr>
        </p:nvSpPr>
        <p:spPr>
          <a:xfrm>
            <a:off x="634304" y="5214608"/>
            <a:ext cx="788125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1111230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5214608"/>
            <a:ext cx="788125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2868093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5214608"/>
            <a:ext cx="788125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4266621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5214608"/>
            <a:ext cx="788125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6" name="Picture 5" descr="Barts-Health-NHS-Trust-–-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8069" y="361898"/>
            <a:ext cx="1304925" cy="770675"/>
          </a:xfrm>
          <a:prstGeom prst="rect">
            <a:avLst/>
          </a:prstGeom>
        </p:spPr>
      </p:pic>
    </p:spTree>
    <p:extLst>
      <p:ext uri="{BB962C8B-B14F-4D97-AF65-F5344CB8AC3E}">
        <p14:creationId xmlns:p14="http://schemas.microsoft.com/office/powerpoint/2010/main" val="1616542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1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470569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401801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a:t>Click to edit Master title style</a:t>
            </a:r>
            <a:endParaRPr lang="en-US" dirty="0"/>
          </a:p>
        </p:txBody>
      </p:sp>
      <p:sp>
        <p:nvSpPr>
          <p:cNvPr id="33" name="Text Placeholder 32"/>
          <p:cNvSpPr>
            <a:spLocks noGrp="1"/>
          </p:cNvSpPr>
          <p:nvPr>
            <p:ph type="body" sz="quarter" idx="10"/>
          </p:nvPr>
        </p:nvSpPr>
        <p:spPr>
          <a:xfrm>
            <a:off x="634304" y="5214608"/>
            <a:ext cx="788125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6" name="Picture 5" descr="Barts-Health-NHS-Trust-–-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8069" y="361898"/>
            <a:ext cx="1304925" cy="770675"/>
          </a:xfrm>
          <a:prstGeom prst="rect">
            <a:avLst/>
          </a:prstGeom>
        </p:spPr>
      </p:pic>
    </p:spTree>
    <p:extLst>
      <p:ext uri="{BB962C8B-B14F-4D97-AF65-F5344CB8AC3E}">
        <p14:creationId xmlns:p14="http://schemas.microsoft.com/office/powerpoint/2010/main" val="2615491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4542117" y="3058580"/>
            <a:ext cx="3981824" cy="923330"/>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3" name="Text Placeholder 32"/>
          <p:cNvSpPr>
            <a:spLocks noGrp="1"/>
          </p:cNvSpPr>
          <p:nvPr>
            <p:ph type="body" sz="quarter" idx="10"/>
          </p:nvPr>
        </p:nvSpPr>
        <p:spPr>
          <a:xfrm>
            <a:off x="4541421" y="3567493"/>
            <a:ext cx="3997461" cy="323165"/>
          </a:xfrm>
          <a:prstGeom prst="rect">
            <a:avLst/>
          </a:prstGeom>
        </p:spPr>
        <p:txBody>
          <a:bodyPr vert="horz" lIns="0" tIns="0" rIns="0" bIns="0">
            <a:spAutoFit/>
          </a:bodyPr>
          <a:lstStyle>
            <a:lvl1pPr marL="0" indent="0">
              <a:spcBef>
                <a:spcPts val="0"/>
              </a:spcBef>
              <a:spcAft>
                <a:spcPts val="0"/>
              </a:spcAft>
              <a:buNone/>
              <a:defRPr sz="2100">
                <a:latin typeface="Arial"/>
              </a:defRPr>
            </a:lvl1pPr>
          </a:lstStyle>
          <a:p>
            <a:pPr lvl="0"/>
            <a:r>
              <a:rPr lang="en-US" dirty="0"/>
              <a:t>Click to edit Master text styles</a:t>
            </a:r>
          </a:p>
        </p:txBody>
      </p:sp>
      <p:pic>
        <p:nvPicPr>
          <p:cNvPr id="9" name="Picture 8" descr="Skyline-Graphic-CMYK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383"/>
            <a:ext cx="9144000" cy="958420"/>
          </a:xfrm>
          <a:prstGeom prst="rect">
            <a:avLst/>
          </a:prstGeom>
        </p:spPr>
      </p:pic>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
        <p:nvSpPr>
          <p:cNvPr id="23" name="Title 1"/>
          <p:cNvSpPr>
            <a:spLocks noGrp="1"/>
          </p:cNvSpPr>
          <p:nvPr>
            <p:ph type="title"/>
          </p:nvPr>
        </p:nvSpPr>
        <p:spPr>
          <a:xfrm>
            <a:off x="4542117" y="1791776"/>
            <a:ext cx="3996766" cy="1892826"/>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585038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203122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134354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dirty="0"/>
              <a:t>Click to edit Master title style</a:t>
            </a:r>
          </a:p>
        </p:txBody>
      </p:sp>
      <p:sp>
        <p:nvSpPr>
          <p:cNvPr id="33" name="Text Placeholder 32"/>
          <p:cNvSpPr>
            <a:spLocks noGrp="1"/>
          </p:cNvSpPr>
          <p:nvPr>
            <p:ph type="body" sz="quarter" idx="10"/>
          </p:nvPr>
        </p:nvSpPr>
        <p:spPr>
          <a:xfrm>
            <a:off x="634304" y="2540138"/>
            <a:ext cx="788125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9" name="Picture 8" descr="Skyline-Graphic-CMYK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383"/>
            <a:ext cx="9144000" cy="958420"/>
          </a:xfrm>
          <a:prstGeom prst="rect">
            <a:avLst/>
          </a:prstGeom>
        </p:spPr>
      </p:pic>
      <p:pic>
        <p:nvPicPr>
          <p:cNvPr id="7" name="Picture 6"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638817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35043" y="2031225"/>
            <a:ext cx="7880511" cy="461665"/>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endParaRPr lang="en-US" dirty="0"/>
          </a:p>
        </p:txBody>
      </p:sp>
      <p:sp>
        <p:nvSpPr>
          <p:cNvPr id="23" name="Title 1"/>
          <p:cNvSpPr>
            <a:spLocks noGrp="1"/>
          </p:cNvSpPr>
          <p:nvPr>
            <p:ph type="title"/>
          </p:nvPr>
        </p:nvSpPr>
        <p:spPr>
          <a:xfrm>
            <a:off x="638050" y="1343541"/>
            <a:ext cx="7877504" cy="630942"/>
          </a:xfrm>
          <a:prstGeom prst="rect">
            <a:avLst/>
          </a:prstGeom>
        </p:spPr>
        <p:txBody>
          <a:bodyPr wrap="square" lIns="0" tIns="0" rIns="0" bIns="0">
            <a:spAutoFit/>
          </a:bodyPr>
          <a:lstStyle>
            <a:lvl1pPr algn="l">
              <a:defRPr sz="4100" b="1" i="0" cap="none">
                <a:solidFill>
                  <a:schemeClr val="tx1"/>
                </a:solidFill>
                <a:latin typeface="Arial"/>
                <a:cs typeface="Arial"/>
              </a:defRPr>
            </a:lvl1pPr>
          </a:lstStyle>
          <a:p>
            <a:r>
              <a:rPr lang="en-US" dirty="0"/>
              <a:t>Click to edit Master title style</a:t>
            </a:r>
          </a:p>
        </p:txBody>
      </p:sp>
      <p:sp>
        <p:nvSpPr>
          <p:cNvPr id="33" name="Text Placeholder 32"/>
          <p:cNvSpPr>
            <a:spLocks noGrp="1"/>
          </p:cNvSpPr>
          <p:nvPr>
            <p:ph type="body" sz="quarter" idx="10"/>
          </p:nvPr>
        </p:nvSpPr>
        <p:spPr>
          <a:xfrm>
            <a:off x="634304" y="2540138"/>
            <a:ext cx="788125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7" name="Picture 6" descr="Skyline-Graphic-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1461"/>
            <a:ext cx="9144000" cy="1118727"/>
          </a:xfrm>
          <a:prstGeom prst="rect">
            <a:avLst/>
          </a:prstGeom>
        </p:spPr>
      </p:pic>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2304063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3" name="Title 1"/>
          <p:cNvSpPr>
            <a:spLocks noGrp="1"/>
          </p:cNvSpPr>
          <p:nvPr>
            <p:ph type="title"/>
          </p:nvPr>
        </p:nvSpPr>
        <p:spPr>
          <a:xfrm>
            <a:off x="638050" y="1378337"/>
            <a:ext cx="7869363" cy="461665"/>
          </a:xfrm>
          <a:prstGeom prst="rect">
            <a:avLst/>
          </a:prstGeom>
        </p:spPr>
        <p:txBody>
          <a:bodyPr wrap="square" lIns="0" tIns="0" rIns="0" bIns="0">
            <a:spAutoFit/>
          </a:bodyPr>
          <a:lstStyle>
            <a:lvl1pPr algn="l">
              <a:defRPr sz="3000" b="1" i="0" cap="none">
                <a:solidFill>
                  <a:srgbClr val="0099CC"/>
                </a:solidFill>
                <a:latin typeface="Arial"/>
                <a:cs typeface="Arial"/>
              </a:defRPr>
            </a:lvl1pPr>
          </a:lstStyle>
          <a:p>
            <a:r>
              <a:rPr lang="en-US"/>
              <a:t>Click to edit Master title style</a:t>
            </a:r>
            <a:endParaRPr lang="en-US" dirty="0"/>
          </a:p>
        </p:txBody>
      </p:sp>
      <p:sp>
        <p:nvSpPr>
          <p:cNvPr id="16" name="Text Placeholder 14"/>
          <p:cNvSpPr>
            <a:spLocks noGrp="1"/>
          </p:cNvSpPr>
          <p:nvPr>
            <p:ph type="body" sz="quarter" idx="13"/>
          </p:nvPr>
        </p:nvSpPr>
        <p:spPr>
          <a:xfrm>
            <a:off x="635000" y="2009775"/>
            <a:ext cx="7872413" cy="307777"/>
          </a:xfrm>
          <a:prstGeom prst="rect">
            <a:avLst/>
          </a:prstGeom>
        </p:spPr>
        <p:txBody>
          <a:bodyPr vert="horz" lIns="0" tIns="0" rIns="0" bIns="0">
            <a:spAutoFit/>
          </a:bodyPr>
          <a:lstStyle>
            <a:lvl1pPr marL="0" indent="0" algn="l">
              <a:spcBef>
                <a:spcPts val="0"/>
              </a:spcBef>
              <a:spcAft>
                <a:spcPts val="0"/>
              </a:spcAft>
              <a:buNone/>
              <a:defRPr sz="2000" baseline="0">
                <a:latin typeface="Arial"/>
              </a:defRPr>
            </a:lvl1pPr>
          </a:lstStyle>
          <a:p>
            <a:pPr lvl="0"/>
            <a:r>
              <a:rPr lang="en-US"/>
              <a:t>Click to edit Master text styles</a:t>
            </a:r>
          </a:p>
        </p:txBody>
      </p:sp>
      <p:pic>
        <p:nvPicPr>
          <p:cNvPr id="5" name="Picture 4" descr="Barts-Health-NHS-Trust-–-CMYK-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227308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627529" y="1180353"/>
            <a:ext cx="4153647" cy="440764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579865"/>
            <a:ext cx="3862251" cy="923330"/>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2" name="Text Placeholder 32"/>
          <p:cNvSpPr>
            <a:spLocks noGrp="1"/>
          </p:cNvSpPr>
          <p:nvPr>
            <p:ph type="body" sz="quarter" idx="10"/>
          </p:nvPr>
        </p:nvSpPr>
        <p:spPr>
          <a:xfrm>
            <a:off x="761304" y="3088778"/>
            <a:ext cx="386299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sp>
        <p:nvSpPr>
          <p:cNvPr id="31" name="Title 1"/>
          <p:cNvSpPr>
            <a:spLocks noGrp="1"/>
          </p:cNvSpPr>
          <p:nvPr>
            <p:ph type="title"/>
          </p:nvPr>
        </p:nvSpPr>
        <p:spPr>
          <a:xfrm>
            <a:off x="765051" y="1343541"/>
            <a:ext cx="3859244" cy="1892826"/>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4056370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638050" y="1378337"/>
            <a:ext cx="7847632" cy="461665"/>
          </a:xfrm>
          <a:prstGeom prst="rect">
            <a:avLst/>
          </a:prstGeom>
        </p:spPr>
        <p:txBody>
          <a:bodyPr wrap="square" lIns="0" tIns="0" rIns="0" bIns="0">
            <a:spAutoFit/>
          </a:bodyPr>
          <a:lstStyle>
            <a:lvl1pPr algn="l">
              <a:defRPr sz="3000" b="1" i="0" cap="none">
                <a:solidFill>
                  <a:srgbClr val="0099CC"/>
                </a:solidFill>
                <a:latin typeface="Arial"/>
                <a:cs typeface="Arial"/>
              </a:defRPr>
            </a:lvl1pPr>
          </a:lstStyle>
          <a:p>
            <a:r>
              <a:rPr lang="en-US"/>
              <a:t>Click to edit Master title style</a:t>
            </a:r>
            <a:endParaRPr lang="en-US" dirty="0"/>
          </a:p>
        </p:txBody>
      </p:sp>
      <p:sp>
        <p:nvSpPr>
          <p:cNvPr id="11" name="Text Placeholder 14"/>
          <p:cNvSpPr>
            <a:spLocks noGrp="1"/>
          </p:cNvSpPr>
          <p:nvPr>
            <p:ph type="body" sz="quarter" idx="14"/>
          </p:nvPr>
        </p:nvSpPr>
        <p:spPr>
          <a:xfrm>
            <a:off x="635001" y="2001076"/>
            <a:ext cx="3780000" cy="307777"/>
          </a:xfrm>
          <a:prstGeom prst="rect">
            <a:avLst/>
          </a:prstGeom>
        </p:spPr>
        <p:txBody>
          <a:bodyPr vert="horz" lIns="0" tIns="0" rIns="0" bIns="0">
            <a:spAutoFit/>
          </a:bodyPr>
          <a:lstStyle>
            <a:lvl1pPr marL="0" indent="0" algn="l">
              <a:spcBef>
                <a:spcPts val="0"/>
              </a:spcBef>
              <a:spcAft>
                <a:spcPts val="0"/>
              </a:spcAft>
              <a:buNone/>
              <a:defRPr sz="2000" baseline="0">
                <a:latin typeface="Arial"/>
              </a:defRPr>
            </a:lvl1pPr>
          </a:lstStyle>
          <a:p>
            <a:pPr lvl="0"/>
            <a:r>
              <a:rPr lang="en-US"/>
              <a:t>Click to edit Master text styles</a:t>
            </a:r>
          </a:p>
        </p:txBody>
      </p:sp>
      <p:sp>
        <p:nvSpPr>
          <p:cNvPr id="13" name="Picture Placeholder 12"/>
          <p:cNvSpPr>
            <a:spLocks noGrp="1"/>
          </p:cNvSpPr>
          <p:nvPr>
            <p:ph type="pic" sz="quarter" idx="15"/>
          </p:nvPr>
        </p:nvSpPr>
        <p:spPr>
          <a:xfrm>
            <a:off x="4705682" y="2001076"/>
            <a:ext cx="3780000" cy="307777"/>
          </a:xfrm>
          <a:prstGeom prst="rect">
            <a:avLst/>
          </a:prstGeom>
        </p:spPr>
        <p:txBody>
          <a:bodyPr vert="horz" lIns="0" tIns="0" rIns="0" bIns="0">
            <a:spAutoFit/>
          </a:bodyPr>
          <a:lstStyle>
            <a:lvl1pPr marL="0" indent="0">
              <a:spcBef>
                <a:spcPts val="0"/>
              </a:spcBef>
              <a:spcAft>
                <a:spcPts val="0"/>
              </a:spcAft>
              <a:buNone/>
              <a:defRPr sz="2000" b="0" i="0" baseline="0">
                <a:latin typeface="Arial"/>
              </a:defRPr>
            </a:lvl1pPr>
          </a:lstStyle>
          <a:p>
            <a:pPr lvl="0"/>
            <a:r>
              <a:rPr lang="en-US" noProof="0"/>
              <a:t>Click icon to add picture</a:t>
            </a:r>
            <a:endParaRPr lang="en-US" noProof="0" dirty="0"/>
          </a:p>
        </p:txBody>
      </p:sp>
      <p:pic>
        <p:nvPicPr>
          <p:cNvPr id="6" name="Picture 5" descr="Barts-Health-NHS-Trust-–-CMYK-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899291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638050" y="1378337"/>
            <a:ext cx="7847632" cy="461665"/>
          </a:xfrm>
          <a:prstGeom prst="rect">
            <a:avLst/>
          </a:prstGeom>
        </p:spPr>
        <p:txBody>
          <a:bodyPr wrap="square" lIns="0" tIns="0" rIns="0" bIns="0">
            <a:spAutoFit/>
          </a:bodyPr>
          <a:lstStyle>
            <a:lvl1pPr algn="l">
              <a:defRPr sz="3000" b="1" i="0" cap="none">
                <a:solidFill>
                  <a:srgbClr val="0099CC"/>
                </a:solidFill>
                <a:latin typeface="Arial"/>
                <a:cs typeface="Arial"/>
              </a:defRPr>
            </a:lvl1pPr>
          </a:lstStyle>
          <a:p>
            <a:r>
              <a:rPr lang="en-US"/>
              <a:t>Click to edit Master title style</a:t>
            </a:r>
            <a:endParaRPr lang="en-US" dirty="0"/>
          </a:p>
        </p:txBody>
      </p:sp>
      <p:sp>
        <p:nvSpPr>
          <p:cNvPr id="12" name="Picture Placeholder 12"/>
          <p:cNvSpPr>
            <a:spLocks noGrp="1"/>
          </p:cNvSpPr>
          <p:nvPr>
            <p:ph type="pic" sz="quarter" idx="15"/>
          </p:nvPr>
        </p:nvSpPr>
        <p:spPr>
          <a:xfrm>
            <a:off x="634970" y="2001076"/>
            <a:ext cx="7850712" cy="307777"/>
          </a:xfrm>
          <a:prstGeom prst="rect">
            <a:avLst/>
          </a:prstGeom>
        </p:spPr>
        <p:txBody>
          <a:bodyPr vert="horz" lIns="0" tIns="0" rIns="0" bIns="0">
            <a:spAutoFit/>
          </a:bodyPr>
          <a:lstStyle>
            <a:lvl1pPr marL="0" indent="0">
              <a:spcBef>
                <a:spcPts val="0"/>
              </a:spcBef>
              <a:spcAft>
                <a:spcPts val="0"/>
              </a:spcAft>
              <a:buNone/>
              <a:defRPr sz="2000" b="0" i="0" baseline="0">
                <a:latin typeface="Arial"/>
              </a:defRPr>
            </a:lvl1pPr>
          </a:lstStyle>
          <a:p>
            <a:pPr lvl="0"/>
            <a:r>
              <a:rPr lang="en-US" noProof="0"/>
              <a:t>Click icon to add picture</a:t>
            </a:r>
            <a:endParaRPr lang="en-US" noProof="0" dirty="0"/>
          </a:p>
        </p:txBody>
      </p:sp>
      <p:pic>
        <p:nvPicPr>
          <p:cNvPr id="5" name="Picture 4" descr="Barts-Health-NHS-Trust-–-CMYK-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2969026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a:prstGeom prst="rect">
            <a:avLst/>
          </a:prstGeom>
        </p:spPr>
        <p:txBody>
          <a:bodyPr vert="horz"/>
          <a:lstStyle>
            <a:lvl1pPr>
              <a:buNone/>
              <a:defRPr sz="2000" baseline="0">
                <a:latin typeface="Aria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3539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 Right vertical dark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7200" y="1339200"/>
            <a:ext cx="4471333" cy="3510000"/>
          </a:xfrm>
        </p:spPr>
        <p:txBody>
          <a:bodyPr anchor="t" anchorCtr="0"/>
          <a:lstStyle>
            <a:lvl1pPr algn="l">
              <a:defRPr sz="11000" baseline="0">
                <a:solidFill>
                  <a:schemeClr val="bg1"/>
                </a:solidFill>
              </a:defRPr>
            </a:lvl1pPr>
          </a:lstStyle>
          <a:p>
            <a:r>
              <a:rPr lang="en-GB" dirty="0"/>
              <a:t>Title slide – </a:t>
            </a:r>
            <a:br>
              <a:rPr lang="en-GB" dirty="0"/>
            </a:br>
            <a:r>
              <a:rPr lang="en-GB" dirty="0"/>
              <a:t>dark vertical image – </a:t>
            </a:r>
            <a:r>
              <a:rPr lang="en-GB" dirty="0" err="1"/>
              <a:t>rhs</a:t>
            </a:r>
            <a:r>
              <a:rPr lang="en-GB" dirty="0"/>
              <a:t> </a:t>
            </a:r>
            <a:endParaRPr lang="en-US" dirty="0"/>
          </a:p>
        </p:txBody>
      </p:sp>
      <p:sp>
        <p:nvSpPr>
          <p:cNvPr id="6" name="Text Placeholder 3"/>
          <p:cNvSpPr>
            <a:spLocks noGrp="1"/>
          </p:cNvSpPr>
          <p:nvPr>
            <p:ph type="body" sz="quarter" idx="11"/>
          </p:nvPr>
        </p:nvSpPr>
        <p:spPr>
          <a:xfrm>
            <a:off x="756000" y="5036400"/>
            <a:ext cx="61632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6000" y="512752"/>
            <a:ext cx="2255513" cy="413224"/>
          </a:xfrm>
          <a:prstGeom prst="rect">
            <a:avLst/>
          </a:prstGeom>
        </p:spPr>
      </p:pic>
    </p:spTree>
    <p:extLst>
      <p:ext uri="{BB962C8B-B14F-4D97-AF65-F5344CB8AC3E}">
        <p14:creationId xmlns:p14="http://schemas.microsoft.com/office/powerpoint/2010/main" val="1419367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 Left vertical dark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6175" y="1339200"/>
            <a:ext cx="4983288" cy="3510000"/>
          </a:xfrm>
        </p:spPr>
        <p:txBody>
          <a:bodyPr anchor="t" anchorCtr="0"/>
          <a:lstStyle>
            <a:lvl1pPr algn="l">
              <a:defRPr sz="11000">
                <a:solidFill>
                  <a:schemeClr val="bg1"/>
                </a:solidFill>
              </a:defRPr>
            </a:lvl1pPr>
          </a:lstStyle>
          <a:p>
            <a:r>
              <a:rPr lang="en-GB" dirty="0"/>
              <a:t>Title slide – dark vertical image – lhs </a:t>
            </a:r>
            <a:endParaRPr lang="en-US" dirty="0"/>
          </a:p>
        </p:txBody>
      </p:sp>
      <p:sp>
        <p:nvSpPr>
          <p:cNvPr id="6" name="Text Placeholder 3"/>
          <p:cNvSpPr>
            <a:spLocks noGrp="1"/>
          </p:cNvSpPr>
          <p:nvPr>
            <p:ph type="body" sz="quarter" idx="11"/>
          </p:nvPr>
        </p:nvSpPr>
        <p:spPr>
          <a:xfrm>
            <a:off x="3444975" y="5036400"/>
            <a:ext cx="45324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6175" y="512752"/>
            <a:ext cx="2255513" cy="413224"/>
          </a:xfrm>
          <a:prstGeom prst="rect">
            <a:avLst/>
          </a:prstGeom>
        </p:spPr>
      </p:pic>
    </p:spTree>
    <p:extLst>
      <p:ext uri="{BB962C8B-B14F-4D97-AF65-F5344CB8AC3E}">
        <p14:creationId xmlns:p14="http://schemas.microsoft.com/office/powerpoint/2010/main" val="1923765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 Right vertical light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7200" y="1339200"/>
            <a:ext cx="4429000" cy="3510000"/>
          </a:xfrm>
        </p:spPr>
        <p:txBody>
          <a:bodyPr anchor="t" anchorCtr="0"/>
          <a:lstStyle>
            <a:lvl1pPr algn="l">
              <a:defRPr sz="11000" baseline="0">
                <a:solidFill>
                  <a:srgbClr val="00338D"/>
                </a:solidFill>
              </a:defRPr>
            </a:lvl1pPr>
          </a:lstStyle>
          <a:p>
            <a:r>
              <a:rPr lang="en-GB" dirty="0"/>
              <a:t>Title slide – </a:t>
            </a:r>
            <a:br>
              <a:rPr lang="en-GB" dirty="0"/>
            </a:br>
            <a:r>
              <a:rPr lang="en-GB" dirty="0"/>
              <a:t>light vertical image – </a:t>
            </a:r>
            <a:r>
              <a:rPr lang="en-GB" dirty="0" err="1"/>
              <a:t>rhs</a:t>
            </a:r>
            <a:r>
              <a:rPr lang="en-GB" dirty="0"/>
              <a:t> </a:t>
            </a:r>
            <a:endParaRPr lang="en-US" dirty="0"/>
          </a:p>
        </p:txBody>
      </p:sp>
      <p:sp>
        <p:nvSpPr>
          <p:cNvPr id="6" name="Text Placeholder 3"/>
          <p:cNvSpPr>
            <a:spLocks noGrp="1"/>
          </p:cNvSpPr>
          <p:nvPr>
            <p:ph type="body" sz="quarter" idx="11"/>
          </p:nvPr>
        </p:nvSpPr>
        <p:spPr>
          <a:xfrm>
            <a:off x="756000" y="5036400"/>
            <a:ext cx="6163200" cy="216000"/>
          </a:xfrm>
        </p:spPr>
        <p:txBody>
          <a:bodyPr/>
          <a:lstStyle>
            <a:lvl1pPr>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10" name="Picture 9">
            <a:extLst>
              <a:ext uri="{FF2B5EF4-FFF2-40B4-BE49-F238E27FC236}">
                <a16:creationId xmlns:a16="http://schemas.microsoft.com/office/drawing/2014/main" id="{4B8EB1C9-D2D2-124C-A5E2-616F87ACB44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200" y="567786"/>
            <a:ext cx="2169213" cy="397414"/>
          </a:xfrm>
          <a:prstGeom prst="rect">
            <a:avLst/>
          </a:prstGeom>
        </p:spPr>
      </p:pic>
    </p:spTree>
    <p:extLst>
      <p:ext uri="{BB962C8B-B14F-4D97-AF65-F5344CB8AC3E}">
        <p14:creationId xmlns:p14="http://schemas.microsoft.com/office/powerpoint/2010/main" val="1557091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Left vertical light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6175" y="1339200"/>
            <a:ext cx="4983288" cy="3510000"/>
          </a:xfrm>
        </p:spPr>
        <p:txBody>
          <a:bodyPr anchor="t" anchorCtr="0"/>
          <a:lstStyle>
            <a:lvl1pPr algn="l">
              <a:defRPr sz="11000">
                <a:solidFill>
                  <a:srgbClr val="00338D"/>
                </a:solidFill>
              </a:defRPr>
            </a:lvl1pPr>
          </a:lstStyle>
          <a:p>
            <a:r>
              <a:rPr lang="en-GB" dirty="0"/>
              <a:t>Title slide – light vertical image – lhs </a:t>
            </a:r>
            <a:endParaRPr lang="en-US" dirty="0"/>
          </a:p>
        </p:txBody>
      </p:sp>
      <p:sp>
        <p:nvSpPr>
          <p:cNvPr id="6" name="Text Placeholder 3"/>
          <p:cNvSpPr>
            <a:spLocks noGrp="1"/>
          </p:cNvSpPr>
          <p:nvPr>
            <p:ph type="body" sz="quarter" idx="11"/>
          </p:nvPr>
        </p:nvSpPr>
        <p:spPr>
          <a:xfrm>
            <a:off x="3444975" y="5036400"/>
            <a:ext cx="4532400" cy="216000"/>
          </a:xfrm>
        </p:spPr>
        <p:txBody>
          <a:bodyPr/>
          <a:lstStyle>
            <a:lvl1pPr>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4B8EB1C9-D2D2-124C-A5E2-616F87ACB44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6175" y="555949"/>
            <a:ext cx="2169213" cy="397414"/>
          </a:xfrm>
          <a:prstGeom prst="rect">
            <a:avLst/>
          </a:prstGeom>
        </p:spPr>
      </p:pic>
    </p:spTree>
    <p:extLst>
      <p:ext uri="{BB962C8B-B14F-4D97-AF65-F5344CB8AC3E}">
        <p14:creationId xmlns:p14="http://schemas.microsoft.com/office/powerpoint/2010/main" val="4105323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 Singular light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3907267" cy="3510000"/>
          </a:xfrm>
        </p:spPr>
        <p:txBody>
          <a:bodyPr anchor="t" anchorCtr="0"/>
          <a:lstStyle>
            <a:lvl1pPr algn="l">
              <a:defRPr sz="11000">
                <a:solidFill>
                  <a:srgbClr val="00338D"/>
                </a:solidFill>
              </a:defRPr>
            </a:lvl1pPr>
          </a:lstStyle>
          <a:p>
            <a:r>
              <a:rPr lang="en-US" dirty="0"/>
              <a:t>Title slide – singular light image</a:t>
            </a:r>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8" name="Text Placeholder 3"/>
          <p:cNvSpPr>
            <a:spLocks noGrp="1"/>
          </p:cNvSpPr>
          <p:nvPr>
            <p:ph type="body" sz="quarter" idx="11"/>
          </p:nvPr>
        </p:nvSpPr>
        <p:spPr>
          <a:xfrm>
            <a:off x="2064100" y="5036400"/>
            <a:ext cx="6172700" cy="216000"/>
          </a:xfrm>
        </p:spPr>
        <p:txBody>
          <a:bodyPr/>
          <a:lstStyle>
            <a:lvl1pPr>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4B8EB1C9-D2D2-124C-A5E2-616F87ACB44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63149"/>
            <a:ext cx="2169213" cy="397414"/>
          </a:xfrm>
          <a:prstGeom prst="rect">
            <a:avLst/>
          </a:prstGeom>
        </p:spPr>
      </p:pic>
    </p:spTree>
    <p:extLst>
      <p:ext uri="{BB962C8B-B14F-4D97-AF65-F5344CB8AC3E}">
        <p14:creationId xmlns:p14="http://schemas.microsoft.com/office/powerpoint/2010/main" val="688641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 Singular dark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4000400" cy="3510000"/>
          </a:xfrm>
        </p:spPr>
        <p:txBody>
          <a:bodyPr anchor="t" anchorCtr="0"/>
          <a:lstStyle>
            <a:lvl1pPr algn="l">
              <a:defRPr sz="11000">
                <a:solidFill>
                  <a:schemeClr val="bg1"/>
                </a:solidFill>
              </a:defRPr>
            </a:lvl1pPr>
          </a:lstStyle>
          <a:p>
            <a:r>
              <a:rPr lang="en-US" dirty="0"/>
              <a:t>Title slide – singular dark image</a:t>
            </a:r>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6D2077"/>
          </a:solidFill>
        </p:spPr>
        <p:txBody>
          <a:bodyPr wrap="square" lIns="0" tIns="0" rIns="0" bIns="0" rtlCol="0">
            <a:noAutofit/>
          </a:bodyPr>
          <a:lstStyle/>
          <a:p>
            <a:endParaRPr sz="1800" dirty="0">
              <a:latin typeface="Arial" panose="020B0604020202020204" pitchFamily="34" charset="0"/>
            </a:endParaRPr>
          </a:p>
        </p:txBody>
      </p:sp>
      <p:sp>
        <p:nvSpPr>
          <p:cNvPr id="8"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881989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 Singular image title bar">
    <p:bg>
      <p:bgPr>
        <a:solidFill>
          <a:schemeClr val="accent1"/>
        </a:solidFill>
        <a:effectLst/>
      </p:bgPr>
    </p:bg>
    <p:spTree>
      <p:nvGrpSpPr>
        <p:cNvPr id="1" name=""/>
        <p:cNvGrpSpPr/>
        <p:nvPr/>
      </p:nvGrpSpPr>
      <p:grpSpPr>
        <a:xfrm>
          <a:off x="0" y="0"/>
          <a:ext cx="0" cy="0"/>
          <a:chOff x="0" y="0"/>
          <a:chExt cx="0" cy="0"/>
        </a:xfrm>
      </p:grpSpPr>
      <p:sp>
        <p:nvSpPr>
          <p:cNvPr id="4" name="object 3">
            <a:extLst>
              <a:ext uri="{C183D7F6-B498-43B3-948B-1728B52AA6E4}">
                <adec:decorative xmlns:adec="http://schemas.microsoft.com/office/drawing/2017/decorative" val="1"/>
              </a:ext>
            </a:extLst>
          </p:cNvPr>
          <p:cNvSpPr/>
          <p:nvPr userDrawn="1"/>
        </p:nvSpPr>
        <p:spPr>
          <a:xfrm>
            <a:off x="-1" y="0"/>
            <a:ext cx="36576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83698"/>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727200" y="1339200"/>
            <a:ext cx="2607671" cy="3510000"/>
          </a:xfrm>
        </p:spPr>
        <p:txBody>
          <a:bodyPr anchor="t" anchorCtr="0"/>
          <a:lstStyle>
            <a:lvl1pPr algn="l">
              <a:defRPr sz="7200">
                <a:solidFill>
                  <a:schemeClr val="bg1"/>
                </a:solidFill>
              </a:defRPr>
            </a:lvl1pPr>
          </a:lstStyle>
          <a:p>
            <a:r>
              <a:rPr lang="en-GB" dirty="0"/>
              <a:t>Title slide – singular image title bar</a:t>
            </a:r>
            <a:endParaRPr lang="en-US" dirty="0"/>
          </a:p>
        </p:txBody>
      </p:sp>
      <p:sp>
        <p:nvSpPr>
          <p:cNvPr id="10" name="Text Placeholder 3"/>
          <p:cNvSpPr>
            <a:spLocks noGrp="1"/>
          </p:cNvSpPr>
          <p:nvPr>
            <p:ph type="body" sz="quarter" idx="11"/>
          </p:nvPr>
        </p:nvSpPr>
        <p:spPr>
          <a:xfrm>
            <a:off x="756000" y="5036400"/>
            <a:ext cx="2578871"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200" y="512752"/>
            <a:ext cx="2255513" cy="413224"/>
          </a:xfrm>
          <a:prstGeom prst="rect">
            <a:avLst/>
          </a:prstGeom>
        </p:spPr>
      </p:pic>
    </p:spTree>
    <p:extLst>
      <p:ext uri="{BB962C8B-B14F-4D97-AF65-F5344CB8AC3E}">
        <p14:creationId xmlns:p14="http://schemas.microsoft.com/office/powerpoint/2010/main" val="349130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627529" y="1180353"/>
            <a:ext cx="4153647" cy="440764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570721"/>
            <a:ext cx="3862251" cy="923330"/>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2" name="Text Placeholder 32"/>
          <p:cNvSpPr>
            <a:spLocks noGrp="1"/>
          </p:cNvSpPr>
          <p:nvPr>
            <p:ph type="body" sz="quarter" idx="10"/>
          </p:nvPr>
        </p:nvSpPr>
        <p:spPr>
          <a:xfrm>
            <a:off x="761304" y="3079634"/>
            <a:ext cx="386299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sp>
        <p:nvSpPr>
          <p:cNvPr id="31" name="Title 1"/>
          <p:cNvSpPr>
            <a:spLocks noGrp="1"/>
          </p:cNvSpPr>
          <p:nvPr>
            <p:ph type="title"/>
          </p:nvPr>
        </p:nvSpPr>
        <p:spPr>
          <a:xfrm>
            <a:off x="765051" y="1343541"/>
            <a:ext cx="3859244" cy="1892826"/>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2312727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GB" dirty="0"/>
              <a:t>Title slide – </a:t>
            </a:r>
            <a:br>
              <a:rPr lang="en-GB" dirty="0"/>
            </a:br>
            <a:r>
              <a:rPr lang="en-GB" dirty="0"/>
              <a:t>no image</a:t>
            </a:r>
            <a:endParaRPr lang="en-US" dirty="0"/>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3450962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81304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1209600"/>
            <a:ext cx="7639200"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94543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1209600"/>
            <a:ext cx="3726000"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4665600" y="1209600"/>
            <a:ext cx="3726000"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60432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1209600"/>
            <a:ext cx="3726000"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3"/>
          </p:nvPr>
        </p:nvSpPr>
        <p:spPr>
          <a:xfrm>
            <a:off x="4665600" y="1209600"/>
            <a:ext cx="3726000" cy="4593600"/>
          </a:xfr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1459654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5" name="Chart Placeholder 4"/>
          <p:cNvSpPr>
            <a:spLocks noGrp="1"/>
          </p:cNvSpPr>
          <p:nvPr>
            <p:ph type="chart" sz="quarter" idx="11"/>
          </p:nvPr>
        </p:nvSpPr>
        <p:spPr>
          <a:xfrm>
            <a:off x="4665600" y="1209600"/>
            <a:ext cx="3726000" cy="4593600"/>
          </a:xfrm>
        </p:spPr>
        <p:txBody>
          <a:bodyPr anchor="ctr"/>
          <a:lstStyle>
            <a:lvl1pPr algn="ctr">
              <a:defRPr/>
            </a:lvl1pPr>
          </a:lstStyle>
          <a:p>
            <a:r>
              <a:rPr lang="en-US" dirty="0"/>
              <a:t>Click icon to add chart</a:t>
            </a:r>
            <a:endParaRPr lang="en-GB" dirty="0"/>
          </a:p>
        </p:txBody>
      </p:sp>
      <p:sp>
        <p:nvSpPr>
          <p:cNvPr id="6" name="Chart Placeholder 4"/>
          <p:cNvSpPr>
            <a:spLocks noGrp="1"/>
          </p:cNvSpPr>
          <p:nvPr>
            <p:ph type="chart" sz="quarter" idx="12"/>
          </p:nvPr>
        </p:nvSpPr>
        <p:spPr>
          <a:xfrm>
            <a:off x="752400" y="1209600"/>
            <a:ext cx="3726000" cy="4593600"/>
          </a:xfr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11940508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3607200"/>
            <a:ext cx="7639200"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1"/>
          </p:nvPr>
        </p:nvSpPr>
        <p:spPr>
          <a:xfrm>
            <a:off x="752400" y="1209600"/>
            <a:ext cx="7639200" cy="2196000"/>
          </a:xfr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2258565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5" name="Chart Placeholder 4"/>
          <p:cNvSpPr>
            <a:spLocks noGrp="1"/>
          </p:cNvSpPr>
          <p:nvPr>
            <p:ph type="chart" sz="quarter" idx="11"/>
          </p:nvPr>
        </p:nvSpPr>
        <p:spPr>
          <a:xfrm>
            <a:off x="3412800" y="1209600"/>
            <a:ext cx="2354400" cy="2185200"/>
          </a:xfrm>
        </p:spPr>
        <p:txBody>
          <a:bodyPr anchor="ctr"/>
          <a:lstStyle>
            <a:lvl1pPr algn="ctr">
              <a:defRPr/>
            </a:lvl1pPr>
          </a:lstStyle>
          <a:p>
            <a:r>
              <a:rPr lang="en-US" dirty="0"/>
              <a:t>Click icon to add chart</a:t>
            </a:r>
            <a:endParaRPr lang="en-GB" dirty="0"/>
          </a:p>
        </p:txBody>
      </p:sp>
      <p:sp>
        <p:nvSpPr>
          <p:cNvPr id="6" name="Chart Placeholder 4"/>
          <p:cNvSpPr>
            <a:spLocks noGrp="1"/>
          </p:cNvSpPr>
          <p:nvPr>
            <p:ph type="chart" sz="quarter" idx="12"/>
          </p:nvPr>
        </p:nvSpPr>
        <p:spPr>
          <a:xfrm>
            <a:off x="752400" y="1209600"/>
            <a:ext cx="2390400" cy="2185200"/>
          </a:xfrm>
        </p:spPr>
        <p:txBody>
          <a:bodyPr anchor="ctr"/>
          <a:lstStyle>
            <a:lvl1pPr algn="ctr">
              <a:defRPr/>
            </a:lvl1pPr>
          </a:lstStyle>
          <a:p>
            <a:r>
              <a:rPr lang="en-US" dirty="0"/>
              <a:t>Click icon to add chart</a:t>
            </a:r>
            <a:endParaRPr lang="en-GB" dirty="0"/>
          </a:p>
        </p:txBody>
      </p:sp>
      <p:sp>
        <p:nvSpPr>
          <p:cNvPr id="7" name="Text Placeholder 8"/>
          <p:cNvSpPr>
            <a:spLocks noGrp="1"/>
          </p:cNvSpPr>
          <p:nvPr>
            <p:ph type="body" sz="quarter" idx="10"/>
          </p:nvPr>
        </p:nvSpPr>
        <p:spPr>
          <a:xfrm>
            <a:off x="752400" y="3607200"/>
            <a:ext cx="2390400"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hart Placeholder 4"/>
          <p:cNvSpPr>
            <a:spLocks noGrp="1"/>
          </p:cNvSpPr>
          <p:nvPr>
            <p:ph type="chart" sz="quarter" idx="13"/>
          </p:nvPr>
        </p:nvSpPr>
        <p:spPr>
          <a:xfrm>
            <a:off x="6037200" y="1209600"/>
            <a:ext cx="2354400" cy="2185200"/>
          </a:xfrm>
        </p:spPr>
        <p:txBody>
          <a:bodyPr anchor="ctr"/>
          <a:lstStyle>
            <a:lvl1pPr algn="ctr">
              <a:defRPr/>
            </a:lvl1pPr>
          </a:lstStyle>
          <a:p>
            <a:r>
              <a:rPr lang="en-US" dirty="0"/>
              <a:t>Click icon to add chart</a:t>
            </a:r>
            <a:endParaRPr lang="en-GB" dirty="0"/>
          </a:p>
        </p:txBody>
      </p:sp>
      <p:sp>
        <p:nvSpPr>
          <p:cNvPr id="9" name="Text Placeholder 8"/>
          <p:cNvSpPr>
            <a:spLocks noGrp="1"/>
          </p:cNvSpPr>
          <p:nvPr>
            <p:ph type="body" sz="quarter" idx="14"/>
          </p:nvPr>
        </p:nvSpPr>
        <p:spPr>
          <a:xfrm>
            <a:off x="3376800" y="3607200"/>
            <a:ext cx="2390400"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15"/>
          </p:nvPr>
        </p:nvSpPr>
        <p:spPr>
          <a:xfrm>
            <a:off x="6001200" y="3607200"/>
            <a:ext cx="2390400"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22974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4" name="Picture Placeholder 3"/>
          <p:cNvSpPr>
            <a:spLocks noGrp="1"/>
          </p:cNvSpPr>
          <p:nvPr>
            <p:ph type="pic" sz="quarter" idx="10"/>
          </p:nvPr>
        </p:nvSpPr>
        <p:spPr>
          <a:xfrm>
            <a:off x="752400" y="1209600"/>
            <a:ext cx="7639200" cy="4593600"/>
          </a:xfrm>
        </p:spPr>
        <p:txBody>
          <a:bodyPr anchor="ctr"/>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2721620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nchor="ctr"/>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97287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627529" y="1180353"/>
            <a:ext cx="4153647" cy="440764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570721"/>
            <a:ext cx="3862251" cy="923330"/>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2" name="Text Placeholder 32"/>
          <p:cNvSpPr>
            <a:spLocks noGrp="1"/>
          </p:cNvSpPr>
          <p:nvPr>
            <p:ph type="body" sz="quarter" idx="10"/>
          </p:nvPr>
        </p:nvSpPr>
        <p:spPr>
          <a:xfrm>
            <a:off x="761304" y="3079634"/>
            <a:ext cx="3862990" cy="323165"/>
          </a:xfrm>
          <a:prstGeom prst="rect">
            <a:avLst/>
          </a:prstGeom>
        </p:spPr>
        <p:txBody>
          <a:bodyPr vert="horz"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sp>
        <p:nvSpPr>
          <p:cNvPr id="31" name="Title 1"/>
          <p:cNvSpPr>
            <a:spLocks noGrp="1"/>
          </p:cNvSpPr>
          <p:nvPr>
            <p:ph type="title"/>
          </p:nvPr>
        </p:nvSpPr>
        <p:spPr>
          <a:xfrm>
            <a:off x="765051" y="1343541"/>
            <a:ext cx="3859244" cy="1892826"/>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pic>
        <p:nvPicPr>
          <p:cNvPr id="10" name="Picture 9"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3954639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1209600"/>
            <a:ext cx="7639200"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23551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OCESS FIVE COLUMN">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2099425"/>
            <a:ext cx="14076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2310300" y="2099425"/>
            <a:ext cx="14076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3868200" y="2099425"/>
            <a:ext cx="14076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5426100" y="2099425"/>
            <a:ext cx="14076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746125" y="1222512"/>
            <a:ext cx="14076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2305594"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3865063"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5424532"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1" name="Text Placeholder 12"/>
          <p:cNvSpPr>
            <a:spLocks noGrp="1"/>
          </p:cNvSpPr>
          <p:nvPr>
            <p:ph type="body" sz="quarter" idx="18" hasCustomPrompt="1"/>
          </p:nvPr>
        </p:nvSpPr>
        <p:spPr>
          <a:xfrm>
            <a:off x="6984000"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2" name="Text Placeholder 8"/>
          <p:cNvSpPr>
            <a:spLocks noGrp="1"/>
          </p:cNvSpPr>
          <p:nvPr>
            <p:ph type="body" sz="quarter" idx="19"/>
          </p:nvPr>
        </p:nvSpPr>
        <p:spPr>
          <a:xfrm>
            <a:off x="6984000" y="2099425"/>
            <a:ext cx="14076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00119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CESS FOUR COLUMN">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2099425"/>
            <a:ext cx="17604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2712000" y="2099425"/>
            <a:ext cx="17604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4671600" y="2099425"/>
            <a:ext cx="17604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6631200" y="2099425"/>
            <a:ext cx="17604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746125" y="1222512"/>
            <a:ext cx="17604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2707817" y="1222512"/>
            <a:ext cx="17604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4669509" y="1222512"/>
            <a:ext cx="17604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6631200" y="1222512"/>
            <a:ext cx="17604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Tree>
    <p:extLst>
      <p:ext uri="{BB962C8B-B14F-4D97-AF65-F5344CB8AC3E}">
        <p14:creationId xmlns:p14="http://schemas.microsoft.com/office/powerpoint/2010/main" val="3618245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AD WITH CENTER">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16" name="Text Placeholder 10"/>
          <p:cNvSpPr>
            <a:spLocks noGrp="1"/>
          </p:cNvSpPr>
          <p:nvPr>
            <p:ph type="body" sz="quarter" idx="21"/>
          </p:nvPr>
        </p:nvSpPr>
        <p:spPr bwMode="gray">
          <a:xfrm>
            <a:off x="3957564" y="2906130"/>
            <a:ext cx="1191600" cy="1192053"/>
          </a:xfrm>
          <a:prstGeom prst="ellipse">
            <a:avLst/>
          </a:prstGeom>
          <a:solidFill>
            <a:schemeClr val="accent1"/>
          </a:solidFill>
          <a:ln>
            <a:noFill/>
          </a:ln>
        </p:spPr>
        <p:txBody>
          <a:bodyPr lIns="54000" tIns="54000" rIns="54000" bIns="54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17" name="Text Placeholder 20"/>
          <p:cNvSpPr>
            <a:spLocks noGrp="1"/>
          </p:cNvSpPr>
          <p:nvPr>
            <p:ph type="body" sz="quarter" idx="26"/>
          </p:nvPr>
        </p:nvSpPr>
        <p:spPr bwMode="gray">
          <a:xfrm>
            <a:off x="752510" y="1209600"/>
            <a:ext cx="2885771"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4" name="AutoShape 20"/>
          <p:cNvSpPr>
            <a:spLocks noChangeArrowheads="1"/>
          </p:cNvSpPr>
          <p:nvPr userDrawn="1"/>
        </p:nvSpPr>
        <p:spPr bwMode="gray">
          <a:xfrm rot="2700000" flipH="1" flipV="1">
            <a:off x="4963484" y="4009375"/>
            <a:ext cx="396053" cy="359847"/>
          </a:xfrm>
          <a:prstGeom prst="rightArrow">
            <a:avLst>
              <a:gd name="adj1" fmla="val 63333"/>
              <a:gd name="adj2" fmla="val 49582"/>
            </a:avLst>
          </a:prstGeom>
          <a:solidFill>
            <a:srgbClr val="00338D"/>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25" name="AutoShape 20"/>
          <p:cNvSpPr>
            <a:spLocks noChangeArrowheads="1"/>
          </p:cNvSpPr>
          <p:nvPr userDrawn="1"/>
        </p:nvSpPr>
        <p:spPr bwMode="gray">
          <a:xfrm rot="18900000" flipV="1">
            <a:off x="3749594" y="4014666"/>
            <a:ext cx="408055" cy="349264"/>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26" name="Text Placeholder 20"/>
          <p:cNvSpPr>
            <a:spLocks noGrp="1"/>
          </p:cNvSpPr>
          <p:nvPr>
            <p:ph type="body" sz="quarter" idx="48"/>
          </p:nvPr>
        </p:nvSpPr>
        <p:spPr bwMode="gray">
          <a:xfrm>
            <a:off x="752510" y="3970800"/>
            <a:ext cx="2885771"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7" name="Text Placeholder 20"/>
          <p:cNvSpPr>
            <a:spLocks noGrp="1"/>
          </p:cNvSpPr>
          <p:nvPr>
            <p:ph type="body" sz="quarter" idx="50"/>
          </p:nvPr>
        </p:nvSpPr>
        <p:spPr bwMode="gray">
          <a:xfrm>
            <a:off x="5508000" y="1209600"/>
            <a:ext cx="2885771"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8" name="Text Placeholder 20"/>
          <p:cNvSpPr>
            <a:spLocks noGrp="1"/>
          </p:cNvSpPr>
          <p:nvPr>
            <p:ph type="body" sz="quarter" idx="52"/>
          </p:nvPr>
        </p:nvSpPr>
        <p:spPr bwMode="gray">
          <a:xfrm>
            <a:off x="5508000" y="3970800"/>
            <a:ext cx="2885771" cy="388800"/>
          </a:xfrm>
          <a:prstGeom prst="rect">
            <a:avLst/>
          </a:prstGeom>
          <a:solidFill>
            <a:srgbClr val="00338D"/>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9" name="AutoShape 20"/>
          <p:cNvSpPr>
            <a:spLocks noChangeArrowheads="1"/>
          </p:cNvSpPr>
          <p:nvPr userDrawn="1"/>
        </p:nvSpPr>
        <p:spPr bwMode="gray">
          <a:xfrm rot="2700000">
            <a:off x="3762968" y="2667998"/>
            <a:ext cx="382279" cy="377055"/>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30" name="AutoShape 20"/>
          <p:cNvSpPr>
            <a:spLocks noChangeArrowheads="1"/>
          </p:cNvSpPr>
          <p:nvPr userDrawn="1"/>
        </p:nvSpPr>
        <p:spPr bwMode="gray">
          <a:xfrm rot="18900000" flipH="1">
            <a:off x="4964093" y="2673543"/>
            <a:ext cx="393864" cy="365965"/>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31" name="Text Placeholder 3"/>
          <p:cNvSpPr>
            <a:spLocks noGrp="1"/>
          </p:cNvSpPr>
          <p:nvPr>
            <p:ph type="body" sz="quarter" idx="53"/>
          </p:nvPr>
        </p:nvSpPr>
        <p:spPr>
          <a:xfrm>
            <a:off x="752510" y="1598400"/>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3"/>
          <p:cNvSpPr>
            <a:spLocks noGrp="1"/>
          </p:cNvSpPr>
          <p:nvPr>
            <p:ph type="body" sz="quarter" idx="54"/>
          </p:nvPr>
        </p:nvSpPr>
        <p:spPr>
          <a:xfrm>
            <a:off x="752510" y="4355784"/>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3"/>
          <p:cNvSpPr>
            <a:spLocks noGrp="1"/>
          </p:cNvSpPr>
          <p:nvPr>
            <p:ph type="body" sz="quarter" idx="55"/>
          </p:nvPr>
        </p:nvSpPr>
        <p:spPr>
          <a:xfrm>
            <a:off x="5506571" y="1598400"/>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Text Placeholder 3"/>
          <p:cNvSpPr>
            <a:spLocks noGrp="1"/>
          </p:cNvSpPr>
          <p:nvPr>
            <p:ph type="body" sz="quarter" idx="56"/>
          </p:nvPr>
        </p:nvSpPr>
        <p:spPr>
          <a:xfrm>
            <a:off x="5506571" y="4355784"/>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96781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19" name="Text Placeholder 8"/>
          <p:cNvSpPr>
            <a:spLocks noGrp="1"/>
          </p:cNvSpPr>
          <p:nvPr>
            <p:ph type="body" sz="quarter" idx="19"/>
          </p:nvPr>
        </p:nvSpPr>
        <p:spPr>
          <a:xfrm>
            <a:off x="752400" y="1609825"/>
            <a:ext cx="3726000" cy="41940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8"/>
          <p:cNvSpPr>
            <a:spLocks noGrp="1"/>
          </p:cNvSpPr>
          <p:nvPr>
            <p:ph type="body" sz="quarter" idx="20"/>
          </p:nvPr>
        </p:nvSpPr>
        <p:spPr>
          <a:xfrm>
            <a:off x="752400" y="1218880"/>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4665600" y="1609825"/>
            <a:ext cx="3726000" cy="41940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8"/>
          <p:cNvSpPr>
            <a:spLocks noGrp="1"/>
          </p:cNvSpPr>
          <p:nvPr>
            <p:ph type="body" sz="quarter" idx="22"/>
          </p:nvPr>
        </p:nvSpPr>
        <p:spPr>
          <a:xfrm>
            <a:off x="4665600" y="1218880"/>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978718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19" name="Text Placeholder 8"/>
          <p:cNvSpPr>
            <a:spLocks noGrp="1"/>
          </p:cNvSpPr>
          <p:nvPr>
            <p:ph type="body" sz="quarter" idx="19"/>
          </p:nvPr>
        </p:nvSpPr>
        <p:spPr>
          <a:xfrm>
            <a:off x="752400" y="1609825"/>
            <a:ext cx="3726000"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8"/>
          <p:cNvSpPr>
            <a:spLocks noGrp="1"/>
          </p:cNvSpPr>
          <p:nvPr>
            <p:ph type="body" sz="quarter" idx="20"/>
          </p:nvPr>
        </p:nvSpPr>
        <p:spPr>
          <a:xfrm>
            <a:off x="752400" y="1218880"/>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4665600" y="1609825"/>
            <a:ext cx="3726000"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8"/>
          <p:cNvSpPr>
            <a:spLocks noGrp="1"/>
          </p:cNvSpPr>
          <p:nvPr>
            <p:ph type="body" sz="quarter" idx="22"/>
          </p:nvPr>
        </p:nvSpPr>
        <p:spPr>
          <a:xfrm>
            <a:off x="4665600" y="1218880"/>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 name="Text Placeholder 8"/>
          <p:cNvSpPr>
            <a:spLocks noGrp="1"/>
          </p:cNvSpPr>
          <p:nvPr>
            <p:ph type="body" sz="quarter" idx="23"/>
          </p:nvPr>
        </p:nvSpPr>
        <p:spPr>
          <a:xfrm>
            <a:off x="752400" y="4019650"/>
            <a:ext cx="3726000"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8"/>
          <p:cNvSpPr>
            <a:spLocks noGrp="1"/>
          </p:cNvSpPr>
          <p:nvPr>
            <p:ph type="body" sz="quarter" idx="24"/>
          </p:nvPr>
        </p:nvSpPr>
        <p:spPr>
          <a:xfrm>
            <a:off x="752400" y="3628705"/>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9" name="Text Placeholder 8"/>
          <p:cNvSpPr>
            <a:spLocks noGrp="1"/>
          </p:cNvSpPr>
          <p:nvPr>
            <p:ph type="body" sz="quarter" idx="25"/>
          </p:nvPr>
        </p:nvSpPr>
        <p:spPr>
          <a:xfrm>
            <a:off x="4665600" y="4019650"/>
            <a:ext cx="3726000"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26"/>
          </p:nvPr>
        </p:nvSpPr>
        <p:spPr>
          <a:xfrm>
            <a:off x="4665600" y="3628705"/>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050404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GB" dirty="0"/>
              <a:t>Section divider one title style</a:t>
            </a:r>
            <a:endParaRPr lang="en-US" dirty="0"/>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8554659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rgbClr val="6D207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GB" dirty="0"/>
              <a:t>Section divider two title style</a:t>
            </a:r>
            <a:endParaRPr lang="en-US" dirty="0"/>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31427621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GB" dirty="0"/>
              <a:t>Section divider three title style</a:t>
            </a:r>
            <a:endParaRPr lang="en-US" dirty="0"/>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5173022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rgbClr val="00A3A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GB" dirty="0"/>
              <a:t>Section divider four title style</a:t>
            </a:r>
            <a:endParaRPr lang="en-US" dirty="0"/>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2626754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627529" y="1180353"/>
            <a:ext cx="4153647" cy="440764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561577"/>
            <a:ext cx="3862251" cy="923330"/>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2" name="Text Placeholder 32"/>
          <p:cNvSpPr>
            <a:spLocks noGrp="1"/>
          </p:cNvSpPr>
          <p:nvPr>
            <p:ph type="body" sz="quarter" idx="10"/>
          </p:nvPr>
        </p:nvSpPr>
        <p:spPr>
          <a:xfrm>
            <a:off x="761304" y="3070490"/>
            <a:ext cx="386299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sp>
        <p:nvSpPr>
          <p:cNvPr id="31" name="Title 1"/>
          <p:cNvSpPr>
            <a:spLocks noGrp="1"/>
          </p:cNvSpPr>
          <p:nvPr>
            <p:ph type="title"/>
          </p:nvPr>
        </p:nvSpPr>
        <p:spPr>
          <a:xfrm>
            <a:off x="765051" y="1343541"/>
            <a:ext cx="3859244" cy="1892826"/>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pic>
        <p:nvPicPr>
          <p:cNvPr id="7" name="Picture 6" descr="Barts-Health-NHS-Trust-–-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8069" y="361898"/>
            <a:ext cx="1304925" cy="770675"/>
          </a:xfrm>
          <a:prstGeom prst="rect">
            <a:avLst/>
          </a:prstGeom>
        </p:spPr>
      </p:pic>
    </p:spTree>
    <p:extLst>
      <p:ext uri="{BB962C8B-B14F-4D97-AF65-F5344CB8AC3E}">
        <p14:creationId xmlns:p14="http://schemas.microsoft.com/office/powerpoint/2010/main" val="3367976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00" y="432000"/>
            <a:ext cx="7639200" cy="518400"/>
          </a:xfrm>
        </p:spPr>
        <p:txBody>
          <a:bodyPr/>
          <a:lstStyle>
            <a:lvl1pPr>
              <a:defRPr/>
            </a:lvl1pPr>
          </a:lstStyle>
          <a:p>
            <a:r>
              <a:rPr lang="en-US" dirty="0"/>
              <a:t>Colors</a:t>
            </a:r>
          </a:p>
        </p:txBody>
      </p:sp>
      <p:grpSp>
        <p:nvGrpSpPr>
          <p:cNvPr id="52" name="Group 51"/>
          <p:cNvGrpSpPr/>
          <p:nvPr userDrawn="1"/>
        </p:nvGrpSpPr>
        <p:grpSpPr>
          <a:xfrm>
            <a:off x="752400" y="1430719"/>
            <a:ext cx="7639200" cy="4323905"/>
            <a:chOff x="752400" y="1211263"/>
            <a:chExt cx="7647063" cy="4594225"/>
          </a:xfrm>
        </p:grpSpPr>
        <p:sp>
          <p:nvSpPr>
            <p:cNvPr id="53" name="TextBox 52"/>
            <p:cNvSpPr txBox="1"/>
            <p:nvPr userDrawn="1"/>
          </p:nvSpPr>
          <p:spPr>
            <a:xfrm>
              <a:off x="752400" y="1211263"/>
              <a:ext cx="828675" cy="504825"/>
            </a:xfrm>
            <a:prstGeom prst="rect">
              <a:avLst/>
            </a:prstGeom>
            <a:noFill/>
          </p:spPr>
          <p:txBody>
            <a:bodyPr wrap="square" lIns="0" tIns="0" rIns="54007" bIns="0" rtlCol="0">
              <a:noAutofit/>
            </a:bodyPr>
            <a:lstStyle/>
            <a:p>
              <a:r>
                <a:rPr lang="en-GB" sz="1000" b="1" dirty="0">
                  <a:solidFill>
                    <a:schemeClr val="tx2"/>
                  </a:solidFill>
                </a:rPr>
                <a:t>Primary</a:t>
              </a:r>
            </a:p>
          </p:txBody>
        </p:sp>
        <p:sp>
          <p:nvSpPr>
            <p:cNvPr id="54" name="TextBox 53"/>
            <p:cNvSpPr txBox="1"/>
            <p:nvPr userDrawn="1"/>
          </p:nvSpPr>
          <p:spPr>
            <a:xfrm>
              <a:off x="752400" y="2257893"/>
              <a:ext cx="898425" cy="504825"/>
            </a:xfrm>
            <a:prstGeom prst="rect">
              <a:avLst/>
            </a:prstGeom>
            <a:noFill/>
          </p:spPr>
          <p:txBody>
            <a:bodyPr wrap="square" lIns="0" tIns="0" rIns="54007" bIns="0" rtlCol="0">
              <a:noAutofit/>
            </a:bodyPr>
            <a:lstStyle/>
            <a:p>
              <a:r>
                <a:rPr lang="en-GB" sz="1000" b="1" dirty="0">
                  <a:solidFill>
                    <a:schemeClr val="tx2"/>
                  </a:solidFill>
                </a:rPr>
                <a:t>Secondary</a:t>
              </a:r>
            </a:p>
          </p:txBody>
        </p:sp>
        <p:sp>
          <p:nvSpPr>
            <p:cNvPr id="55" name="TextBox 54"/>
            <p:cNvSpPr txBox="1"/>
            <p:nvPr userDrawn="1"/>
          </p:nvSpPr>
          <p:spPr>
            <a:xfrm>
              <a:off x="752400" y="3304523"/>
              <a:ext cx="898425" cy="504825"/>
            </a:xfrm>
            <a:prstGeom prst="rect">
              <a:avLst/>
            </a:prstGeom>
            <a:noFill/>
          </p:spPr>
          <p:txBody>
            <a:bodyPr wrap="square" lIns="0" tIns="0" rIns="54007" bIns="0" rtlCol="0">
              <a:noAutofit/>
            </a:bodyPr>
            <a:lstStyle/>
            <a:p>
              <a:r>
                <a:rPr lang="en-GB" sz="1000" b="1" dirty="0">
                  <a:solidFill>
                    <a:schemeClr val="tx2"/>
                  </a:solidFill>
                </a:rPr>
                <a:t>Tertiary</a:t>
              </a:r>
            </a:p>
          </p:txBody>
        </p:sp>
        <p:sp>
          <p:nvSpPr>
            <p:cNvPr id="56" name="Rectangle 55"/>
            <p:cNvSpPr/>
            <p:nvPr userDrawn="1"/>
          </p:nvSpPr>
          <p:spPr>
            <a:xfrm>
              <a:off x="1566545" y="1211263"/>
              <a:ext cx="900000"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KPMG Blue</a:t>
              </a:r>
            </a:p>
            <a:p>
              <a:pPr algn="ctr"/>
              <a:r>
                <a:rPr lang="en-GB" sz="900" dirty="0">
                  <a:solidFill>
                    <a:schemeClr val="bg1"/>
                  </a:solidFill>
                </a:rPr>
                <a:t>0 / 51 / 141</a:t>
              </a:r>
            </a:p>
          </p:txBody>
        </p:sp>
        <p:sp>
          <p:nvSpPr>
            <p:cNvPr id="57" name="Rectangle 56"/>
            <p:cNvSpPr/>
            <p:nvPr userDrawn="1"/>
          </p:nvSpPr>
          <p:spPr>
            <a:xfrm>
              <a:off x="2555365" y="1211263"/>
              <a:ext cx="900000" cy="720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Medium Blue</a:t>
              </a:r>
            </a:p>
            <a:p>
              <a:pPr algn="ctr"/>
              <a:r>
                <a:rPr lang="en-GB" sz="900" dirty="0">
                  <a:solidFill>
                    <a:schemeClr val="bg1"/>
                  </a:solidFill>
                </a:rPr>
                <a:t>0 / 94 / 184</a:t>
              </a:r>
            </a:p>
          </p:txBody>
        </p:sp>
        <p:sp>
          <p:nvSpPr>
            <p:cNvPr id="58" name="Rectangle 57"/>
            <p:cNvSpPr/>
            <p:nvPr userDrawn="1"/>
          </p:nvSpPr>
          <p:spPr>
            <a:xfrm>
              <a:off x="3544185" y="1211263"/>
              <a:ext cx="90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Light Blue</a:t>
              </a:r>
            </a:p>
            <a:p>
              <a:pPr algn="ctr"/>
              <a:r>
                <a:rPr lang="en-GB" sz="900" dirty="0">
                  <a:solidFill>
                    <a:schemeClr val="bg1"/>
                  </a:solidFill>
                </a:rPr>
                <a:t>0 / 145 / 218</a:t>
              </a:r>
            </a:p>
          </p:txBody>
        </p:sp>
        <p:sp>
          <p:nvSpPr>
            <p:cNvPr id="59" name="Rectangle 58"/>
            <p:cNvSpPr/>
            <p:nvPr userDrawn="1"/>
          </p:nvSpPr>
          <p:spPr>
            <a:xfrm>
              <a:off x="1566545" y="2257893"/>
              <a:ext cx="900000" cy="720000"/>
            </a:xfrm>
            <a:prstGeom prst="rect">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Violet</a:t>
              </a:r>
            </a:p>
            <a:p>
              <a:pPr algn="ctr"/>
              <a:r>
                <a:rPr lang="en-GB" sz="900" dirty="0">
                  <a:solidFill>
                    <a:schemeClr val="bg1"/>
                  </a:solidFill>
                </a:rPr>
                <a:t>72 / 54 / 152</a:t>
              </a:r>
            </a:p>
          </p:txBody>
        </p:sp>
        <p:sp>
          <p:nvSpPr>
            <p:cNvPr id="60" name="Rectangle 59"/>
            <p:cNvSpPr/>
            <p:nvPr userDrawn="1"/>
          </p:nvSpPr>
          <p:spPr>
            <a:xfrm>
              <a:off x="2555365" y="2257893"/>
              <a:ext cx="900000" cy="720000"/>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Purple</a:t>
              </a:r>
            </a:p>
            <a:p>
              <a:pPr algn="ctr"/>
              <a:r>
                <a:rPr lang="en-GB" sz="900" dirty="0">
                  <a:solidFill>
                    <a:schemeClr val="bg1"/>
                  </a:solidFill>
                </a:rPr>
                <a:t>71 / 10 / 104</a:t>
              </a:r>
            </a:p>
          </p:txBody>
        </p:sp>
        <p:sp>
          <p:nvSpPr>
            <p:cNvPr id="61" name="Rectangle 60"/>
            <p:cNvSpPr/>
            <p:nvPr userDrawn="1"/>
          </p:nvSpPr>
          <p:spPr>
            <a:xfrm>
              <a:off x="3544185" y="2257893"/>
              <a:ext cx="900000" cy="720000"/>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Light Purple</a:t>
              </a:r>
            </a:p>
            <a:p>
              <a:pPr algn="ctr"/>
              <a:r>
                <a:rPr lang="en-GB" sz="900" dirty="0">
                  <a:solidFill>
                    <a:schemeClr val="bg1"/>
                  </a:solidFill>
                </a:rPr>
                <a:t>109 / 32 / 119</a:t>
              </a:r>
            </a:p>
          </p:txBody>
        </p:sp>
        <p:sp>
          <p:nvSpPr>
            <p:cNvPr id="62" name="Rectangle 61"/>
            <p:cNvSpPr/>
            <p:nvPr userDrawn="1"/>
          </p:nvSpPr>
          <p:spPr>
            <a:xfrm>
              <a:off x="4533005" y="2257893"/>
              <a:ext cx="900000" cy="7200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Green</a:t>
              </a:r>
            </a:p>
            <a:p>
              <a:pPr algn="ctr"/>
              <a:r>
                <a:rPr lang="en-GB" sz="900" dirty="0">
                  <a:solidFill>
                    <a:schemeClr val="bg1"/>
                  </a:solidFill>
                </a:rPr>
                <a:t>0 / 163 / 161</a:t>
              </a:r>
            </a:p>
          </p:txBody>
        </p:sp>
        <p:sp>
          <p:nvSpPr>
            <p:cNvPr id="63" name="Rectangle 62"/>
            <p:cNvSpPr/>
            <p:nvPr userDrawn="1"/>
          </p:nvSpPr>
          <p:spPr>
            <a:xfrm>
              <a:off x="1566545" y="3304523"/>
              <a:ext cx="900000" cy="72000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Dark Green</a:t>
              </a:r>
            </a:p>
            <a:p>
              <a:pPr algn="ctr"/>
              <a:r>
                <a:rPr lang="en-GB" sz="900" dirty="0">
                  <a:solidFill>
                    <a:schemeClr val="bg1"/>
                  </a:solidFill>
                </a:rPr>
                <a:t>0 / 154 / 68</a:t>
              </a:r>
            </a:p>
          </p:txBody>
        </p:sp>
        <p:sp>
          <p:nvSpPr>
            <p:cNvPr id="64" name="Rectangle 63"/>
            <p:cNvSpPr/>
            <p:nvPr userDrawn="1"/>
          </p:nvSpPr>
          <p:spPr>
            <a:xfrm>
              <a:off x="2555365" y="3304523"/>
              <a:ext cx="900000" cy="7200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Light Green</a:t>
              </a:r>
            </a:p>
            <a:p>
              <a:pPr algn="ctr"/>
              <a:r>
                <a:rPr lang="en-GB" sz="900" dirty="0">
                  <a:solidFill>
                    <a:schemeClr val="bg1"/>
                  </a:solidFill>
                </a:rPr>
                <a:t>67 / 176 / 42</a:t>
              </a:r>
            </a:p>
          </p:txBody>
        </p:sp>
        <p:sp>
          <p:nvSpPr>
            <p:cNvPr id="65" name="Rectangle 64"/>
            <p:cNvSpPr/>
            <p:nvPr userDrawn="1"/>
          </p:nvSpPr>
          <p:spPr>
            <a:xfrm>
              <a:off x="3544185" y="3304523"/>
              <a:ext cx="900000" cy="720000"/>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Yellow</a:t>
              </a:r>
            </a:p>
            <a:p>
              <a:pPr algn="ctr"/>
              <a:r>
                <a:rPr lang="en-GB" sz="900" dirty="0">
                  <a:solidFill>
                    <a:schemeClr val="bg1"/>
                  </a:solidFill>
                </a:rPr>
                <a:t>234 / 170 / 0</a:t>
              </a:r>
            </a:p>
          </p:txBody>
        </p:sp>
        <p:sp>
          <p:nvSpPr>
            <p:cNvPr id="66" name="Rectangle 65"/>
            <p:cNvSpPr/>
            <p:nvPr userDrawn="1"/>
          </p:nvSpPr>
          <p:spPr>
            <a:xfrm>
              <a:off x="4533005" y="3304523"/>
              <a:ext cx="900000" cy="7200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Orange</a:t>
              </a:r>
            </a:p>
            <a:p>
              <a:pPr algn="ctr"/>
              <a:r>
                <a:rPr lang="en-GB" sz="900" dirty="0">
                  <a:solidFill>
                    <a:schemeClr val="bg1"/>
                  </a:solidFill>
                </a:rPr>
                <a:t>246 / 141 / 46</a:t>
              </a:r>
            </a:p>
          </p:txBody>
        </p:sp>
        <p:sp>
          <p:nvSpPr>
            <p:cNvPr id="67" name="Rectangle 66"/>
            <p:cNvSpPr/>
            <p:nvPr userDrawn="1"/>
          </p:nvSpPr>
          <p:spPr>
            <a:xfrm>
              <a:off x="5521825" y="3304523"/>
              <a:ext cx="900000" cy="720000"/>
            </a:xfrm>
            <a:prstGeom prst="rect">
              <a:avLst/>
            </a:prstGeom>
            <a:solidFill>
              <a:srgbClr val="BC20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Red</a:t>
              </a:r>
            </a:p>
            <a:p>
              <a:pPr algn="ctr"/>
              <a:r>
                <a:rPr lang="en-GB" sz="900" dirty="0">
                  <a:solidFill>
                    <a:schemeClr val="bg1"/>
                  </a:solidFill>
                </a:rPr>
                <a:t>188 / 32 / 75</a:t>
              </a:r>
            </a:p>
          </p:txBody>
        </p:sp>
        <p:sp>
          <p:nvSpPr>
            <p:cNvPr id="68" name="Rectangle 67"/>
            <p:cNvSpPr/>
            <p:nvPr userDrawn="1"/>
          </p:nvSpPr>
          <p:spPr>
            <a:xfrm>
              <a:off x="6510645" y="3304523"/>
              <a:ext cx="900000" cy="720000"/>
            </a:xfrm>
            <a:prstGeom prst="rect">
              <a:avLst/>
            </a:prstGeom>
            <a:solidFill>
              <a:srgbClr val="C600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Pink</a:t>
              </a:r>
            </a:p>
            <a:p>
              <a:pPr algn="ctr"/>
              <a:r>
                <a:rPr lang="en-GB" sz="900" dirty="0">
                  <a:solidFill>
                    <a:schemeClr val="bg1"/>
                  </a:solidFill>
                </a:rPr>
                <a:t>198 / 0 / 126</a:t>
              </a:r>
            </a:p>
          </p:txBody>
        </p:sp>
        <p:sp>
          <p:nvSpPr>
            <p:cNvPr id="69" name="Rectangle 68"/>
            <p:cNvSpPr/>
            <p:nvPr userDrawn="1"/>
          </p:nvSpPr>
          <p:spPr>
            <a:xfrm>
              <a:off x="1566545" y="4285386"/>
              <a:ext cx="900000"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KPMG Blue</a:t>
              </a:r>
            </a:p>
            <a:p>
              <a:pPr algn="ctr"/>
              <a:r>
                <a:rPr lang="en-GB" sz="900" dirty="0">
                  <a:solidFill>
                    <a:schemeClr val="bg1"/>
                  </a:solidFill>
                </a:rPr>
                <a:t>0 / 51 / 141</a:t>
              </a:r>
            </a:p>
          </p:txBody>
        </p:sp>
        <p:sp>
          <p:nvSpPr>
            <p:cNvPr id="70" name="Rectangle 69"/>
            <p:cNvSpPr/>
            <p:nvPr userDrawn="1"/>
          </p:nvSpPr>
          <p:spPr>
            <a:xfrm>
              <a:off x="4533005" y="4285386"/>
              <a:ext cx="900000" cy="720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Medium Blue</a:t>
              </a:r>
            </a:p>
            <a:p>
              <a:pPr algn="ctr"/>
              <a:r>
                <a:rPr lang="en-GB" sz="900" dirty="0">
                  <a:solidFill>
                    <a:schemeClr val="bg1"/>
                  </a:solidFill>
                </a:rPr>
                <a:t>0 / 94 / 184</a:t>
              </a:r>
            </a:p>
          </p:txBody>
        </p:sp>
        <p:sp>
          <p:nvSpPr>
            <p:cNvPr id="71" name="Rectangle 70"/>
            <p:cNvSpPr/>
            <p:nvPr userDrawn="1"/>
          </p:nvSpPr>
          <p:spPr>
            <a:xfrm>
              <a:off x="2555365" y="4285386"/>
              <a:ext cx="90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Light Blue</a:t>
              </a:r>
            </a:p>
            <a:p>
              <a:pPr algn="ctr"/>
              <a:r>
                <a:rPr lang="en-GB" sz="900" dirty="0">
                  <a:solidFill>
                    <a:schemeClr val="bg1"/>
                  </a:solidFill>
                </a:rPr>
                <a:t>0 / 145 / 218</a:t>
              </a:r>
            </a:p>
          </p:txBody>
        </p:sp>
        <p:sp>
          <p:nvSpPr>
            <p:cNvPr id="72" name="Rectangle 71"/>
            <p:cNvSpPr/>
            <p:nvPr userDrawn="1"/>
          </p:nvSpPr>
          <p:spPr>
            <a:xfrm>
              <a:off x="3544185" y="4285386"/>
              <a:ext cx="900000" cy="720000"/>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Light Purple</a:t>
              </a:r>
            </a:p>
            <a:p>
              <a:pPr algn="ctr"/>
              <a:r>
                <a:rPr lang="en-GB" sz="900" dirty="0">
                  <a:solidFill>
                    <a:schemeClr val="bg1"/>
                  </a:solidFill>
                </a:rPr>
                <a:t>109 / 32 / 119</a:t>
              </a:r>
            </a:p>
          </p:txBody>
        </p:sp>
        <p:sp>
          <p:nvSpPr>
            <p:cNvPr id="73" name="Rectangle 72"/>
            <p:cNvSpPr/>
            <p:nvPr userDrawn="1"/>
          </p:nvSpPr>
          <p:spPr>
            <a:xfrm>
              <a:off x="5521825" y="4285386"/>
              <a:ext cx="900000" cy="7200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Green</a:t>
              </a:r>
            </a:p>
            <a:p>
              <a:pPr algn="ctr"/>
              <a:r>
                <a:rPr lang="en-GB" sz="900" dirty="0">
                  <a:solidFill>
                    <a:schemeClr val="bg1"/>
                  </a:solidFill>
                </a:rPr>
                <a:t>0 / 163 / 161</a:t>
              </a:r>
            </a:p>
          </p:txBody>
        </p:sp>
        <p:sp>
          <p:nvSpPr>
            <p:cNvPr id="74" name="Rectangle 73"/>
            <p:cNvSpPr/>
            <p:nvPr userDrawn="1"/>
          </p:nvSpPr>
          <p:spPr>
            <a:xfrm>
              <a:off x="7499463" y="4285386"/>
              <a:ext cx="900000" cy="7200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Light Green</a:t>
              </a:r>
            </a:p>
            <a:p>
              <a:pPr algn="ctr"/>
              <a:r>
                <a:rPr lang="en-GB" sz="900" dirty="0">
                  <a:solidFill>
                    <a:schemeClr val="bg1"/>
                  </a:solidFill>
                </a:rPr>
                <a:t>67 / 176 / 42</a:t>
              </a:r>
            </a:p>
          </p:txBody>
        </p:sp>
        <p:sp>
          <p:nvSpPr>
            <p:cNvPr id="75" name="Rectangle 74"/>
            <p:cNvSpPr/>
            <p:nvPr userDrawn="1"/>
          </p:nvSpPr>
          <p:spPr>
            <a:xfrm>
              <a:off x="6510645" y="4285386"/>
              <a:ext cx="900000" cy="720000"/>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Yellow</a:t>
              </a:r>
            </a:p>
            <a:p>
              <a:pPr algn="ctr"/>
              <a:r>
                <a:rPr lang="en-GB" sz="900" dirty="0">
                  <a:solidFill>
                    <a:schemeClr val="bg1"/>
                  </a:solidFill>
                </a:rPr>
                <a:t>234 / 170 / 0</a:t>
              </a:r>
            </a:p>
          </p:txBody>
        </p:sp>
        <p:sp>
          <p:nvSpPr>
            <p:cNvPr id="76" name="Rectangle 75"/>
            <p:cNvSpPr/>
            <p:nvPr userDrawn="1"/>
          </p:nvSpPr>
          <p:spPr>
            <a:xfrm>
              <a:off x="1566545" y="5085488"/>
              <a:ext cx="900000" cy="720000"/>
            </a:xfrm>
            <a:prstGeom prst="rect">
              <a:avLst/>
            </a:prstGeom>
            <a:solidFill>
              <a:srgbClr val="C600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Pink</a:t>
              </a:r>
            </a:p>
            <a:p>
              <a:pPr algn="ctr"/>
              <a:r>
                <a:rPr lang="en-GB" sz="900" dirty="0">
                  <a:solidFill>
                    <a:schemeClr val="bg1"/>
                  </a:solidFill>
                </a:rPr>
                <a:t>198 / 0 / 126</a:t>
              </a:r>
            </a:p>
          </p:txBody>
        </p:sp>
        <p:sp>
          <p:nvSpPr>
            <p:cNvPr id="77" name="Rectangle 76"/>
            <p:cNvSpPr/>
            <p:nvPr userDrawn="1"/>
          </p:nvSpPr>
          <p:spPr>
            <a:xfrm>
              <a:off x="2555365" y="5085488"/>
              <a:ext cx="900000" cy="720000"/>
            </a:xfrm>
            <a:prstGeom prst="rect">
              <a:avLst/>
            </a:prstGeom>
            <a:solidFill>
              <a:srgbClr val="753F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Dark</a:t>
              </a:r>
              <a:r>
                <a:rPr lang="en-GB" sz="900" baseline="0" dirty="0">
                  <a:solidFill>
                    <a:schemeClr val="bg1"/>
                  </a:solidFill>
                </a:rPr>
                <a:t> Brown</a:t>
              </a:r>
            </a:p>
            <a:p>
              <a:pPr algn="ctr"/>
              <a:r>
                <a:rPr lang="en-GB" sz="900" baseline="0" dirty="0">
                  <a:solidFill>
                    <a:schemeClr val="bg1"/>
                  </a:solidFill>
                </a:rPr>
                <a:t>117 / 63 / 25</a:t>
              </a:r>
              <a:endParaRPr lang="en-GB" sz="900" dirty="0">
                <a:solidFill>
                  <a:schemeClr val="bg1"/>
                </a:solidFill>
              </a:endParaRPr>
            </a:p>
          </p:txBody>
        </p:sp>
        <p:sp>
          <p:nvSpPr>
            <p:cNvPr id="78" name="Rectangle 77"/>
            <p:cNvSpPr/>
            <p:nvPr userDrawn="1"/>
          </p:nvSpPr>
          <p:spPr>
            <a:xfrm>
              <a:off x="3544185" y="5085488"/>
              <a:ext cx="900000" cy="720000"/>
            </a:xfrm>
            <a:prstGeom prst="rect">
              <a:avLst/>
            </a:prstGeom>
            <a:solidFill>
              <a:srgbClr val="9B64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Light </a:t>
              </a:r>
              <a:r>
                <a:rPr lang="en-GB" sz="900" baseline="0" dirty="0">
                  <a:solidFill>
                    <a:schemeClr val="bg1"/>
                  </a:solidFill>
                </a:rPr>
                <a:t>Brown</a:t>
              </a:r>
            </a:p>
            <a:p>
              <a:pPr algn="ctr"/>
              <a:r>
                <a:rPr lang="en-GB" sz="900" baseline="0" dirty="0">
                  <a:solidFill>
                    <a:schemeClr val="bg1"/>
                  </a:solidFill>
                </a:rPr>
                <a:t>155 / 100 / 46</a:t>
              </a:r>
              <a:endParaRPr lang="en-GB" sz="900" dirty="0">
                <a:solidFill>
                  <a:schemeClr val="bg1"/>
                </a:solidFill>
              </a:endParaRPr>
            </a:p>
          </p:txBody>
        </p:sp>
        <p:sp>
          <p:nvSpPr>
            <p:cNvPr id="79" name="Rectangle 78"/>
            <p:cNvSpPr/>
            <p:nvPr userDrawn="1"/>
          </p:nvSpPr>
          <p:spPr>
            <a:xfrm>
              <a:off x="5521825" y="5085488"/>
              <a:ext cx="900000" cy="720000"/>
            </a:xfrm>
            <a:prstGeom prst="rect">
              <a:avLst/>
            </a:prstGeom>
            <a:solidFill>
              <a:srgbClr val="E3BC9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Beige</a:t>
              </a:r>
            </a:p>
            <a:p>
              <a:pPr algn="ctr"/>
              <a:r>
                <a:rPr lang="en-GB" sz="900" dirty="0">
                  <a:solidFill>
                    <a:schemeClr val="bg1"/>
                  </a:solidFill>
                </a:rPr>
                <a:t>227 / 188 / 159</a:t>
              </a:r>
            </a:p>
          </p:txBody>
        </p:sp>
        <p:sp>
          <p:nvSpPr>
            <p:cNvPr id="80" name="Rectangle 79"/>
            <p:cNvSpPr/>
            <p:nvPr userDrawn="1"/>
          </p:nvSpPr>
          <p:spPr>
            <a:xfrm>
              <a:off x="4533005" y="5085488"/>
              <a:ext cx="900000" cy="720000"/>
            </a:xfrm>
            <a:prstGeom prst="rect">
              <a:avLst/>
            </a:prstGeom>
            <a:solidFill>
              <a:srgbClr val="9D93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Olive</a:t>
              </a:r>
            </a:p>
            <a:p>
              <a:pPr algn="ctr"/>
              <a:r>
                <a:rPr lang="en-GB" sz="900" dirty="0">
                  <a:solidFill>
                    <a:schemeClr val="bg1"/>
                  </a:solidFill>
                </a:rPr>
                <a:t>157 / 147 / 117</a:t>
              </a:r>
            </a:p>
          </p:txBody>
        </p:sp>
        <p:sp>
          <p:nvSpPr>
            <p:cNvPr id="81" name="Rectangle 80"/>
            <p:cNvSpPr/>
            <p:nvPr userDrawn="1"/>
          </p:nvSpPr>
          <p:spPr>
            <a:xfrm>
              <a:off x="6510645" y="5085488"/>
              <a:ext cx="900000" cy="720000"/>
            </a:xfrm>
            <a:prstGeom prst="rect">
              <a:avLst/>
            </a:prstGeom>
            <a:solidFill>
              <a:srgbClr val="E368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a:solidFill>
                    <a:schemeClr val="bg1"/>
                  </a:solidFill>
                </a:rPr>
                <a:t>Light Pink</a:t>
              </a:r>
            </a:p>
            <a:p>
              <a:pPr algn="ctr"/>
              <a:r>
                <a:rPr lang="en-GB" sz="900" dirty="0">
                  <a:solidFill>
                    <a:schemeClr val="bg1"/>
                  </a:solidFill>
                </a:rPr>
                <a:t>227 / 104 /</a:t>
              </a:r>
              <a:r>
                <a:rPr lang="en-GB" sz="900" baseline="0" dirty="0">
                  <a:solidFill>
                    <a:schemeClr val="bg1"/>
                  </a:solidFill>
                </a:rPr>
                <a:t> 119</a:t>
              </a:r>
              <a:endParaRPr lang="en-GB" sz="900" dirty="0">
                <a:solidFill>
                  <a:schemeClr val="bg1"/>
                </a:solidFill>
              </a:endParaRPr>
            </a:p>
          </p:txBody>
        </p:sp>
        <p:sp>
          <p:nvSpPr>
            <p:cNvPr id="82" name="TextBox 81"/>
            <p:cNvSpPr txBox="1"/>
            <p:nvPr userDrawn="1"/>
          </p:nvSpPr>
          <p:spPr>
            <a:xfrm>
              <a:off x="752400" y="4285386"/>
              <a:ext cx="814145" cy="504825"/>
            </a:xfrm>
            <a:prstGeom prst="rect">
              <a:avLst/>
            </a:prstGeom>
            <a:noFill/>
          </p:spPr>
          <p:txBody>
            <a:bodyPr wrap="square" lIns="0" tIns="0" rIns="54007" bIns="0" rtlCol="0">
              <a:noAutofit/>
            </a:bodyPr>
            <a:lstStyle/>
            <a:p>
              <a:r>
                <a:rPr lang="en-GB" sz="1000" b="1" dirty="0">
                  <a:solidFill>
                    <a:schemeClr val="tx2"/>
                  </a:solidFill>
                </a:rPr>
                <a:t>Colour</a:t>
              </a:r>
              <a:r>
                <a:rPr lang="en-GB" sz="1000" b="1" baseline="0" dirty="0">
                  <a:solidFill>
                    <a:schemeClr val="tx2"/>
                  </a:solidFill>
                </a:rPr>
                <a:t> o</a:t>
              </a:r>
              <a:r>
                <a:rPr lang="en-GB" sz="1000" b="1" dirty="0">
                  <a:solidFill>
                    <a:schemeClr val="tx2"/>
                  </a:solidFill>
                </a:rPr>
                <a:t>rder for graphs</a:t>
              </a:r>
            </a:p>
          </p:txBody>
        </p:sp>
      </p:grpSp>
    </p:spTree>
    <p:extLst>
      <p:ext uri="{BB962C8B-B14F-4D97-AF65-F5344CB8AC3E}">
        <p14:creationId xmlns:p14="http://schemas.microsoft.com/office/powerpoint/2010/main" val="1050994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5" name="object 3">
            <a:extLst>
              <a:ext uri="{C183D7F6-B498-43B3-948B-1728B52AA6E4}">
                <adec:decorative xmlns:adec="http://schemas.microsoft.com/office/drawing/2017/decorative" val="1"/>
              </a:ext>
            </a:extLst>
          </p:cNvPr>
          <p:cNvSpPr/>
          <p:nvPr userDrawn="1"/>
        </p:nvSpPr>
        <p:spPr>
          <a:xfrm>
            <a:off x="2" y="0"/>
            <a:ext cx="74771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400" dirty="0">
              <a:latin typeface="Arial" panose="020B0604020202020204" pitchFamily="34" charset="0"/>
              <a:sym typeface="Arial" panose="020B0604020202020204" pitchFamily="34" charset="0"/>
            </a:endParaRPr>
          </a:p>
        </p:txBody>
      </p:sp>
      <p:sp>
        <p:nvSpPr>
          <p:cNvPr id="12" name="Text Placeholder 2"/>
          <p:cNvSpPr>
            <a:spLocks noGrp="1"/>
          </p:cNvSpPr>
          <p:nvPr>
            <p:ph type="body" sz="quarter" idx="11"/>
          </p:nvPr>
        </p:nvSpPr>
        <p:spPr>
          <a:xfrm>
            <a:off x="1584000" y="4587244"/>
            <a:ext cx="6815463" cy="846000"/>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13" name="Text Placeholder 2"/>
          <p:cNvSpPr>
            <a:spLocks noGrp="1"/>
          </p:cNvSpPr>
          <p:nvPr>
            <p:ph type="body" sz="quarter" idx="12"/>
          </p:nvPr>
        </p:nvSpPr>
        <p:spPr>
          <a:xfrm>
            <a:off x="1584000" y="5634830"/>
            <a:ext cx="6815463" cy="169277"/>
          </a:xfrm>
        </p:spPr>
        <p:txBody>
          <a:bodyPr>
            <a:noAutofit/>
          </a:bodyPr>
          <a:lstStyle>
            <a:lvl1pPr>
              <a:buFontTx/>
              <a:buNone/>
              <a:defRPr sz="11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14" name="Text Placeholder 2"/>
          <p:cNvSpPr>
            <a:spLocks noGrp="1"/>
          </p:cNvSpPr>
          <p:nvPr>
            <p:ph type="body" sz="quarter" idx="13"/>
          </p:nvPr>
        </p:nvSpPr>
        <p:spPr>
          <a:xfrm>
            <a:off x="1584000" y="3539658"/>
            <a:ext cx="6815463" cy="846000"/>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16" name="TextBox 15"/>
          <p:cNvSpPr txBox="1"/>
          <p:nvPr userDrawn="1"/>
        </p:nvSpPr>
        <p:spPr>
          <a:xfrm>
            <a:off x="1846217" y="6690918"/>
            <a:ext cx="5442857" cy="9305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a:solidFill>
                  <a:schemeClr val="tx1"/>
                </a:solidFill>
                <a:latin typeface="+mn-lt"/>
                <a:ea typeface="+mn-ea"/>
                <a:cs typeface="+mn-cs"/>
              </a:rPr>
              <a:t>Document Classification: KPMG Confidential</a:t>
            </a:r>
          </a:p>
        </p:txBody>
      </p:sp>
      <p:pic>
        <p:nvPicPr>
          <p:cNvPr id="20" name="Picture 19">
            <a:extLst>
              <a:ext uri="{FF2B5EF4-FFF2-40B4-BE49-F238E27FC236}">
                <a16:creationId xmlns:a16="http://schemas.microsoft.com/office/drawing/2014/main" id="{4B8EB1C9-D2D2-124C-A5E2-616F87ACB44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000" y="567786"/>
            <a:ext cx="2169213" cy="397414"/>
          </a:xfrm>
          <a:prstGeom prst="rect">
            <a:avLst/>
          </a:prstGeom>
        </p:spPr>
      </p:pic>
      <p:pic>
        <p:nvPicPr>
          <p:cNvPr id="21" name="Picture 20" descr="Twitter">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84000" y="2942072"/>
            <a:ext cx="396000" cy="396000"/>
          </a:xfrm>
          <a:prstGeom prst="rect">
            <a:avLst/>
          </a:prstGeom>
        </p:spPr>
      </p:pic>
      <p:pic>
        <p:nvPicPr>
          <p:cNvPr id="23" name="Picture 22" descr="You Tube">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23908" y="2942072"/>
            <a:ext cx="418628" cy="396000"/>
          </a:xfrm>
          <a:prstGeom prst="rect">
            <a:avLst/>
          </a:prstGeom>
        </p:spPr>
      </p:pic>
      <p:pic>
        <p:nvPicPr>
          <p:cNvPr id="25" name="Picture 24" descr="LinkedIn">
            <a:hlinkClick r:id="rId7"/>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5822" y="2942072"/>
            <a:ext cx="392264" cy="396000"/>
          </a:xfrm>
          <a:prstGeom prst="rect">
            <a:avLst/>
          </a:prstGeom>
        </p:spPr>
      </p:pic>
    </p:spTree>
    <p:extLst>
      <p:ext uri="{BB962C8B-B14F-4D97-AF65-F5344CB8AC3E}">
        <p14:creationId xmlns:p14="http://schemas.microsoft.com/office/powerpoint/2010/main" val="544077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SLIDE - Right vertical dark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7200" y="1339200"/>
            <a:ext cx="6192000" cy="3510000"/>
          </a:xfrm>
        </p:spPr>
        <p:txBody>
          <a:bodyPr anchor="t" anchorCtr="0"/>
          <a:lstStyle>
            <a:lvl1pPr algn="l">
              <a:defRPr sz="11000" baseline="0">
                <a:solidFill>
                  <a:schemeClr val="bg1"/>
                </a:solidFill>
              </a:defRPr>
            </a:lvl1pPr>
          </a:lstStyle>
          <a:p>
            <a:r>
              <a:rPr lang="en-GB" dirty="0"/>
              <a:t>Title slide – </a:t>
            </a:r>
            <a:br>
              <a:rPr lang="en-GB" dirty="0"/>
            </a:br>
            <a:r>
              <a:rPr lang="en-GB" dirty="0"/>
              <a:t>dark vertical image – </a:t>
            </a:r>
            <a:r>
              <a:rPr lang="en-GB" dirty="0" err="1"/>
              <a:t>rhs</a:t>
            </a:r>
            <a:r>
              <a:rPr lang="en-GB" dirty="0"/>
              <a:t> </a:t>
            </a:r>
            <a:endParaRPr lang="en-US" dirty="0"/>
          </a:p>
        </p:txBody>
      </p:sp>
      <p:sp>
        <p:nvSpPr>
          <p:cNvPr id="6" name="Text Placeholder 3"/>
          <p:cNvSpPr>
            <a:spLocks noGrp="1"/>
          </p:cNvSpPr>
          <p:nvPr>
            <p:ph type="body" sz="quarter" idx="11"/>
          </p:nvPr>
        </p:nvSpPr>
        <p:spPr>
          <a:xfrm>
            <a:off x="756000" y="5036400"/>
            <a:ext cx="61632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200" y="512752"/>
            <a:ext cx="2255513" cy="413224"/>
          </a:xfrm>
          <a:prstGeom prst="rect">
            <a:avLst/>
          </a:prstGeom>
        </p:spPr>
      </p:pic>
    </p:spTree>
    <p:extLst>
      <p:ext uri="{BB962C8B-B14F-4D97-AF65-F5344CB8AC3E}">
        <p14:creationId xmlns:p14="http://schemas.microsoft.com/office/powerpoint/2010/main" val="1513562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SLIDE - Left vertical dark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6175" y="1339200"/>
            <a:ext cx="4983288" cy="3510000"/>
          </a:xfrm>
        </p:spPr>
        <p:txBody>
          <a:bodyPr anchor="t" anchorCtr="0"/>
          <a:lstStyle>
            <a:lvl1pPr algn="l">
              <a:defRPr sz="11000">
                <a:solidFill>
                  <a:schemeClr val="bg1"/>
                </a:solidFill>
              </a:defRPr>
            </a:lvl1pPr>
          </a:lstStyle>
          <a:p>
            <a:r>
              <a:rPr lang="en-GB" dirty="0"/>
              <a:t>Title slide – dark vertical image – lhs </a:t>
            </a:r>
            <a:endParaRPr lang="en-US" dirty="0"/>
          </a:p>
        </p:txBody>
      </p:sp>
      <p:sp>
        <p:nvSpPr>
          <p:cNvPr id="6" name="Text Placeholder 3"/>
          <p:cNvSpPr>
            <a:spLocks noGrp="1"/>
          </p:cNvSpPr>
          <p:nvPr>
            <p:ph type="body" sz="quarter" idx="11"/>
          </p:nvPr>
        </p:nvSpPr>
        <p:spPr>
          <a:xfrm>
            <a:off x="3444975" y="5036400"/>
            <a:ext cx="45324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6175" y="512752"/>
            <a:ext cx="2255513" cy="413224"/>
          </a:xfrm>
          <a:prstGeom prst="rect">
            <a:avLst/>
          </a:prstGeom>
        </p:spPr>
      </p:pic>
    </p:spTree>
    <p:extLst>
      <p:ext uri="{BB962C8B-B14F-4D97-AF65-F5344CB8AC3E}">
        <p14:creationId xmlns:p14="http://schemas.microsoft.com/office/powerpoint/2010/main" val="33362521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ITLE SLIDE - Right vertical light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7200" y="1339200"/>
            <a:ext cx="6192000" cy="3510000"/>
          </a:xfrm>
        </p:spPr>
        <p:txBody>
          <a:bodyPr anchor="t" anchorCtr="0"/>
          <a:lstStyle>
            <a:lvl1pPr algn="l">
              <a:defRPr sz="11000" baseline="0">
                <a:solidFill>
                  <a:srgbClr val="00338D"/>
                </a:solidFill>
              </a:defRPr>
            </a:lvl1pPr>
          </a:lstStyle>
          <a:p>
            <a:r>
              <a:rPr lang="en-GB" dirty="0"/>
              <a:t>Title slide – </a:t>
            </a:r>
            <a:br>
              <a:rPr lang="en-GB" dirty="0"/>
            </a:br>
            <a:r>
              <a:rPr lang="en-GB" dirty="0"/>
              <a:t>light vertical image – </a:t>
            </a:r>
            <a:r>
              <a:rPr lang="en-GB" dirty="0" err="1"/>
              <a:t>rhs</a:t>
            </a:r>
            <a:r>
              <a:rPr lang="en-GB" dirty="0"/>
              <a:t> </a:t>
            </a:r>
            <a:endParaRPr lang="en-US" dirty="0"/>
          </a:p>
        </p:txBody>
      </p:sp>
      <p:sp>
        <p:nvSpPr>
          <p:cNvPr id="6" name="Text Placeholder 3"/>
          <p:cNvSpPr>
            <a:spLocks noGrp="1"/>
          </p:cNvSpPr>
          <p:nvPr>
            <p:ph type="body" sz="quarter" idx="11"/>
          </p:nvPr>
        </p:nvSpPr>
        <p:spPr>
          <a:xfrm>
            <a:off x="756000" y="5036400"/>
            <a:ext cx="6163200" cy="216000"/>
          </a:xfrm>
        </p:spPr>
        <p:txBody>
          <a:bodyPr/>
          <a:lstStyle>
            <a:lvl1pPr>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13" name="Picture 12">
            <a:extLst>
              <a:ext uri="{FF2B5EF4-FFF2-40B4-BE49-F238E27FC236}">
                <a16:creationId xmlns:a16="http://schemas.microsoft.com/office/drawing/2014/main" id="{4B8EB1C9-D2D2-124C-A5E2-616F87ACB44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200" y="529809"/>
            <a:ext cx="2169213" cy="397414"/>
          </a:xfrm>
          <a:prstGeom prst="rect">
            <a:avLst/>
          </a:prstGeom>
        </p:spPr>
      </p:pic>
    </p:spTree>
    <p:extLst>
      <p:ext uri="{BB962C8B-B14F-4D97-AF65-F5344CB8AC3E}">
        <p14:creationId xmlns:p14="http://schemas.microsoft.com/office/powerpoint/2010/main" val="1956205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TLE SLIDE - Left vertical light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6175" y="1339200"/>
            <a:ext cx="4983288" cy="3510000"/>
          </a:xfrm>
        </p:spPr>
        <p:txBody>
          <a:bodyPr anchor="t" anchorCtr="0"/>
          <a:lstStyle>
            <a:lvl1pPr algn="l">
              <a:defRPr sz="11000">
                <a:solidFill>
                  <a:srgbClr val="00338D"/>
                </a:solidFill>
              </a:defRPr>
            </a:lvl1pPr>
          </a:lstStyle>
          <a:p>
            <a:r>
              <a:rPr lang="en-GB" dirty="0"/>
              <a:t>Title slide – light vertical image – lhs </a:t>
            </a:r>
            <a:endParaRPr lang="en-US" dirty="0"/>
          </a:p>
        </p:txBody>
      </p:sp>
      <p:sp>
        <p:nvSpPr>
          <p:cNvPr id="6" name="Text Placeholder 3"/>
          <p:cNvSpPr>
            <a:spLocks noGrp="1"/>
          </p:cNvSpPr>
          <p:nvPr>
            <p:ph type="body" sz="quarter" idx="11"/>
          </p:nvPr>
        </p:nvSpPr>
        <p:spPr>
          <a:xfrm>
            <a:off x="3444975" y="5036400"/>
            <a:ext cx="4532400" cy="216000"/>
          </a:xfrm>
        </p:spPr>
        <p:txBody>
          <a:bodyPr/>
          <a:lstStyle>
            <a:lvl1pPr>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4B8EB1C9-D2D2-124C-A5E2-616F87ACB44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6175" y="529809"/>
            <a:ext cx="2169213" cy="397414"/>
          </a:xfrm>
          <a:prstGeom prst="rect">
            <a:avLst/>
          </a:prstGeom>
        </p:spPr>
      </p:pic>
    </p:spTree>
    <p:extLst>
      <p:ext uri="{BB962C8B-B14F-4D97-AF65-F5344CB8AC3E}">
        <p14:creationId xmlns:p14="http://schemas.microsoft.com/office/powerpoint/2010/main" val="823776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 Singular light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rgbClr val="00338D"/>
                </a:solidFill>
              </a:defRPr>
            </a:lvl1pPr>
          </a:lstStyle>
          <a:p>
            <a:r>
              <a:rPr lang="en-US" dirty="0"/>
              <a:t>Title slide – singular light </a:t>
            </a:r>
            <a:br>
              <a:rPr lang="en-US" dirty="0"/>
            </a:br>
            <a:r>
              <a:rPr lang="en-US" dirty="0"/>
              <a:t>image</a:t>
            </a:r>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8" name="Text Placeholder 3"/>
          <p:cNvSpPr>
            <a:spLocks noGrp="1"/>
          </p:cNvSpPr>
          <p:nvPr>
            <p:ph type="body" sz="quarter" idx="11"/>
          </p:nvPr>
        </p:nvSpPr>
        <p:spPr>
          <a:xfrm>
            <a:off x="2064100" y="5036400"/>
            <a:ext cx="6172700" cy="216000"/>
          </a:xfrm>
        </p:spPr>
        <p:txBody>
          <a:bodyPr/>
          <a:lstStyle>
            <a:lvl1pPr>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4B8EB1C9-D2D2-124C-A5E2-616F87ACB44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37009"/>
            <a:ext cx="2169213" cy="397414"/>
          </a:xfrm>
          <a:prstGeom prst="rect">
            <a:avLst/>
          </a:prstGeom>
        </p:spPr>
      </p:pic>
    </p:spTree>
    <p:extLst>
      <p:ext uri="{BB962C8B-B14F-4D97-AF65-F5344CB8AC3E}">
        <p14:creationId xmlns:p14="http://schemas.microsoft.com/office/powerpoint/2010/main" val="37794551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SLIDE - Singular dark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US" dirty="0"/>
              <a:t>Title slide – singular dark </a:t>
            </a:r>
            <a:br>
              <a:rPr lang="en-US" dirty="0"/>
            </a:br>
            <a:r>
              <a:rPr lang="en-US" dirty="0"/>
              <a:t>image</a:t>
            </a:r>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6D2077"/>
          </a:solidFill>
        </p:spPr>
        <p:txBody>
          <a:bodyPr wrap="square" lIns="0" tIns="0" rIns="0" bIns="0" rtlCol="0">
            <a:noAutofit/>
          </a:bodyPr>
          <a:lstStyle/>
          <a:p>
            <a:endParaRPr sz="1800" dirty="0">
              <a:latin typeface="Arial" panose="020B0604020202020204" pitchFamily="34" charset="0"/>
            </a:endParaRPr>
          </a:p>
        </p:txBody>
      </p:sp>
      <p:sp>
        <p:nvSpPr>
          <p:cNvPr id="8"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10306852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LE SLIDE - Singular image title bar">
    <p:bg>
      <p:bgPr>
        <a:solidFill>
          <a:schemeClr val="accent1"/>
        </a:solidFill>
        <a:effectLst/>
      </p:bgPr>
    </p:bg>
    <p:spTree>
      <p:nvGrpSpPr>
        <p:cNvPr id="1" name=""/>
        <p:cNvGrpSpPr/>
        <p:nvPr/>
      </p:nvGrpSpPr>
      <p:grpSpPr>
        <a:xfrm>
          <a:off x="0" y="0"/>
          <a:ext cx="0" cy="0"/>
          <a:chOff x="0" y="0"/>
          <a:chExt cx="0" cy="0"/>
        </a:xfrm>
      </p:grpSpPr>
      <p:sp>
        <p:nvSpPr>
          <p:cNvPr id="4" name="object 3">
            <a:extLst>
              <a:ext uri="{C183D7F6-B498-43B3-948B-1728B52AA6E4}">
                <adec:decorative xmlns:adec="http://schemas.microsoft.com/office/drawing/2017/decorative" val="1"/>
              </a:ext>
            </a:extLst>
          </p:cNvPr>
          <p:cNvSpPr/>
          <p:nvPr userDrawn="1"/>
        </p:nvSpPr>
        <p:spPr>
          <a:xfrm>
            <a:off x="-1" y="0"/>
            <a:ext cx="36576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83698"/>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727200" y="1339200"/>
            <a:ext cx="2607671" cy="3510000"/>
          </a:xfrm>
        </p:spPr>
        <p:txBody>
          <a:bodyPr anchor="t" anchorCtr="0"/>
          <a:lstStyle>
            <a:lvl1pPr algn="l">
              <a:defRPr sz="7200">
                <a:solidFill>
                  <a:schemeClr val="bg1"/>
                </a:solidFill>
              </a:defRPr>
            </a:lvl1pPr>
          </a:lstStyle>
          <a:p>
            <a:r>
              <a:rPr lang="en-GB" dirty="0"/>
              <a:t>Title slide – singular image title bar</a:t>
            </a:r>
            <a:endParaRPr lang="en-US" dirty="0"/>
          </a:p>
        </p:txBody>
      </p:sp>
      <p:sp>
        <p:nvSpPr>
          <p:cNvPr id="10" name="Text Placeholder 3"/>
          <p:cNvSpPr>
            <a:spLocks noGrp="1"/>
          </p:cNvSpPr>
          <p:nvPr>
            <p:ph type="body" sz="quarter" idx="11"/>
          </p:nvPr>
        </p:nvSpPr>
        <p:spPr>
          <a:xfrm>
            <a:off x="756000" y="5036400"/>
            <a:ext cx="2578871"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200" y="512752"/>
            <a:ext cx="2255513" cy="413224"/>
          </a:xfrm>
          <a:prstGeom prst="rect">
            <a:avLst/>
          </a:prstGeom>
        </p:spPr>
      </p:pic>
    </p:spTree>
    <p:extLst>
      <p:ext uri="{BB962C8B-B14F-4D97-AF65-F5344CB8AC3E}">
        <p14:creationId xmlns:p14="http://schemas.microsoft.com/office/powerpoint/2010/main" val="1723386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SLIDE - No ima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GB" dirty="0"/>
              <a:t>Title slide – </a:t>
            </a:r>
            <a:br>
              <a:rPr lang="en-GB" dirty="0"/>
            </a:br>
            <a:r>
              <a:rPr lang="en-GB" dirty="0"/>
              <a:t>no image</a:t>
            </a:r>
            <a:endParaRPr lang="en-US" dirty="0"/>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124881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5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627529" y="1180353"/>
            <a:ext cx="4153647" cy="440764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570721"/>
            <a:ext cx="3862251" cy="923330"/>
          </a:xfrm>
          <a:prstGeom prst="rect">
            <a:avLst/>
          </a:prstGeom>
        </p:spPr>
        <p:txBody>
          <a:bodyPr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2" name="Text Placeholder 32"/>
          <p:cNvSpPr>
            <a:spLocks noGrp="1"/>
          </p:cNvSpPr>
          <p:nvPr>
            <p:ph type="body" sz="quarter" idx="10"/>
          </p:nvPr>
        </p:nvSpPr>
        <p:spPr>
          <a:xfrm>
            <a:off x="761304" y="3079634"/>
            <a:ext cx="3862990"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sp>
        <p:nvSpPr>
          <p:cNvPr id="31" name="Title 1"/>
          <p:cNvSpPr>
            <a:spLocks noGrp="1"/>
          </p:cNvSpPr>
          <p:nvPr>
            <p:ph type="title"/>
          </p:nvPr>
        </p:nvSpPr>
        <p:spPr>
          <a:xfrm>
            <a:off x="765051" y="1343541"/>
            <a:ext cx="3859244" cy="1892826"/>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pic>
        <p:nvPicPr>
          <p:cNvPr id="7" name="Picture 6" descr="Barts-Health-NHS-Trust-–-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8069" y="361898"/>
            <a:ext cx="1304925" cy="770675"/>
          </a:xfrm>
          <a:prstGeom prst="rect">
            <a:avLst/>
          </a:prstGeom>
        </p:spPr>
      </p:pic>
    </p:spTree>
    <p:extLst>
      <p:ext uri="{BB962C8B-B14F-4D97-AF65-F5344CB8AC3E}">
        <p14:creationId xmlns:p14="http://schemas.microsoft.com/office/powerpoint/2010/main" val="42750872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ONE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1209600"/>
            <a:ext cx="7639200"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11816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1209600"/>
            <a:ext cx="3726000"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4665600" y="1209600"/>
            <a:ext cx="3726000"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88735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1209600"/>
            <a:ext cx="3726000"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3"/>
          </p:nvPr>
        </p:nvSpPr>
        <p:spPr>
          <a:xfrm>
            <a:off x="4665600" y="1209600"/>
            <a:ext cx="3726000" cy="4593600"/>
          </a:xfr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38206975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2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5" name="Chart Placeholder 4"/>
          <p:cNvSpPr>
            <a:spLocks noGrp="1"/>
          </p:cNvSpPr>
          <p:nvPr>
            <p:ph type="chart" sz="quarter" idx="11"/>
          </p:nvPr>
        </p:nvSpPr>
        <p:spPr>
          <a:xfrm>
            <a:off x="4665600" y="1209600"/>
            <a:ext cx="3726000" cy="4593600"/>
          </a:xfrm>
        </p:spPr>
        <p:txBody>
          <a:bodyPr anchor="ctr"/>
          <a:lstStyle>
            <a:lvl1pPr algn="ctr">
              <a:defRPr/>
            </a:lvl1pPr>
          </a:lstStyle>
          <a:p>
            <a:r>
              <a:rPr lang="en-US" dirty="0"/>
              <a:t>Click icon to add chart</a:t>
            </a:r>
            <a:endParaRPr lang="en-GB" dirty="0"/>
          </a:p>
        </p:txBody>
      </p:sp>
      <p:sp>
        <p:nvSpPr>
          <p:cNvPr id="6" name="Chart Placeholder 4"/>
          <p:cNvSpPr>
            <a:spLocks noGrp="1"/>
          </p:cNvSpPr>
          <p:nvPr>
            <p:ph type="chart" sz="quarter" idx="12"/>
          </p:nvPr>
        </p:nvSpPr>
        <p:spPr>
          <a:xfrm>
            <a:off x="752400" y="1209600"/>
            <a:ext cx="3726000" cy="4593600"/>
          </a:xfr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31623514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3607200"/>
            <a:ext cx="7639200"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1"/>
          </p:nvPr>
        </p:nvSpPr>
        <p:spPr>
          <a:xfrm>
            <a:off x="752400" y="1209600"/>
            <a:ext cx="7639200" cy="2196000"/>
          </a:xfr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36782027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3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5" name="Chart Placeholder 4"/>
          <p:cNvSpPr>
            <a:spLocks noGrp="1"/>
          </p:cNvSpPr>
          <p:nvPr>
            <p:ph type="chart" sz="quarter" idx="11"/>
          </p:nvPr>
        </p:nvSpPr>
        <p:spPr>
          <a:xfrm>
            <a:off x="3412800" y="1209600"/>
            <a:ext cx="2354400" cy="2185200"/>
          </a:xfrm>
        </p:spPr>
        <p:txBody>
          <a:bodyPr anchor="ctr"/>
          <a:lstStyle>
            <a:lvl1pPr algn="ctr">
              <a:defRPr/>
            </a:lvl1pPr>
          </a:lstStyle>
          <a:p>
            <a:r>
              <a:rPr lang="en-US" dirty="0"/>
              <a:t>Click icon to add chart</a:t>
            </a:r>
            <a:endParaRPr lang="en-GB" dirty="0"/>
          </a:p>
        </p:txBody>
      </p:sp>
      <p:sp>
        <p:nvSpPr>
          <p:cNvPr id="6" name="Chart Placeholder 4"/>
          <p:cNvSpPr>
            <a:spLocks noGrp="1"/>
          </p:cNvSpPr>
          <p:nvPr>
            <p:ph type="chart" sz="quarter" idx="12"/>
          </p:nvPr>
        </p:nvSpPr>
        <p:spPr>
          <a:xfrm>
            <a:off x="752400" y="1209600"/>
            <a:ext cx="2390400" cy="2185200"/>
          </a:xfrm>
        </p:spPr>
        <p:txBody>
          <a:bodyPr anchor="ctr"/>
          <a:lstStyle>
            <a:lvl1pPr algn="ctr">
              <a:defRPr/>
            </a:lvl1pPr>
          </a:lstStyle>
          <a:p>
            <a:r>
              <a:rPr lang="en-US" dirty="0"/>
              <a:t>Click icon to add chart</a:t>
            </a:r>
            <a:endParaRPr lang="en-GB" dirty="0"/>
          </a:p>
        </p:txBody>
      </p:sp>
      <p:sp>
        <p:nvSpPr>
          <p:cNvPr id="7" name="Text Placeholder 8"/>
          <p:cNvSpPr>
            <a:spLocks noGrp="1"/>
          </p:cNvSpPr>
          <p:nvPr>
            <p:ph type="body" sz="quarter" idx="10"/>
          </p:nvPr>
        </p:nvSpPr>
        <p:spPr>
          <a:xfrm>
            <a:off x="752400" y="3607200"/>
            <a:ext cx="2390400"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hart Placeholder 4"/>
          <p:cNvSpPr>
            <a:spLocks noGrp="1"/>
          </p:cNvSpPr>
          <p:nvPr>
            <p:ph type="chart" sz="quarter" idx="13"/>
          </p:nvPr>
        </p:nvSpPr>
        <p:spPr>
          <a:xfrm>
            <a:off x="6037200" y="1209600"/>
            <a:ext cx="2354400" cy="2185200"/>
          </a:xfrm>
        </p:spPr>
        <p:txBody>
          <a:bodyPr anchor="ctr"/>
          <a:lstStyle>
            <a:lvl1pPr algn="ctr">
              <a:defRPr/>
            </a:lvl1pPr>
          </a:lstStyle>
          <a:p>
            <a:r>
              <a:rPr lang="en-US" dirty="0"/>
              <a:t>Click icon to add chart</a:t>
            </a:r>
            <a:endParaRPr lang="en-GB" dirty="0"/>
          </a:p>
        </p:txBody>
      </p:sp>
      <p:sp>
        <p:nvSpPr>
          <p:cNvPr id="9" name="Text Placeholder 8"/>
          <p:cNvSpPr>
            <a:spLocks noGrp="1"/>
          </p:cNvSpPr>
          <p:nvPr>
            <p:ph type="body" sz="quarter" idx="14"/>
          </p:nvPr>
        </p:nvSpPr>
        <p:spPr>
          <a:xfrm>
            <a:off x="3376800" y="3607200"/>
            <a:ext cx="2390400"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15"/>
          </p:nvPr>
        </p:nvSpPr>
        <p:spPr>
          <a:xfrm>
            <a:off x="6001200" y="3607200"/>
            <a:ext cx="2390400"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97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4" name="Picture Placeholder 3"/>
          <p:cNvSpPr>
            <a:spLocks noGrp="1"/>
          </p:cNvSpPr>
          <p:nvPr>
            <p:ph type="pic" sz="quarter" idx="10"/>
          </p:nvPr>
        </p:nvSpPr>
        <p:spPr>
          <a:xfrm>
            <a:off x="752400" y="1209600"/>
            <a:ext cx="7639200" cy="4593600"/>
          </a:xfrm>
        </p:spPr>
        <p:txBody>
          <a:bodyPr anchor="ctr"/>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225802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nchor="ctr"/>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4225737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1209600"/>
            <a:ext cx="7639200"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423737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PROCESS FIVE COLUMN">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2099425"/>
            <a:ext cx="14076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2310300" y="2099425"/>
            <a:ext cx="14076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3868200" y="2099425"/>
            <a:ext cx="14076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5426100" y="2099425"/>
            <a:ext cx="14076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746125" y="1222512"/>
            <a:ext cx="14076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2305594"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3865063"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5424532"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1" name="Text Placeholder 12"/>
          <p:cNvSpPr>
            <a:spLocks noGrp="1"/>
          </p:cNvSpPr>
          <p:nvPr>
            <p:ph type="body" sz="quarter" idx="18" hasCustomPrompt="1"/>
          </p:nvPr>
        </p:nvSpPr>
        <p:spPr>
          <a:xfrm>
            <a:off x="6984000" y="1222512"/>
            <a:ext cx="14076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2" name="Text Placeholder 8"/>
          <p:cNvSpPr>
            <a:spLocks noGrp="1"/>
          </p:cNvSpPr>
          <p:nvPr>
            <p:ph type="body" sz="quarter" idx="19"/>
          </p:nvPr>
        </p:nvSpPr>
        <p:spPr>
          <a:xfrm>
            <a:off x="6984000" y="2099425"/>
            <a:ext cx="14076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5078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627529" y="1400432"/>
            <a:ext cx="7816255" cy="3995352"/>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127335"/>
            <a:ext cx="7458413" cy="461665"/>
          </a:xfrm>
          <a:prstGeom prst="rect">
            <a:avLst/>
          </a:prstGeom>
        </p:spPr>
        <p:txBody>
          <a:bodyPr wrap="square"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1" name="Title 1"/>
          <p:cNvSpPr>
            <a:spLocks noGrp="1"/>
          </p:cNvSpPr>
          <p:nvPr>
            <p:ph type="title"/>
          </p:nvPr>
        </p:nvSpPr>
        <p:spPr>
          <a:xfrm>
            <a:off x="765050" y="1439651"/>
            <a:ext cx="7455406" cy="630942"/>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sp>
        <p:nvSpPr>
          <p:cNvPr id="32" name="Text Placeholder 32"/>
          <p:cNvSpPr>
            <a:spLocks noGrp="1"/>
          </p:cNvSpPr>
          <p:nvPr>
            <p:ph type="body" sz="quarter" idx="10"/>
          </p:nvPr>
        </p:nvSpPr>
        <p:spPr>
          <a:xfrm>
            <a:off x="761304" y="2636248"/>
            <a:ext cx="7459152"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3" name="Picture 12"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38326153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PROCESS FOUR COLUMN">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752400" y="2099425"/>
            <a:ext cx="17604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2712000" y="2099425"/>
            <a:ext cx="17604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4671600" y="2099425"/>
            <a:ext cx="17604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6631200" y="2099425"/>
            <a:ext cx="1760400" cy="37044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746125" y="1222512"/>
            <a:ext cx="17604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2707817" y="1222512"/>
            <a:ext cx="17604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4669509" y="1222512"/>
            <a:ext cx="17604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6631200" y="1222512"/>
            <a:ext cx="17604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Tree>
    <p:extLst>
      <p:ext uri="{BB962C8B-B14F-4D97-AF65-F5344CB8AC3E}">
        <p14:creationId xmlns:p14="http://schemas.microsoft.com/office/powerpoint/2010/main" val="9376488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QUAD WITH CENTER">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16" name="Text Placeholder 10"/>
          <p:cNvSpPr>
            <a:spLocks noGrp="1"/>
          </p:cNvSpPr>
          <p:nvPr>
            <p:ph type="body" sz="quarter" idx="21"/>
          </p:nvPr>
        </p:nvSpPr>
        <p:spPr bwMode="gray">
          <a:xfrm>
            <a:off x="3957564" y="2906130"/>
            <a:ext cx="1191600" cy="1192053"/>
          </a:xfrm>
          <a:prstGeom prst="ellipse">
            <a:avLst/>
          </a:prstGeom>
          <a:solidFill>
            <a:schemeClr val="accent1"/>
          </a:solidFill>
          <a:ln>
            <a:noFill/>
          </a:ln>
        </p:spPr>
        <p:txBody>
          <a:bodyPr lIns="54000" tIns="54000" rIns="54000" bIns="54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17" name="Text Placeholder 20"/>
          <p:cNvSpPr>
            <a:spLocks noGrp="1"/>
          </p:cNvSpPr>
          <p:nvPr>
            <p:ph type="body" sz="quarter" idx="26"/>
          </p:nvPr>
        </p:nvSpPr>
        <p:spPr bwMode="gray">
          <a:xfrm>
            <a:off x="752510" y="1209600"/>
            <a:ext cx="2885771"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4" name="AutoShape 20"/>
          <p:cNvSpPr>
            <a:spLocks noChangeArrowheads="1"/>
          </p:cNvSpPr>
          <p:nvPr userDrawn="1"/>
        </p:nvSpPr>
        <p:spPr bwMode="gray">
          <a:xfrm rot="2700000" flipH="1" flipV="1">
            <a:off x="4963484" y="4009375"/>
            <a:ext cx="396053" cy="359847"/>
          </a:xfrm>
          <a:prstGeom prst="rightArrow">
            <a:avLst>
              <a:gd name="adj1" fmla="val 63333"/>
              <a:gd name="adj2" fmla="val 49582"/>
            </a:avLst>
          </a:prstGeom>
          <a:solidFill>
            <a:srgbClr val="00338D"/>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25" name="AutoShape 20"/>
          <p:cNvSpPr>
            <a:spLocks noChangeArrowheads="1"/>
          </p:cNvSpPr>
          <p:nvPr userDrawn="1"/>
        </p:nvSpPr>
        <p:spPr bwMode="gray">
          <a:xfrm rot="18900000" flipV="1">
            <a:off x="3749594" y="4014666"/>
            <a:ext cx="408055" cy="349264"/>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26" name="Text Placeholder 20"/>
          <p:cNvSpPr>
            <a:spLocks noGrp="1"/>
          </p:cNvSpPr>
          <p:nvPr>
            <p:ph type="body" sz="quarter" idx="48"/>
          </p:nvPr>
        </p:nvSpPr>
        <p:spPr bwMode="gray">
          <a:xfrm>
            <a:off x="752510" y="3970800"/>
            <a:ext cx="2885771"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7" name="Text Placeholder 20"/>
          <p:cNvSpPr>
            <a:spLocks noGrp="1"/>
          </p:cNvSpPr>
          <p:nvPr>
            <p:ph type="body" sz="quarter" idx="50"/>
          </p:nvPr>
        </p:nvSpPr>
        <p:spPr bwMode="gray">
          <a:xfrm>
            <a:off x="5508000" y="1209600"/>
            <a:ext cx="2885771"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8" name="Text Placeholder 20"/>
          <p:cNvSpPr>
            <a:spLocks noGrp="1"/>
          </p:cNvSpPr>
          <p:nvPr>
            <p:ph type="body" sz="quarter" idx="52"/>
          </p:nvPr>
        </p:nvSpPr>
        <p:spPr bwMode="gray">
          <a:xfrm>
            <a:off x="5508000" y="3970800"/>
            <a:ext cx="2885771" cy="388800"/>
          </a:xfrm>
          <a:prstGeom prst="rect">
            <a:avLst/>
          </a:prstGeom>
          <a:solidFill>
            <a:srgbClr val="00338D"/>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9" name="AutoShape 20"/>
          <p:cNvSpPr>
            <a:spLocks noChangeArrowheads="1"/>
          </p:cNvSpPr>
          <p:nvPr userDrawn="1"/>
        </p:nvSpPr>
        <p:spPr bwMode="gray">
          <a:xfrm rot="2700000">
            <a:off x="3762968" y="2667998"/>
            <a:ext cx="382279" cy="377055"/>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30" name="AutoShape 20"/>
          <p:cNvSpPr>
            <a:spLocks noChangeArrowheads="1"/>
          </p:cNvSpPr>
          <p:nvPr userDrawn="1"/>
        </p:nvSpPr>
        <p:spPr bwMode="gray">
          <a:xfrm rot="18900000" flipH="1">
            <a:off x="4964093" y="2673543"/>
            <a:ext cx="393864" cy="365965"/>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400" dirty="0">
              <a:solidFill>
                <a:srgbClr val="483698"/>
              </a:solidFill>
              <a:latin typeface="+mn-lt"/>
            </a:endParaRPr>
          </a:p>
        </p:txBody>
      </p:sp>
      <p:sp>
        <p:nvSpPr>
          <p:cNvPr id="31" name="Text Placeholder 3"/>
          <p:cNvSpPr>
            <a:spLocks noGrp="1"/>
          </p:cNvSpPr>
          <p:nvPr>
            <p:ph type="body" sz="quarter" idx="53"/>
          </p:nvPr>
        </p:nvSpPr>
        <p:spPr>
          <a:xfrm>
            <a:off x="752510" y="1598400"/>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3"/>
          <p:cNvSpPr>
            <a:spLocks noGrp="1"/>
          </p:cNvSpPr>
          <p:nvPr>
            <p:ph type="body" sz="quarter" idx="54"/>
          </p:nvPr>
        </p:nvSpPr>
        <p:spPr>
          <a:xfrm>
            <a:off x="752510" y="4355784"/>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3"/>
          <p:cNvSpPr>
            <a:spLocks noGrp="1"/>
          </p:cNvSpPr>
          <p:nvPr>
            <p:ph type="body" sz="quarter" idx="55"/>
          </p:nvPr>
        </p:nvSpPr>
        <p:spPr>
          <a:xfrm>
            <a:off x="5506571" y="1598400"/>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Text Placeholder 3"/>
          <p:cNvSpPr>
            <a:spLocks noGrp="1"/>
          </p:cNvSpPr>
          <p:nvPr>
            <p:ph type="body" sz="quarter" idx="56"/>
          </p:nvPr>
        </p:nvSpPr>
        <p:spPr>
          <a:xfrm>
            <a:off x="5506571" y="4355784"/>
            <a:ext cx="2887200" cy="1447300"/>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10320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2 COLUMN BLUE">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19" name="Text Placeholder 8"/>
          <p:cNvSpPr>
            <a:spLocks noGrp="1"/>
          </p:cNvSpPr>
          <p:nvPr>
            <p:ph type="body" sz="quarter" idx="19"/>
          </p:nvPr>
        </p:nvSpPr>
        <p:spPr>
          <a:xfrm>
            <a:off x="752400" y="1609825"/>
            <a:ext cx="3726000" cy="41940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8"/>
          <p:cNvSpPr>
            <a:spLocks noGrp="1"/>
          </p:cNvSpPr>
          <p:nvPr>
            <p:ph type="body" sz="quarter" idx="20"/>
          </p:nvPr>
        </p:nvSpPr>
        <p:spPr>
          <a:xfrm>
            <a:off x="752400" y="1218880"/>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4665600" y="1609825"/>
            <a:ext cx="3726000" cy="41940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8"/>
          <p:cNvSpPr>
            <a:spLocks noGrp="1"/>
          </p:cNvSpPr>
          <p:nvPr>
            <p:ph type="body" sz="quarter" idx="22"/>
          </p:nvPr>
        </p:nvSpPr>
        <p:spPr>
          <a:xfrm>
            <a:off x="4665600" y="1218880"/>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8848104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QUAD">
    <p:spTree>
      <p:nvGrpSpPr>
        <p:cNvPr id="1" name=""/>
        <p:cNvGrpSpPr/>
        <p:nvPr/>
      </p:nvGrpSpPr>
      <p:grpSpPr>
        <a:xfrm>
          <a:off x="0" y="0"/>
          <a:ext cx="0" cy="0"/>
          <a:chOff x="0" y="0"/>
          <a:chExt cx="0" cy="0"/>
        </a:xfrm>
      </p:grpSpPr>
      <p:sp>
        <p:nvSpPr>
          <p:cNvPr id="2" name="Title 1"/>
          <p:cNvSpPr>
            <a:spLocks noGrp="1"/>
          </p:cNvSpPr>
          <p:nvPr>
            <p:ph type="title"/>
          </p:nvPr>
        </p:nvSpPr>
        <p:spPr>
          <a:xfrm>
            <a:off x="752400" y="432000"/>
            <a:ext cx="7639200" cy="518400"/>
          </a:xfrm>
        </p:spPr>
        <p:txBody>
          <a:bodyPr/>
          <a:lstStyle/>
          <a:p>
            <a:r>
              <a:rPr lang="en-US"/>
              <a:t>Click to edit Master title style</a:t>
            </a:r>
            <a:endParaRPr lang="en-US" dirty="0"/>
          </a:p>
        </p:txBody>
      </p:sp>
      <p:sp>
        <p:nvSpPr>
          <p:cNvPr id="19" name="Text Placeholder 8"/>
          <p:cNvSpPr>
            <a:spLocks noGrp="1"/>
          </p:cNvSpPr>
          <p:nvPr>
            <p:ph type="body" sz="quarter" idx="19"/>
          </p:nvPr>
        </p:nvSpPr>
        <p:spPr>
          <a:xfrm>
            <a:off x="752400" y="1609825"/>
            <a:ext cx="3726000"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8"/>
          <p:cNvSpPr>
            <a:spLocks noGrp="1"/>
          </p:cNvSpPr>
          <p:nvPr>
            <p:ph type="body" sz="quarter" idx="20"/>
          </p:nvPr>
        </p:nvSpPr>
        <p:spPr>
          <a:xfrm>
            <a:off x="752400" y="1218880"/>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4665600" y="1609825"/>
            <a:ext cx="3726000"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8"/>
          <p:cNvSpPr>
            <a:spLocks noGrp="1"/>
          </p:cNvSpPr>
          <p:nvPr>
            <p:ph type="body" sz="quarter" idx="22"/>
          </p:nvPr>
        </p:nvSpPr>
        <p:spPr>
          <a:xfrm>
            <a:off x="4665600" y="1218880"/>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 name="Text Placeholder 8"/>
          <p:cNvSpPr>
            <a:spLocks noGrp="1"/>
          </p:cNvSpPr>
          <p:nvPr>
            <p:ph type="body" sz="quarter" idx="23"/>
          </p:nvPr>
        </p:nvSpPr>
        <p:spPr>
          <a:xfrm>
            <a:off x="752400" y="4019650"/>
            <a:ext cx="3726000"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8"/>
          <p:cNvSpPr>
            <a:spLocks noGrp="1"/>
          </p:cNvSpPr>
          <p:nvPr>
            <p:ph type="body" sz="quarter" idx="24"/>
          </p:nvPr>
        </p:nvSpPr>
        <p:spPr>
          <a:xfrm>
            <a:off x="752400" y="3628705"/>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9" name="Text Placeholder 8"/>
          <p:cNvSpPr>
            <a:spLocks noGrp="1"/>
          </p:cNvSpPr>
          <p:nvPr>
            <p:ph type="body" sz="quarter" idx="25"/>
          </p:nvPr>
        </p:nvSpPr>
        <p:spPr>
          <a:xfrm>
            <a:off x="4665600" y="4019650"/>
            <a:ext cx="3726000" cy="178560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26"/>
          </p:nvPr>
        </p:nvSpPr>
        <p:spPr>
          <a:xfrm>
            <a:off x="4665600" y="3628705"/>
            <a:ext cx="3726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341460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GB" dirty="0"/>
              <a:t>Section divider one title style</a:t>
            </a:r>
            <a:endParaRPr lang="en-US" dirty="0"/>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34708012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solidFill>
          <a:srgbClr val="6D207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GB" dirty="0"/>
              <a:t>Section divider two title style</a:t>
            </a:r>
            <a:endParaRPr lang="en-US" dirty="0"/>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4109457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DIVIDER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GB" dirty="0"/>
              <a:t>Section divider three title style</a:t>
            </a:r>
            <a:endParaRPr lang="en-US" dirty="0"/>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5495212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DIVIDER 4">
    <p:bg>
      <p:bgPr>
        <a:solidFill>
          <a:srgbClr val="00A3A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44800" y="1346400"/>
            <a:ext cx="6192000" cy="3510000"/>
          </a:xfrm>
        </p:spPr>
        <p:txBody>
          <a:bodyPr anchor="t" anchorCtr="0"/>
          <a:lstStyle>
            <a:lvl1pPr algn="l">
              <a:defRPr sz="11000">
                <a:solidFill>
                  <a:schemeClr val="bg1"/>
                </a:solidFill>
              </a:defRPr>
            </a:lvl1pPr>
          </a:lstStyle>
          <a:p>
            <a:r>
              <a:rPr lang="en-GB" dirty="0"/>
              <a:t>Section divider four title style</a:t>
            </a:r>
            <a:endParaRPr lang="en-US" dirty="0"/>
          </a:p>
        </p:txBody>
      </p:sp>
      <p:sp>
        <p:nvSpPr>
          <p:cNvPr id="4" name="object 3">
            <a:extLst>
              <a:ext uri="{C183D7F6-B498-43B3-948B-1728B52AA6E4}">
                <adec:decorative xmlns:adec="http://schemas.microsoft.com/office/drawing/2017/decorative" val="1"/>
              </a:ext>
            </a:extLst>
          </p:cNvPr>
          <p:cNvSpPr/>
          <p:nvPr userDrawn="1"/>
        </p:nvSpPr>
        <p:spPr>
          <a:xfrm>
            <a:off x="0" y="0"/>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sz="1800" dirty="0">
              <a:latin typeface="Arial" panose="020B0604020202020204" pitchFamily="34" charset="0"/>
            </a:endParaRPr>
          </a:p>
        </p:txBody>
      </p:sp>
      <p:sp>
        <p:nvSpPr>
          <p:cNvPr id="7" name="Text Placeholder 3"/>
          <p:cNvSpPr>
            <a:spLocks noGrp="1"/>
          </p:cNvSpPr>
          <p:nvPr>
            <p:ph type="body" sz="quarter" idx="11"/>
          </p:nvPr>
        </p:nvSpPr>
        <p:spPr>
          <a:xfrm>
            <a:off x="2064100" y="5036400"/>
            <a:ext cx="61727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9C759B36-A580-A349-805C-4708B06BC83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4800" y="519952"/>
            <a:ext cx="2255513" cy="413224"/>
          </a:xfrm>
          <a:prstGeom prst="rect">
            <a:avLst/>
          </a:prstGeom>
        </p:spPr>
      </p:pic>
    </p:spTree>
    <p:extLst>
      <p:ext uri="{BB962C8B-B14F-4D97-AF65-F5344CB8AC3E}">
        <p14:creationId xmlns:p14="http://schemas.microsoft.com/office/powerpoint/2010/main" val="113082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6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627529" y="1400432"/>
            <a:ext cx="7816255" cy="3995352"/>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p:cNvSpPr>
            <a:spLocks noGrp="1"/>
          </p:cNvSpPr>
          <p:nvPr>
            <p:ph type="subTitle" idx="1"/>
          </p:nvPr>
        </p:nvSpPr>
        <p:spPr>
          <a:xfrm>
            <a:off x="762043" y="2127335"/>
            <a:ext cx="7494989" cy="461665"/>
          </a:xfrm>
          <a:prstGeom prst="rect">
            <a:avLst/>
          </a:prstGeom>
        </p:spPr>
        <p:txBody>
          <a:bodyPr wrap="square" lIns="0" tIns="0" rIns="0" bIns="0">
            <a:spAutoFit/>
          </a:bodyPr>
          <a:lstStyle>
            <a:lvl1pPr marL="0" indent="0" algn="l">
              <a:spcBef>
                <a:spcPts val="0"/>
              </a:spcBef>
              <a:buNone/>
              <a:defRPr sz="3000" b="1" i="0" baseline="0">
                <a:solidFill>
                  <a:srgbClr val="0099CC"/>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a:t>Click to edit Master subtitle style</a:t>
            </a:r>
          </a:p>
        </p:txBody>
      </p:sp>
      <p:sp>
        <p:nvSpPr>
          <p:cNvPr id="31" name="Title 1"/>
          <p:cNvSpPr>
            <a:spLocks noGrp="1"/>
          </p:cNvSpPr>
          <p:nvPr>
            <p:ph type="title"/>
          </p:nvPr>
        </p:nvSpPr>
        <p:spPr>
          <a:xfrm>
            <a:off x="765050" y="1439651"/>
            <a:ext cx="7491982" cy="630942"/>
          </a:xfrm>
          <a:prstGeom prst="rect">
            <a:avLst/>
          </a:prstGeom>
        </p:spPr>
        <p:txBody>
          <a:bodyPr wrap="square" lIns="0" tIns="0" rIns="0" bIns="0">
            <a:spAutoFit/>
          </a:bodyPr>
          <a:lstStyle>
            <a:lvl1pPr algn="l">
              <a:defRPr sz="4100" b="1" i="0" cap="none">
                <a:solidFill>
                  <a:srgbClr val="000000"/>
                </a:solidFill>
                <a:latin typeface="Arial"/>
                <a:cs typeface="Arial"/>
              </a:defRPr>
            </a:lvl1pPr>
          </a:lstStyle>
          <a:p>
            <a:r>
              <a:rPr lang="en-US" dirty="0"/>
              <a:t>Click to edit Master title style</a:t>
            </a:r>
          </a:p>
        </p:txBody>
      </p:sp>
      <p:sp>
        <p:nvSpPr>
          <p:cNvPr id="32" name="Text Placeholder 32"/>
          <p:cNvSpPr>
            <a:spLocks noGrp="1"/>
          </p:cNvSpPr>
          <p:nvPr>
            <p:ph type="body" sz="quarter" idx="10"/>
          </p:nvPr>
        </p:nvSpPr>
        <p:spPr>
          <a:xfrm>
            <a:off x="761304" y="2636248"/>
            <a:ext cx="7495728" cy="323165"/>
          </a:xfrm>
          <a:prstGeom prst="rect">
            <a:avLst/>
          </a:prstGeom>
        </p:spPr>
        <p:txBody>
          <a:bodyPr vert="horz" wrap="square" lIns="0" tIns="0" rIns="0" bIns="0">
            <a:spAutoFit/>
          </a:bodyPr>
          <a:lstStyle>
            <a:lvl1pPr marL="0" indent="0">
              <a:spcBef>
                <a:spcPts val="0"/>
              </a:spcBef>
              <a:spcAft>
                <a:spcPts val="0"/>
              </a:spcAft>
              <a:buNone/>
              <a:defRPr sz="2100">
                <a:latin typeface="Arial"/>
              </a:defRPr>
            </a:lvl1pPr>
          </a:lstStyle>
          <a:p>
            <a:pPr lvl="0"/>
            <a:r>
              <a:rPr lang="en-US"/>
              <a:t>Click to edit Master text styles</a:t>
            </a:r>
          </a:p>
        </p:txBody>
      </p:sp>
      <p:pic>
        <p:nvPicPr>
          <p:cNvPr id="13" name="Picture 12" descr="Barts-Health-NHS-Trust-–-CMYK-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950" y="361007"/>
            <a:ext cx="1309686" cy="773488"/>
          </a:xfrm>
          <a:prstGeom prst="rect">
            <a:avLst/>
          </a:prstGeom>
        </p:spPr>
      </p:pic>
    </p:spTree>
    <p:extLst>
      <p:ext uri="{BB962C8B-B14F-4D97-AF65-F5344CB8AC3E}">
        <p14:creationId xmlns:p14="http://schemas.microsoft.com/office/powerpoint/2010/main" val="178608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54" Type="http://schemas.openxmlformats.org/officeDocument/2006/relationships/slideLayout" Target="../slideLayouts/slideLayout86.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3" Type="http://schemas.openxmlformats.org/officeDocument/2006/relationships/slideLayout" Target="../slideLayouts/slideLayout85.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52" Type="http://schemas.openxmlformats.org/officeDocument/2006/relationships/slideLayout" Target="../slideLayouts/slideLayout8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56" Type="http://schemas.openxmlformats.org/officeDocument/2006/relationships/theme" Target="../theme/theme2.xml"/><Relationship Id="rId8" Type="http://schemas.openxmlformats.org/officeDocument/2006/relationships/slideLayout" Target="../slideLayouts/slideLayout40.xml"/><Relationship Id="rId51" Type="http://schemas.openxmlformats.org/officeDocument/2006/relationships/slideLayout" Target="../slideLayouts/slideLayout83.xml"/><Relationship Id="rId3"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0" r:id="rId1"/>
    <p:sldLayoutId id="2147483735" r:id="rId2"/>
    <p:sldLayoutId id="2147483714" r:id="rId3"/>
    <p:sldLayoutId id="2147483715" r:id="rId4"/>
    <p:sldLayoutId id="2147483716" r:id="rId5"/>
    <p:sldLayoutId id="2147483717" r:id="rId6"/>
    <p:sldLayoutId id="2147483718" r:id="rId7"/>
    <p:sldLayoutId id="2147483710" r:id="rId8"/>
    <p:sldLayoutId id="2147483719" r:id="rId9"/>
    <p:sldLayoutId id="2147483720" r:id="rId10"/>
    <p:sldLayoutId id="2147483721" r:id="rId11"/>
    <p:sldLayoutId id="2147483722" r:id="rId12"/>
    <p:sldLayoutId id="2147483723" r:id="rId13"/>
    <p:sldLayoutId id="2147483709"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13" r:id="rId26"/>
    <p:sldLayoutId id="2147483701" r:id="rId27"/>
    <p:sldLayoutId id="2147483712" r:id="rId28"/>
    <p:sldLayoutId id="2147483706" r:id="rId29"/>
    <p:sldLayoutId id="2147483707" r:id="rId30"/>
    <p:sldLayoutId id="2147483708" r:id="rId31"/>
    <p:sldLayoutId id="2147483699" r:id="rId32"/>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65" charset="-128"/>
          <a:cs typeface="+mj-cs"/>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2400" y="432000"/>
            <a:ext cx="7639200" cy="518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752400" y="1209600"/>
            <a:ext cx="7639200" cy="45828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0357138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 id="214748377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 id="2147483786" r:id="rId50"/>
    <p:sldLayoutId id="2147483787" r:id="rId51"/>
    <p:sldLayoutId id="2147483788" r:id="rId52"/>
    <p:sldLayoutId id="2147483789" r:id="rId53"/>
    <p:sldLayoutId id="2147483790" r:id="rId54"/>
    <p:sldLayoutId id="2147483791" r:id="rId55"/>
  </p:sldLayoutIdLst>
  <p:hf hdr="0" ftr="0" dt="0"/>
  <p:txStyles>
    <p:titleStyle>
      <a:lvl1pPr algn="l" defTabSz="914400" rtl="0" eaLnBrk="1" latinLnBrk="0" hangingPunct="1">
        <a:lnSpc>
          <a:spcPct val="70000"/>
        </a:lnSpc>
        <a:spcBef>
          <a:spcPct val="0"/>
        </a:spcBef>
        <a:buNone/>
        <a:defRPr sz="54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8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432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720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864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152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296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57">
          <p15:clr>
            <a:srgbClr val="F26B43"/>
          </p15:clr>
        </p15:guide>
        <p15:guide id="2" pos="470">
          <p15:clr>
            <a:srgbClr val="F26B43"/>
          </p15:clr>
        </p15:guide>
        <p15:guide id="3" pos="5291">
          <p15:clr>
            <a:srgbClr val="F26B43"/>
          </p15:clr>
        </p15:guide>
        <p15:guide id="4" orient="horz" pos="763">
          <p15:clr>
            <a:srgbClr val="F26B43"/>
          </p15:clr>
        </p15:guide>
        <p15:guide id="5" orient="horz" pos="608">
          <p15:clr>
            <a:srgbClr val="F26B43"/>
          </p15:clr>
        </p15:guide>
        <p15:guide id="6" orient="horz" pos="2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6.png"/><Relationship Id="rId2" Type="http://schemas.openxmlformats.org/officeDocument/2006/relationships/diagramData" Target="../diagrams/data9.xml"/><Relationship Id="rId1" Type="http://schemas.openxmlformats.org/officeDocument/2006/relationships/slideLayout" Target="../slideLayouts/slideLayout4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5ED530-70F9-403E-8608-598ECD7CE124}"/>
              </a:ext>
            </a:extLst>
          </p:cNvPr>
          <p:cNvSpPr>
            <a:spLocks noGrp="1"/>
          </p:cNvSpPr>
          <p:nvPr>
            <p:ph type="subTitle" idx="1"/>
          </p:nvPr>
        </p:nvSpPr>
        <p:spPr>
          <a:xfrm>
            <a:off x="762043" y="3874552"/>
            <a:ext cx="3862251" cy="923330"/>
          </a:xfrm>
        </p:spPr>
        <p:txBody>
          <a:bodyPr/>
          <a:lstStyle/>
          <a:p>
            <a:r>
              <a:rPr lang="en-GB" sz="2000" b="0" dirty="0"/>
              <a:t>Richard Bohmer, Jenny Shand, Dominique Allwood, James Mountford, Andrew Wragg</a:t>
            </a:r>
          </a:p>
        </p:txBody>
      </p:sp>
      <p:sp>
        <p:nvSpPr>
          <p:cNvPr id="3" name="Text Placeholder 2">
            <a:extLst>
              <a:ext uri="{FF2B5EF4-FFF2-40B4-BE49-F238E27FC236}">
                <a16:creationId xmlns:a16="http://schemas.microsoft.com/office/drawing/2014/main" id="{FB9AF069-21D8-4CB6-B658-726755283868}"/>
              </a:ext>
            </a:extLst>
          </p:cNvPr>
          <p:cNvSpPr>
            <a:spLocks noGrp="1"/>
          </p:cNvSpPr>
          <p:nvPr>
            <p:ph type="body" sz="quarter" idx="10"/>
          </p:nvPr>
        </p:nvSpPr>
        <p:spPr>
          <a:xfrm>
            <a:off x="762043" y="4885773"/>
            <a:ext cx="3862990" cy="307777"/>
          </a:xfrm>
        </p:spPr>
        <p:txBody>
          <a:bodyPr/>
          <a:lstStyle/>
          <a:p>
            <a:r>
              <a:rPr lang="en-GB" sz="2000" dirty="0"/>
              <a:t>May 2020 v1.0</a:t>
            </a:r>
          </a:p>
        </p:txBody>
      </p:sp>
      <p:sp>
        <p:nvSpPr>
          <p:cNvPr id="4" name="Title 3">
            <a:extLst>
              <a:ext uri="{FF2B5EF4-FFF2-40B4-BE49-F238E27FC236}">
                <a16:creationId xmlns:a16="http://schemas.microsoft.com/office/drawing/2014/main" id="{261E7E45-73DC-46B0-A081-C10C9D3351EE}"/>
              </a:ext>
            </a:extLst>
          </p:cNvPr>
          <p:cNvSpPr>
            <a:spLocks noGrp="1"/>
          </p:cNvSpPr>
          <p:nvPr>
            <p:ph type="title"/>
          </p:nvPr>
        </p:nvSpPr>
        <p:spPr>
          <a:xfrm>
            <a:off x="708878" y="1343509"/>
            <a:ext cx="4050629" cy="2462213"/>
          </a:xfrm>
        </p:spPr>
        <p:txBody>
          <a:bodyPr/>
          <a:lstStyle/>
          <a:p>
            <a:r>
              <a:rPr lang="en-GB" sz="4000" dirty="0"/>
              <a:t>The Nightingale Hospital London Learning System</a:t>
            </a:r>
          </a:p>
        </p:txBody>
      </p:sp>
    </p:spTree>
    <p:extLst>
      <p:ext uri="{BB962C8B-B14F-4D97-AF65-F5344CB8AC3E}">
        <p14:creationId xmlns:p14="http://schemas.microsoft.com/office/powerpoint/2010/main" val="2161734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83F93A-E9B4-4931-BB66-47B3102C2094}"/>
              </a:ext>
            </a:extLst>
          </p:cNvPr>
          <p:cNvSpPr>
            <a:spLocks noGrp="1"/>
          </p:cNvSpPr>
          <p:nvPr>
            <p:ph type="body" sz="quarter" idx="10"/>
          </p:nvPr>
        </p:nvSpPr>
        <p:spPr>
          <a:xfrm>
            <a:off x="185581" y="718723"/>
            <a:ext cx="7630856" cy="646331"/>
          </a:xfrm>
        </p:spPr>
        <p:txBody>
          <a:bodyPr/>
          <a:lstStyle/>
          <a:p>
            <a:r>
              <a:rPr lang="en-GB" b="1" dirty="0"/>
              <a:t>Dashboards &amp; </a:t>
            </a:r>
          </a:p>
          <a:p>
            <a:r>
              <a:rPr lang="en-GB" b="1" dirty="0"/>
              <a:t>data</a:t>
            </a:r>
          </a:p>
        </p:txBody>
      </p:sp>
      <p:sp>
        <p:nvSpPr>
          <p:cNvPr id="4" name="Text Placeholder 1">
            <a:extLst>
              <a:ext uri="{FF2B5EF4-FFF2-40B4-BE49-F238E27FC236}">
                <a16:creationId xmlns:a16="http://schemas.microsoft.com/office/drawing/2014/main" id="{C9112EBF-48F7-4028-816B-F3560E0E11C2}"/>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pic>
        <p:nvPicPr>
          <p:cNvPr id="6" name="Picture 5">
            <a:extLst>
              <a:ext uri="{FF2B5EF4-FFF2-40B4-BE49-F238E27FC236}">
                <a16:creationId xmlns:a16="http://schemas.microsoft.com/office/drawing/2014/main" id="{7717CD32-54FC-4493-89D7-11B5AC6F8C54}"/>
              </a:ext>
            </a:extLst>
          </p:cNvPr>
          <p:cNvPicPr>
            <a:picLocks noChangeAspect="1"/>
          </p:cNvPicPr>
          <p:nvPr/>
        </p:nvPicPr>
        <p:blipFill rotWithShape="1">
          <a:blip r:embed="rId3"/>
          <a:srcRect l="27675" t="23437" r="29070" b="30051"/>
          <a:stretch/>
        </p:blipFill>
        <p:spPr>
          <a:xfrm>
            <a:off x="185581" y="3376884"/>
            <a:ext cx="5188633" cy="3138287"/>
          </a:xfrm>
          <a:prstGeom prst="rect">
            <a:avLst/>
          </a:prstGeom>
        </p:spPr>
      </p:pic>
      <p:pic>
        <p:nvPicPr>
          <p:cNvPr id="5" name="Picture 4">
            <a:extLst>
              <a:ext uri="{FF2B5EF4-FFF2-40B4-BE49-F238E27FC236}">
                <a16:creationId xmlns:a16="http://schemas.microsoft.com/office/drawing/2014/main" id="{EFA86CC1-C5E3-4485-8529-CE257BC8461F}"/>
              </a:ext>
            </a:extLst>
          </p:cNvPr>
          <p:cNvPicPr>
            <a:picLocks noChangeAspect="1"/>
          </p:cNvPicPr>
          <p:nvPr/>
        </p:nvPicPr>
        <p:blipFill rotWithShape="1">
          <a:blip r:embed="rId4"/>
          <a:srcRect l="33837" t="28605" r="30406" b="26537"/>
          <a:stretch/>
        </p:blipFill>
        <p:spPr>
          <a:xfrm>
            <a:off x="2492847" y="176324"/>
            <a:ext cx="4535275" cy="3200560"/>
          </a:xfrm>
          <a:prstGeom prst="rect">
            <a:avLst/>
          </a:prstGeom>
        </p:spPr>
      </p:pic>
      <p:pic>
        <p:nvPicPr>
          <p:cNvPr id="7" name="Picture 6">
            <a:extLst>
              <a:ext uri="{FF2B5EF4-FFF2-40B4-BE49-F238E27FC236}">
                <a16:creationId xmlns:a16="http://schemas.microsoft.com/office/drawing/2014/main" id="{2DDF5EC8-BA8A-4B7B-A41A-A04E0B40E453}"/>
              </a:ext>
            </a:extLst>
          </p:cNvPr>
          <p:cNvPicPr>
            <a:picLocks noChangeAspect="1"/>
          </p:cNvPicPr>
          <p:nvPr/>
        </p:nvPicPr>
        <p:blipFill rotWithShape="1">
          <a:blip r:embed="rId4"/>
          <a:srcRect l="69593" t="28605" r="16743" b="26537"/>
          <a:stretch/>
        </p:blipFill>
        <p:spPr>
          <a:xfrm>
            <a:off x="7052443" y="176324"/>
            <a:ext cx="1733107" cy="3200560"/>
          </a:xfrm>
          <a:prstGeom prst="rect">
            <a:avLst/>
          </a:prstGeom>
        </p:spPr>
      </p:pic>
      <p:sp>
        <p:nvSpPr>
          <p:cNvPr id="3" name="TextBox 2">
            <a:extLst>
              <a:ext uri="{FF2B5EF4-FFF2-40B4-BE49-F238E27FC236}">
                <a16:creationId xmlns:a16="http://schemas.microsoft.com/office/drawing/2014/main" id="{48D8C978-A20B-44AA-8365-8049C467BFFC}"/>
              </a:ext>
            </a:extLst>
          </p:cNvPr>
          <p:cNvSpPr txBox="1"/>
          <p:nvPr/>
        </p:nvSpPr>
        <p:spPr>
          <a:xfrm>
            <a:off x="108275" y="1365054"/>
            <a:ext cx="2384572" cy="1569660"/>
          </a:xfrm>
          <a:prstGeom prst="rect">
            <a:avLst/>
          </a:prstGeom>
          <a:noFill/>
          <a:ln>
            <a:noFill/>
          </a:ln>
        </p:spPr>
        <p:txBody>
          <a:bodyPr wrap="square" rtlCol="0">
            <a:spAutoFit/>
          </a:bodyPr>
          <a:lstStyle/>
          <a:p>
            <a:r>
              <a:rPr lang="en-GB" sz="1600" dirty="0">
                <a:latin typeface="Arial"/>
              </a:rPr>
              <a:t>Data presented daily at 4pm forum including admissions &amp; outcomes and case mix  presented by the ‘voice from the floor’ </a:t>
            </a:r>
          </a:p>
        </p:txBody>
      </p:sp>
    </p:spTree>
    <p:extLst>
      <p:ext uri="{BB962C8B-B14F-4D97-AF65-F5344CB8AC3E}">
        <p14:creationId xmlns:p14="http://schemas.microsoft.com/office/powerpoint/2010/main" val="3912141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ECD48409-90A7-4B18-A119-9C54F61C8464}"/>
              </a:ext>
            </a:extLst>
          </p:cNvPr>
          <p:cNvSpPr txBox="1">
            <a:spLocks/>
          </p:cNvSpPr>
          <p:nvPr/>
        </p:nvSpPr>
        <p:spPr>
          <a:xfrm>
            <a:off x="761304" y="766348"/>
            <a:ext cx="7630856"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Data visualisation</a:t>
            </a:r>
          </a:p>
        </p:txBody>
      </p:sp>
      <p:sp>
        <p:nvSpPr>
          <p:cNvPr id="5" name="Content Placeholder 2">
            <a:extLst>
              <a:ext uri="{FF2B5EF4-FFF2-40B4-BE49-F238E27FC236}">
                <a16:creationId xmlns:a16="http://schemas.microsoft.com/office/drawing/2014/main" id="{B949542E-934D-4AA1-9365-A7C117C184B8}"/>
              </a:ext>
            </a:extLst>
          </p:cNvPr>
          <p:cNvSpPr txBox="1">
            <a:spLocks/>
          </p:cNvSpPr>
          <p:nvPr/>
        </p:nvSpPr>
        <p:spPr>
          <a:xfrm>
            <a:off x="481556" y="1256131"/>
            <a:ext cx="8180887" cy="720419"/>
          </a:xfrm>
          <a:prstGeom prst="roundRect">
            <a:avLst/>
          </a:prstGeom>
          <a:solidFill>
            <a:srgbClr val="D9F5FF"/>
          </a:solidFill>
        </p:spPr>
        <p:style>
          <a:lnRef idx="2">
            <a:schemeClr val="accent1"/>
          </a:lnRef>
          <a:fillRef idx="1">
            <a:schemeClr val="lt1"/>
          </a:fillRef>
          <a:effectRef idx="0">
            <a:schemeClr val="accent1"/>
          </a:effectRef>
          <a:fontRef idx="minor">
            <a:schemeClr val="dk1"/>
          </a:fontRef>
        </p:style>
        <p:txBody>
          <a:bodyPr>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GB" sz="1800" dirty="0"/>
              <a:t>Where possible, data is visualised using run charts, time series, SPC and benchmarking to understand opportunities for change and impact of improvements</a:t>
            </a:r>
          </a:p>
          <a:p>
            <a:endParaRPr lang="en-GB" sz="1800" dirty="0"/>
          </a:p>
        </p:txBody>
      </p:sp>
      <p:pic>
        <p:nvPicPr>
          <p:cNvPr id="6" name="Picture 5">
            <a:extLst>
              <a:ext uri="{FF2B5EF4-FFF2-40B4-BE49-F238E27FC236}">
                <a16:creationId xmlns:a16="http://schemas.microsoft.com/office/drawing/2014/main" id="{7C76FBDA-A69E-48FB-9ED6-B5D442B43EEE}"/>
              </a:ext>
            </a:extLst>
          </p:cNvPr>
          <p:cNvPicPr>
            <a:picLocks noChangeAspect="1"/>
          </p:cNvPicPr>
          <p:nvPr/>
        </p:nvPicPr>
        <p:blipFill rotWithShape="1">
          <a:blip r:embed="rId2"/>
          <a:srcRect l="34747" t="21186" r="17677" b="23326"/>
          <a:stretch/>
        </p:blipFill>
        <p:spPr>
          <a:xfrm>
            <a:off x="114785" y="2399741"/>
            <a:ext cx="4331854" cy="2841918"/>
          </a:xfrm>
          <a:prstGeom prst="rect">
            <a:avLst/>
          </a:prstGeom>
        </p:spPr>
      </p:pic>
      <p:pic>
        <p:nvPicPr>
          <p:cNvPr id="7" name="Picture 6">
            <a:extLst>
              <a:ext uri="{FF2B5EF4-FFF2-40B4-BE49-F238E27FC236}">
                <a16:creationId xmlns:a16="http://schemas.microsoft.com/office/drawing/2014/main" id="{1B2693AB-0C48-42AF-8399-97438677BDB2}"/>
              </a:ext>
            </a:extLst>
          </p:cNvPr>
          <p:cNvPicPr>
            <a:picLocks noChangeAspect="1"/>
          </p:cNvPicPr>
          <p:nvPr/>
        </p:nvPicPr>
        <p:blipFill>
          <a:blip r:embed="rId3"/>
          <a:stretch>
            <a:fillRect/>
          </a:stretch>
        </p:blipFill>
        <p:spPr>
          <a:xfrm>
            <a:off x="4572000" y="4150097"/>
            <a:ext cx="4159250" cy="2034921"/>
          </a:xfrm>
          <a:prstGeom prst="rect">
            <a:avLst/>
          </a:prstGeom>
        </p:spPr>
      </p:pic>
      <p:pic>
        <p:nvPicPr>
          <p:cNvPr id="8" name="Picture 7">
            <a:extLst>
              <a:ext uri="{FF2B5EF4-FFF2-40B4-BE49-F238E27FC236}">
                <a16:creationId xmlns:a16="http://schemas.microsoft.com/office/drawing/2014/main" id="{D31BDEBB-50C0-4740-A15E-C42AD185C9F1}"/>
              </a:ext>
            </a:extLst>
          </p:cNvPr>
          <p:cNvPicPr>
            <a:picLocks noChangeAspect="1"/>
          </p:cNvPicPr>
          <p:nvPr/>
        </p:nvPicPr>
        <p:blipFill>
          <a:blip r:embed="rId4"/>
          <a:stretch>
            <a:fillRect/>
          </a:stretch>
        </p:blipFill>
        <p:spPr>
          <a:xfrm>
            <a:off x="4572000" y="2040286"/>
            <a:ext cx="4159250" cy="2034921"/>
          </a:xfrm>
          <a:prstGeom prst="rect">
            <a:avLst/>
          </a:prstGeom>
        </p:spPr>
      </p:pic>
      <p:sp>
        <p:nvSpPr>
          <p:cNvPr id="9" name="Text Placeholder 1">
            <a:extLst>
              <a:ext uri="{FF2B5EF4-FFF2-40B4-BE49-F238E27FC236}">
                <a16:creationId xmlns:a16="http://schemas.microsoft.com/office/drawing/2014/main" id="{7855DDDA-19BF-48CD-80A1-578DDFA38C7E}"/>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341904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252B6B-8728-48CC-8728-025BC3F41521}"/>
              </a:ext>
            </a:extLst>
          </p:cNvPr>
          <p:cNvSpPr>
            <a:spLocks noGrp="1"/>
          </p:cNvSpPr>
          <p:nvPr>
            <p:ph type="body" sz="quarter" idx="10"/>
          </p:nvPr>
        </p:nvSpPr>
        <p:spPr>
          <a:xfrm>
            <a:off x="761304" y="679262"/>
            <a:ext cx="6706296" cy="646331"/>
          </a:xfrm>
        </p:spPr>
        <p:txBody>
          <a:bodyPr/>
          <a:lstStyle/>
          <a:p>
            <a:r>
              <a:rPr lang="en-GB" b="1" dirty="0"/>
              <a:t>ImproveWell app gathers both staff survey data and suggestions for improvement</a:t>
            </a:r>
          </a:p>
        </p:txBody>
      </p:sp>
      <p:pic>
        <p:nvPicPr>
          <p:cNvPr id="3" name="Picture 2">
            <a:extLst>
              <a:ext uri="{FF2B5EF4-FFF2-40B4-BE49-F238E27FC236}">
                <a16:creationId xmlns:a16="http://schemas.microsoft.com/office/drawing/2014/main" id="{B35F588C-38D9-481B-95DE-C26F73B8560D}"/>
              </a:ext>
            </a:extLst>
          </p:cNvPr>
          <p:cNvPicPr>
            <a:picLocks noChangeAspect="1"/>
          </p:cNvPicPr>
          <p:nvPr/>
        </p:nvPicPr>
        <p:blipFill>
          <a:blip r:embed="rId2"/>
          <a:stretch>
            <a:fillRect/>
          </a:stretch>
        </p:blipFill>
        <p:spPr>
          <a:xfrm>
            <a:off x="598716" y="2043557"/>
            <a:ext cx="4330021" cy="2946297"/>
          </a:xfrm>
          <a:prstGeom prst="rect">
            <a:avLst/>
          </a:prstGeom>
        </p:spPr>
      </p:pic>
      <p:sp>
        <p:nvSpPr>
          <p:cNvPr id="4" name="Rectangle 3">
            <a:extLst>
              <a:ext uri="{FF2B5EF4-FFF2-40B4-BE49-F238E27FC236}">
                <a16:creationId xmlns:a16="http://schemas.microsoft.com/office/drawing/2014/main" id="{E2664B99-A03D-4BCD-849F-7726FD3AE255}"/>
              </a:ext>
            </a:extLst>
          </p:cNvPr>
          <p:cNvSpPr/>
          <p:nvPr/>
        </p:nvSpPr>
        <p:spPr>
          <a:xfrm>
            <a:off x="4928737" y="1325593"/>
            <a:ext cx="3973286" cy="4633063"/>
          </a:xfrm>
          <a:prstGeom prst="rect">
            <a:avLst/>
          </a:prstGeom>
        </p:spPr>
        <p:txBody>
          <a:bodyPr wrap="square">
            <a:spAutoFit/>
          </a:bodyPr>
          <a:lstStyle/>
          <a:p>
            <a:pPr marL="342900" lvl="0" indent="-342900">
              <a:lnSpc>
                <a:spcPct val="105000"/>
              </a:lnSpc>
              <a:spcAft>
                <a:spcPts val="800"/>
              </a:spcAft>
              <a:buSzPts val="1000"/>
              <a:buFont typeface="Symbol" panose="05050102010706020507" pitchFamily="18" charset="2"/>
              <a:buChar char=""/>
              <a:tabLst>
                <a:tab pos="457200" algn="l"/>
              </a:tabLst>
            </a:pPr>
            <a:r>
              <a:rPr lang="en-GB" sz="1600" b="1" dirty="0">
                <a:latin typeface="+mn-lt"/>
                <a:ea typeface="Calibri" panose="020F0502020204030204" pitchFamily="34" charset="0"/>
              </a:rPr>
              <a:t>This shift was better than the last one </a:t>
            </a:r>
            <a:r>
              <a:rPr lang="en-GB" sz="1600" dirty="0">
                <a:latin typeface="+mn-lt"/>
                <a:ea typeface="Calibri" panose="020F0502020204030204" pitchFamily="34" charset="0"/>
              </a:rPr>
              <a:t>(yes/no)</a:t>
            </a:r>
          </a:p>
          <a:p>
            <a:pPr marL="342900" lvl="0" indent="-342900">
              <a:lnSpc>
                <a:spcPct val="105000"/>
              </a:lnSpc>
              <a:spcAft>
                <a:spcPts val="800"/>
              </a:spcAft>
              <a:buSzPts val="1000"/>
              <a:buFont typeface="Symbol" panose="05050102010706020507" pitchFamily="18" charset="2"/>
              <a:buChar char=""/>
              <a:tabLst>
                <a:tab pos="457200" algn="l"/>
              </a:tabLst>
            </a:pPr>
            <a:r>
              <a:rPr lang="en-GB" sz="1600" b="1" dirty="0">
                <a:latin typeface="+mn-lt"/>
                <a:ea typeface="Calibri" panose="020F0502020204030204" pitchFamily="34" charset="0"/>
              </a:rPr>
              <a:t>On my last shift, I felt unsafe </a:t>
            </a:r>
            <a:r>
              <a:rPr lang="en-GB" sz="1600" dirty="0">
                <a:latin typeface="+mn-lt"/>
                <a:ea typeface="Calibri" panose="020F0502020204030204" pitchFamily="34" charset="0"/>
              </a:rPr>
              <a:t>(Likert scale - 1=never, 2=seldom, 3= often, 4= always)</a:t>
            </a:r>
          </a:p>
          <a:p>
            <a:pPr marL="342900" lvl="0" indent="-342900">
              <a:lnSpc>
                <a:spcPct val="105000"/>
              </a:lnSpc>
              <a:spcAft>
                <a:spcPts val="800"/>
              </a:spcAft>
              <a:buSzPts val="1000"/>
              <a:buFont typeface="Symbol" panose="05050102010706020507" pitchFamily="18" charset="2"/>
              <a:buChar char=""/>
              <a:tabLst>
                <a:tab pos="457200" algn="l"/>
              </a:tabLst>
            </a:pPr>
            <a:r>
              <a:rPr lang="en-GB" sz="1600" b="1" dirty="0">
                <a:latin typeface="+mn-lt"/>
                <a:ea typeface="Calibri" panose="020F0502020204030204" pitchFamily="34" charset="0"/>
              </a:rPr>
              <a:t>On my last shift, I felt  unsupported </a:t>
            </a:r>
            <a:r>
              <a:rPr lang="en-GB" sz="1600" dirty="0">
                <a:latin typeface="+mn-lt"/>
                <a:ea typeface="Calibri" panose="020F0502020204030204" pitchFamily="34" charset="0"/>
              </a:rPr>
              <a:t>(Likert scale - 1=never, 2=seldom, 3= often, 4= always)</a:t>
            </a:r>
          </a:p>
          <a:p>
            <a:pPr marL="342900" lvl="0" indent="-342900">
              <a:lnSpc>
                <a:spcPct val="105000"/>
              </a:lnSpc>
              <a:spcAft>
                <a:spcPts val="800"/>
              </a:spcAft>
              <a:buSzPts val="1000"/>
              <a:buFont typeface="Symbol" panose="05050102010706020507" pitchFamily="18" charset="2"/>
              <a:buChar char=""/>
              <a:tabLst>
                <a:tab pos="457200" algn="l"/>
              </a:tabLst>
            </a:pPr>
            <a:r>
              <a:rPr lang="en-GB" sz="1600" b="1" dirty="0">
                <a:latin typeface="+mn-lt"/>
                <a:ea typeface="Calibri" panose="020F0502020204030204" pitchFamily="34" charset="0"/>
              </a:rPr>
              <a:t>On my last shift, I felt physically exhausted</a:t>
            </a:r>
            <a:r>
              <a:rPr lang="en-GB" sz="1600" dirty="0">
                <a:latin typeface="+mn-lt"/>
                <a:ea typeface="Calibri" panose="020F0502020204030204" pitchFamily="34" charset="0"/>
              </a:rPr>
              <a:t>  (Likert scale - 1=never, 2=seldom, 3= often, 4= always) </a:t>
            </a:r>
          </a:p>
          <a:p>
            <a:pPr marL="342900" lvl="0" indent="-342900">
              <a:lnSpc>
                <a:spcPct val="105000"/>
              </a:lnSpc>
              <a:spcAft>
                <a:spcPts val="800"/>
              </a:spcAft>
              <a:buSzPts val="1000"/>
              <a:buFont typeface="Symbol" panose="05050102010706020507" pitchFamily="18" charset="2"/>
              <a:buChar char=""/>
              <a:tabLst>
                <a:tab pos="457200" algn="l"/>
              </a:tabLst>
            </a:pPr>
            <a:r>
              <a:rPr lang="en-GB" sz="1600" b="1" dirty="0">
                <a:latin typeface="+mn-lt"/>
                <a:ea typeface="Calibri" panose="020F0502020204030204" pitchFamily="34" charset="0"/>
              </a:rPr>
              <a:t>On my last shift, I felt mentally exhausted </a:t>
            </a:r>
            <a:r>
              <a:rPr lang="en-GB" sz="1600" dirty="0">
                <a:latin typeface="+mn-lt"/>
                <a:ea typeface="Calibri" panose="020F0502020204030204" pitchFamily="34" charset="0"/>
              </a:rPr>
              <a:t>(Likert scale - 1=never, 2=seldom, 3= often, 4= always)</a:t>
            </a:r>
          </a:p>
          <a:p>
            <a:pPr marL="342900" lvl="0" indent="-342900">
              <a:lnSpc>
                <a:spcPct val="105000"/>
              </a:lnSpc>
              <a:spcAft>
                <a:spcPts val="800"/>
              </a:spcAft>
              <a:buSzPts val="1000"/>
              <a:buFont typeface="Symbol" panose="05050102010706020507" pitchFamily="18" charset="2"/>
              <a:buChar char=""/>
              <a:tabLst>
                <a:tab pos="457200" algn="l"/>
              </a:tabLst>
            </a:pPr>
            <a:r>
              <a:rPr lang="en-GB" sz="1600" b="1" dirty="0">
                <a:latin typeface="+mn-lt"/>
                <a:ea typeface="Calibri" panose="020F0502020204030204" pitchFamily="34" charset="0"/>
              </a:rPr>
              <a:t>How can we make tomorrow better? </a:t>
            </a:r>
            <a:r>
              <a:rPr lang="en-GB" sz="1600" dirty="0">
                <a:latin typeface="+mn-lt"/>
                <a:ea typeface="Calibri" panose="020F0502020204030204" pitchFamily="34" charset="0"/>
              </a:rPr>
              <a:t>(Free text)</a:t>
            </a:r>
            <a:endParaRPr lang="en-GB" sz="1600" dirty="0">
              <a:effectLst/>
              <a:latin typeface="+mn-lt"/>
              <a:ea typeface="Calibri" panose="020F0502020204030204" pitchFamily="34" charset="0"/>
            </a:endParaRPr>
          </a:p>
        </p:txBody>
      </p:sp>
      <p:sp>
        <p:nvSpPr>
          <p:cNvPr id="6" name="Text Placeholder 1">
            <a:extLst>
              <a:ext uri="{FF2B5EF4-FFF2-40B4-BE49-F238E27FC236}">
                <a16:creationId xmlns:a16="http://schemas.microsoft.com/office/drawing/2014/main" id="{2EF9C535-80C5-4D23-9CFD-0E780BB6DCBE}"/>
              </a:ext>
            </a:extLst>
          </p:cNvPr>
          <p:cNvSpPr txBox="1">
            <a:spLocks/>
          </p:cNvSpPr>
          <p:nvPr/>
        </p:nvSpPr>
        <p:spPr>
          <a:xfrm>
            <a:off x="185581" y="135724"/>
            <a:ext cx="1416391" cy="443102"/>
          </a:xfrm>
          <a:prstGeom prst="roundRect">
            <a:avLst/>
          </a:prstGeom>
          <a:solidFill>
            <a:srgbClr val="A3E7FF"/>
          </a:solidFill>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Staff Experience</a:t>
            </a:r>
          </a:p>
        </p:txBody>
      </p:sp>
    </p:spTree>
    <p:extLst>
      <p:ext uri="{BB962C8B-B14F-4D97-AF65-F5344CB8AC3E}">
        <p14:creationId xmlns:p14="http://schemas.microsoft.com/office/powerpoint/2010/main" val="2842686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proveWell: App that empowers fronline staff and healthcare ...">
            <a:extLst>
              <a:ext uri="{FF2B5EF4-FFF2-40B4-BE49-F238E27FC236}">
                <a16:creationId xmlns:a16="http://schemas.microsoft.com/office/drawing/2014/main" id="{B0452336-57AA-467F-A882-0731C82A6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94" y="935359"/>
            <a:ext cx="2171700" cy="5972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FAFDD62-6C38-4554-B7B1-8621BCBAEEB8}"/>
              </a:ext>
            </a:extLst>
          </p:cNvPr>
          <p:cNvSpPr/>
          <p:nvPr/>
        </p:nvSpPr>
        <p:spPr>
          <a:xfrm>
            <a:off x="5549900" y="1483248"/>
            <a:ext cx="3301154" cy="5105400"/>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5" name="Rectangle 24">
            <a:extLst>
              <a:ext uri="{FF2B5EF4-FFF2-40B4-BE49-F238E27FC236}">
                <a16:creationId xmlns:a16="http://schemas.microsoft.com/office/drawing/2014/main" id="{ABC40C25-832A-4172-9E21-441E79B85FC6}"/>
              </a:ext>
            </a:extLst>
          </p:cNvPr>
          <p:cNvSpPr/>
          <p:nvPr/>
        </p:nvSpPr>
        <p:spPr>
          <a:xfrm>
            <a:off x="369494" y="1483248"/>
            <a:ext cx="4925212" cy="5105400"/>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Text Placeholder 1">
            <a:extLst>
              <a:ext uri="{FF2B5EF4-FFF2-40B4-BE49-F238E27FC236}">
                <a16:creationId xmlns:a16="http://schemas.microsoft.com/office/drawing/2014/main" id="{8C04F78A-3DA8-4FC0-B1CB-A41F970DFC4A}"/>
              </a:ext>
            </a:extLst>
          </p:cNvPr>
          <p:cNvSpPr txBox="1">
            <a:spLocks/>
          </p:cNvSpPr>
          <p:nvPr/>
        </p:nvSpPr>
        <p:spPr>
          <a:xfrm>
            <a:off x="444848" y="661523"/>
            <a:ext cx="7630856"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Staff Survey data 7/4 – 30/4</a:t>
            </a:r>
          </a:p>
        </p:txBody>
      </p:sp>
      <p:graphicFrame>
        <p:nvGraphicFramePr>
          <p:cNvPr id="11" name="Chart 10">
            <a:extLst>
              <a:ext uri="{FF2B5EF4-FFF2-40B4-BE49-F238E27FC236}">
                <a16:creationId xmlns:a16="http://schemas.microsoft.com/office/drawing/2014/main" id="{6B4D57DB-C75B-4053-B246-92E539CA6B58}"/>
              </a:ext>
            </a:extLst>
          </p:cNvPr>
          <p:cNvGraphicFramePr/>
          <p:nvPr>
            <p:extLst>
              <p:ext uri="{D42A27DB-BD31-4B8C-83A1-F6EECF244321}">
                <p14:modId xmlns:p14="http://schemas.microsoft.com/office/powerpoint/2010/main" val="802539978"/>
              </p:ext>
            </p:extLst>
          </p:nvPr>
        </p:nvGraphicFramePr>
        <p:xfrm>
          <a:off x="1041400" y="2239014"/>
          <a:ext cx="4301042" cy="38797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1C7E7CDA-D40F-4740-80AB-91A9CF2782F7}"/>
              </a:ext>
            </a:extLst>
          </p:cNvPr>
          <p:cNvGraphicFramePr/>
          <p:nvPr>
            <p:extLst>
              <p:ext uri="{D42A27DB-BD31-4B8C-83A1-F6EECF244321}">
                <p14:modId xmlns:p14="http://schemas.microsoft.com/office/powerpoint/2010/main" val="3406740312"/>
              </p:ext>
            </p:extLst>
          </p:nvPr>
        </p:nvGraphicFramePr>
        <p:xfrm>
          <a:off x="5981352" y="2239014"/>
          <a:ext cx="2717800" cy="4098332"/>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a16="http://schemas.microsoft.com/office/drawing/2014/main" id="{9FEEE52D-3ECF-4648-8458-819FD951F7BC}"/>
              </a:ext>
            </a:extLst>
          </p:cNvPr>
          <p:cNvSpPr/>
          <p:nvPr/>
        </p:nvSpPr>
        <p:spPr>
          <a:xfrm>
            <a:off x="5602392" y="1682351"/>
            <a:ext cx="3301154" cy="556663"/>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solidFill>
              </a:rPr>
              <a:t>The last shift was better than the one before:</a:t>
            </a:r>
          </a:p>
        </p:txBody>
      </p:sp>
      <p:sp>
        <p:nvSpPr>
          <p:cNvPr id="19" name="Rectangle 18">
            <a:extLst>
              <a:ext uri="{FF2B5EF4-FFF2-40B4-BE49-F238E27FC236}">
                <a16:creationId xmlns:a16="http://schemas.microsoft.com/office/drawing/2014/main" id="{88BF06D8-867A-4BC8-BDDC-27D3FD1C52F3}"/>
              </a:ext>
            </a:extLst>
          </p:cNvPr>
          <p:cNvSpPr/>
          <p:nvPr/>
        </p:nvSpPr>
        <p:spPr>
          <a:xfrm>
            <a:off x="7073900" y="2665650"/>
            <a:ext cx="711200" cy="556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bg1"/>
                </a:solidFill>
              </a:rPr>
              <a:t>26%</a:t>
            </a:r>
          </a:p>
        </p:txBody>
      </p:sp>
      <p:sp>
        <p:nvSpPr>
          <p:cNvPr id="20" name="Rectangle 19">
            <a:extLst>
              <a:ext uri="{FF2B5EF4-FFF2-40B4-BE49-F238E27FC236}">
                <a16:creationId xmlns:a16="http://schemas.microsoft.com/office/drawing/2014/main" id="{B7B301F8-BEAA-40D4-8A8A-3FF162E320BD}"/>
              </a:ext>
            </a:extLst>
          </p:cNvPr>
          <p:cNvSpPr/>
          <p:nvPr/>
        </p:nvSpPr>
        <p:spPr>
          <a:xfrm>
            <a:off x="7073900" y="4250080"/>
            <a:ext cx="711200" cy="556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bg1"/>
                </a:solidFill>
              </a:rPr>
              <a:t>74%</a:t>
            </a:r>
          </a:p>
        </p:txBody>
      </p:sp>
      <p:sp>
        <p:nvSpPr>
          <p:cNvPr id="21" name="Rectangle 20">
            <a:extLst>
              <a:ext uri="{FF2B5EF4-FFF2-40B4-BE49-F238E27FC236}">
                <a16:creationId xmlns:a16="http://schemas.microsoft.com/office/drawing/2014/main" id="{C1D7F467-7F11-4839-BFE1-072EB968636A}"/>
              </a:ext>
            </a:extLst>
          </p:cNvPr>
          <p:cNvSpPr/>
          <p:nvPr/>
        </p:nvSpPr>
        <p:spPr>
          <a:xfrm>
            <a:off x="6159848" y="2665650"/>
            <a:ext cx="711200" cy="556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solidFill>
              </a:rPr>
              <a:t>No</a:t>
            </a:r>
          </a:p>
        </p:txBody>
      </p:sp>
      <p:sp>
        <p:nvSpPr>
          <p:cNvPr id="22" name="Rectangle 21">
            <a:extLst>
              <a:ext uri="{FF2B5EF4-FFF2-40B4-BE49-F238E27FC236}">
                <a16:creationId xmlns:a16="http://schemas.microsoft.com/office/drawing/2014/main" id="{82A96296-82D5-47F4-AD64-5494FB5F7B85}"/>
              </a:ext>
            </a:extLst>
          </p:cNvPr>
          <p:cNvSpPr/>
          <p:nvPr/>
        </p:nvSpPr>
        <p:spPr>
          <a:xfrm>
            <a:off x="6159848" y="4250080"/>
            <a:ext cx="711200" cy="556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solidFill>
              </a:rPr>
              <a:t>Yes</a:t>
            </a:r>
          </a:p>
        </p:txBody>
      </p:sp>
      <p:sp>
        <p:nvSpPr>
          <p:cNvPr id="24" name="Rectangle 23">
            <a:extLst>
              <a:ext uri="{FF2B5EF4-FFF2-40B4-BE49-F238E27FC236}">
                <a16:creationId xmlns:a16="http://schemas.microsoft.com/office/drawing/2014/main" id="{4F7EF17E-241D-4681-8218-FA32618EB4A7}"/>
              </a:ext>
            </a:extLst>
          </p:cNvPr>
          <p:cNvSpPr/>
          <p:nvPr/>
        </p:nvSpPr>
        <p:spPr>
          <a:xfrm>
            <a:off x="472786" y="1491619"/>
            <a:ext cx="4416714" cy="556663"/>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400" dirty="0">
                <a:solidFill>
                  <a:schemeClr val="tx1"/>
                </a:solidFill>
              </a:rPr>
              <a:t>On my last shift, I felt….</a:t>
            </a:r>
          </a:p>
        </p:txBody>
      </p:sp>
      <p:sp>
        <p:nvSpPr>
          <p:cNvPr id="26" name="Rectangle 25">
            <a:extLst>
              <a:ext uri="{FF2B5EF4-FFF2-40B4-BE49-F238E27FC236}">
                <a16:creationId xmlns:a16="http://schemas.microsoft.com/office/drawing/2014/main" id="{F9A729A6-1A91-4F70-88B3-9E60CC613BDE}"/>
              </a:ext>
            </a:extLst>
          </p:cNvPr>
          <p:cNvSpPr/>
          <p:nvPr/>
        </p:nvSpPr>
        <p:spPr>
          <a:xfrm>
            <a:off x="1305351" y="5935783"/>
            <a:ext cx="759114" cy="556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GB" dirty="0">
                <a:solidFill>
                  <a:schemeClr val="tx1"/>
                </a:solidFill>
              </a:rPr>
              <a:t>Safe</a:t>
            </a:r>
          </a:p>
        </p:txBody>
      </p:sp>
      <p:sp>
        <p:nvSpPr>
          <p:cNvPr id="27" name="Rectangle 26">
            <a:extLst>
              <a:ext uri="{FF2B5EF4-FFF2-40B4-BE49-F238E27FC236}">
                <a16:creationId xmlns:a16="http://schemas.microsoft.com/office/drawing/2014/main" id="{B9CC1250-8563-418D-A4B2-EE358B1BA5A8}"/>
              </a:ext>
            </a:extLst>
          </p:cNvPr>
          <p:cNvSpPr/>
          <p:nvPr/>
        </p:nvSpPr>
        <p:spPr>
          <a:xfrm>
            <a:off x="2105636" y="5935783"/>
            <a:ext cx="1215095" cy="556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GB" dirty="0">
                <a:solidFill>
                  <a:schemeClr val="tx1"/>
                </a:solidFill>
              </a:rPr>
              <a:t>Supported</a:t>
            </a:r>
          </a:p>
        </p:txBody>
      </p:sp>
      <p:sp>
        <p:nvSpPr>
          <p:cNvPr id="30" name="Rectangle 29">
            <a:extLst>
              <a:ext uri="{FF2B5EF4-FFF2-40B4-BE49-F238E27FC236}">
                <a16:creationId xmlns:a16="http://schemas.microsoft.com/office/drawing/2014/main" id="{85BFF38F-F91E-4A79-ABC5-0BB4E3EAB96C}"/>
              </a:ext>
            </a:extLst>
          </p:cNvPr>
          <p:cNvSpPr/>
          <p:nvPr/>
        </p:nvSpPr>
        <p:spPr>
          <a:xfrm>
            <a:off x="3018910" y="5935783"/>
            <a:ext cx="1361562" cy="556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GB" dirty="0">
                <a:solidFill>
                  <a:schemeClr val="tx1"/>
                </a:solidFill>
              </a:rPr>
              <a:t>Physically able</a:t>
            </a:r>
          </a:p>
        </p:txBody>
      </p:sp>
      <p:sp>
        <p:nvSpPr>
          <p:cNvPr id="31" name="Rectangle 30">
            <a:extLst>
              <a:ext uri="{FF2B5EF4-FFF2-40B4-BE49-F238E27FC236}">
                <a16:creationId xmlns:a16="http://schemas.microsoft.com/office/drawing/2014/main" id="{ED8CAF64-7431-4662-836C-109E0282562F}"/>
              </a:ext>
            </a:extLst>
          </p:cNvPr>
          <p:cNvSpPr/>
          <p:nvPr/>
        </p:nvSpPr>
        <p:spPr>
          <a:xfrm>
            <a:off x="4106952" y="5935783"/>
            <a:ext cx="1102089" cy="556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GB" dirty="0">
                <a:solidFill>
                  <a:schemeClr val="tx1"/>
                </a:solidFill>
              </a:rPr>
              <a:t>Mentally able</a:t>
            </a:r>
          </a:p>
        </p:txBody>
      </p:sp>
      <p:sp>
        <p:nvSpPr>
          <p:cNvPr id="33" name="Rectangle 32">
            <a:extLst>
              <a:ext uri="{FF2B5EF4-FFF2-40B4-BE49-F238E27FC236}">
                <a16:creationId xmlns:a16="http://schemas.microsoft.com/office/drawing/2014/main" id="{AF7A2BC1-9039-439C-96F4-4109C5E1FF4C}"/>
              </a:ext>
            </a:extLst>
          </p:cNvPr>
          <p:cNvSpPr/>
          <p:nvPr/>
        </p:nvSpPr>
        <p:spPr>
          <a:xfrm>
            <a:off x="268391" y="2287420"/>
            <a:ext cx="969479" cy="556663"/>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b="1" dirty="0">
                <a:solidFill>
                  <a:schemeClr val="tx1"/>
                </a:solidFill>
              </a:rPr>
              <a:t>5 </a:t>
            </a:r>
            <a:br>
              <a:rPr lang="en-GB" b="1" dirty="0">
                <a:solidFill>
                  <a:schemeClr val="tx1"/>
                </a:solidFill>
              </a:rPr>
            </a:br>
            <a:r>
              <a:rPr lang="en-GB" b="1" dirty="0">
                <a:solidFill>
                  <a:schemeClr val="tx1"/>
                </a:solidFill>
              </a:rPr>
              <a:t>Always</a:t>
            </a:r>
          </a:p>
          <a:p>
            <a:endParaRPr lang="en-GB" dirty="0">
              <a:solidFill>
                <a:schemeClr val="tx1"/>
              </a:solidFill>
            </a:endParaRPr>
          </a:p>
        </p:txBody>
      </p:sp>
      <p:sp>
        <p:nvSpPr>
          <p:cNvPr id="34" name="Rectangle 33">
            <a:extLst>
              <a:ext uri="{FF2B5EF4-FFF2-40B4-BE49-F238E27FC236}">
                <a16:creationId xmlns:a16="http://schemas.microsoft.com/office/drawing/2014/main" id="{568CF57E-7C68-4B40-AD83-5CC96F393379}"/>
              </a:ext>
            </a:extLst>
          </p:cNvPr>
          <p:cNvSpPr/>
          <p:nvPr/>
        </p:nvSpPr>
        <p:spPr>
          <a:xfrm>
            <a:off x="268392" y="5767074"/>
            <a:ext cx="969479" cy="556663"/>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b="1" dirty="0">
                <a:solidFill>
                  <a:schemeClr val="tx1"/>
                </a:solidFill>
              </a:rPr>
              <a:t>Never</a:t>
            </a:r>
          </a:p>
          <a:p>
            <a:pPr algn="r"/>
            <a:r>
              <a:rPr lang="en-GB" b="1" dirty="0">
                <a:solidFill>
                  <a:schemeClr val="tx1"/>
                </a:solidFill>
              </a:rPr>
              <a:t>1</a:t>
            </a:r>
          </a:p>
          <a:p>
            <a:endParaRPr lang="en-GB" dirty="0">
              <a:solidFill>
                <a:schemeClr val="tx1"/>
              </a:solidFill>
            </a:endParaRPr>
          </a:p>
        </p:txBody>
      </p:sp>
      <p:cxnSp>
        <p:nvCxnSpPr>
          <p:cNvPr id="32" name="Straight Connector 31">
            <a:extLst>
              <a:ext uri="{FF2B5EF4-FFF2-40B4-BE49-F238E27FC236}">
                <a16:creationId xmlns:a16="http://schemas.microsoft.com/office/drawing/2014/main" id="{4220F39E-4DDF-4DFF-9FFF-FADCA6CA82CA}"/>
              </a:ext>
            </a:extLst>
          </p:cNvPr>
          <p:cNvCxnSpPr>
            <a:cxnSpLocks/>
          </p:cNvCxnSpPr>
          <p:nvPr/>
        </p:nvCxnSpPr>
        <p:spPr>
          <a:xfrm flipV="1">
            <a:off x="1237871" y="2284649"/>
            <a:ext cx="3791329" cy="5166"/>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38" name="Rectangle 37">
            <a:extLst>
              <a:ext uri="{FF2B5EF4-FFF2-40B4-BE49-F238E27FC236}">
                <a16:creationId xmlns:a16="http://schemas.microsoft.com/office/drawing/2014/main" id="{77CB9AFC-987A-4F03-80BC-4FA2D88B6B59}"/>
              </a:ext>
            </a:extLst>
          </p:cNvPr>
          <p:cNvSpPr/>
          <p:nvPr/>
        </p:nvSpPr>
        <p:spPr>
          <a:xfrm>
            <a:off x="6934147" y="5929304"/>
            <a:ext cx="850953" cy="556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400" dirty="0">
                <a:solidFill>
                  <a:schemeClr val="tx1"/>
                </a:solidFill>
              </a:rPr>
              <a:t>n=27</a:t>
            </a:r>
          </a:p>
        </p:txBody>
      </p:sp>
      <p:sp>
        <p:nvSpPr>
          <p:cNvPr id="28" name="Text Placeholder 1">
            <a:extLst>
              <a:ext uri="{FF2B5EF4-FFF2-40B4-BE49-F238E27FC236}">
                <a16:creationId xmlns:a16="http://schemas.microsoft.com/office/drawing/2014/main" id="{6F7BFAAE-EC21-4712-A3B9-B6856DDAF6C0}"/>
              </a:ext>
            </a:extLst>
          </p:cNvPr>
          <p:cNvSpPr txBox="1">
            <a:spLocks/>
          </p:cNvSpPr>
          <p:nvPr/>
        </p:nvSpPr>
        <p:spPr>
          <a:xfrm>
            <a:off x="185581" y="135724"/>
            <a:ext cx="1416391" cy="443102"/>
          </a:xfrm>
          <a:prstGeom prst="roundRect">
            <a:avLst/>
          </a:prstGeom>
          <a:solidFill>
            <a:srgbClr val="A3E7FF"/>
          </a:solidFill>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Staff Experience</a:t>
            </a:r>
          </a:p>
        </p:txBody>
      </p:sp>
    </p:spTree>
    <p:extLst>
      <p:ext uri="{BB962C8B-B14F-4D97-AF65-F5344CB8AC3E}">
        <p14:creationId xmlns:p14="http://schemas.microsoft.com/office/powerpoint/2010/main" val="4046534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F782B1-EE0C-4A07-8972-282C460EF0A9}"/>
              </a:ext>
            </a:extLst>
          </p:cNvPr>
          <p:cNvSpPr>
            <a:spLocks noGrp="1"/>
          </p:cNvSpPr>
          <p:nvPr>
            <p:ph type="body" sz="quarter" idx="10"/>
          </p:nvPr>
        </p:nvSpPr>
        <p:spPr>
          <a:xfrm>
            <a:off x="756572" y="635829"/>
            <a:ext cx="7630856" cy="323165"/>
          </a:xfrm>
        </p:spPr>
        <p:txBody>
          <a:bodyPr/>
          <a:lstStyle/>
          <a:p>
            <a:r>
              <a:rPr lang="en-GB" b="1" dirty="0" err="1"/>
              <a:t>ImproveWell</a:t>
            </a:r>
            <a:r>
              <a:rPr lang="en-GB" b="1" dirty="0"/>
              <a:t> summary </a:t>
            </a:r>
          </a:p>
        </p:txBody>
      </p:sp>
      <p:pic>
        <p:nvPicPr>
          <p:cNvPr id="3" name="Picture 2">
            <a:extLst>
              <a:ext uri="{FF2B5EF4-FFF2-40B4-BE49-F238E27FC236}">
                <a16:creationId xmlns:a16="http://schemas.microsoft.com/office/drawing/2014/main" id="{6F93ACDB-C3D2-435B-BC26-AD1E6275B6A6}"/>
              </a:ext>
            </a:extLst>
          </p:cNvPr>
          <p:cNvPicPr>
            <a:picLocks noChangeAspect="1"/>
          </p:cNvPicPr>
          <p:nvPr/>
        </p:nvPicPr>
        <p:blipFill>
          <a:blip r:embed="rId2"/>
          <a:stretch>
            <a:fillRect/>
          </a:stretch>
        </p:blipFill>
        <p:spPr>
          <a:xfrm>
            <a:off x="1425150" y="1010001"/>
            <a:ext cx="5981241" cy="5314215"/>
          </a:xfrm>
          <a:prstGeom prst="rect">
            <a:avLst/>
          </a:prstGeom>
        </p:spPr>
      </p:pic>
      <p:sp>
        <p:nvSpPr>
          <p:cNvPr id="5" name="Text Placeholder 1">
            <a:extLst>
              <a:ext uri="{FF2B5EF4-FFF2-40B4-BE49-F238E27FC236}">
                <a16:creationId xmlns:a16="http://schemas.microsoft.com/office/drawing/2014/main" id="{30A9936E-AAAE-4C9E-B916-0F63A6970140}"/>
              </a:ext>
            </a:extLst>
          </p:cNvPr>
          <p:cNvSpPr txBox="1">
            <a:spLocks/>
          </p:cNvSpPr>
          <p:nvPr/>
        </p:nvSpPr>
        <p:spPr>
          <a:xfrm>
            <a:off x="185581" y="135724"/>
            <a:ext cx="1416391" cy="443102"/>
          </a:xfrm>
          <a:prstGeom prst="roundRect">
            <a:avLst/>
          </a:prstGeom>
          <a:solidFill>
            <a:srgbClr val="A3E7FF"/>
          </a:solidFill>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Staff Experience</a:t>
            </a:r>
          </a:p>
        </p:txBody>
      </p:sp>
    </p:spTree>
    <p:extLst>
      <p:ext uri="{BB962C8B-B14F-4D97-AF65-F5344CB8AC3E}">
        <p14:creationId xmlns:p14="http://schemas.microsoft.com/office/powerpoint/2010/main" val="3592510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F782B1-EE0C-4A07-8972-282C460EF0A9}"/>
              </a:ext>
            </a:extLst>
          </p:cNvPr>
          <p:cNvSpPr>
            <a:spLocks noGrp="1"/>
          </p:cNvSpPr>
          <p:nvPr>
            <p:ph type="body" sz="quarter" idx="10"/>
          </p:nvPr>
        </p:nvSpPr>
        <p:spPr>
          <a:xfrm>
            <a:off x="756572" y="635829"/>
            <a:ext cx="7630856" cy="323165"/>
          </a:xfrm>
        </p:spPr>
        <p:txBody>
          <a:bodyPr/>
          <a:lstStyle/>
          <a:p>
            <a:r>
              <a:rPr lang="en-GB" b="1" dirty="0"/>
              <a:t>Staff Debrief Proforma</a:t>
            </a:r>
          </a:p>
        </p:txBody>
      </p:sp>
      <p:sp>
        <p:nvSpPr>
          <p:cNvPr id="5" name="Text Placeholder 1">
            <a:extLst>
              <a:ext uri="{FF2B5EF4-FFF2-40B4-BE49-F238E27FC236}">
                <a16:creationId xmlns:a16="http://schemas.microsoft.com/office/drawing/2014/main" id="{30A9936E-AAAE-4C9E-B916-0F63A6970140}"/>
              </a:ext>
            </a:extLst>
          </p:cNvPr>
          <p:cNvSpPr txBox="1">
            <a:spLocks/>
          </p:cNvSpPr>
          <p:nvPr/>
        </p:nvSpPr>
        <p:spPr>
          <a:xfrm>
            <a:off x="185581" y="135724"/>
            <a:ext cx="1416391" cy="443102"/>
          </a:xfrm>
          <a:prstGeom prst="roundRect">
            <a:avLst/>
          </a:prstGeom>
          <a:solidFill>
            <a:srgbClr val="A3E7FF"/>
          </a:solidFill>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Staff Experience</a:t>
            </a:r>
          </a:p>
        </p:txBody>
      </p:sp>
      <p:pic>
        <p:nvPicPr>
          <p:cNvPr id="4" name="Picture 3">
            <a:extLst>
              <a:ext uri="{FF2B5EF4-FFF2-40B4-BE49-F238E27FC236}">
                <a16:creationId xmlns:a16="http://schemas.microsoft.com/office/drawing/2014/main" id="{16122D1B-CD5B-4FE8-B69A-1C927393EEC5}"/>
              </a:ext>
            </a:extLst>
          </p:cNvPr>
          <p:cNvPicPr>
            <a:picLocks noChangeAspect="1"/>
          </p:cNvPicPr>
          <p:nvPr/>
        </p:nvPicPr>
        <p:blipFill rotWithShape="1">
          <a:blip r:embed="rId2"/>
          <a:srcRect l="31212" t="20506" r="15758" b="10717"/>
          <a:stretch/>
        </p:blipFill>
        <p:spPr>
          <a:xfrm>
            <a:off x="1514764" y="1198672"/>
            <a:ext cx="6114472" cy="4460655"/>
          </a:xfrm>
          <a:prstGeom prst="rect">
            <a:avLst/>
          </a:prstGeom>
        </p:spPr>
      </p:pic>
    </p:spTree>
    <p:extLst>
      <p:ext uri="{BB962C8B-B14F-4D97-AF65-F5344CB8AC3E}">
        <p14:creationId xmlns:p14="http://schemas.microsoft.com/office/powerpoint/2010/main" val="3241885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583976-2E40-4665-9DA8-BB54D82AAA90}"/>
              </a:ext>
            </a:extLst>
          </p:cNvPr>
          <p:cNvSpPr>
            <a:spLocks noGrp="1"/>
          </p:cNvSpPr>
          <p:nvPr>
            <p:ph type="body" sz="quarter" idx="10"/>
          </p:nvPr>
        </p:nvSpPr>
        <p:spPr>
          <a:xfrm>
            <a:off x="756572" y="1265492"/>
            <a:ext cx="6667485" cy="969496"/>
          </a:xfrm>
        </p:spPr>
        <p:txBody>
          <a:bodyPr/>
          <a:lstStyle/>
          <a:p>
            <a:r>
              <a:rPr lang="en-GB" dirty="0"/>
              <a:t>The Bedside Learning Coordinator role is designed to address several challenges that are in place by the nature of the hospital and Covid-19</a:t>
            </a:r>
          </a:p>
        </p:txBody>
      </p:sp>
      <p:graphicFrame>
        <p:nvGraphicFramePr>
          <p:cNvPr id="4" name="Diagram 3">
            <a:extLst>
              <a:ext uri="{FF2B5EF4-FFF2-40B4-BE49-F238E27FC236}">
                <a16:creationId xmlns:a16="http://schemas.microsoft.com/office/drawing/2014/main" id="{F1394A86-3BDA-4C59-898E-87746616524D}"/>
              </a:ext>
            </a:extLst>
          </p:cNvPr>
          <p:cNvGraphicFramePr/>
          <p:nvPr>
            <p:extLst>
              <p:ext uri="{D42A27DB-BD31-4B8C-83A1-F6EECF244321}">
                <p14:modId xmlns:p14="http://schemas.microsoft.com/office/powerpoint/2010/main" val="4200957753"/>
              </p:ext>
            </p:extLst>
          </p:nvPr>
        </p:nvGraphicFramePr>
        <p:xfrm>
          <a:off x="756572" y="2359420"/>
          <a:ext cx="7853998" cy="3664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1">
            <a:extLst>
              <a:ext uri="{FF2B5EF4-FFF2-40B4-BE49-F238E27FC236}">
                <a16:creationId xmlns:a16="http://schemas.microsoft.com/office/drawing/2014/main" id="{25B53133-702E-4FA6-90B4-315D5A92572B}"/>
              </a:ext>
            </a:extLst>
          </p:cNvPr>
          <p:cNvSpPr txBox="1">
            <a:spLocks/>
          </p:cNvSpPr>
          <p:nvPr/>
        </p:nvSpPr>
        <p:spPr>
          <a:xfrm>
            <a:off x="185581" y="135724"/>
            <a:ext cx="1416391" cy="443102"/>
          </a:xfrm>
          <a:prstGeom prst="roundRect">
            <a:avLst/>
          </a:prstGeom>
          <a:solidFill>
            <a:srgbClr val="D4ECBA"/>
          </a:solidFill>
          <a:ln>
            <a:solidFill>
              <a:srgbClr val="00B050"/>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BLC</a:t>
            </a:r>
          </a:p>
        </p:txBody>
      </p:sp>
      <p:sp>
        <p:nvSpPr>
          <p:cNvPr id="3" name="Rectangle 2">
            <a:extLst>
              <a:ext uri="{FF2B5EF4-FFF2-40B4-BE49-F238E27FC236}">
                <a16:creationId xmlns:a16="http://schemas.microsoft.com/office/drawing/2014/main" id="{B6403E4D-2142-472B-83B8-79D444882C47}"/>
              </a:ext>
            </a:extLst>
          </p:cNvPr>
          <p:cNvSpPr/>
          <p:nvPr/>
        </p:nvSpPr>
        <p:spPr>
          <a:xfrm>
            <a:off x="352535" y="737493"/>
            <a:ext cx="4721164" cy="415498"/>
          </a:xfrm>
          <a:prstGeom prst="rect">
            <a:avLst/>
          </a:prstGeom>
        </p:spPr>
        <p:txBody>
          <a:bodyPr wrap="none">
            <a:spAutoFit/>
          </a:bodyPr>
          <a:lstStyle/>
          <a:p>
            <a:r>
              <a:rPr lang="en-GB" sz="2100" b="1" dirty="0">
                <a:latin typeface="Arial"/>
              </a:rPr>
              <a:t>Bedside Learning Coordinator Role</a:t>
            </a:r>
          </a:p>
        </p:txBody>
      </p:sp>
    </p:spTree>
    <p:extLst>
      <p:ext uri="{BB962C8B-B14F-4D97-AF65-F5344CB8AC3E}">
        <p14:creationId xmlns:p14="http://schemas.microsoft.com/office/powerpoint/2010/main" val="3438001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09710B77-6656-4269-B516-F07042D9A3DC}"/>
              </a:ext>
            </a:extLst>
          </p:cNvPr>
          <p:cNvSpPr txBox="1">
            <a:spLocks/>
          </p:cNvSpPr>
          <p:nvPr/>
        </p:nvSpPr>
        <p:spPr>
          <a:xfrm>
            <a:off x="430816" y="716679"/>
            <a:ext cx="7630856"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solidFill>
                  <a:prstClr val="black"/>
                </a:solidFill>
              </a:rPr>
              <a:t>Summary of the Bedside Learning Coordinator</a:t>
            </a:r>
          </a:p>
        </p:txBody>
      </p:sp>
      <p:pic>
        <p:nvPicPr>
          <p:cNvPr id="14" name="Picture 13" descr="A large room&#10;&#10;Description automatically generated">
            <a:extLst>
              <a:ext uri="{FF2B5EF4-FFF2-40B4-BE49-F238E27FC236}">
                <a16:creationId xmlns:a16="http://schemas.microsoft.com/office/drawing/2014/main" id="{24D73A5D-ABF3-4515-B3E0-F2748B213827}"/>
              </a:ext>
            </a:extLst>
          </p:cNvPr>
          <p:cNvPicPr>
            <a:picLocks noChangeAspect="1"/>
          </p:cNvPicPr>
          <p:nvPr/>
        </p:nvPicPr>
        <p:blipFill rotWithShape="1">
          <a:blip r:embed="rId2"/>
          <a:srcRect t="40113"/>
          <a:stretch/>
        </p:blipFill>
        <p:spPr>
          <a:xfrm>
            <a:off x="1238462" y="3248305"/>
            <a:ext cx="6511436" cy="2924627"/>
          </a:xfrm>
          <a:prstGeom prst="rect">
            <a:avLst/>
          </a:prstGeom>
        </p:spPr>
      </p:pic>
      <p:graphicFrame>
        <p:nvGraphicFramePr>
          <p:cNvPr id="12" name="Diagram 11">
            <a:extLst>
              <a:ext uri="{FF2B5EF4-FFF2-40B4-BE49-F238E27FC236}">
                <a16:creationId xmlns:a16="http://schemas.microsoft.com/office/drawing/2014/main" id="{C7E9631C-7E2C-4960-879F-1724D9A9EFDB}"/>
              </a:ext>
            </a:extLst>
          </p:cNvPr>
          <p:cNvGraphicFramePr/>
          <p:nvPr/>
        </p:nvGraphicFramePr>
        <p:xfrm>
          <a:off x="304794" y="946287"/>
          <a:ext cx="8273143" cy="3080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1">
            <a:extLst>
              <a:ext uri="{FF2B5EF4-FFF2-40B4-BE49-F238E27FC236}">
                <a16:creationId xmlns:a16="http://schemas.microsoft.com/office/drawing/2014/main" id="{47BD6149-767B-4AB7-AD33-7D89D03E4422}"/>
              </a:ext>
            </a:extLst>
          </p:cNvPr>
          <p:cNvSpPr txBox="1">
            <a:spLocks/>
          </p:cNvSpPr>
          <p:nvPr/>
        </p:nvSpPr>
        <p:spPr>
          <a:xfrm>
            <a:off x="749395" y="1235664"/>
            <a:ext cx="1910441" cy="1840230"/>
          </a:xfrm>
          <a:prstGeom prst="roundRect">
            <a:avLst>
              <a:gd name="adj" fmla="val 1107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182563"/>
            <a:r>
              <a:rPr lang="en-GB" sz="1400" b="1" dirty="0">
                <a:solidFill>
                  <a:schemeClr val="tx1"/>
                </a:solidFill>
              </a:rPr>
              <a:t>Problem: </a:t>
            </a:r>
            <a:r>
              <a:rPr lang="en-GB" sz="1400" dirty="0">
                <a:solidFill>
                  <a:schemeClr val="tx1"/>
                </a:solidFill>
              </a:rPr>
              <a:t>Insights from the clinical area are not easily captured by existing data flows </a:t>
            </a:r>
          </a:p>
          <a:p>
            <a:pPr marL="182563"/>
            <a:r>
              <a:rPr lang="en-GB" sz="1400" b="1" dirty="0">
                <a:solidFill>
                  <a:schemeClr val="tx1"/>
                </a:solidFill>
              </a:rPr>
              <a:t>BLC role: </a:t>
            </a:r>
            <a:r>
              <a:rPr lang="en-GB" sz="1400" dirty="0">
                <a:solidFill>
                  <a:schemeClr val="tx1"/>
                </a:solidFill>
              </a:rPr>
              <a:t>Gather data and ideas from the bedside</a:t>
            </a:r>
          </a:p>
        </p:txBody>
      </p:sp>
      <p:sp>
        <p:nvSpPr>
          <p:cNvPr id="2" name="Rectangle 1">
            <a:extLst>
              <a:ext uri="{FF2B5EF4-FFF2-40B4-BE49-F238E27FC236}">
                <a16:creationId xmlns:a16="http://schemas.microsoft.com/office/drawing/2014/main" id="{C591D8AC-2F94-4C11-90BA-FBE3E44D0169}"/>
              </a:ext>
            </a:extLst>
          </p:cNvPr>
          <p:cNvSpPr/>
          <p:nvPr/>
        </p:nvSpPr>
        <p:spPr>
          <a:xfrm>
            <a:off x="3334645" y="1794692"/>
            <a:ext cx="1270010" cy="1477328"/>
          </a:xfrm>
          <a:prstGeom prst="rect">
            <a:avLst/>
          </a:prstGeom>
        </p:spPr>
        <p:txBody>
          <a:bodyPr wrap="square">
            <a:spAutoFit/>
          </a:bodyPr>
          <a:lstStyle/>
          <a:p>
            <a:pPr lvl="0"/>
            <a:r>
              <a:rPr lang="en-GB" dirty="0"/>
              <a:t>Gather data and ideas </a:t>
            </a:r>
          </a:p>
          <a:p>
            <a:pPr lvl="0"/>
            <a:r>
              <a:rPr lang="en-GB" dirty="0"/>
              <a:t>from the bedside</a:t>
            </a:r>
          </a:p>
        </p:txBody>
      </p:sp>
      <p:sp>
        <p:nvSpPr>
          <p:cNvPr id="4" name="Rectangle 3">
            <a:extLst>
              <a:ext uri="{FF2B5EF4-FFF2-40B4-BE49-F238E27FC236}">
                <a16:creationId xmlns:a16="http://schemas.microsoft.com/office/drawing/2014/main" id="{C90D2EC0-C0D9-4B56-9181-5A9921E63C1C}"/>
              </a:ext>
            </a:extLst>
          </p:cNvPr>
          <p:cNvSpPr/>
          <p:nvPr/>
        </p:nvSpPr>
        <p:spPr>
          <a:xfrm>
            <a:off x="4519834" y="1886451"/>
            <a:ext cx="1270011" cy="1200329"/>
          </a:xfrm>
          <a:prstGeom prst="rect">
            <a:avLst/>
          </a:prstGeom>
        </p:spPr>
        <p:txBody>
          <a:bodyPr wrap="square">
            <a:spAutoFit/>
          </a:bodyPr>
          <a:lstStyle/>
          <a:p>
            <a:pPr lvl="0"/>
            <a:r>
              <a:rPr lang="en-GB" dirty="0"/>
              <a:t>Return changes to the bedside</a:t>
            </a:r>
          </a:p>
        </p:txBody>
      </p:sp>
      <p:sp>
        <p:nvSpPr>
          <p:cNvPr id="8" name="Text Placeholder 1">
            <a:extLst>
              <a:ext uri="{FF2B5EF4-FFF2-40B4-BE49-F238E27FC236}">
                <a16:creationId xmlns:a16="http://schemas.microsoft.com/office/drawing/2014/main" id="{F0BBEED4-27E0-4E03-8E65-952D55CA9264}"/>
              </a:ext>
            </a:extLst>
          </p:cNvPr>
          <p:cNvSpPr txBox="1">
            <a:spLocks/>
          </p:cNvSpPr>
          <p:nvPr/>
        </p:nvSpPr>
        <p:spPr>
          <a:xfrm>
            <a:off x="6151231" y="1147938"/>
            <a:ext cx="1910441" cy="1921534"/>
          </a:xfrm>
          <a:prstGeom prst="roundRect">
            <a:avLst>
              <a:gd name="adj" fmla="val 10273"/>
            </a:avLst>
          </a:prstGeom>
          <a:solidFill>
            <a:srgbClr val="EBF6DE"/>
          </a:solidFill>
        </p:spPr>
        <p:style>
          <a:lnRef idx="2">
            <a:schemeClr val="accent2">
              <a:shade val="50000"/>
            </a:schemeClr>
          </a:lnRef>
          <a:fillRef idx="1">
            <a:schemeClr val="accent2"/>
          </a:fillRef>
          <a:effectRef idx="0">
            <a:schemeClr val="accent2"/>
          </a:effectRef>
          <a:fontRef idx="minor">
            <a:schemeClr val="lt1"/>
          </a:fontRef>
        </p:style>
        <p:txBody>
          <a:bodyPr vert="horz" wrap="square" lIns="0" tIns="0" rIns="0" bIns="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182563"/>
            <a:r>
              <a:rPr lang="en-GB" sz="1400" b="1" dirty="0">
                <a:solidFill>
                  <a:schemeClr val="tx1"/>
                </a:solidFill>
              </a:rPr>
              <a:t>Problem: </a:t>
            </a:r>
            <a:r>
              <a:rPr lang="en-GB" sz="1400" dirty="0">
                <a:solidFill>
                  <a:schemeClr val="tx1"/>
                </a:solidFill>
              </a:rPr>
              <a:t>Staff feel overloaded keeping on top of rapidly changing information </a:t>
            </a:r>
            <a:endParaRPr lang="en-GB" sz="1400" b="1" dirty="0">
              <a:solidFill>
                <a:schemeClr val="tx1"/>
              </a:solidFill>
            </a:endParaRPr>
          </a:p>
          <a:p>
            <a:pPr marL="182563"/>
            <a:r>
              <a:rPr lang="en-GB" sz="1400" b="1" dirty="0">
                <a:solidFill>
                  <a:schemeClr val="tx1"/>
                </a:solidFill>
              </a:rPr>
              <a:t>BLC role: </a:t>
            </a:r>
            <a:r>
              <a:rPr lang="en-GB" sz="1400" dirty="0">
                <a:solidFill>
                  <a:schemeClr val="tx1"/>
                </a:solidFill>
              </a:rPr>
              <a:t>Return changes to the bedside</a:t>
            </a:r>
          </a:p>
        </p:txBody>
      </p:sp>
      <p:sp>
        <p:nvSpPr>
          <p:cNvPr id="9" name="Text Placeholder 1">
            <a:extLst>
              <a:ext uri="{FF2B5EF4-FFF2-40B4-BE49-F238E27FC236}">
                <a16:creationId xmlns:a16="http://schemas.microsoft.com/office/drawing/2014/main" id="{A05B13FB-6C9C-4093-95D9-8A722B67A40F}"/>
              </a:ext>
            </a:extLst>
          </p:cNvPr>
          <p:cNvSpPr txBox="1">
            <a:spLocks/>
          </p:cNvSpPr>
          <p:nvPr/>
        </p:nvSpPr>
        <p:spPr>
          <a:xfrm>
            <a:off x="185581" y="135724"/>
            <a:ext cx="1416391" cy="443102"/>
          </a:xfrm>
          <a:prstGeom prst="roundRect">
            <a:avLst/>
          </a:prstGeom>
          <a:solidFill>
            <a:srgbClr val="D4ECBA"/>
          </a:solidFill>
          <a:ln>
            <a:solidFill>
              <a:srgbClr val="00B050"/>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BLC</a:t>
            </a:r>
          </a:p>
        </p:txBody>
      </p:sp>
    </p:spTree>
    <p:extLst>
      <p:ext uri="{BB962C8B-B14F-4D97-AF65-F5344CB8AC3E}">
        <p14:creationId xmlns:p14="http://schemas.microsoft.com/office/powerpoint/2010/main" val="2749387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096844-E02E-4343-870A-A873E9FDC4CA}"/>
              </a:ext>
            </a:extLst>
          </p:cNvPr>
          <p:cNvSpPr>
            <a:spLocks noGrp="1"/>
          </p:cNvSpPr>
          <p:nvPr>
            <p:ph type="body" sz="quarter" idx="10"/>
          </p:nvPr>
        </p:nvSpPr>
        <p:spPr>
          <a:xfrm>
            <a:off x="482171" y="1289894"/>
            <a:ext cx="8389686" cy="903446"/>
          </a:xfrm>
          <a:prstGeom prst="roundRect">
            <a:avLst>
              <a:gd name="adj" fmla="val 8676"/>
            </a:avLst>
          </a:prstGeom>
        </p:spPr>
        <p:style>
          <a:lnRef idx="2">
            <a:schemeClr val="accent3">
              <a:shade val="50000"/>
            </a:schemeClr>
          </a:lnRef>
          <a:fillRef idx="1">
            <a:schemeClr val="accent3"/>
          </a:fillRef>
          <a:effectRef idx="0">
            <a:schemeClr val="accent3"/>
          </a:effectRef>
          <a:fontRef idx="minor">
            <a:schemeClr val="lt1"/>
          </a:fontRef>
        </p:style>
        <p:txBody>
          <a:bodyPr/>
          <a:lstStyle/>
          <a:p>
            <a:r>
              <a:rPr lang="en-GB" sz="1400" dirty="0"/>
              <a:t>The Learning system aims to: 1. Learn fast 2. Act fast across all domains – clinical, workforce and operational. The Bedside Learning Coordinator is a new role critical to the function of the learning system at the NHS Nightingale Hospital London. </a:t>
            </a:r>
          </a:p>
          <a:p>
            <a:r>
              <a:rPr lang="en-GB" sz="1400" dirty="0"/>
              <a:t>The BLC’s job is to</a:t>
            </a:r>
            <a:r>
              <a:rPr lang="mr-IN" sz="1400" dirty="0"/>
              <a:t>…</a:t>
            </a:r>
            <a:endParaRPr lang="en-GB" sz="1400" dirty="0"/>
          </a:p>
        </p:txBody>
      </p:sp>
      <p:sp>
        <p:nvSpPr>
          <p:cNvPr id="3" name="Text Placeholder 1">
            <a:extLst>
              <a:ext uri="{FF2B5EF4-FFF2-40B4-BE49-F238E27FC236}">
                <a16:creationId xmlns:a16="http://schemas.microsoft.com/office/drawing/2014/main" id="{09710B77-6656-4269-B516-F07042D9A3DC}"/>
              </a:ext>
            </a:extLst>
          </p:cNvPr>
          <p:cNvSpPr txBox="1">
            <a:spLocks/>
          </p:cNvSpPr>
          <p:nvPr/>
        </p:nvSpPr>
        <p:spPr>
          <a:xfrm>
            <a:off x="380304" y="719577"/>
            <a:ext cx="7630856"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The Bedside Learning Coordinator</a:t>
            </a:r>
          </a:p>
        </p:txBody>
      </p:sp>
      <p:sp>
        <p:nvSpPr>
          <p:cNvPr id="4" name="Content Placeholder 4">
            <a:extLst>
              <a:ext uri="{FF2B5EF4-FFF2-40B4-BE49-F238E27FC236}">
                <a16:creationId xmlns:a16="http://schemas.microsoft.com/office/drawing/2014/main" id="{B56D7D8A-5842-433E-8ADD-E1FE1F98FBA7}"/>
              </a:ext>
            </a:extLst>
          </p:cNvPr>
          <p:cNvSpPr txBox="1">
            <a:spLocks/>
          </p:cNvSpPr>
          <p:nvPr/>
        </p:nvSpPr>
        <p:spPr>
          <a:xfrm>
            <a:off x="295182" y="2743200"/>
            <a:ext cx="2829018" cy="31876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163" lvl="2" indent="-171450" defTabSz="711200" fontAlgn="base">
              <a:lnSpc>
                <a:spcPct val="90000"/>
              </a:lnSpc>
              <a:spcAft>
                <a:spcPct val="15000"/>
              </a:spcAft>
            </a:pPr>
            <a:r>
              <a:rPr lang="en-GB" sz="1400" dirty="0">
                <a:solidFill>
                  <a:prstClr val="black"/>
                </a:solidFill>
                <a:latin typeface="Arial" panose="020B0604020202020204" pitchFamily="34" charset="0"/>
                <a:cs typeface="Arial" panose="020B0604020202020204" pitchFamily="34" charset="0"/>
              </a:rPr>
              <a:t>interview people working on the floor to gather ideas and suggestions about clinical, operational, training and workforce issues,</a:t>
            </a:r>
          </a:p>
          <a:p>
            <a:pPr marL="284163" lvl="2" indent="-171450" defTabSz="711200" fontAlgn="base">
              <a:lnSpc>
                <a:spcPct val="90000"/>
              </a:lnSpc>
              <a:spcAft>
                <a:spcPct val="15000"/>
              </a:spcAft>
            </a:pPr>
            <a:r>
              <a:rPr lang="en-GB" sz="1400" dirty="0">
                <a:solidFill>
                  <a:prstClr val="black"/>
                </a:solidFill>
                <a:latin typeface="Arial" panose="020B0604020202020204" pitchFamily="34" charset="0"/>
                <a:cs typeface="Arial" panose="020B0604020202020204" pitchFamily="34" charset="0"/>
              </a:rPr>
              <a:t>feed these insights back to the Quality and Learning team and participate in evaluation, redesign and action distribution</a:t>
            </a:r>
          </a:p>
          <a:p>
            <a:pPr marL="284163" lvl="2" indent="-171450" defTabSz="711200" fontAlgn="base">
              <a:lnSpc>
                <a:spcPct val="90000"/>
              </a:lnSpc>
              <a:spcAft>
                <a:spcPct val="15000"/>
              </a:spcAft>
              <a:buFontTx/>
              <a:buChar char="•"/>
            </a:pPr>
            <a:r>
              <a:rPr lang="en-GB" sz="1400" dirty="0">
                <a:solidFill>
                  <a:prstClr val="black"/>
                </a:solidFill>
                <a:latin typeface="Arial" panose="020B0604020202020204" pitchFamily="34" charset="0"/>
                <a:cs typeface="Arial" panose="020B0604020202020204" pitchFamily="34" charset="0"/>
              </a:rPr>
              <a:t>input data on harm, incidents, and safeguarding concerns on </a:t>
            </a:r>
            <a:r>
              <a:rPr lang="en-GB" sz="1400" dirty="0" err="1">
                <a:solidFill>
                  <a:prstClr val="black"/>
                </a:solidFill>
                <a:latin typeface="Arial" panose="020B0604020202020204" pitchFamily="34" charset="0"/>
                <a:cs typeface="Arial" panose="020B0604020202020204" pitchFamily="34" charset="0"/>
              </a:rPr>
              <a:t>Datix</a:t>
            </a:r>
            <a:r>
              <a:rPr lang="en-GB" sz="1400" dirty="0">
                <a:solidFill>
                  <a:prstClr val="black"/>
                </a:solidFill>
                <a:latin typeface="Arial" panose="020B0604020202020204" pitchFamily="34" charset="0"/>
                <a:cs typeface="Arial" panose="020B0604020202020204" pitchFamily="34" charset="0"/>
              </a:rPr>
              <a:t> as required in coordination with the shift leadership team</a:t>
            </a:r>
          </a:p>
        </p:txBody>
      </p:sp>
      <p:sp>
        <p:nvSpPr>
          <p:cNvPr id="5" name="Content Placeholder 4">
            <a:extLst>
              <a:ext uri="{FF2B5EF4-FFF2-40B4-BE49-F238E27FC236}">
                <a16:creationId xmlns:a16="http://schemas.microsoft.com/office/drawing/2014/main" id="{0D2C05FA-48FA-42D9-9AA4-D26431CDE224}"/>
              </a:ext>
            </a:extLst>
          </p:cNvPr>
          <p:cNvSpPr txBox="1">
            <a:spLocks/>
          </p:cNvSpPr>
          <p:nvPr/>
        </p:nvSpPr>
        <p:spPr>
          <a:xfrm>
            <a:off x="5932714" y="2743200"/>
            <a:ext cx="2939143" cy="337501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163" lvl="2" indent="-171450" defTabSz="711200" fontAlgn="base">
              <a:lnSpc>
                <a:spcPct val="90000"/>
              </a:lnSpc>
              <a:spcAft>
                <a:spcPct val="15000"/>
              </a:spcAft>
            </a:pPr>
            <a:r>
              <a:rPr lang="en-GB" sz="1400" dirty="0">
                <a:solidFill>
                  <a:prstClr val="black"/>
                </a:solidFill>
                <a:latin typeface="Arial" panose="020B0604020202020204" pitchFamily="34" charset="0"/>
                <a:cs typeface="Arial" panose="020B0604020202020204" pitchFamily="34" charset="0"/>
              </a:rPr>
              <a:t>alert people working on the floor to clinical and operational changes that have happened since yesterday</a:t>
            </a:r>
          </a:p>
          <a:p>
            <a:pPr marL="284163" lvl="2" indent="-171450" defTabSz="711200" fontAlgn="base">
              <a:lnSpc>
                <a:spcPct val="90000"/>
              </a:lnSpc>
              <a:spcAft>
                <a:spcPct val="15000"/>
              </a:spcAft>
              <a:buFontTx/>
              <a:buChar char="•"/>
            </a:pPr>
            <a:r>
              <a:rPr lang="en-GB" sz="1400" dirty="0">
                <a:solidFill>
                  <a:prstClr val="black"/>
                </a:solidFill>
                <a:latin typeface="Arial" panose="020B0604020202020204" pitchFamily="34" charset="0"/>
                <a:cs typeface="Arial" panose="020B0604020202020204" pitchFamily="34" charset="0"/>
              </a:rPr>
              <a:t>share top tips and positive learning </a:t>
            </a:r>
          </a:p>
          <a:p>
            <a:pPr marL="284163" lvl="2" indent="-171450" defTabSz="711200" fontAlgn="base">
              <a:lnSpc>
                <a:spcPct val="90000"/>
              </a:lnSpc>
              <a:spcAft>
                <a:spcPct val="15000"/>
              </a:spcAft>
            </a:pPr>
            <a:r>
              <a:rPr lang="en-GB" sz="1400" dirty="0">
                <a:solidFill>
                  <a:prstClr val="black"/>
                </a:solidFill>
                <a:latin typeface="Arial" panose="020B0604020202020204" pitchFamily="34" charset="0"/>
                <a:cs typeface="Arial" panose="020B0604020202020204" pitchFamily="34" charset="0"/>
              </a:rPr>
              <a:t>collaborate with the Matron and shift leadership team to follow up on actions and learning cycle</a:t>
            </a:r>
          </a:p>
        </p:txBody>
      </p:sp>
      <p:graphicFrame>
        <p:nvGraphicFramePr>
          <p:cNvPr id="10" name="Diagram 9">
            <a:extLst>
              <a:ext uri="{FF2B5EF4-FFF2-40B4-BE49-F238E27FC236}">
                <a16:creationId xmlns:a16="http://schemas.microsoft.com/office/drawing/2014/main" id="{8776C4DA-F479-47E5-8C84-14122F7801D7}"/>
              </a:ext>
            </a:extLst>
          </p:cNvPr>
          <p:cNvGraphicFramePr/>
          <p:nvPr>
            <p:extLst>
              <p:ext uri="{D42A27DB-BD31-4B8C-83A1-F6EECF244321}">
                <p14:modId xmlns:p14="http://schemas.microsoft.com/office/powerpoint/2010/main" val="3146700020"/>
              </p:ext>
            </p:extLst>
          </p:nvPr>
        </p:nvGraphicFramePr>
        <p:xfrm>
          <a:off x="918214" y="2547257"/>
          <a:ext cx="7307571" cy="3270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1">
            <a:extLst>
              <a:ext uri="{FF2B5EF4-FFF2-40B4-BE49-F238E27FC236}">
                <a16:creationId xmlns:a16="http://schemas.microsoft.com/office/drawing/2014/main" id="{834AD775-82D3-4098-954F-95B13C42A50C}"/>
              </a:ext>
            </a:extLst>
          </p:cNvPr>
          <p:cNvSpPr txBox="1">
            <a:spLocks/>
          </p:cNvSpPr>
          <p:nvPr/>
        </p:nvSpPr>
        <p:spPr>
          <a:xfrm>
            <a:off x="185581" y="135724"/>
            <a:ext cx="1416391" cy="443102"/>
          </a:xfrm>
          <a:prstGeom prst="roundRect">
            <a:avLst/>
          </a:prstGeom>
          <a:solidFill>
            <a:srgbClr val="D4ECBA"/>
          </a:solidFill>
          <a:ln>
            <a:solidFill>
              <a:srgbClr val="00B050"/>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BLC</a:t>
            </a:r>
          </a:p>
        </p:txBody>
      </p:sp>
    </p:spTree>
    <p:extLst>
      <p:ext uri="{BB962C8B-B14F-4D97-AF65-F5344CB8AC3E}">
        <p14:creationId xmlns:p14="http://schemas.microsoft.com/office/powerpoint/2010/main" val="1877097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5A29DC8-7B21-44C1-B132-3A5B7F41677D}"/>
              </a:ext>
            </a:extLst>
          </p:cNvPr>
          <p:cNvSpPr/>
          <p:nvPr/>
        </p:nvSpPr>
        <p:spPr>
          <a:xfrm>
            <a:off x="419183" y="1945032"/>
            <a:ext cx="4087890" cy="3750540"/>
          </a:xfrm>
          <a:prstGeom prst="roundRect">
            <a:avLst>
              <a:gd name="adj" fmla="val 505"/>
            </a:avLst>
          </a:prstGeom>
          <a:solidFill>
            <a:srgbClr val="D9F5FF"/>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613AEBD8-529A-40DF-9AD8-4051F998D969}"/>
              </a:ext>
            </a:extLst>
          </p:cNvPr>
          <p:cNvSpPr/>
          <p:nvPr/>
        </p:nvSpPr>
        <p:spPr>
          <a:xfrm>
            <a:off x="4636927" y="1945032"/>
            <a:ext cx="4087890" cy="3750540"/>
          </a:xfrm>
          <a:prstGeom prst="roundRect">
            <a:avLst>
              <a:gd name="adj" fmla="val 505"/>
            </a:avLst>
          </a:prstGeom>
          <a:solidFill>
            <a:srgbClr val="EBF6DE"/>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BF096844-E02E-4343-870A-A873E9FDC4CA}"/>
              </a:ext>
            </a:extLst>
          </p:cNvPr>
          <p:cNvSpPr>
            <a:spLocks noGrp="1"/>
          </p:cNvSpPr>
          <p:nvPr>
            <p:ph type="body" sz="quarter" idx="10"/>
          </p:nvPr>
        </p:nvSpPr>
        <p:spPr>
          <a:xfrm>
            <a:off x="439783" y="1950531"/>
            <a:ext cx="4071644" cy="272415"/>
          </a:xfrm>
          <a:prstGeom prst="roundRect">
            <a:avLst/>
          </a:prstGeom>
        </p:spPr>
        <p:style>
          <a:lnRef idx="2">
            <a:schemeClr val="accent1"/>
          </a:lnRef>
          <a:fillRef idx="1">
            <a:schemeClr val="lt1"/>
          </a:fillRef>
          <a:effectRef idx="0">
            <a:schemeClr val="accent1"/>
          </a:effectRef>
          <a:fontRef idx="minor">
            <a:schemeClr val="dk1"/>
          </a:fontRef>
        </p:style>
        <p:txBody>
          <a:bodyPr/>
          <a:lstStyle/>
          <a:p>
            <a:pPr marL="182563"/>
            <a:r>
              <a:rPr lang="en-GB" sz="1600" dirty="0"/>
              <a:t>All BLCs </a:t>
            </a:r>
            <a:r>
              <a:rPr lang="en-GB" sz="1600" b="1" dirty="0"/>
              <a:t>WILL</a:t>
            </a:r>
            <a:r>
              <a:rPr lang="en-GB" sz="1600" dirty="0"/>
              <a:t>…</a:t>
            </a:r>
          </a:p>
        </p:txBody>
      </p:sp>
      <p:sp>
        <p:nvSpPr>
          <p:cNvPr id="3" name="Text Placeholder 1">
            <a:extLst>
              <a:ext uri="{FF2B5EF4-FFF2-40B4-BE49-F238E27FC236}">
                <a16:creationId xmlns:a16="http://schemas.microsoft.com/office/drawing/2014/main" id="{09710B77-6656-4269-B516-F07042D9A3DC}"/>
              </a:ext>
            </a:extLst>
          </p:cNvPr>
          <p:cNvSpPr txBox="1">
            <a:spLocks/>
          </p:cNvSpPr>
          <p:nvPr/>
        </p:nvSpPr>
        <p:spPr>
          <a:xfrm>
            <a:off x="419183" y="738569"/>
            <a:ext cx="7630856"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solidFill>
                  <a:prstClr val="black"/>
                </a:solidFill>
              </a:rPr>
              <a:t>The Bedside Learning Coordinator</a:t>
            </a:r>
          </a:p>
        </p:txBody>
      </p:sp>
      <p:sp>
        <p:nvSpPr>
          <p:cNvPr id="4" name="Content Placeholder 4">
            <a:extLst>
              <a:ext uri="{FF2B5EF4-FFF2-40B4-BE49-F238E27FC236}">
                <a16:creationId xmlns:a16="http://schemas.microsoft.com/office/drawing/2014/main" id="{B56D7D8A-5842-433E-8ADD-E1FE1F98FBA7}"/>
              </a:ext>
            </a:extLst>
          </p:cNvPr>
          <p:cNvSpPr txBox="1">
            <a:spLocks/>
          </p:cNvSpPr>
          <p:nvPr/>
        </p:nvSpPr>
        <p:spPr>
          <a:xfrm>
            <a:off x="4789327" y="2483875"/>
            <a:ext cx="3783090" cy="25547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163" lvl="2" indent="-171450" defTabSz="711200" fontAlgn="base">
              <a:lnSpc>
                <a:spcPct val="90000"/>
              </a:lnSpc>
              <a:spcAft>
                <a:spcPts val="1524"/>
              </a:spcAft>
            </a:pPr>
            <a:r>
              <a:rPr lang="en-GB" sz="1600" dirty="0">
                <a:solidFill>
                  <a:prstClr val="black"/>
                </a:solidFill>
                <a:latin typeface="Arial" panose="020B0604020202020204" pitchFamily="34" charset="0"/>
                <a:cs typeface="Arial" panose="020B0604020202020204" pitchFamily="34" charset="0"/>
              </a:rPr>
              <a:t>Provide direct clinical care</a:t>
            </a:r>
          </a:p>
          <a:p>
            <a:pPr marL="284163" lvl="2" indent="-171450" defTabSz="711200" fontAlgn="base">
              <a:lnSpc>
                <a:spcPct val="90000"/>
              </a:lnSpc>
              <a:spcAft>
                <a:spcPts val="1524"/>
              </a:spcAft>
            </a:pPr>
            <a:r>
              <a:rPr lang="en-GB" sz="1600" dirty="0">
                <a:solidFill>
                  <a:prstClr val="black"/>
                </a:solidFill>
                <a:latin typeface="Arial" panose="020B0604020202020204" pitchFamily="34" charset="0"/>
                <a:cs typeface="Arial" panose="020B0604020202020204" pitchFamily="34" charset="0"/>
              </a:rPr>
              <a:t>Directly lead the response to clinical critical incidents</a:t>
            </a:r>
          </a:p>
          <a:p>
            <a:pPr marL="284163" lvl="2" indent="-171450" defTabSz="711200" fontAlgn="base">
              <a:lnSpc>
                <a:spcPct val="90000"/>
              </a:lnSpc>
              <a:spcAft>
                <a:spcPts val="1524"/>
              </a:spcAft>
            </a:pPr>
            <a:r>
              <a:rPr lang="en-GB" sz="1600" dirty="0">
                <a:solidFill>
                  <a:prstClr val="black"/>
                </a:solidFill>
                <a:latin typeface="Arial" panose="020B0604020202020204" pitchFamily="34" charset="0"/>
                <a:cs typeface="Arial" panose="020B0604020202020204" pitchFamily="34" charset="0"/>
              </a:rPr>
              <a:t>Replace the role of the Matron or other shift leaders</a:t>
            </a:r>
          </a:p>
          <a:p>
            <a:pPr marL="284163" lvl="2" indent="-171450" defTabSz="711200" fontAlgn="base">
              <a:lnSpc>
                <a:spcPct val="90000"/>
              </a:lnSpc>
              <a:spcAft>
                <a:spcPts val="1524"/>
              </a:spcAft>
            </a:pPr>
            <a:r>
              <a:rPr lang="en-GB" sz="1600" dirty="0">
                <a:solidFill>
                  <a:prstClr val="black"/>
                </a:solidFill>
                <a:latin typeface="Arial" panose="020B0604020202020204" pitchFamily="34" charset="0"/>
                <a:cs typeface="Arial" panose="020B0604020202020204" pitchFamily="34" charset="0"/>
              </a:rPr>
              <a:t>Fill rota gaps in the event of staff absence</a:t>
            </a:r>
          </a:p>
          <a:p>
            <a:pPr marL="284163" lvl="2" indent="-171450" defTabSz="711200" fontAlgn="base">
              <a:lnSpc>
                <a:spcPct val="90000"/>
              </a:lnSpc>
              <a:spcAft>
                <a:spcPts val="1524"/>
              </a:spcAft>
            </a:pPr>
            <a:endParaRPr lang="en-GB" sz="1600" dirty="0">
              <a:solidFill>
                <a:prstClr val="black"/>
              </a:solidFill>
              <a:latin typeface="Arial" panose="020B0604020202020204" pitchFamily="34" charset="0"/>
              <a:cs typeface="Arial" panose="020B0604020202020204" pitchFamily="34" charset="0"/>
            </a:endParaRPr>
          </a:p>
          <a:p>
            <a:pPr marL="284163" lvl="2" indent="-171450" defTabSz="711200" fontAlgn="base">
              <a:lnSpc>
                <a:spcPct val="90000"/>
              </a:lnSpc>
              <a:spcAft>
                <a:spcPts val="1524"/>
              </a:spcAft>
            </a:pPr>
            <a:endParaRPr lang="en-GB" sz="1600" dirty="0">
              <a:solidFill>
                <a:prstClr val="black"/>
              </a:solidFill>
              <a:latin typeface="Arial" panose="020B0604020202020204" pitchFamily="34" charset="0"/>
              <a:cs typeface="Arial" panose="020B0604020202020204" pitchFamily="34" charset="0"/>
            </a:endParaRPr>
          </a:p>
        </p:txBody>
      </p:sp>
      <p:sp>
        <p:nvSpPr>
          <p:cNvPr id="10" name="Text Placeholder 1">
            <a:extLst>
              <a:ext uri="{FF2B5EF4-FFF2-40B4-BE49-F238E27FC236}">
                <a16:creationId xmlns:a16="http://schemas.microsoft.com/office/drawing/2014/main" id="{BF096844-E02E-4343-870A-A873E9FDC4CA}"/>
              </a:ext>
            </a:extLst>
          </p:cNvPr>
          <p:cNvSpPr txBox="1">
            <a:spLocks/>
          </p:cNvSpPr>
          <p:nvPr/>
        </p:nvSpPr>
        <p:spPr>
          <a:xfrm>
            <a:off x="4636927" y="1945032"/>
            <a:ext cx="4071644" cy="272415"/>
          </a:xfrm>
          <a:prstGeom prst="roundRect">
            <a:avLst/>
          </a:prstGeom>
        </p:spPr>
        <p:style>
          <a:lnRef idx="2">
            <a:schemeClr val="accent2"/>
          </a:lnRef>
          <a:fillRef idx="1">
            <a:schemeClr val="lt1"/>
          </a:fillRef>
          <a:effectRef idx="0">
            <a:schemeClr val="accent2"/>
          </a:effectRef>
          <a:fontRef idx="minor">
            <a:schemeClr val="dk1"/>
          </a:fontRef>
        </p:style>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182563"/>
            <a:r>
              <a:rPr lang="en-GB" sz="1600" dirty="0">
                <a:solidFill>
                  <a:schemeClr val="tx1"/>
                </a:solidFill>
              </a:rPr>
              <a:t>BLCs </a:t>
            </a:r>
            <a:r>
              <a:rPr lang="en-US" sz="1600" b="1" dirty="0">
                <a:solidFill>
                  <a:schemeClr val="tx1"/>
                </a:solidFill>
              </a:rPr>
              <a:t>CANNOT</a:t>
            </a:r>
            <a:r>
              <a:rPr lang="en-US" sz="1600" dirty="0">
                <a:solidFill>
                  <a:schemeClr val="tx1"/>
                </a:solidFill>
              </a:rPr>
              <a:t> be relied upon to. . .</a:t>
            </a:r>
            <a:endParaRPr lang="en-GB" sz="1600" dirty="0">
              <a:solidFill>
                <a:schemeClr val="tx1"/>
              </a:solidFill>
            </a:endParaRPr>
          </a:p>
        </p:txBody>
      </p:sp>
      <p:sp>
        <p:nvSpPr>
          <p:cNvPr id="12" name="Content Placeholder 4">
            <a:extLst>
              <a:ext uri="{FF2B5EF4-FFF2-40B4-BE49-F238E27FC236}">
                <a16:creationId xmlns:a16="http://schemas.microsoft.com/office/drawing/2014/main" id="{B56D7D8A-5842-433E-8ADD-E1FE1F98FBA7}"/>
              </a:ext>
            </a:extLst>
          </p:cNvPr>
          <p:cNvSpPr txBox="1">
            <a:spLocks/>
          </p:cNvSpPr>
          <p:nvPr/>
        </p:nvSpPr>
        <p:spPr>
          <a:xfrm>
            <a:off x="533125" y="2407675"/>
            <a:ext cx="3982766" cy="25547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163" lvl="2" indent="-171450" defTabSz="711200" fontAlgn="base">
              <a:lnSpc>
                <a:spcPct val="90000"/>
              </a:lnSpc>
              <a:spcAft>
                <a:spcPts val="1524"/>
              </a:spcAft>
            </a:pPr>
            <a:r>
              <a:rPr lang="en-GB" sz="1600" dirty="0">
                <a:solidFill>
                  <a:prstClr val="black"/>
                </a:solidFill>
                <a:latin typeface="Arial" panose="020B0604020202020204" pitchFamily="34" charset="0"/>
                <a:cs typeface="Arial" panose="020B0604020202020204" pitchFamily="34" charset="0"/>
              </a:rPr>
              <a:t>Support members of staff on the shift</a:t>
            </a:r>
          </a:p>
          <a:p>
            <a:pPr marL="284163" lvl="2" indent="-171450" defTabSz="711200" fontAlgn="base">
              <a:lnSpc>
                <a:spcPct val="90000"/>
              </a:lnSpc>
              <a:spcAft>
                <a:spcPts val="1524"/>
              </a:spcAft>
            </a:pPr>
            <a:r>
              <a:rPr lang="en-GB" sz="1600" dirty="0">
                <a:solidFill>
                  <a:prstClr val="black"/>
                </a:solidFill>
                <a:latin typeface="Arial" panose="020B0604020202020204" pitchFamily="34" charset="0"/>
                <a:cs typeface="Arial" panose="020B0604020202020204" pitchFamily="34" charset="0"/>
              </a:rPr>
              <a:t>Gather critical learning for making Nightingale better tomorrow</a:t>
            </a:r>
          </a:p>
          <a:p>
            <a:pPr marL="284163" lvl="2" indent="-171450" defTabSz="711200" fontAlgn="base">
              <a:lnSpc>
                <a:spcPct val="90000"/>
              </a:lnSpc>
              <a:spcAft>
                <a:spcPts val="1524"/>
              </a:spcAft>
            </a:pPr>
            <a:r>
              <a:rPr lang="en-GB" sz="1600" dirty="0">
                <a:solidFill>
                  <a:prstClr val="black"/>
                </a:solidFill>
                <a:latin typeface="Arial" panose="020B0604020202020204" pitchFamily="34" charset="0"/>
                <a:cs typeface="Arial" panose="020B0604020202020204" pitchFamily="34" charset="0"/>
              </a:rPr>
              <a:t>Provide an extra pair of eyes and ears for the Matron and shift leadership team on both positive insights and areas for action</a:t>
            </a:r>
          </a:p>
          <a:p>
            <a:pPr marL="284163" lvl="2" indent="-171450" defTabSz="711200" fontAlgn="base">
              <a:lnSpc>
                <a:spcPct val="90000"/>
              </a:lnSpc>
              <a:spcAft>
                <a:spcPts val="1524"/>
              </a:spcAft>
            </a:pPr>
            <a:r>
              <a:rPr lang="en-GB" sz="1600" dirty="0">
                <a:solidFill>
                  <a:prstClr val="black"/>
                </a:solidFill>
                <a:latin typeface="Arial" panose="020B0604020202020204" pitchFamily="34" charset="0"/>
                <a:cs typeface="Arial" panose="020B0604020202020204" pitchFamily="34" charset="0"/>
              </a:rPr>
              <a:t>Implement on the spot fixes as appropriate and in collaboration with the Matrons and shift leadership team</a:t>
            </a:r>
          </a:p>
        </p:txBody>
      </p:sp>
      <p:sp>
        <p:nvSpPr>
          <p:cNvPr id="7" name="Text Placeholder 1">
            <a:extLst>
              <a:ext uri="{FF2B5EF4-FFF2-40B4-BE49-F238E27FC236}">
                <a16:creationId xmlns:a16="http://schemas.microsoft.com/office/drawing/2014/main" id="{87E1C8FE-D576-41BA-9519-B9027EA6415C}"/>
              </a:ext>
            </a:extLst>
          </p:cNvPr>
          <p:cNvSpPr txBox="1">
            <a:spLocks/>
          </p:cNvSpPr>
          <p:nvPr/>
        </p:nvSpPr>
        <p:spPr>
          <a:xfrm>
            <a:off x="439783" y="1293056"/>
            <a:ext cx="8285034" cy="544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182563"/>
            <a:r>
              <a:rPr lang="en-GB" sz="1600" dirty="0"/>
              <a:t>BLCs will have diverse experience and backgrounds, both clinical and non-clinical, giving wide perspectives on the floor. As such…</a:t>
            </a:r>
          </a:p>
        </p:txBody>
      </p:sp>
      <p:sp>
        <p:nvSpPr>
          <p:cNvPr id="11" name="Text Placeholder 1">
            <a:extLst>
              <a:ext uri="{FF2B5EF4-FFF2-40B4-BE49-F238E27FC236}">
                <a16:creationId xmlns:a16="http://schemas.microsoft.com/office/drawing/2014/main" id="{CB0145D9-08E6-4FCA-A77C-1FC77ABC334F}"/>
              </a:ext>
            </a:extLst>
          </p:cNvPr>
          <p:cNvSpPr txBox="1">
            <a:spLocks/>
          </p:cNvSpPr>
          <p:nvPr/>
        </p:nvSpPr>
        <p:spPr>
          <a:xfrm>
            <a:off x="185581" y="135724"/>
            <a:ext cx="1416391" cy="443102"/>
          </a:xfrm>
          <a:prstGeom prst="roundRect">
            <a:avLst/>
          </a:prstGeom>
          <a:solidFill>
            <a:srgbClr val="D4ECBA"/>
          </a:solidFill>
          <a:ln>
            <a:solidFill>
              <a:srgbClr val="00B050"/>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BLC</a:t>
            </a:r>
          </a:p>
        </p:txBody>
      </p:sp>
    </p:spTree>
    <p:extLst>
      <p:ext uri="{BB962C8B-B14F-4D97-AF65-F5344CB8AC3E}">
        <p14:creationId xmlns:p14="http://schemas.microsoft.com/office/powerpoint/2010/main" val="1749892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583976-2E40-4665-9DA8-BB54D82AAA90}"/>
              </a:ext>
            </a:extLst>
          </p:cNvPr>
          <p:cNvSpPr>
            <a:spLocks noGrp="1"/>
          </p:cNvSpPr>
          <p:nvPr>
            <p:ph type="body" sz="quarter" idx="10"/>
          </p:nvPr>
        </p:nvSpPr>
        <p:spPr>
          <a:xfrm>
            <a:off x="533289" y="325855"/>
            <a:ext cx="6667485" cy="323165"/>
          </a:xfrm>
        </p:spPr>
        <p:txBody>
          <a:bodyPr/>
          <a:lstStyle/>
          <a:p>
            <a:r>
              <a:rPr lang="en-GB" b="1" dirty="0"/>
              <a:t>Contents</a:t>
            </a:r>
          </a:p>
        </p:txBody>
      </p:sp>
      <p:graphicFrame>
        <p:nvGraphicFramePr>
          <p:cNvPr id="4" name="Diagram 3">
            <a:extLst>
              <a:ext uri="{FF2B5EF4-FFF2-40B4-BE49-F238E27FC236}">
                <a16:creationId xmlns:a16="http://schemas.microsoft.com/office/drawing/2014/main" id="{F1394A86-3BDA-4C59-898E-87746616524D}"/>
              </a:ext>
            </a:extLst>
          </p:cNvPr>
          <p:cNvGraphicFramePr/>
          <p:nvPr>
            <p:extLst>
              <p:ext uri="{D42A27DB-BD31-4B8C-83A1-F6EECF244321}">
                <p14:modId xmlns:p14="http://schemas.microsoft.com/office/powerpoint/2010/main" val="1842392014"/>
              </p:ext>
            </p:extLst>
          </p:nvPr>
        </p:nvGraphicFramePr>
        <p:xfrm>
          <a:off x="533289" y="723448"/>
          <a:ext cx="5219727" cy="5048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AD8B0F4-25DC-4C9E-8C27-1AF024113158}"/>
              </a:ext>
            </a:extLst>
          </p:cNvPr>
          <p:cNvSpPr txBox="1"/>
          <p:nvPr/>
        </p:nvSpPr>
        <p:spPr>
          <a:xfrm>
            <a:off x="468634" y="5883201"/>
            <a:ext cx="5284382" cy="502702"/>
          </a:xfrm>
          <a:prstGeom prst="rect">
            <a:avLst/>
          </a:prstGeom>
          <a:noFill/>
          <a:ln>
            <a:solidFill>
              <a:schemeClr val="bg1"/>
            </a:solidFill>
          </a:ln>
        </p:spPr>
        <p:txBody>
          <a:bodyPr wrap="square" rtlCol="0">
            <a:spAutoFit/>
          </a:bodyPr>
          <a:lstStyle/>
          <a:p>
            <a:r>
              <a:rPr lang="en-GB" sz="2000" baseline="30000" dirty="0"/>
              <a:t>Please also refer to *NHL Clinical Governance Pathways </a:t>
            </a:r>
          </a:p>
          <a:p>
            <a:r>
              <a:rPr lang="en-GB" sz="2000" baseline="30000" dirty="0"/>
              <a:t>document and **BLC handbook</a:t>
            </a:r>
          </a:p>
        </p:txBody>
      </p:sp>
      <p:sp>
        <p:nvSpPr>
          <p:cNvPr id="6" name="Text Placeholder 1">
            <a:extLst>
              <a:ext uri="{FF2B5EF4-FFF2-40B4-BE49-F238E27FC236}">
                <a16:creationId xmlns:a16="http://schemas.microsoft.com/office/drawing/2014/main" id="{D8FB7F57-154F-4DF8-A2E5-4F0F25A959EC}"/>
              </a:ext>
            </a:extLst>
          </p:cNvPr>
          <p:cNvSpPr txBox="1">
            <a:spLocks/>
          </p:cNvSpPr>
          <p:nvPr/>
        </p:nvSpPr>
        <p:spPr>
          <a:xfrm>
            <a:off x="6715690" y="2517595"/>
            <a:ext cx="1489416"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
        <p:nvSpPr>
          <p:cNvPr id="8" name="Text Placeholder 1">
            <a:extLst>
              <a:ext uri="{FF2B5EF4-FFF2-40B4-BE49-F238E27FC236}">
                <a16:creationId xmlns:a16="http://schemas.microsoft.com/office/drawing/2014/main" id="{C11F8837-E3ED-48F3-8D42-11DB547E4FDE}"/>
              </a:ext>
            </a:extLst>
          </p:cNvPr>
          <p:cNvSpPr txBox="1">
            <a:spLocks/>
          </p:cNvSpPr>
          <p:nvPr/>
        </p:nvSpPr>
        <p:spPr>
          <a:xfrm>
            <a:off x="6715690" y="3582532"/>
            <a:ext cx="1489416" cy="443102"/>
          </a:xfrm>
          <a:prstGeom prst="roundRect">
            <a:avLst/>
          </a:prstGeom>
          <a:solidFill>
            <a:srgbClr val="D4ECBA"/>
          </a:solidFill>
          <a:ln>
            <a:solidFill>
              <a:srgbClr val="00B050"/>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BLC</a:t>
            </a:r>
          </a:p>
        </p:txBody>
      </p:sp>
      <p:sp>
        <p:nvSpPr>
          <p:cNvPr id="10" name="Text Placeholder 1">
            <a:extLst>
              <a:ext uri="{FF2B5EF4-FFF2-40B4-BE49-F238E27FC236}">
                <a16:creationId xmlns:a16="http://schemas.microsoft.com/office/drawing/2014/main" id="{7515D248-908C-43EB-8B3A-F0E33EC15677}"/>
              </a:ext>
            </a:extLst>
          </p:cNvPr>
          <p:cNvSpPr txBox="1">
            <a:spLocks/>
          </p:cNvSpPr>
          <p:nvPr/>
        </p:nvSpPr>
        <p:spPr>
          <a:xfrm>
            <a:off x="6715689" y="4120995"/>
            <a:ext cx="1489416" cy="443102"/>
          </a:xfrm>
          <a:prstGeom prst="roundRect">
            <a:avLst/>
          </a:prstGeom>
          <a:solidFill>
            <a:srgbClr val="EAAA00">
              <a:lumMod val="20000"/>
              <a:lumOff val="80000"/>
            </a:srgbClr>
          </a:solidFill>
          <a:ln w="25400" cap="flat" cmpd="sng" algn="ctr">
            <a:solidFill>
              <a:srgbClr val="EAAA00">
                <a:lumMod val="60000"/>
                <a:lumOff val="40000"/>
              </a:srgbClr>
            </a:solidFill>
            <a:prstDash val="solid"/>
          </a:ln>
          <a:effectLst/>
        </p:spPr>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ts val="0"/>
              </a:spcBef>
              <a:spcAft>
                <a:spcPts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Decision making</a:t>
            </a:r>
          </a:p>
        </p:txBody>
      </p:sp>
      <p:grpSp>
        <p:nvGrpSpPr>
          <p:cNvPr id="11" name="Group 10">
            <a:extLst>
              <a:ext uri="{FF2B5EF4-FFF2-40B4-BE49-F238E27FC236}">
                <a16:creationId xmlns:a16="http://schemas.microsoft.com/office/drawing/2014/main" id="{3DE732D8-80CB-4E33-8222-782E30EC1334}"/>
              </a:ext>
            </a:extLst>
          </p:cNvPr>
          <p:cNvGrpSpPr/>
          <p:nvPr/>
        </p:nvGrpSpPr>
        <p:grpSpPr>
          <a:xfrm>
            <a:off x="6715689" y="3056334"/>
            <a:ext cx="1495438" cy="430560"/>
            <a:chOff x="0" y="2060805"/>
            <a:chExt cx="5219727" cy="430560"/>
          </a:xfrm>
        </p:grpSpPr>
        <p:sp>
          <p:nvSpPr>
            <p:cNvPr id="12" name="Rectangle: Rounded Corners 11">
              <a:extLst>
                <a:ext uri="{FF2B5EF4-FFF2-40B4-BE49-F238E27FC236}">
                  <a16:creationId xmlns:a16="http://schemas.microsoft.com/office/drawing/2014/main" id="{2D9DF748-E5C6-43DF-9425-754D77ABDE0A}"/>
                </a:ext>
              </a:extLst>
            </p:cNvPr>
            <p:cNvSpPr/>
            <p:nvPr/>
          </p:nvSpPr>
          <p:spPr>
            <a:xfrm>
              <a:off x="0" y="2060805"/>
              <a:ext cx="5219727" cy="430560"/>
            </a:xfrm>
            <a:prstGeom prst="roundRect">
              <a:avLst/>
            </a:prstGeom>
            <a:solidFill>
              <a:schemeClr val="accent1">
                <a:lumMod val="20000"/>
                <a:lumOff val="80000"/>
              </a:schemeClr>
            </a:solidFill>
            <a:ln>
              <a:solidFill>
                <a:srgbClr val="03AFD7"/>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3" name="Rectangle: Rounded Corners 4">
              <a:extLst>
                <a:ext uri="{FF2B5EF4-FFF2-40B4-BE49-F238E27FC236}">
                  <a16:creationId xmlns:a16="http://schemas.microsoft.com/office/drawing/2014/main" id="{D07CEAE1-F2A1-470F-9C3E-7088F8A4F48D}"/>
                </a:ext>
              </a:extLst>
            </p:cNvPr>
            <p:cNvSpPr txBox="1"/>
            <p:nvPr/>
          </p:nvSpPr>
          <p:spPr>
            <a:xfrm>
              <a:off x="21018" y="2081823"/>
              <a:ext cx="5177691" cy="3885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Staff Experience</a:t>
              </a:r>
            </a:p>
          </p:txBody>
        </p:sp>
      </p:grpSp>
      <p:sp>
        <p:nvSpPr>
          <p:cNvPr id="3" name="Rectangle 2">
            <a:extLst>
              <a:ext uri="{FF2B5EF4-FFF2-40B4-BE49-F238E27FC236}">
                <a16:creationId xmlns:a16="http://schemas.microsoft.com/office/drawing/2014/main" id="{725ACBB2-5382-4291-B415-414FC8DEF47B}"/>
              </a:ext>
            </a:extLst>
          </p:cNvPr>
          <p:cNvSpPr/>
          <p:nvPr/>
        </p:nvSpPr>
        <p:spPr>
          <a:xfrm>
            <a:off x="6711474" y="2097217"/>
            <a:ext cx="748923" cy="369332"/>
          </a:xfrm>
          <a:prstGeom prst="rect">
            <a:avLst/>
          </a:prstGeom>
        </p:spPr>
        <p:txBody>
          <a:bodyPr wrap="none">
            <a:spAutoFit/>
          </a:bodyPr>
          <a:lstStyle/>
          <a:p>
            <a:pPr lvl="0"/>
            <a:r>
              <a:rPr lang="en-GB" b="1" dirty="0"/>
              <a:t>Key: </a:t>
            </a:r>
            <a:endParaRPr lang="en-GB" dirty="0"/>
          </a:p>
        </p:txBody>
      </p:sp>
    </p:spTree>
    <p:extLst>
      <p:ext uri="{BB962C8B-B14F-4D97-AF65-F5344CB8AC3E}">
        <p14:creationId xmlns:p14="http://schemas.microsoft.com/office/powerpoint/2010/main" val="285125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C042926-AE47-434A-8212-46D5B11CF008}"/>
              </a:ext>
            </a:extLst>
          </p:cNvPr>
          <p:cNvSpPr txBox="1">
            <a:spLocks/>
          </p:cNvSpPr>
          <p:nvPr/>
        </p:nvSpPr>
        <p:spPr>
          <a:xfrm>
            <a:off x="380304" y="1048083"/>
            <a:ext cx="7630856"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solidFill>
                  <a:prstClr val="black"/>
                </a:solidFill>
              </a:rPr>
              <a:t>Our BLCs are multi-disciplinary leading to diverse insights</a:t>
            </a:r>
          </a:p>
        </p:txBody>
      </p:sp>
      <p:sp>
        <p:nvSpPr>
          <p:cNvPr id="6" name="Freeform: Shape 5">
            <a:extLst>
              <a:ext uri="{FF2B5EF4-FFF2-40B4-BE49-F238E27FC236}">
                <a16:creationId xmlns:a16="http://schemas.microsoft.com/office/drawing/2014/main" id="{A563E5D0-0F48-4960-9E14-D1BD6967C33C}"/>
              </a:ext>
            </a:extLst>
          </p:cNvPr>
          <p:cNvSpPr/>
          <p:nvPr/>
        </p:nvSpPr>
        <p:spPr>
          <a:xfrm>
            <a:off x="2098488" y="3059580"/>
            <a:ext cx="1507010" cy="1732196"/>
          </a:xfrm>
          <a:custGeom>
            <a:avLst/>
            <a:gdLst>
              <a:gd name="connsiteX0" fmla="*/ 0 w 924388"/>
              <a:gd name="connsiteY0" fmla="*/ 402109 h 804217"/>
              <a:gd name="connsiteX1" fmla="*/ 201054 w 924388"/>
              <a:gd name="connsiteY1" fmla="*/ 0 h 804217"/>
              <a:gd name="connsiteX2" fmla="*/ 723334 w 924388"/>
              <a:gd name="connsiteY2" fmla="*/ 0 h 804217"/>
              <a:gd name="connsiteX3" fmla="*/ 924388 w 924388"/>
              <a:gd name="connsiteY3" fmla="*/ 402109 h 804217"/>
              <a:gd name="connsiteX4" fmla="*/ 723334 w 924388"/>
              <a:gd name="connsiteY4" fmla="*/ 804217 h 804217"/>
              <a:gd name="connsiteX5" fmla="*/ 201054 w 924388"/>
              <a:gd name="connsiteY5" fmla="*/ 804217 h 804217"/>
              <a:gd name="connsiteX6" fmla="*/ 0 w 924388"/>
              <a:gd name="connsiteY6" fmla="*/ 402109 h 8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88" h="804217">
                <a:moveTo>
                  <a:pt x="462193" y="0"/>
                </a:moveTo>
                <a:lnTo>
                  <a:pt x="924387" y="174917"/>
                </a:lnTo>
                <a:lnTo>
                  <a:pt x="924387" y="629300"/>
                </a:lnTo>
                <a:lnTo>
                  <a:pt x="462193" y="804217"/>
                </a:lnTo>
                <a:lnTo>
                  <a:pt x="1" y="629300"/>
                </a:lnTo>
                <a:lnTo>
                  <a:pt x="1" y="174917"/>
                </a:lnTo>
                <a:lnTo>
                  <a:pt x="46219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1994" tIns="170721" rIns="151995" bIns="170720" numCol="1" spcCol="1270" anchor="ctr" anchorCtr="0">
            <a:noAutofit/>
          </a:bodyPr>
          <a:lstStyle/>
          <a:p>
            <a:pPr marL="0" lvl="0" indent="0" algn="ctr" defTabSz="311150">
              <a:lnSpc>
                <a:spcPct val="90000"/>
              </a:lnSpc>
              <a:spcBef>
                <a:spcPct val="0"/>
              </a:spcBef>
              <a:spcAft>
                <a:spcPct val="35000"/>
              </a:spcAft>
              <a:buNone/>
            </a:pPr>
            <a:r>
              <a:rPr lang="en-GB" sz="2000" kern="1200" dirty="0"/>
              <a:t>Dieticians</a:t>
            </a:r>
          </a:p>
        </p:txBody>
      </p:sp>
      <p:sp>
        <p:nvSpPr>
          <p:cNvPr id="7" name="Rectangle 6">
            <a:extLst>
              <a:ext uri="{FF2B5EF4-FFF2-40B4-BE49-F238E27FC236}">
                <a16:creationId xmlns:a16="http://schemas.microsoft.com/office/drawing/2014/main" id="{01D852D9-1F30-41D4-8A6B-9CC62B0D5C29}"/>
              </a:ext>
            </a:extLst>
          </p:cNvPr>
          <p:cNvSpPr/>
          <p:nvPr/>
        </p:nvSpPr>
        <p:spPr>
          <a:xfrm>
            <a:off x="6078031" y="-1483301"/>
            <a:ext cx="1933129" cy="10393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C37C4114-C11A-4F9A-AF56-BF9682B271AE}"/>
              </a:ext>
            </a:extLst>
          </p:cNvPr>
          <p:cNvSpPr/>
          <p:nvPr/>
        </p:nvSpPr>
        <p:spPr>
          <a:xfrm>
            <a:off x="1268592" y="1587742"/>
            <a:ext cx="1507010" cy="1732196"/>
          </a:xfrm>
          <a:custGeom>
            <a:avLst/>
            <a:gdLst>
              <a:gd name="connsiteX0" fmla="*/ 0 w 924388"/>
              <a:gd name="connsiteY0" fmla="*/ 402109 h 804217"/>
              <a:gd name="connsiteX1" fmla="*/ 201054 w 924388"/>
              <a:gd name="connsiteY1" fmla="*/ 0 h 804217"/>
              <a:gd name="connsiteX2" fmla="*/ 723334 w 924388"/>
              <a:gd name="connsiteY2" fmla="*/ 0 h 804217"/>
              <a:gd name="connsiteX3" fmla="*/ 924388 w 924388"/>
              <a:gd name="connsiteY3" fmla="*/ 402109 h 804217"/>
              <a:gd name="connsiteX4" fmla="*/ 723334 w 924388"/>
              <a:gd name="connsiteY4" fmla="*/ 804217 h 804217"/>
              <a:gd name="connsiteX5" fmla="*/ 201054 w 924388"/>
              <a:gd name="connsiteY5" fmla="*/ 804217 h 804217"/>
              <a:gd name="connsiteX6" fmla="*/ 0 w 924388"/>
              <a:gd name="connsiteY6" fmla="*/ 402109 h 8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88" h="804217">
                <a:moveTo>
                  <a:pt x="462193" y="0"/>
                </a:moveTo>
                <a:lnTo>
                  <a:pt x="924387" y="174917"/>
                </a:lnTo>
                <a:lnTo>
                  <a:pt x="924387" y="629300"/>
                </a:lnTo>
                <a:lnTo>
                  <a:pt x="462193" y="804217"/>
                </a:lnTo>
                <a:lnTo>
                  <a:pt x="1" y="629300"/>
                </a:lnTo>
                <a:lnTo>
                  <a:pt x="1" y="174917"/>
                </a:lnTo>
                <a:lnTo>
                  <a:pt x="46219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324" tIns="144051" rIns="125325" bIns="144050" numCol="1" spcCol="1270" anchor="ctr" anchorCtr="0">
            <a:noAutofit/>
          </a:bodyPr>
          <a:lstStyle/>
          <a:p>
            <a:pPr marL="0" lvl="0" indent="0" algn="ctr" defTabSz="1600200">
              <a:lnSpc>
                <a:spcPct val="90000"/>
              </a:lnSpc>
              <a:spcBef>
                <a:spcPct val="0"/>
              </a:spcBef>
              <a:spcAft>
                <a:spcPct val="35000"/>
              </a:spcAft>
              <a:buNone/>
            </a:pPr>
            <a:r>
              <a:rPr lang="en-GB" sz="2000" kern="1200" dirty="0"/>
              <a:t>Pharmacists</a:t>
            </a:r>
          </a:p>
        </p:txBody>
      </p:sp>
      <p:sp>
        <p:nvSpPr>
          <p:cNvPr id="9" name="Freeform: Shape 8">
            <a:extLst>
              <a:ext uri="{FF2B5EF4-FFF2-40B4-BE49-F238E27FC236}">
                <a16:creationId xmlns:a16="http://schemas.microsoft.com/office/drawing/2014/main" id="{7C6AF284-1D0A-46D1-88A5-53F7CC9118C5}"/>
              </a:ext>
            </a:extLst>
          </p:cNvPr>
          <p:cNvSpPr/>
          <p:nvPr/>
        </p:nvSpPr>
        <p:spPr>
          <a:xfrm>
            <a:off x="1242091" y="4555159"/>
            <a:ext cx="1507010" cy="1732196"/>
          </a:xfrm>
          <a:custGeom>
            <a:avLst/>
            <a:gdLst>
              <a:gd name="connsiteX0" fmla="*/ 0 w 924388"/>
              <a:gd name="connsiteY0" fmla="*/ 402109 h 804217"/>
              <a:gd name="connsiteX1" fmla="*/ 201054 w 924388"/>
              <a:gd name="connsiteY1" fmla="*/ 0 h 804217"/>
              <a:gd name="connsiteX2" fmla="*/ 723334 w 924388"/>
              <a:gd name="connsiteY2" fmla="*/ 0 h 804217"/>
              <a:gd name="connsiteX3" fmla="*/ 924388 w 924388"/>
              <a:gd name="connsiteY3" fmla="*/ 402109 h 804217"/>
              <a:gd name="connsiteX4" fmla="*/ 723334 w 924388"/>
              <a:gd name="connsiteY4" fmla="*/ 804217 h 804217"/>
              <a:gd name="connsiteX5" fmla="*/ 201054 w 924388"/>
              <a:gd name="connsiteY5" fmla="*/ 804217 h 804217"/>
              <a:gd name="connsiteX6" fmla="*/ 0 w 924388"/>
              <a:gd name="connsiteY6" fmla="*/ 402109 h 8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88" h="804217">
                <a:moveTo>
                  <a:pt x="462193" y="0"/>
                </a:moveTo>
                <a:lnTo>
                  <a:pt x="924387" y="174917"/>
                </a:lnTo>
                <a:lnTo>
                  <a:pt x="924387" y="629300"/>
                </a:lnTo>
                <a:lnTo>
                  <a:pt x="462193" y="804217"/>
                </a:lnTo>
                <a:lnTo>
                  <a:pt x="1" y="629300"/>
                </a:lnTo>
                <a:lnTo>
                  <a:pt x="1" y="174917"/>
                </a:lnTo>
                <a:lnTo>
                  <a:pt x="46219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1994" tIns="170721" rIns="151995" bIns="170720" numCol="1" spcCol="1270" anchor="ctr" anchorCtr="0">
            <a:noAutofit/>
          </a:bodyPr>
          <a:lstStyle/>
          <a:p>
            <a:pPr marL="0" lvl="0" indent="0" algn="ctr" defTabSz="311150">
              <a:lnSpc>
                <a:spcPct val="90000"/>
              </a:lnSpc>
              <a:spcBef>
                <a:spcPct val="0"/>
              </a:spcBef>
              <a:spcAft>
                <a:spcPct val="35000"/>
              </a:spcAft>
              <a:buNone/>
            </a:pPr>
            <a:r>
              <a:rPr lang="en-GB" sz="2000" kern="1200" dirty="0"/>
              <a:t>OTs</a:t>
            </a:r>
          </a:p>
        </p:txBody>
      </p:sp>
      <p:sp>
        <p:nvSpPr>
          <p:cNvPr id="10" name="Rectangle 9">
            <a:extLst>
              <a:ext uri="{FF2B5EF4-FFF2-40B4-BE49-F238E27FC236}">
                <a16:creationId xmlns:a16="http://schemas.microsoft.com/office/drawing/2014/main" id="{9F8ECF50-F199-49D0-9100-4D49C9A2E1C1}"/>
              </a:ext>
            </a:extLst>
          </p:cNvPr>
          <p:cNvSpPr/>
          <p:nvPr/>
        </p:nvSpPr>
        <p:spPr>
          <a:xfrm>
            <a:off x="1775261" y="-13014"/>
            <a:ext cx="1870770" cy="10393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E438498B-795D-4158-9AF7-608DBEBAEEC0}"/>
              </a:ext>
            </a:extLst>
          </p:cNvPr>
          <p:cNvSpPr/>
          <p:nvPr/>
        </p:nvSpPr>
        <p:spPr>
          <a:xfrm>
            <a:off x="6152861" y="4491520"/>
            <a:ext cx="1507010" cy="1732196"/>
          </a:xfrm>
          <a:custGeom>
            <a:avLst/>
            <a:gdLst>
              <a:gd name="connsiteX0" fmla="*/ 0 w 924388"/>
              <a:gd name="connsiteY0" fmla="*/ 402109 h 804217"/>
              <a:gd name="connsiteX1" fmla="*/ 201054 w 924388"/>
              <a:gd name="connsiteY1" fmla="*/ 0 h 804217"/>
              <a:gd name="connsiteX2" fmla="*/ 723334 w 924388"/>
              <a:gd name="connsiteY2" fmla="*/ 0 h 804217"/>
              <a:gd name="connsiteX3" fmla="*/ 924388 w 924388"/>
              <a:gd name="connsiteY3" fmla="*/ 402109 h 804217"/>
              <a:gd name="connsiteX4" fmla="*/ 723334 w 924388"/>
              <a:gd name="connsiteY4" fmla="*/ 804217 h 804217"/>
              <a:gd name="connsiteX5" fmla="*/ 201054 w 924388"/>
              <a:gd name="connsiteY5" fmla="*/ 804217 h 804217"/>
              <a:gd name="connsiteX6" fmla="*/ 0 w 924388"/>
              <a:gd name="connsiteY6" fmla="*/ 402109 h 8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88" h="804217">
                <a:moveTo>
                  <a:pt x="462193" y="0"/>
                </a:moveTo>
                <a:lnTo>
                  <a:pt x="924387" y="174917"/>
                </a:lnTo>
                <a:lnTo>
                  <a:pt x="924387" y="629300"/>
                </a:lnTo>
                <a:lnTo>
                  <a:pt x="462193" y="804217"/>
                </a:lnTo>
                <a:lnTo>
                  <a:pt x="1" y="629300"/>
                </a:lnTo>
                <a:lnTo>
                  <a:pt x="1" y="174917"/>
                </a:lnTo>
                <a:lnTo>
                  <a:pt x="46219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324" tIns="144051" rIns="125325" bIns="144050" numCol="1" spcCol="1270" anchor="ctr" anchorCtr="0">
            <a:noAutofit/>
          </a:bodyPr>
          <a:lstStyle/>
          <a:p>
            <a:pPr lvl="0" algn="ctr" defTabSz="1600200">
              <a:lnSpc>
                <a:spcPct val="90000"/>
              </a:lnSpc>
              <a:spcAft>
                <a:spcPct val="35000"/>
              </a:spcAft>
            </a:pPr>
            <a:r>
              <a:rPr lang="en-GB" sz="2000" dirty="0"/>
              <a:t>AHPs</a:t>
            </a:r>
            <a:endParaRPr lang="en-GB" sz="2000" kern="1200" dirty="0"/>
          </a:p>
        </p:txBody>
      </p:sp>
      <p:sp>
        <p:nvSpPr>
          <p:cNvPr id="12" name="Freeform: Shape 11">
            <a:extLst>
              <a:ext uri="{FF2B5EF4-FFF2-40B4-BE49-F238E27FC236}">
                <a16:creationId xmlns:a16="http://schemas.microsoft.com/office/drawing/2014/main" id="{4FE02F13-653D-4048-807C-A5FC61F94653}"/>
              </a:ext>
            </a:extLst>
          </p:cNvPr>
          <p:cNvSpPr/>
          <p:nvPr/>
        </p:nvSpPr>
        <p:spPr>
          <a:xfrm>
            <a:off x="4525292" y="1589295"/>
            <a:ext cx="1507010" cy="1732196"/>
          </a:xfrm>
          <a:custGeom>
            <a:avLst/>
            <a:gdLst>
              <a:gd name="connsiteX0" fmla="*/ 0 w 924388"/>
              <a:gd name="connsiteY0" fmla="*/ 402109 h 804217"/>
              <a:gd name="connsiteX1" fmla="*/ 201054 w 924388"/>
              <a:gd name="connsiteY1" fmla="*/ 0 h 804217"/>
              <a:gd name="connsiteX2" fmla="*/ 723334 w 924388"/>
              <a:gd name="connsiteY2" fmla="*/ 0 h 804217"/>
              <a:gd name="connsiteX3" fmla="*/ 924388 w 924388"/>
              <a:gd name="connsiteY3" fmla="*/ 402109 h 804217"/>
              <a:gd name="connsiteX4" fmla="*/ 723334 w 924388"/>
              <a:gd name="connsiteY4" fmla="*/ 804217 h 804217"/>
              <a:gd name="connsiteX5" fmla="*/ 201054 w 924388"/>
              <a:gd name="connsiteY5" fmla="*/ 804217 h 804217"/>
              <a:gd name="connsiteX6" fmla="*/ 0 w 924388"/>
              <a:gd name="connsiteY6" fmla="*/ 402109 h 8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88" h="804217">
                <a:moveTo>
                  <a:pt x="462193" y="0"/>
                </a:moveTo>
                <a:lnTo>
                  <a:pt x="924387" y="174917"/>
                </a:lnTo>
                <a:lnTo>
                  <a:pt x="924387" y="629300"/>
                </a:lnTo>
                <a:lnTo>
                  <a:pt x="462193" y="804217"/>
                </a:lnTo>
                <a:lnTo>
                  <a:pt x="1" y="629300"/>
                </a:lnTo>
                <a:lnTo>
                  <a:pt x="1" y="174917"/>
                </a:lnTo>
                <a:lnTo>
                  <a:pt x="46219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1994" tIns="170721" rIns="151995" bIns="170720" numCol="1" spcCol="1270" anchor="ctr" anchorCtr="0">
            <a:noAutofit/>
          </a:bodyPr>
          <a:lstStyle/>
          <a:p>
            <a:pPr algn="ctr" defTabSz="311150">
              <a:lnSpc>
                <a:spcPct val="90000"/>
              </a:lnSpc>
              <a:spcAft>
                <a:spcPct val="35000"/>
              </a:spcAft>
            </a:pPr>
            <a:r>
              <a:rPr lang="en-GB" sz="2000" dirty="0"/>
              <a:t>Nurse Educators</a:t>
            </a:r>
          </a:p>
          <a:p>
            <a:pPr marL="0" lvl="0" indent="0" algn="ctr" defTabSz="311150">
              <a:lnSpc>
                <a:spcPct val="90000"/>
              </a:lnSpc>
              <a:spcBef>
                <a:spcPct val="0"/>
              </a:spcBef>
              <a:spcAft>
                <a:spcPct val="35000"/>
              </a:spcAft>
              <a:buNone/>
            </a:pPr>
            <a:endParaRPr lang="en-GB" sz="2000" kern="1200" dirty="0"/>
          </a:p>
        </p:txBody>
      </p:sp>
      <p:sp>
        <p:nvSpPr>
          <p:cNvPr id="13" name="Rectangle 12">
            <a:extLst>
              <a:ext uri="{FF2B5EF4-FFF2-40B4-BE49-F238E27FC236}">
                <a16:creationId xmlns:a16="http://schemas.microsoft.com/office/drawing/2014/main" id="{8F40DFD6-3CF6-4288-A702-B8D8FFB229E9}"/>
              </a:ext>
            </a:extLst>
          </p:cNvPr>
          <p:cNvSpPr/>
          <p:nvPr/>
        </p:nvSpPr>
        <p:spPr>
          <a:xfrm>
            <a:off x="6078031" y="1935734"/>
            <a:ext cx="1933129" cy="10393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4A1FC419-2939-4B5C-BA1E-D11B5662BC05}"/>
              </a:ext>
            </a:extLst>
          </p:cNvPr>
          <p:cNvSpPr/>
          <p:nvPr/>
        </p:nvSpPr>
        <p:spPr>
          <a:xfrm>
            <a:off x="2897722" y="1589295"/>
            <a:ext cx="1507010" cy="1732196"/>
          </a:xfrm>
          <a:custGeom>
            <a:avLst/>
            <a:gdLst>
              <a:gd name="connsiteX0" fmla="*/ 0 w 924388"/>
              <a:gd name="connsiteY0" fmla="*/ 402109 h 804217"/>
              <a:gd name="connsiteX1" fmla="*/ 201054 w 924388"/>
              <a:gd name="connsiteY1" fmla="*/ 0 h 804217"/>
              <a:gd name="connsiteX2" fmla="*/ 723334 w 924388"/>
              <a:gd name="connsiteY2" fmla="*/ 0 h 804217"/>
              <a:gd name="connsiteX3" fmla="*/ 924388 w 924388"/>
              <a:gd name="connsiteY3" fmla="*/ 402109 h 804217"/>
              <a:gd name="connsiteX4" fmla="*/ 723334 w 924388"/>
              <a:gd name="connsiteY4" fmla="*/ 804217 h 804217"/>
              <a:gd name="connsiteX5" fmla="*/ 201054 w 924388"/>
              <a:gd name="connsiteY5" fmla="*/ 804217 h 804217"/>
              <a:gd name="connsiteX6" fmla="*/ 0 w 924388"/>
              <a:gd name="connsiteY6" fmla="*/ 402109 h 8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88" h="804217">
                <a:moveTo>
                  <a:pt x="462193" y="0"/>
                </a:moveTo>
                <a:lnTo>
                  <a:pt x="924387" y="174917"/>
                </a:lnTo>
                <a:lnTo>
                  <a:pt x="924387" y="629300"/>
                </a:lnTo>
                <a:lnTo>
                  <a:pt x="462193" y="804217"/>
                </a:lnTo>
                <a:lnTo>
                  <a:pt x="1" y="629300"/>
                </a:lnTo>
                <a:lnTo>
                  <a:pt x="1" y="174917"/>
                </a:lnTo>
                <a:lnTo>
                  <a:pt x="46219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324" tIns="144051" rIns="125325" bIns="144050" numCol="1" spcCol="1270" anchor="ctr" anchorCtr="0">
            <a:noAutofit/>
          </a:bodyPr>
          <a:lstStyle/>
          <a:p>
            <a:pPr marL="0" lvl="0" indent="0" algn="ctr" defTabSz="1600200">
              <a:lnSpc>
                <a:spcPct val="90000"/>
              </a:lnSpc>
              <a:spcBef>
                <a:spcPct val="0"/>
              </a:spcBef>
              <a:spcAft>
                <a:spcPct val="35000"/>
              </a:spcAft>
              <a:buNone/>
            </a:pPr>
            <a:r>
              <a:rPr lang="en-GB" sz="2000" kern="1200" dirty="0"/>
              <a:t>Critical Care nurses</a:t>
            </a:r>
          </a:p>
        </p:txBody>
      </p:sp>
      <p:sp>
        <p:nvSpPr>
          <p:cNvPr id="15" name="Freeform: Shape 14">
            <a:extLst>
              <a:ext uri="{FF2B5EF4-FFF2-40B4-BE49-F238E27FC236}">
                <a16:creationId xmlns:a16="http://schemas.microsoft.com/office/drawing/2014/main" id="{B19A7AD4-7EBC-4DBE-976B-A64FA7F7561B}"/>
              </a:ext>
            </a:extLst>
          </p:cNvPr>
          <p:cNvSpPr/>
          <p:nvPr/>
        </p:nvSpPr>
        <p:spPr>
          <a:xfrm>
            <a:off x="3708390" y="3059580"/>
            <a:ext cx="1507010" cy="1732196"/>
          </a:xfrm>
          <a:custGeom>
            <a:avLst/>
            <a:gdLst>
              <a:gd name="connsiteX0" fmla="*/ 0 w 924388"/>
              <a:gd name="connsiteY0" fmla="*/ 402109 h 804217"/>
              <a:gd name="connsiteX1" fmla="*/ 201054 w 924388"/>
              <a:gd name="connsiteY1" fmla="*/ 0 h 804217"/>
              <a:gd name="connsiteX2" fmla="*/ 723334 w 924388"/>
              <a:gd name="connsiteY2" fmla="*/ 0 h 804217"/>
              <a:gd name="connsiteX3" fmla="*/ 924388 w 924388"/>
              <a:gd name="connsiteY3" fmla="*/ 402109 h 804217"/>
              <a:gd name="connsiteX4" fmla="*/ 723334 w 924388"/>
              <a:gd name="connsiteY4" fmla="*/ 804217 h 804217"/>
              <a:gd name="connsiteX5" fmla="*/ 201054 w 924388"/>
              <a:gd name="connsiteY5" fmla="*/ 804217 h 804217"/>
              <a:gd name="connsiteX6" fmla="*/ 0 w 924388"/>
              <a:gd name="connsiteY6" fmla="*/ 402109 h 8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88" h="804217">
                <a:moveTo>
                  <a:pt x="462193" y="0"/>
                </a:moveTo>
                <a:lnTo>
                  <a:pt x="924387" y="174917"/>
                </a:lnTo>
                <a:lnTo>
                  <a:pt x="924387" y="629300"/>
                </a:lnTo>
                <a:lnTo>
                  <a:pt x="462193" y="804217"/>
                </a:lnTo>
                <a:lnTo>
                  <a:pt x="1" y="629300"/>
                </a:lnTo>
                <a:lnTo>
                  <a:pt x="1" y="174917"/>
                </a:lnTo>
                <a:lnTo>
                  <a:pt x="46219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1994" tIns="170721" rIns="151995" bIns="170720" numCol="1" spcCol="1270" anchor="ctr" anchorCtr="0">
            <a:noAutofit/>
          </a:bodyPr>
          <a:lstStyle/>
          <a:p>
            <a:pPr marL="0" lvl="0" indent="0" algn="ctr" defTabSz="311150">
              <a:lnSpc>
                <a:spcPct val="90000"/>
              </a:lnSpc>
              <a:spcBef>
                <a:spcPct val="0"/>
              </a:spcBef>
              <a:spcAft>
                <a:spcPct val="35000"/>
              </a:spcAft>
              <a:buNone/>
            </a:pPr>
            <a:r>
              <a:rPr lang="en-GB" sz="2000" kern="1200" dirty="0"/>
              <a:t>Speech and Language Therapists</a:t>
            </a:r>
          </a:p>
        </p:txBody>
      </p:sp>
      <p:sp>
        <p:nvSpPr>
          <p:cNvPr id="16" name="Rectangle 15">
            <a:extLst>
              <a:ext uri="{FF2B5EF4-FFF2-40B4-BE49-F238E27FC236}">
                <a16:creationId xmlns:a16="http://schemas.microsoft.com/office/drawing/2014/main" id="{35296D13-A0AE-484E-929A-A381A5C3C1B0}"/>
              </a:ext>
            </a:extLst>
          </p:cNvPr>
          <p:cNvSpPr/>
          <p:nvPr/>
        </p:nvSpPr>
        <p:spPr>
          <a:xfrm>
            <a:off x="1775261" y="3406021"/>
            <a:ext cx="1870770" cy="10393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E0A2EF6C-7913-4D7F-8513-41740C7A157B}"/>
              </a:ext>
            </a:extLst>
          </p:cNvPr>
          <p:cNvSpPr/>
          <p:nvPr/>
        </p:nvSpPr>
        <p:spPr>
          <a:xfrm>
            <a:off x="5335959" y="3059580"/>
            <a:ext cx="1507010" cy="1732196"/>
          </a:xfrm>
          <a:custGeom>
            <a:avLst/>
            <a:gdLst>
              <a:gd name="connsiteX0" fmla="*/ 0 w 924388"/>
              <a:gd name="connsiteY0" fmla="*/ 402109 h 804217"/>
              <a:gd name="connsiteX1" fmla="*/ 201054 w 924388"/>
              <a:gd name="connsiteY1" fmla="*/ 0 h 804217"/>
              <a:gd name="connsiteX2" fmla="*/ 723334 w 924388"/>
              <a:gd name="connsiteY2" fmla="*/ 0 h 804217"/>
              <a:gd name="connsiteX3" fmla="*/ 924388 w 924388"/>
              <a:gd name="connsiteY3" fmla="*/ 402109 h 804217"/>
              <a:gd name="connsiteX4" fmla="*/ 723334 w 924388"/>
              <a:gd name="connsiteY4" fmla="*/ 804217 h 804217"/>
              <a:gd name="connsiteX5" fmla="*/ 201054 w 924388"/>
              <a:gd name="connsiteY5" fmla="*/ 804217 h 804217"/>
              <a:gd name="connsiteX6" fmla="*/ 0 w 924388"/>
              <a:gd name="connsiteY6" fmla="*/ 402109 h 8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88" h="804217">
                <a:moveTo>
                  <a:pt x="462193" y="0"/>
                </a:moveTo>
                <a:lnTo>
                  <a:pt x="924387" y="174917"/>
                </a:lnTo>
                <a:lnTo>
                  <a:pt x="924387" y="629300"/>
                </a:lnTo>
                <a:lnTo>
                  <a:pt x="462193" y="804217"/>
                </a:lnTo>
                <a:lnTo>
                  <a:pt x="1" y="629300"/>
                </a:lnTo>
                <a:lnTo>
                  <a:pt x="1" y="174917"/>
                </a:lnTo>
                <a:lnTo>
                  <a:pt x="46219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324" tIns="144051" rIns="125325" bIns="144050" numCol="1" spcCol="1270" anchor="ctr" anchorCtr="0">
            <a:noAutofit/>
          </a:bodyPr>
          <a:lstStyle/>
          <a:p>
            <a:pPr marL="0" lvl="0" indent="0" algn="ctr" defTabSz="1600200">
              <a:lnSpc>
                <a:spcPct val="90000"/>
              </a:lnSpc>
              <a:spcBef>
                <a:spcPct val="0"/>
              </a:spcBef>
              <a:spcAft>
                <a:spcPct val="35000"/>
              </a:spcAft>
              <a:buNone/>
            </a:pPr>
            <a:r>
              <a:rPr lang="en-GB" sz="2000" kern="1200" dirty="0"/>
              <a:t>Research leads</a:t>
            </a:r>
          </a:p>
        </p:txBody>
      </p:sp>
      <p:sp>
        <p:nvSpPr>
          <p:cNvPr id="18" name="Freeform: Shape 17">
            <a:extLst>
              <a:ext uri="{FF2B5EF4-FFF2-40B4-BE49-F238E27FC236}">
                <a16:creationId xmlns:a16="http://schemas.microsoft.com/office/drawing/2014/main" id="{C06FCD76-46FD-437E-BA2D-6D229DC0B250}"/>
              </a:ext>
            </a:extLst>
          </p:cNvPr>
          <p:cNvSpPr/>
          <p:nvPr/>
        </p:nvSpPr>
        <p:spPr>
          <a:xfrm>
            <a:off x="4525292" y="4529867"/>
            <a:ext cx="1507010" cy="1732196"/>
          </a:xfrm>
          <a:custGeom>
            <a:avLst/>
            <a:gdLst>
              <a:gd name="connsiteX0" fmla="*/ 0 w 924388"/>
              <a:gd name="connsiteY0" fmla="*/ 402109 h 804217"/>
              <a:gd name="connsiteX1" fmla="*/ 201054 w 924388"/>
              <a:gd name="connsiteY1" fmla="*/ 0 h 804217"/>
              <a:gd name="connsiteX2" fmla="*/ 723334 w 924388"/>
              <a:gd name="connsiteY2" fmla="*/ 0 h 804217"/>
              <a:gd name="connsiteX3" fmla="*/ 924388 w 924388"/>
              <a:gd name="connsiteY3" fmla="*/ 402109 h 804217"/>
              <a:gd name="connsiteX4" fmla="*/ 723334 w 924388"/>
              <a:gd name="connsiteY4" fmla="*/ 804217 h 804217"/>
              <a:gd name="connsiteX5" fmla="*/ 201054 w 924388"/>
              <a:gd name="connsiteY5" fmla="*/ 804217 h 804217"/>
              <a:gd name="connsiteX6" fmla="*/ 0 w 924388"/>
              <a:gd name="connsiteY6" fmla="*/ 402109 h 8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88" h="804217">
                <a:moveTo>
                  <a:pt x="462193" y="0"/>
                </a:moveTo>
                <a:lnTo>
                  <a:pt x="924387" y="174917"/>
                </a:lnTo>
                <a:lnTo>
                  <a:pt x="924387" y="629300"/>
                </a:lnTo>
                <a:lnTo>
                  <a:pt x="462193" y="804217"/>
                </a:lnTo>
                <a:lnTo>
                  <a:pt x="1" y="629300"/>
                </a:lnTo>
                <a:lnTo>
                  <a:pt x="1" y="174917"/>
                </a:lnTo>
                <a:lnTo>
                  <a:pt x="46219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1994" tIns="170721" rIns="151995" bIns="170720" numCol="1" spcCol="1270" anchor="ctr" anchorCtr="0">
            <a:noAutofit/>
          </a:bodyPr>
          <a:lstStyle/>
          <a:p>
            <a:pPr marL="0" lvl="0" indent="0" algn="ctr" defTabSz="311150">
              <a:lnSpc>
                <a:spcPct val="90000"/>
              </a:lnSpc>
              <a:spcBef>
                <a:spcPct val="0"/>
              </a:spcBef>
              <a:spcAft>
                <a:spcPct val="35000"/>
              </a:spcAft>
              <a:buNone/>
            </a:pPr>
            <a:r>
              <a:rPr lang="en-GB" sz="2000" kern="1200" dirty="0"/>
              <a:t>Doctors</a:t>
            </a:r>
          </a:p>
        </p:txBody>
      </p:sp>
      <p:sp>
        <p:nvSpPr>
          <p:cNvPr id="20" name="Freeform: Shape 19">
            <a:extLst>
              <a:ext uri="{FF2B5EF4-FFF2-40B4-BE49-F238E27FC236}">
                <a16:creationId xmlns:a16="http://schemas.microsoft.com/office/drawing/2014/main" id="{1B60C56E-76F8-46C3-81B9-E87D00ACF7C7}"/>
              </a:ext>
            </a:extLst>
          </p:cNvPr>
          <p:cNvSpPr/>
          <p:nvPr/>
        </p:nvSpPr>
        <p:spPr>
          <a:xfrm>
            <a:off x="2897722" y="4529867"/>
            <a:ext cx="1507010" cy="1732196"/>
          </a:xfrm>
          <a:custGeom>
            <a:avLst/>
            <a:gdLst>
              <a:gd name="connsiteX0" fmla="*/ 0 w 924388"/>
              <a:gd name="connsiteY0" fmla="*/ 402109 h 804217"/>
              <a:gd name="connsiteX1" fmla="*/ 201054 w 924388"/>
              <a:gd name="connsiteY1" fmla="*/ 0 h 804217"/>
              <a:gd name="connsiteX2" fmla="*/ 723334 w 924388"/>
              <a:gd name="connsiteY2" fmla="*/ 0 h 804217"/>
              <a:gd name="connsiteX3" fmla="*/ 924388 w 924388"/>
              <a:gd name="connsiteY3" fmla="*/ 402109 h 804217"/>
              <a:gd name="connsiteX4" fmla="*/ 723334 w 924388"/>
              <a:gd name="connsiteY4" fmla="*/ 804217 h 804217"/>
              <a:gd name="connsiteX5" fmla="*/ 201054 w 924388"/>
              <a:gd name="connsiteY5" fmla="*/ 804217 h 804217"/>
              <a:gd name="connsiteX6" fmla="*/ 0 w 924388"/>
              <a:gd name="connsiteY6" fmla="*/ 402109 h 8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88" h="804217">
                <a:moveTo>
                  <a:pt x="462193" y="0"/>
                </a:moveTo>
                <a:lnTo>
                  <a:pt x="924387" y="174917"/>
                </a:lnTo>
                <a:lnTo>
                  <a:pt x="924387" y="629300"/>
                </a:lnTo>
                <a:lnTo>
                  <a:pt x="462193" y="804217"/>
                </a:lnTo>
                <a:lnTo>
                  <a:pt x="1" y="629300"/>
                </a:lnTo>
                <a:lnTo>
                  <a:pt x="1" y="174917"/>
                </a:lnTo>
                <a:lnTo>
                  <a:pt x="46219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324" tIns="144051" rIns="125325" bIns="144050" numCol="1" spcCol="1270" anchor="ctr" anchorCtr="0">
            <a:noAutofit/>
          </a:bodyPr>
          <a:lstStyle/>
          <a:p>
            <a:pPr lvl="0" algn="ctr" defTabSz="311150">
              <a:lnSpc>
                <a:spcPct val="90000"/>
              </a:lnSpc>
              <a:spcAft>
                <a:spcPct val="35000"/>
              </a:spcAft>
            </a:pPr>
            <a:r>
              <a:rPr lang="en-GB" sz="2000"/>
              <a:t>Speech and Language Therapists</a:t>
            </a:r>
            <a:endParaRPr lang="en-GB" sz="2000" dirty="0"/>
          </a:p>
        </p:txBody>
      </p:sp>
      <p:sp>
        <p:nvSpPr>
          <p:cNvPr id="21" name="Text Placeholder 1">
            <a:extLst>
              <a:ext uri="{FF2B5EF4-FFF2-40B4-BE49-F238E27FC236}">
                <a16:creationId xmlns:a16="http://schemas.microsoft.com/office/drawing/2014/main" id="{5EF57224-045B-4E9E-9A00-65A74AD40C26}"/>
              </a:ext>
            </a:extLst>
          </p:cNvPr>
          <p:cNvSpPr txBox="1">
            <a:spLocks/>
          </p:cNvSpPr>
          <p:nvPr/>
        </p:nvSpPr>
        <p:spPr>
          <a:xfrm>
            <a:off x="185581" y="135724"/>
            <a:ext cx="1416391" cy="443102"/>
          </a:xfrm>
          <a:prstGeom prst="roundRect">
            <a:avLst/>
          </a:prstGeom>
          <a:solidFill>
            <a:srgbClr val="D4ECBA"/>
          </a:solidFill>
          <a:ln>
            <a:solidFill>
              <a:srgbClr val="00B050"/>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BLC</a:t>
            </a:r>
          </a:p>
        </p:txBody>
      </p:sp>
    </p:spTree>
    <p:extLst>
      <p:ext uri="{BB962C8B-B14F-4D97-AF65-F5344CB8AC3E}">
        <p14:creationId xmlns:p14="http://schemas.microsoft.com/office/powerpoint/2010/main" val="1802172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9112C5-C30C-4CA0-A846-B99A595BF279}"/>
              </a:ext>
            </a:extLst>
          </p:cNvPr>
          <p:cNvSpPr>
            <a:spLocks noGrp="1"/>
          </p:cNvSpPr>
          <p:nvPr>
            <p:ph type="body" sz="quarter" idx="10"/>
          </p:nvPr>
        </p:nvSpPr>
        <p:spPr>
          <a:xfrm>
            <a:off x="761304" y="777233"/>
            <a:ext cx="7630856" cy="323165"/>
          </a:xfrm>
        </p:spPr>
        <p:txBody>
          <a:bodyPr/>
          <a:lstStyle/>
          <a:p>
            <a:r>
              <a:rPr lang="en-GB" b="1" dirty="0"/>
              <a:t>External evidence review</a:t>
            </a:r>
          </a:p>
        </p:txBody>
      </p:sp>
      <p:sp>
        <p:nvSpPr>
          <p:cNvPr id="3" name="Content Placeholder 2">
            <a:extLst>
              <a:ext uri="{FF2B5EF4-FFF2-40B4-BE49-F238E27FC236}">
                <a16:creationId xmlns:a16="http://schemas.microsoft.com/office/drawing/2014/main" id="{8330B518-6591-493A-A6C4-ED6F7B287EAA}"/>
              </a:ext>
            </a:extLst>
          </p:cNvPr>
          <p:cNvSpPr txBox="1">
            <a:spLocks/>
          </p:cNvSpPr>
          <p:nvPr/>
        </p:nvSpPr>
        <p:spPr>
          <a:xfrm>
            <a:off x="682894" y="1302345"/>
            <a:ext cx="7630856" cy="809484"/>
          </a:xfrm>
          <a:prstGeom prst="roundRect">
            <a:avLst/>
          </a:prstGeom>
          <a:solidFill>
            <a:srgbClr val="D9F5FF"/>
          </a:solidFill>
        </p:spPr>
        <p:style>
          <a:lnRef idx="2">
            <a:schemeClr val="accent1"/>
          </a:lnRef>
          <a:fillRef idx="1">
            <a:schemeClr val="lt1"/>
          </a:fillRef>
          <a:effectRef idx="0">
            <a:schemeClr val="accent1"/>
          </a:effectRef>
          <a:fontRef idx="minor">
            <a:schemeClr val="dk1"/>
          </a:fontRef>
        </p:style>
        <p:txBody>
          <a:bodyPr>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GB" sz="1800" dirty="0"/>
              <a:t>Weekly evidence summary containing rapid synthesis and dissemination of evidence, emerging clinical findings and front line experiences</a:t>
            </a:r>
          </a:p>
          <a:p>
            <a:endParaRPr lang="en-GB" sz="1800" dirty="0"/>
          </a:p>
        </p:txBody>
      </p:sp>
      <p:pic>
        <p:nvPicPr>
          <p:cNvPr id="4" name="Picture 3">
            <a:extLst>
              <a:ext uri="{FF2B5EF4-FFF2-40B4-BE49-F238E27FC236}">
                <a16:creationId xmlns:a16="http://schemas.microsoft.com/office/drawing/2014/main" id="{0416F39E-6B55-456E-A371-F0923CA5C5B1}"/>
              </a:ext>
            </a:extLst>
          </p:cNvPr>
          <p:cNvPicPr>
            <a:picLocks noChangeAspect="1"/>
          </p:cNvPicPr>
          <p:nvPr/>
        </p:nvPicPr>
        <p:blipFill rotWithShape="1">
          <a:blip r:embed="rId2"/>
          <a:srcRect r="4387"/>
          <a:stretch/>
        </p:blipFill>
        <p:spPr>
          <a:xfrm>
            <a:off x="682893" y="2219234"/>
            <a:ext cx="4569237" cy="2058852"/>
          </a:xfrm>
          <a:prstGeom prst="rect">
            <a:avLst/>
          </a:prstGeom>
        </p:spPr>
      </p:pic>
      <p:pic>
        <p:nvPicPr>
          <p:cNvPr id="5" name="Picture 4">
            <a:extLst>
              <a:ext uri="{FF2B5EF4-FFF2-40B4-BE49-F238E27FC236}">
                <a16:creationId xmlns:a16="http://schemas.microsoft.com/office/drawing/2014/main" id="{FAD0877D-0F1A-4DF1-A65C-ED4772CDCFFF}"/>
              </a:ext>
            </a:extLst>
          </p:cNvPr>
          <p:cNvPicPr>
            <a:picLocks noChangeAspect="1"/>
          </p:cNvPicPr>
          <p:nvPr/>
        </p:nvPicPr>
        <p:blipFill>
          <a:blip r:embed="rId3"/>
          <a:stretch>
            <a:fillRect/>
          </a:stretch>
        </p:blipFill>
        <p:spPr>
          <a:xfrm>
            <a:off x="3292712" y="3429000"/>
            <a:ext cx="5021038" cy="2231571"/>
          </a:xfrm>
          <a:prstGeom prst="rect">
            <a:avLst/>
          </a:prstGeom>
        </p:spPr>
      </p:pic>
      <p:sp>
        <p:nvSpPr>
          <p:cNvPr id="7" name="Text Placeholder 1">
            <a:extLst>
              <a:ext uri="{FF2B5EF4-FFF2-40B4-BE49-F238E27FC236}">
                <a16:creationId xmlns:a16="http://schemas.microsoft.com/office/drawing/2014/main" id="{0416FCF3-5BB2-4355-921C-84D3A4FE699A}"/>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3008914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9112C5-C30C-4CA0-A846-B99A595BF279}"/>
              </a:ext>
            </a:extLst>
          </p:cNvPr>
          <p:cNvSpPr>
            <a:spLocks noGrp="1"/>
          </p:cNvSpPr>
          <p:nvPr>
            <p:ph type="body" sz="quarter" idx="10"/>
          </p:nvPr>
        </p:nvSpPr>
        <p:spPr>
          <a:xfrm>
            <a:off x="761304" y="777233"/>
            <a:ext cx="7630856" cy="323165"/>
          </a:xfrm>
        </p:spPr>
        <p:txBody>
          <a:bodyPr/>
          <a:lstStyle/>
          <a:p>
            <a:r>
              <a:rPr lang="en-GB" b="1" dirty="0"/>
              <a:t>Quality and Learning tracker</a:t>
            </a:r>
          </a:p>
        </p:txBody>
      </p:sp>
      <p:graphicFrame>
        <p:nvGraphicFramePr>
          <p:cNvPr id="3" name="Table 2">
            <a:extLst>
              <a:ext uri="{FF2B5EF4-FFF2-40B4-BE49-F238E27FC236}">
                <a16:creationId xmlns:a16="http://schemas.microsoft.com/office/drawing/2014/main" id="{FB2F2FF4-1D19-4667-A660-4A293B8DACC9}"/>
              </a:ext>
            </a:extLst>
          </p:cNvPr>
          <p:cNvGraphicFramePr>
            <a:graphicFrameLocks noGrp="1"/>
          </p:cNvGraphicFramePr>
          <p:nvPr>
            <p:extLst>
              <p:ext uri="{D42A27DB-BD31-4B8C-83A1-F6EECF244321}">
                <p14:modId xmlns:p14="http://schemas.microsoft.com/office/powerpoint/2010/main" val="3717116806"/>
              </p:ext>
            </p:extLst>
          </p:nvPr>
        </p:nvGraphicFramePr>
        <p:xfrm>
          <a:off x="380999" y="1548047"/>
          <a:ext cx="8011161" cy="946150"/>
        </p:xfrm>
        <a:graphic>
          <a:graphicData uri="http://schemas.openxmlformats.org/drawingml/2006/table">
            <a:tbl>
              <a:tblPr>
                <a:tableStyleId>{5C22544A-7EE6-4342-B048-85BDC9FD1C3A}</a:tableStyleId>
              </a:tblPr>
              <a:tblGrid>
                <a:gridCol w="193676">
                  <a:extLst>
                    <a:ext uri="{9D8B030D-6E8A-4147-A177-3AD203B41FA5}">
                      <a16:colId xmlns:a16="http://schemas.microsoft.com/office/drawing/2014/main" val="1500716240"/>
                    </a:ext>
                  </a:extLst>
                </a:gridCol>
                <a:gridCol w="551685">
                  <a:extLst>
                    <a:ext uri="{9D8B030D-6E8A-4147-A177-3AD203B41FA5}">
                      <a16:colId xmlns:a16="http://schemas.microsoft.com/office/drawing/2014/main" val="3587933262"/>
                    </a:ext>
                  </a:extLst>
                </a:gridCol>
                <a:gridCol w="2306510">
                  <a:extLst>
                    <a:ext uri="{9D8B030D-6E8A-4147-A177-3AD203B41FA5}">
                      <a16:colId xmlns:a16="http://schemas.microsoft.com/office/drawing/2014/main" val="1038852447"/>
                    </a:ext>
                  </a:extLst>
                </a:gridCol>
                <a:gridCol w="387353">
                  <a:extLst>
                    <a:ext uri="{9D8B030D-6E8A-4147-A177-3AD203B41FA5}">
                      <a16:colId xmlns:a16="http://schemas.microsoft.com/office/drawing/2014/main" val="1769427001"/>
                    </a:ext>
                  </a:extLst>
                </a:gridCol>
                <a:gridCol w="399090">
                  <a:extLst>
                    <a:ext uri="{9D8B030D-6E8A-4147-A177-3AD203B41FA5}">
                      <a16:colId xmlns:a16="http://schemas.microsoft.com/office/drawing/2014/main" val="1952269406"/>
                    </a:ext>
                  </a:extLst>
                </a:gridCol>
                <a:gridCol w="774704">
                  <a:extLst>
                    <a:ext uri="{9D8B030D-6E8A-4147-A177-3AD203B41FA5}">
                      <a16:colId xmlns:a16="http://schemas.microsoft.com/office/drawing/2014/main" val="3580447232"/>
                    </a:ext>
                  </a:extLst>
                </a:gridCol>
                <a:gridCol w="575161">
                  <a:extLst>
                    <a:ext uri="{9D8B030D-6E8A-4147-A177-3AD203B41FA5}">
                      <a16:colId xmlns:a16="http://schemas.microsoft.com/office/drawing/2014/main" val="3986201994"/>
                    </a:ext>
                  </a:extLst>
                </a:gridCol>
                <a:gridCol w="745360">
                  <a:extLst>
                    <a:ext uri="{9D8B030D-6E8A-4147-A177-3AD203B41FA5}">
                      <a16:colId xmlns:a16="http://schemas.microsoft.com/office/drawing/2014/main" val="3370379662"/>
                    </a:ext>
                  </a:extLst>
                </a:gridCol>
                <a:gridCol w="956756">
                  <a:extLst>
                    <a:ext uri="{9D8B030D-6E8A-4147-A177-3AD203B41FA5}">
                      <a16:colId xmlns:a16="http://schemas.microsoft.com/office/drawing/2014/main" val="54531312"/>
                    </a:ext>
                  </a:extLst>
                </a:gridCol>
                <a:gridCol w="680692">
                  <a:extLst>
                    <a:ext uri="{9D8B030D-6E8A-4147-A177-3AD203B41FA5}">
                      <a16:colId xmlns:a16="http://schemas.microsoft.com/office/drawing/2014/main" val="3752087965"/>
                    </a:ext>
                  </a:extLst>
                </a:gridCol>
                <a:gridCol w="440174">
                  <a:extLst>
                    <a:ext uri="{9D8B030D-6E8A-4147-A177-3AD203B41FA5}">
                      <a16:colId xmlns:a16="http://schemas.microsoft.com/office/drawing/2014/main" val="1725968841"/>
                    </a:ext>
                  </a:extLst>
                </a:gridCol>
              </a:tblGrid>
              <a:tr h="246058">
                <a:tc>
                  <a:txBody>
                    <a:bodyPr/>
                    <a:lstStyle/>
                    <a:p>
                      <a:pPr algn="l" fontAlgn="t"/>
                      <a:r>
                        <a:rPr lang="en-GB" sz="1000" u="none" strike="noStrike">
                          <a:effectLst/>
                        </a:rPr>
                        <a:t> </a:t>
                      </a:r>
                      <a:endParaRPr lang="en-GB" sz="1000" b="1" i="0" u="none" strike="noStrike">
                        <a:solidFill>
                          <a:srgbClr val="FFFFFF"/>
                        </a:solidFill>
                        <a:effectLst/>
                        <a:latin typeface="Calibri" panose="020F0502020204030204" pitchFamily="34" charset="0"/>
                      </a:endParaRPr>
                    </a:p>
                  </a:txBody>
                  <a:tcPr marL="0" marR="0" marT="0" marB="0"/>
                </a:tc>
                <a:tc gridSpan="6">
                  <a:txBody>
                    <a:bodyPr/>
                    <a:lstStyle/>
                    <a:p>
                      <a:pPr algn="ctr" fontAlgn="t"/>
                      <a:r>
                        <a:rPr lang="en-GB" sz="1000" u="none" strike="noStrike">
                          <a:effectLst/>
                        </a:rPr>
                        <a:t>DATA CAPTURE FROM BLC FORM, IMPROVEWELL &amp; STAFF DE-BRIEF</a:t>
                      </a:r>
                      <a:endParaRPr lang="en-GB" sz="1000" b="1" i="0" u="none" strike="noStrike">
                        <a:solidFill>
                          <a:srgbClr val="000000"/>
                        </a:solidFill>
                        <a:effectLst/>
                        <a:latin typeface="Calibri" panose="020F0502020204030204" pitchFamily="34" charset="0"/>
                      </a:endParaRPr>
                    </a:p>
                  </a:txBody>
                  <a:tcPr marL="0" marR="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t"/>
                      <a:r>
                        <a:rPr lang="en-GB" sz="1000" u="none" strike="noStrike">
                          <a:effectLst/>
                        </a:rPr>
                        <a:t>MANUAL DAILY UPDATE</a:t>
                      </a:r>
                      <a:endParaRPr lang="en-GB" sz="1000" b="1" i="0" u="none" strike="noStrike">
                        <a:solidFill>
                          <a:srgbClr val="000000"/>
                        </a:solidFill>
                        <a:effectLst/>
                        <a:latin typeface="Calibri" panose="020F0502020204030204" pitchFamily="34" charset="0"/>
                      </a:endParaRPr>
                    </a:p>
                  </a:txBody>
                  <a:tcPr marL="0" marR="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23983251"/>
                  </a:ext>
                </a:extLst>
              </a:tr>
              <a:tr h="700092">
                <a:tc>
                  <a:txBody>
                    <a:bodyPr/>
                    <a:lstStyle/>
                    <a:p>
                      <a:pPr algn="l" fontAlgn="t"/>
                      <a:r>
                        <a:rPr lang="en-GB" sz="1000" u="none" strike="noStrike">
                          <a:effectLst/>
                        </a:rPr>
                        <a:t>ID</a:t>
                      </a:r>
                      <a:endParaRPr lang="en-GB" sz="1000" b="1" i="0" u="none" strike="noStrike">
                        <a:solidFill>
                          <a:srgbClr val="000000"/>
                        </a:solidFill>
                        <a:effectLst/>
                        <a:latin typeface="Calibri" panose="020F0502020204030204" pitchFamily="34" charset="0"/>
                      </a:endParaRPr>
                    </a:p>
                  </a:txBody>
                  <a:tcPr marL="0" marR="0" marT="0" marB="0"/>
                </a:tc>
                <a:tc>
                  <a:txBody>
                    <a:bodyPr/>
                    <a:lstStyle/>
                    <a:p>
                      <a:pPr algn="l" fontAlgn="ctr"/>
                      <a:r>
                        <a:rPr lang="en-GB" sz="1000" u="none" strike="noStrike" dirty="0">
                          <a:effectLst/>
                        </a:rPr>
                        <a:t>Date Captured</a:t>
                      </a:r>
                      <a:endParaRPr lang="en-GB" sz="1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Observation</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Source</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Area</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dirty="0">
                          <a:effectLst/>
                        </a:rPr>
                        <a:t>Type of Change - Fix /  Improve / Change</a:t>
                      </a:r>
                      <a:endParaRPr lang="en-GB" sz="1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Observation type</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Sub-category</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Action Required</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dirty="0">
                          <a:effectLst/>
                        </a:rPr>
                        <a:t>Urgency</a:t>
                      </a:r>
                      <a:endParaRPr lang="en-GB" sz="1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dirty="0">
                          <a:effectLst/>
                        </a:rPr>
                        <a:t>Report</a:t>
                      </a:r>
                      <a:endParaRPr lang="en-GB" sz="10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032770430"/>
                  </a:ext>
                </a:extLst>
              </a:tr>
            </a:tbl>
          </a:graphicData>
        </a:graphic>
      </p:graphicFrame>
      <p:graphicFrame>
        <p:nvGraphicFramePr>
          <p:cNvPr id="4" name="Table 3">
            <a:extLst>
              <a:ext uri="{FF2B5EF4-FFF2-40B4-BE49-F238E27FC236}">
                <a16:creationId xmlns:a16="http://schemas.microsoft.com/office/drawing/2014/main" id="{C3714C08-1E0D-4CF9-9A6C-09C5B215E21F}"/>
              </a:ext>
            </a:extLst>
          </p:cNvPr>
          <p:cNvGraphicFramePr>
            <a:graphicFrameLocks noGrp="1"/>
          </p:cNvGraphicFramePr>
          <p:nvPr>
            <p:extLst>
              <p:ext uri="{D42A27DB-BD31-4B8C-83A1-F6EECF244321}">
                <p14:modId xmlns:p14="http://schemas.microsoft.com/office/powerpoint/2010/main" val="3665305309"/>
              </p:ext>
            </p:extLst>
          </p:nvPr>
        </p:nvGraphicFramePr>
        <p:xfrm>
          <a:off x="3543303" y="2974553"/>
          <a:ext cx="3167744" cy="763811"/>
        </p:xfrm>
        <a:graphic>
          <a:graphicData uri="http://schemas.openxmlformats.org/drawingml/2006/table">
            <a:tbl>
              <a:tblPr>
                <a:tableStyleId>{5C22544A-7EE6-4342-B048-85BDC9FD1C3A}</a:tableStyleId>
              </a:tblPr>
              <a:tblGrid>
                <a:gridCol w="884022">
                  <a:extLst>
                    <a:ext uri="{9D8B030D-6E8A-4147-A177-3AD203B41FA5}">
                      <a16:colId xmlns:a16="http://schemas.microsoft.com/office/drawing/2014/main" val="1046763345"/>
                    </a:ext>
                  </a:extLst>
                </a:gridCol>
                <a:gridCol w="874813">
                  <a:extLst>
                    <a:ext uri="{9D8B030D-6E8A-4147-A177-3AD203B41FA5}">
                      <a16:colId xmlns:a16="http://schemas.microsoft.com/office/drawing/2014/main" val="1464489767"/>
                    </a:ext>
                  </a:extLst>
                </a:gridCol>
                <a:gridCol w="736684">
                  <a:extLst>
                    <a:ext uri="{9D8B030D-6E8A-4147-A177-3AD203B41FA5}">
                      <a16:colId xmlns:a16="http://schemas.microsoft.com/office/drawing/2014/main" val="853967413"/>
                    </a:ext>
                  </a:extLst>
                </a:gridCol>
                <a:gridCol w="672225">
                  <a:extLst>
                    <a:ext uri="{9D8B030D-6E8A-4147-A177-3AD203B41FA5}">
                      <a16:colId xmlns:a16="http://schemas.microsoft.com/office/drawing/2014/main" val="2872587599"/>
                    </a:ext>
                  </a:extLst>
                </a:gridCol>
              </a:tblGrid>
              <a:tr h="198638">
                <a:tc gridSpan="4">
                  <a:txBody>
                    <a:bodyPr/>
                    <a:lstStyle/>
                    <a:p>
                      <a:pPr algn="ctr" fontAlgn="t"/>
                      <a:r>
                        <a:rPr lang="en-GB" sz="1000" u="none" strike="noStrike">
                          <a:effectLst/>
                        </a:rPr>
                        <a:t>ASSIGNED FOR ACTION</a:t>
                      </a:r>
                      <a:endParaRPr lang="en-GB" sz="1000" b="1" i="0" u="none" strike="noStrike">
                        <a:solidFill>
                          <a:srgbClr val="000000"/>
                        </a:solidFill>
                        <a:effectLst/>
                        <a:latin typeface="Calibri" panose="020F0502020204030204" pitchFamily="34" charset="0"/>
                      </a:endParaRPr>
                    </a:p>
                  </a:txBody>
                  <a:tcPr marL="0" marR="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23983251"/>
                  </a:ext>
                </a:extLst>
              </a:tr>
              <a:tr h="565173">
                <a:tc>
                  <a:txBody>
                    <a:bodyPr/>
                    <a:lstStyle/>
                    <a:p>
                      <a:pPr algn="l" fontAlgn="ctr"/>
                      <a:r>
                        <a:rPr lang="en-GB" sz="1000" u="none" strike="noStrike" dirty="0">
                          <a:effectLst/>
                        </a:rPr>
                        <a:t>Date Raised at Forum</a:t>
                      </a:r>
                      <a:endParaRPr lang="en-GB" sz="1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Forum</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Person assigned action</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dirty="0">
                          <a:effectLst/>
                        </a:rPr>
                        <a:t>Due Date</a:t>
                      </a:r>
                      <a:endParaRPr lang="en-GB" sz="10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032770430"/>
                  </a:ext>
                </a:extLst>
              </a:tr>
            </a:tbl>
          </a:graphicData>
        </a:graphic>
      </p:graphicFrame>
      <p:graphicFrame>
        <p:nvGraphicFramePr>
          <p:cNvPr id="5" name="Table 4">
            <a:extLst>
              <a:ext uri="{FF2B5EF4-FFF2-40B4-BE49-F238E27FC236}">
                <a16:creationId xmlns:a16="http://schemas.microsoft.com/office/drawing/2014/main" id="{AFF066D4-67C5-4063-882F-B0FB5F01EE2A}"/>
              </a:ext>
            </a:extLst>
          </p:cNvPr>
          <p:cNvGraphicFramePr>
            <a:graphicFrameLocks noGrp="1"/>
          </p:cNvGraphicFramePr>
          <p:nvPr>
            <p:extLst>
              <p:ext uri="{D42A27DB-BD31-4B8C-83A1-F6EECF244321}">
                <p14:modId xmlns:p14="http://schemas.microsoft.com/office/powerpoint/2010/main" val="2447668448"/>
              </p:ext>
            </p:extLst>
          </p:nvPr>
        </p:nvGraphicFramePr>
        <p:xfrm>
          <a:off x="3548743" y="4186011"/>
          <a:ext cx="5334000" cy="946150"/>
        </p:xfrm>
        <a:graphic>
          <a:graphicData uri="http://schemas.openxmlformats.org/drawingml/2006/table">
            <a:tbl>
              <a:tblPr>
                <a:tableStyleId>{5C22544A-7EE6-4342-B048-85BDC9FD1C3A}</a:tableStyleId>
              </a:tblPr>
              <a:tblGrid>
                <a:gridCol w="472543">
                  <a:extLst>
                    <a:ext uri="{9D8B030D-6E8A-4147-A177-3AD203B41FA5}">
                      <a16:colId xmlns:a16="http://schemas.microsoft.com/office/drawing/2014/main" val="2836226840"/>
                    </a:ext>
                  </a:extLst>
                </a:gridCol>
                <a:gridCol w="551301">
                  <a:extLst>
                    <a:ext uri="{9D8B030D-6E8A-4147-A177-3AD203B41FA5}">
                      <a16:colId xmlns:a16="http://schemas.microsoft.com/office/drawing/2014/main" val="3528813158"/>
                    </a:ext>
                  </a:extLst>
                </a:gridCol>
                <a:gridCol w="2026202">
                  <a:extLst>
                    <a:ext uri="{9D8B030D-6E8A-4147-A177-3AD203B41FA5}">
                      <a16:colId xmlns:a16="http://schemas.microsoft.com/office/drawing/2014/main" val="3384328349"/>
                    </a:ext>
                  </a:extLst>
                </a:gridCol>
                <a:gridCol w="472543">
                  <a:extLst>
                    <a:ext uri="{9D8B030D-6E8A-4147-A177-3AD203B41FA5}">
                      <a16:colId xmlns:a16="http://schemas.microsoft.com/office/drawing/2014/main" val="3619117798"/>
                    </a:ext>
                  </a:extLst>
                </a:gridCol>
                <a:gridCol w="415263">
                  <a:extLst>
                    <a:ext uri="{9D8B030D-6E8A-4147-A177-3AD203B41FA5}">
                      <a16:colId xmlns:a16="http://schemas.microsoft.com/office/drawing/2014/main" val="1843753105"/>
                    </a:ext>
                  </a:extLst>
                </a:gridCol>
                <a:gridCol w="479703">
                  <a:extLst>
                    <a:ext uri="{9D8B030D-6E8A-4147-A177-3AD203B41FA5}">
                      <a16:colId xmlns:a16="http://schemas.microsoft.com/office/drawing/2014/main" val="1824169064"/>
                    </a:ext>
                  </a:extLst>
                </a:gridCol>
                <a:gridCol w="916445">
                  <a:extLst>
                    <a:ext uri="{9D8B030D-6E8A-4147-A177-3AD203B41FA5}">
                      <a16:colId xmlns:a16="http://schemas.microsoft.com/office/drawing/2014/main" val="2617605574"/>
                    </a:ext>
                  </a:extLst>
                </a:gridCol>
              </a:tblGrid>
              <a:tr h="229185">
                <a:tc gridSpan="3">
                  <a:txBody>
                    <a:bodyPr/>
                    <a:lstStyle/>
                    <a:p>
                      <a:pPr algn="ctr" fontAlgn="t"/>
                      <a:r>
                        <a:rPr lang="en-GB" sz="1000" u="none" strike="noStrike" dirty="0">
                          <a:effectLst/>
                        </a:rPr>
                        <a:t>RESOLUTION</a:t>
                      </a:r>
                      <a:endParaRPr lang="en-GB" sz="1000" b="1" i="0" u="none" strike="noStrike" dirty="0">
                        <a:solidFill>
                          <a:srgbClr val="000000"/>
                        </a:solidFill>
                        <a:effectLst/>
                        <a:latin typeface="Calibri" panose="020F0502020204030204" pitchFamily="34" charset="0"/>
                      </a:endParaRPr>
                    </a:p>
                  </a:txBody>
                  <a:tcPr marL="0" marR="0" marT="0" marB="0"/>
                </a:tc>
                <a:tc hMerge="1">
                  <a:txBody>
                    <a:bodyPr/>
                    <a:lstStyle/>
                    <a:p>
                      <a:endParaRPr lang="en-GB"/>
                    </a:p>
                  </a:txBody>
                  <a:tcPr/>
                </a:tc>
                <a:tc hMerge="1">
                  <a:txBody>
                    <a:bodyPr/>
                    <a:lstStyle/>
                    <a:p>
                      <a:endParaRPr lang="en-GB"/>
                    </a:p>
                  </a:txBody>
                  <a:tcPr/>
                </a:tc>
                <a:tc>
                  <a:txBody>
                    <a:bodyPr/>
                    <a:lstStyle/>
                    <a:p>
                      <a:pPr algn="ctr" fontAlgn="t"/>
                      <a:r>
                        <a:rPr lang="en-GB" sz="1000" u="none" strike="noStrike">
                          <a:effectLst/>
                        </a:rPr>
                        <a:t> </a:t>
                      </a:r>
                      <a:endParaRPr lang="en-GB" sz="1000" b="1" i="0" u="none" strike="noStrike">
                        <a:solidFill>
                          <a:srgbClr val="000000"/>
                        </a:solidFill>
                        <a:effectLst/>
                        <a:latin typeface="Calibri" panose="020F0502020204030204" pitchFamily="34" charset="0"/>
                      </a:endParaRPr>
                    </a:p>
                  </a:txBody>
                  <a:tcPr marL="0" marR="0" marT="0" marB="0"/>
                </a:tc>
                <a:tc gridSpan="3">
                  <a:txBody>
                    <a:bodyPr/>
                    <a:lstStyle/>
                    <a:p>
                      <a:pPr algn="ctr" fontAlgn="t"/>
                      <a:r>
                        <a:rPr lang="en-GB" sz="1000" u="none" strike="noStrike">
                          <a:effectLst/>
                        </a:rPr>
                        <a:t>BLC AUDIT / FEEDBACK LOOP</a:t>
                      </a:r>
                      <a:endParaRPr lang="en-GB" sz="1000" b="1" i="0" u="none" strike="noStrike">
                        <a:solidFill>
                          <a:srgbClr val="000000"/>
                        </a:solidFill>
                        <a:effectLst/>
                        <a:latin typeface="Calibri" panose="020F0502020204030204" pitchFamily="34" charset="0"/>
                      </a:endParaRPr>
                    </a:p>
                  </a:txBody>
                  <a:tcPr marL="0" marR="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23983251"/>
                  </a:ext>
                </a:extLst>
              </a:tr>
              <a:tr h="716965">
                <a:tc>
                  <a:txBody>
                    <a:bodyPr/>
                    <a:lstStyle/>
                    <a:p>
                      <a:pPr algn="l" fontAlgn="ctr"/>
                      <a:r>
                        <a:rPr lang="en-GB" sz="1000" u="none" strike="noStrike" dirty="0">
                          <a:effectLst/>
                        </a:rPr>
                        <a:t>Closed</a:t>
                      </a:r>
                      <a:endParaRPr lang="en-GB" sz="1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dirty="0">
                          <a:effectLst/>
                        </a:rPr>
                        <a:t>Status</a:t>
                      </a:r>
                      <a:endParaRPr lang="en-GB" sz="1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Outcome / Info</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Flag for potential audit</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Date</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a:effectLst/>
                        </a:rPr>
                        <a:t>BLC audit</a:t>
                      </a:r>
                      <a:endParaRPr lang="en-GB" sz="10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1000" u="none" strike="noStrike" dirty="0">
                          <a:effectLst/>
                        </a:rPr>
                        <a:t>Feedback</a:t>
                      </a:r>
                      <a:endParaRPr lang="en-GB" sz="10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032770430"/>
                  </a:ext>
                </a:extLst>
              </a:tr>
            </a:tbl>
          </a:graphicData>
        </a:graphic>
      </p:graphicFrame>
      <p:sp>
        <p:nvSpPr>
          <p:cNvPr id="7" name="Arrow: Down 6">
            <a:extLst>
              <a:ext uri="{FF2B5EF4-FFF2-40B4-BE49-F238E27FC236}">
                <a16:creationId xmlns:a16="http://schemas.microsoft.com/office/drawing/2014/main" id="{75D58160-2033-4C55-AA48-AFFF9495D45E}"/>
              </a:ext>
            </a:extLst>
          </p:cNvPr>
          <p:cNvSpPr/>
          <p:nvPr/>
        </p:nvSpPr>
        <p:spPr>
          <a:xfrm>
            <a:off x="4021544" y="2494197"/>
            <a:ext cx="381364" cy="4803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Down 7">
            <a:extLst>
              <a:ext uri="{FF2B5EF4-FFF2-40B4-BE49-F238E27FC236}">
                <a16:creationId xmlns:a16="http://schemas.microsoft.com/office/drawing/2014/main" id="{EBB99043-3888-40F3-9751-58B50ECD8F7D}"/>
              </a:ext>
            </a:extLst>
          </p:cNvPr>
          <p:cNvSpPr/>
          <p:nvPr/>
        </p:nvSpPr>
        <p:spPr>
          <a:xfrm>
            <a:off x="5562236" y="3738364"/>
            <a:ext cx="381364" cy="4803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AB04AFF3-A3FF-4E59-B044-970E8B12A448}"/>
              </a:ext>
            </a:extLst>
          </p:cNvPr>
          <p:cNvSpPr/>
          <p:nvPr/>
        </p:nvSpPr>
        <p:spPr>
          <a:xfrm>
            <a:off x="342537" y="2695821"/>
            <a:ext cx="3053806" cy="3622882"/>
          </a:xfrm>
          <a:prstGeom prst="roundRect">
            <a:avLst>
              <a:gd name="adj" fmla="val 7928"/>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GB" sz="1400" dirty="0"/>
              <a:t>Source insights are categorised into Fix-Improve-Change and actions assigned</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Actions are taken to the relevant forum or individual</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Follow up audit and review ensures actions are successfully implemented and closed</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Where actions have not addressed source concern further actions are tested and implemented</a:t>
            </a:r>
          </a:p>
        </p:txBody>
      </p:sp>
      <p:sp>
        <p:nvSpPr>
          <p:cNvPr id="10" name="Text Placeholder 1">
            <a:extLst>
              <a:ext uri="{FF2B5EF4-FFF2-40B4-BE49-F238E27FC236}">
                <a16:creationId xmlns:a16="http://schemas.microsoft.com/office/drawing/2014/main" id="{A77F6FF0-8FC4-4920-9441-DAA5902A24F5}"/>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1359663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2EA5D3C-A5D8-4657-9EB8-3D994405000C}"/>
              </a:ext>
            </a:extLst>
          </p:cNvPr>
          <p:cNvSpPr/>
          <p:nvPr/>
        </p:nvSpPr>
        <p:spPr>
          <a:xfrm>
            <a:off x="3383280" y="1770210"/>
            <a:ext cx="5598160" cy="4826000"/>
          </a:xfrm>
          <a:prstGeom prst="roundRect">
            <a:avLst>
              <a:gd name="adj" fmla="val 3057"/>
            </a:avLst>
          </a:prstGeom>
          <a:solidFill>
            <a:srgbClr val="EBF6DE"/>
          </a:solidFill>
        </p:spPr>
        <p:style>
          <a:lnRef idx="2">
            <a:schemeClr val="accent2"/>
          </a:lnRef>
          <a:fillRef idx="1">
            <a:schemeClr val="lt1"/>
          </a:fillRef>
          <a:effectRef idx="0">
            <a:schemeClr val="accent2"/>
          </a:effectRef>
          <a:fontRef idx="minor">
            <a:schemeClr val="dk1"/>
          </a:fontRef>
        </p:style>
        <p:txBody>
          <a:bodyPr rtlCol="0" anchor="t" anchorCtr="0"/>
          <a:lstStyle/>
          <a:p>
            <a:r>
              <a:rPr lang="en-GB" sz="1600" b="1" dirty="0"/>
              <a:t>Focus of clinical forum discussions</a:t>
            </a:r>
          </a:p>
        </p:txBody>
      </p:sp>
      <p:sp>
        <p:nvSpPr>
          <p:cNvPr id="2" name="Text Placeholder 1">
            <a:extLst>
              <a:ext uri="{FF2B5EF4-FFF2-40B4-BE49-F238E27FC236}">
                <a16:creationId xmlns:a16="http://schemas.microsoft.com/office/drawing/2014/main" id="{97679053-0D9E-47AA-8900-4FDFFFED2A7B}"/>
              </a:ext>
            </a:extLst>
          </p:cNvPr>
          <p:cNvSpPr>
            <a:spLocks noGrp="1"/>
          </p:cNvSpPr>
          <p:nvPr>
            <p:ph type="body" sz="quarter" idx="10"/>
          </p:nvPr>
        </p:nvSpPr>
        <p:spPr>
          <a:xfrm>
            <a:off x="714042" y="1115659"/>
            <a:ext cx="6832948" cy="646331"/>
          </a:xfrm>
        </p:spPr>
        <p:txBody>
          <a:bodyPr/>
          <a:lstStyle/>
          <a:p>
            <a:r>
              <a:rPr lang="en-GB" dirty="0"/>
              <a:t>Insights from multiple sources are categorised into three domains of problems to be addressed</a:t>
            </a:r>
          </a:p>
        </p:txBody>
      </p:sp>
      <p:graphicFrame>
        <p:nvGraphicFramePr>
          <p:cNvPr id="3" name="Diagram 2">
            <a:extLst>
              <a:ext uri="{FF2B5EF4-FFF2-40B4-BE49-F238E27FC236}">
                <a16:creationId xmlns:a16="http://schemas.microsoft.com/office/drawing/2014/main" id="{A4FE74E6-C10A-4CC6-80E6-E8CB6EDD1A79}"/>
              </a:ext>
            </a:extLst>
          </p:cNvPr>
          <p:cNvGraphicFramePr/>
          <p:nvPr>
            <p:extLst>
              <p:ext uri="{D42A27DB-BD31-4B8C-83A1-F6EECF244321}">
                <p14:modId xmlns:p14="http://schemas.microsoft.com/office/powerpoint/2010/main" val="1631385672"/>
              </p:ext>
            </p:extLst>
          </p:nvPr>
        </p:nvGraphicFramePr>
        <p:xfrm>
          <a:off x="436880" y="2217250"/>
          <a:ext cx="8432800" cy="428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1">
            <a:extLst>
              <a:ext uri="{FF2B5EF4-FFF2-40B4-BE49-F238E27FC236}">
                <a16:creationId xmlns:a16="http://schemas.microsoft.com/office/drawing/2014/main" id="{63B22CFA-6F69-4AF6-8C5F-32FB9D8CD0DC}"/>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
        <p:nvSpPr>
          <p:cNvPr id="6" name="Text Placeholder 1">
            <a:extLst>
              <a:ext uri="{FF2B5EF4-FFF2-40B4-BE49-F238E27FC236}">
                <a16:creationId xmlns:a16="http://schemas.microsoft.com/office/drawing/2014/main" id="{48AFD66B-2A86-42EC-B9B4-ADCA4D5D0C00}"/>
              </a:ext>
            </a:extLst>
          </p:cNvPr>
          <p:cNvSpPr txBox="1">
            <a:spLocks/>
          </p:cNvSpPr>
          <p:nvPr/>
        </p:nvSpPr>
        <p:spPr>
          <a:xfrm>
            <a:off x="714042" y="784274"/>
            <a:ext cx="7630856"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Fix Improve Change</a:t>
            </a:r>
          </a:p>
        </p:txBody>
      </p:sp>
    </p:spTree>
    <p:extLst>
      <p:ext uri="{BB962C8B-B14F-4D97-AF65-F5344CB8AC3E}">
        <p14:creationId xmlns:p14="http://schemas.microsoft.com/office/powerpoint/2010/main" val="10775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79053-0D9E-47AA-8900-4FDFFFED2A7B}"/>
              </a:ext>
            </a:extLst>
          </p:cNvPr>
          <p:cNvSpPr>
            <a:spLocks noGrp="1"/>
          </p:cNvSpPr>
          <p:nvPr>
            <p:ph type="body" sz="quarter" idx="10"/>
          </p:nvPr>
        </p:nvSpPr>
        <p:spPr>
          <a:xfrm>
            <a:off x="761304" y="1293882"/>
            <a:ext cx="7152640" cy="646331"/>
          </a:xfrm>
        </p:spPr>
        <p:txBody>
          <a:bodyPr/>
          <a:lstStyle/>
          <a:p>
            <a:r>
              <a:rPr lang="en-GB" dirty="0"/>
              <a:t>Insights are categorised into fix-improve-change and audited to ensure actions are successfully implemented</a:t>
            </a:r>
          </a:p>
        </p:txBody>
      </p:sp>
      <p:graphicFrame>
        <p:nvGraphicFramePr>
          <p:cNvPr id="3" name="Diagram 2">
            <a:extLst>
              <a:ext uri="{FF2B5EF4-FFF2-40B4-BE49-F238E27FC236}">
                <a16:creationId xmlns:a16="http://schemas.microsoft.com/office/drawing/2014/main" id="{A4FE74E6-C10A-4CC6-80E6-E8CB6EDD1A79}"/>
              </a:ext>
            </a:extLst>
          </p:cNvPr>
          <p:cNvGraphicFramePr/>
          <p:nvPr>
            <p:extLst>
              <p:ext uri="{D42A27DB-BD31-4B8C-83A1-F6EECF244321}">
                <p14:modId xmlns:p14="http://schemas.microsoft.com/office/powerpoint/2010/main" val="2668551741"/>
              </p:ext>
            </p:extLst>
          </p:nvPr>
        </p:nvGraphicFramePr>
        <p:xfrm>
          <a:off x="436880" y="2133697"/>
          <a:ext cx="8432800" cy="428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1">
            <a:extLst>
              <a:ext uri="{FF2B5EF4-FFF2-40B4-BE49-F238E27FC236}">
                <a16:creationId xmlns:a16="http://schemas.microsoft.com/office/drawing/2014/main" id="{36243001-C071-4F51-B281-D271B995F6E8}"/>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
        <p:nvSpPr>
          <p:cNvPr id="6" name="Text Placeholder 1">
            <a:extLst>
              <a:ext uri="{FF2B5EF4-FFF2-40B4-BE49-F238E27FC236}">
                <a16:creationId xmlns:a16="http://schemas.microsoft.com/office/drawing/2014/main" id="{795859C2-D5F6-439D-B1A4-FC0BBCEE7155}"/>
              </a:ext>
            </a:extLst>
          </p:cNvPr>
          <p:cNvSpPr txBox="1">
            <a:spLocks/>
          </p:cNvSpPr>
          <p:nvPr/>
        </p:nvSpPr>
        <p:spPr>
          <a:xfrm>
            <a:off x="761304" y="777233"/>
            <a:ext cx="7630856"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Fix Improve Change</a:t>
            </a:r>
          </a:p>
        </p:txBody>
      </p:sp>
    </p:spTree>
    <p:extLst>
      <p:ext uri="{BB962C8B-B14F-4D97-AF65-F5344CB8AC3E}">
        <p14:creationId xmlns:p14="http://schemas.microsoft.com/office/powerpoint/2010/main" val="1150280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8DC70EF-30D9-43FD-87C5-77BF1ED50FEA}"/>
              </a:ext>
            </a:extLst>
          </p:cNvPr>
          <p:cNvSpPr/>
          <p:nvPr/>
        </p:nvSpPr>
        <p:spPr>
          <a:xfrm>
            <a:off x="3668487" y="1195213"/>
            <a:ext cx="4191000" cy="4889902"/>
          </a:xfrm>
          <a:prstGeom prst="roundRect">
            <a:avLst>
              <a:gd name="adj" fmla="val 4979"/>
            </a:avLst>
          </a:prstGeom>
          <a:solidFill>
            <a:srgbClr val="D9F5FF"/>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aphicFrame>
        <p:nvGraphicFramePr>
          <p:cNvPr id="6" name="Chart 5">
            <a:extLst>
              <a:ext uri="{FF2B5EF4-FFF2-40B4-BE49-F238E27FC236}">
                <a16:creationId xmlns:a16="http://schemas.microsoft.com/office/drawing/2014/main" id="{C7619379-DFF6-4517-8777-121787D119E3}"/>
              </a:ext>
            </a:extLst>
          </p:cNvPr>
          <p:cNvGraphicFramePr/>
          <p:nvPr/>
        </p:nvGraphicFramePr>
        <p:xfrm>
          <a:off x="1687285" y="1856595"/>
          <a:ext cx="6096000" cy="352094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9B19EBC-6A7C-41DF-B42E-21E1D4F57052}"/>
              </a:ext>
            </a:extLst>
          </p:cNvPr>
          <p:cNvSpPr txBox="1"/>
          <p:nvPr/>
        </p:nvSpPr>
        <p:spPr>
          <a:xfrm>
            <a:off x="202049" y="5234073"/>
            <a:ext cx="1637637" cy="584775"/>
          </a:xfrm>
          <a:prstGeom prst="rect">
            <a:avLst/>
          </a:prstGeom>
          <a:noFill/>
          <a:ln>
            <a:noFill/>
          </a:ln>
        </p:spPr>
        <p:txBody>
          <a:bodyPr wrap="square" rtlCol="0">
            <a:spAutoFit/>
          </a:bodyPr>
          <a:lstStyle/>
          <a:p>
            <a:pPr algn="ctr"/>
            <a:r>
              <a:rPr lang="en-GB" sz="2400" baseline="30000" dirty="0"/>
              <a:t>Total items raised</a:t>
            </a:r>
          </a:p>
        </p:txBody>
      </p:sp>
      <p:sp>
        <p:nvSpPr>
          <p:cNvPr id="8" name="Oval 7">
            <a:extLst>
              <a:ext uri="{FF2B5EF4-FFF2-40B4-BE49-F238E27FC236}">
                <a16:creationId xmlns:a16="http://schemas.microsoft.com/office/drawing/2014/main" id="{4437DC79-E40F-4E7E-A76A-A921DB71D91A}"/>
              </a:ext>
            </a:extLst>
          </p:cNvPr>
          <p:cNvSpPr/>
          <p:nvPr/>
        </p:nvSpPr>
        <p:spPr>
          <a:xfrm>
            <a:off x="2219208" y="5067325"/>
            <a:ext cx="933068" cy="896723"/>
          </a:xfrm>
          <a:prstGeom prst="ellipse">
            <a:avLst/>
          </a:prstGeom>
          <a:ln>
            <a:solidFill>
              <a:schemeClr val="accent3"/>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b="1" dirty="0"/>
              <a:t>184</a:t>
            </a:r>
          </a:p>
        </p:txBody>
      </p:sp>
      <p:sp>
        <p:nvSpPr>
          <p:cNvPr id="9" name="Oval 8">
            <a:extLst>
              <a:ext uri="{FF2B5EF4-FFF2-40B4-BE49-F238E27FC236}">
                <a16:creationId xmlns:a16="http://schemas.microsoft.com/office/drawing/2014/main" id="{5C21CD4E-8291-479C-8ECC-4DB2FFD87947}"/>
              </a:ext>
            </a:extLst>
          </p:cNvPr>
          <p:cNvSpPr/>
          <p:nvPr/>
        </p:nvSpPr>
        <p:spPr>
          <a:xfrm>
            <a:off x="4224466" y="5067325"/>
            <a:ext cx="933068" cy="896723"/>
          </a:xfrm>
          <a:prstGeom prst="ellipse">
            <a:avLst/>
          </a:prstGeom>
          <a:ln>
            <a:solidFill>
              <a:schemeClr val="accent3"/>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b="1" dirty="0"/>
              <a:t>111</a:t>
            </a:r>
          </a:p>
        </p:txBody>
      </p:sp>
      <p:sp>
        <p:nvSpPr>
          <p:cNvPr id="10" name="Oval 9">
            <a:extLst>
              <a:ext uri="{FF2B5EF4-FFF2-40B4-BE49-F238E27FC236}">
                <a16:creationId xmlns:a16="http://schemas.microsoft.com/office/drawing/2014/main" id="{DA48681B-DFAF-49C0-9ADC-C412208CF78C}"/>
              </a:ext>
            </a:extLst>
          </p:cNvPr>
          <p:cNvSpPr/>
          <p:nvPr/>
        </p:nvSpPr>
        <p:spPr>
          <a:xfrm>
            <a:off x="6176236" y="5067325"/>
            <a:ext cx="933068" cy="896723"/>
          </a:xfrm>
          <a:prstGeom prst="ellipse">
            <a:avLst/>
          </a:prstGeom>
          <a:ln>
            <a:solidFill>
              <a:schemeClr val="accent3"/>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b="1" dirty="0"/>
              <a:t>10</a:t>
            </a:r>
          </a:p>
        </p:txBody>
      </p:sp>
      <p:sp>
        <p:nvSpPr>
          <p:cNvPr id="11" name="TextBox 10">
            <a:extLst>
              <a:ext uri="{FF2B5EF4-FFF2-40B4-BE49-F238E27FC236}">
                <a16:creationId xmlns:a16="http://schemas.microsoft.com/office/drawing/2014/main" id="{927F9232-E66E-4A97-A15D-7D2E9D3CBF80}"/>
              </a:ext>
            </a:extLst>
          </p:cNvPr>
          <p:cNvSpPr txBox="1"/>
          <p:nvPr/>
        </p:nvSpPr>
        <p:spPr>
          <a:xfrm>
            <a:off x="2143008" y="1938818"/>
            <a:ext cx="5508702" cy="338554"/>
          </a:xfrm>
          <a:prstGeom prst="rect">
            <a:avLst/>
          </a:prstGeom>
          <a:noFill/>
          <a:ln>
            <a:noFill/>
          </a:ln>
        </p:spPr>
        <p:txBody>
          <a:bodyPr wrap="square" rtlCol="0">
            <a:spAutoFit/>
          </a:bodyPr>
          <a:lstStyle/>
          <a:p>
            <a:r>
              <a:rPr lang="en-GB" sz="2400" baseline="30000" dirty="0"/>
              <a:t>% Closed</a:t>
            </a:r>
          </a:p>
        </p:txBody>
      </p:sp>
      <p:sp>
        <p:nvSpPr>
          <p:cNvPr id="12" name="Text Placeholder 1">
            <a:extLst>
              <a:ext uri="{FF2B5EF4-FFF2-40B4-BE49-F238E27FC236}">
                <a16:creationId xmlns:a16="http://schemas.microsoft.com/office/drawing/2014/main" id="{73759599-0534-4118-AA1D-4E9FA8B4552A}"/>
              </a:ext>
            </a:extLst>
          </p:cNvPr>
          <p:cNvSpPr>
            <a:spLocks noGrp="1"/>
          </p:cNvSpPr>
          <p:nvPr>
            <p:ph type="body" sz="quarter" idx="10"/>
          </p:nvPr>
        </p:nvSpPr>
        <p:spPr>
          <a:xfrm>
            <a:off x="373085" y="803952"/>
            <a:ext cx="6832948" cy="646331"/>
          </a:xfrm>
        </p:spPr>
        <p:txBody>
          <a:bodyPr/>
          <a:lstStyle/>
          <a:p>
            <a:r>
              <a:rPr lang="en-GB" dirty="0"/>
              <a:t>Regular review of activity ensures change is delivered at pace</a:t>
            </a:r>
          </a:p>
        </p:txBody>
      </p:sp>
      <p:sp>
        <p:nvSpPr>
          <p:cNvPr id="2" name="Rectangle: Rounded Corners 1">
            <a:extLst>
              <a:ext uri="{FF2B5EF4-FFF2-40B4-BE49-F238E27FC236}">
                <a16:creationId xmlns:a16="http://schemas.microsoft.com/office/drawing/2014/main" id="{6CC62208-0ABD-48F4-A338-40A0777054C4}"/>
              </a:ext>
            </a:extLst>
          </p:cNvPr>
          <p:cNvSpPr/>
          <p:nvPr/>
        </p:nvSpPr>
        <p:spPr>
          <a:xfrm>
            <a:off x="3666062" y="1195212"/>
            <a:ext cx="4193289" cy="10140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Overtime, we would expect the focus to shift onto improve and change if the unit were running at larger scale</a:t>
            </a:r>
          </a:p>
        </p:txBody>
      </p:sp>
      <p:sp>
        <p:nvSpPr>
          <p:cNvPr id="14" name="Text Placeholder 1">
            <a:extLst>
              <a:ext uri="{FF2B5EF4-FFF2-40B4-BE49-F238E27FC236}">
                <a16:creationId xmlns:a16="http://schemas.microsoft.com/office/drawing/2014/main" id="{7B3FE464-327A-485A-BB02-0E8A29560BA4}"/>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1334771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69B262-9E52-446F-AADA-F97653E3CEE9}"/>
              </a:ext>
            </a:extLst>
          </p:cNvPr>
          <p:cNvSpPr>
            <a:spLocks noGrp="1"/>
          </p:cNvSpPr>
          <p:nvPr>
            <p:ph type="body" sz="quarter" idx="10"/>
          </p:nvPr>
        </p:nvSpPr>
        <p:spPr>
          <a:xfrm>
            <a:off x="644346" y="708321"/>
            <a:ext cx="7630856" cy="323165"/>
          </a:xfrm>
        </p:spPr>
        <p:txBody>
          <a:bodyPr/>
          <a:lstStyle/>
          <a:p>
            <a:r>
              <a:rPr lang="en-GB" b="1" dirty="0"/>
              <a:t>Learning System Dashboard 7</a:t>
            </a:r>
            <a:r>
              <a:rPr lang="en-GB" b="1" baseline="30000" dirty="0"/>
              <a:t>th</a:t>
            </a:r>
            <a:r>
              <a:rPr lang="en-GB" b="1" dirty="0"/>
              <a:t> April to 5</a:t>
            </a:r>
            <a:r>
              <a:rPr lang="en-GB" b="1" baseline="30000" dirty="0"/>
              <a:t>th</a:t>
            </a:r>
            <a:r>
              <a:rPr lang="en-GB" b="1" dirty="0"/>
              <a:t> May</a:t>
            </a:r>
          </a:p>
        </p:txBody>
      </p:sp>
      <p:graphicFrame>
        <p:nvGraphicFramePr>
          <p:cNvPr id="4" name="Table 4">
            <a:extLst>
              <a:ext uri="{FF2B5EF4-FFF2-40B4-BE49-F238E27FC236}">
                <a16:creationId xmlns:a16="http://schemas.microsoft.com/office/drawing/2014/main" id="{4C9559CA-30F7-433F-9385-1C42FDD49725}"/>
              </a:ext>
            </a:extLst>
          </p:cNvPr>
          <p:cNvGraphicFramePr>
            <a:graphicFrameLocks noGrp="1"/>
          </p:cNvGraphicFramePr>
          <p:nvPr/>
        </p:nvGraphicFramePr>
        <p:xfrm>
          <a:off x="761301" y="1272974"/>
          <a:ext cx="7970104" cy="2189480"/>
        </p:xfrm>
        <a:graphic>
          <a:graphicData uri="http://schemas.openxmlformats.org/drawingml/2006/table">
            <a:tbl>
              <a:tblPr firstRow="1" bandRow="1">
                <a:tableStyleId>{5C22544A-7EE6-4342-B048-85BDC9FD1C3A}</a:tableStyleId>
              </a:tblPr>
              <a:tblGrid>
                <a:gridCol w="996263">
                  <a:extLst>
                    <a:ext uri="{9D8B030D-6E8A-4147-A177-3AD203B41FA5}">
                      <a16:colId xmlns:a16="http://schemas.microsoft.com/office/drawing/2014/main" val="657931202"/>
                    </a:ext>
                  </a:extLst>
                </a:gridCol>
                <a:gridCol w="996263">
                  <a:extLst>
                    <a:ext uri="{9D8B030D-6E8A-4147-A177-3AD203B41FA5}">
                      <a16:colId xmlns:a16="http://schemas.microsoft.com/office/drawing/2014/main" val="1069827650"/>
                    </a:ext>
                  </a:extLst>
                </a:gridCol>
                <a:gridCol w="996263">
                  <a:extLst>
                    <a:ext uri="{9D8B030D-6E8A-4147-A177-3AD203B41FA5}">
                      <a16:colId xmlns:a16="http://schemas.microsoft.com/office/drawing/2014/main" val="4242942483"/>
                    </a:ext>
                  </a:extLst>
                </a:gridCol>
                <a:gridCol w="996263">
                  <a:extLst>
                    <a:ext uri="{9D8B030D-6E8A-4147-A177-3AD203B41FA5}">
                      <a16:colId xmlns:a16="http://schemas.microsoft.com/office/drawing/2014/main" val="1428365137"/>
                    </a:ext>
                  </a:extLst>
                </a:gridCol>
                <a:gridCol w="996263">
                  <a:extLst>
                    <a:ext uri="{9D8B030D-6E8A-4147-A177-3AD203B41FA5}">
                      <a16:colId xmlns:a16="http://schemas.microsoft.com/office/drawing/2014/main" val="2008070250"/>
                    </a:ext>
                  </a:extLst>
                </a:gridCol>
                <a:gridCol w="996263">
                  <a:extLst>
                    <a:ext uri="{9D8B030D-6E8A-4147-A177-3AD203B41FA5}">
                      <a16:colId xmlns:a16="http://schemas.microsoft.com/office/drawing/2014/main" val="3727049439"/>
                    </a:ext>
                  </a:extLst>
                </a:gridCol>
                <a:gridCol w="996263">
                  <a:extLst>
                    <a:ext uri="{9D8B030D-6E8A-4147-A177-3AD203B41FA5}">
                      <a16:colId xmlns:a16="http://schemas.microsoft.com/office/drawing/2014/main" val="3740297048"/>
                    </a:ext>
                  </a:extLst>
                </a:gridCol>
                <a:gridCol w="996263">
                  <a:extLst>
                    <a:ext uri="{9D8B030D-6E8A-4147-A177-3AD203B41FA5}">
                      <a16:colId xmlns:a16="http://schemas.microsoft.com/office/drawing/2014/main" val="2232823647"/>
                    </a:ext>
                  </a:extLst>
                </a:gridCol>
              </a:tblGrid>
              <a:tr h="232955">
                <a:tc rowSpan="2">
                  <a:txBody>
                    <a:bodyPr/>
                    <a:lstStyle/>
                    <a:p>
                      <a:r>
                        <a:rPr lang="en-GB" sz="1600" dirty="0"/>
                        <a:t>Type of Change</a:t>
                      </a:r>
                    </a:p>
                  </a:txBody>
                  <a:tcPr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GB" sz="1600" dirty="0"/>
                        <a:t>Status</a:t>
                      </a:r>
                    </a:p>
                  </a:txBody>
                  <a:tcPr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600" dirty="0"/>
                    </a:p>
                  </a:txBody>
                  <a:tcPr>
                    <a:lnB w="28575" cap="flat" cmpd="sng" algn="ctr">
                      <a:solidFill>
                        <a:schemeClr val="bg1"/>
                      </a:solidFill>
                      <a:prstDash val="solid"/>
                      <a:round/>
                      <a:headEnd type="none" w="med" len="med"/>
                      <a:tailEnd type="none" w="med" len="med"/>
                    </a:lnB>
                  </a:tcPr>
                </a:tc>
                <a:tc hMerge="1">
                  <a:txBody>
                    <a:bodyPr/>
                    <a:lstStyle/>
                    <a:p>
                      <a:endParaRPr lang="en-GB" sz="1600" dirty="0"/>
                    </a:p>
                  </a:txBody>
                  <a:tcPr>
                    <a:lnB w="28575" cap="flat" cmpd="sng" algn="ctr">
                      <a:solidFill>
                        <a:schemeClr val="bg1"/>
                      </a:solidFill>
                      <a:prstDash val="solid"/>
                      <a:round/>
                      <a:headEnd type="none" w="med" len="med"/>
                      <a:tailEnd type="none" w="med" len="med"/>
                    </a:lnB>
                  </a:tcPr>
                </a:tc>
                <a:tc hMerge="1">
                  <a:txBody>
                    <a:bodyPr/>
                    <a:lstStyle/>
                    <a:p>
                      <a:endParaRPr lang="en-GB" sz="1600" dirty="0"/>
                    </a:p>
                  </a:txBody>
                  <a:tcPr>
                    <a:lnB w="28575" cap="flat" cmpd="sng" algn="ctr">
                      <a:solidFill>
                        <a:schemeClr val="bg1"/>
                      </a:solidFill>
                      <a:prstDash val="solid"/>
                      <a:round/>
                      <a:headEnd type="none" w="med" len="med"/>
                      <a:tailEnd type="none" w="med" len="med"/>
                    </a:lnB>
                  </a:tcPr>
                </a:tc>
                <a:tc rowSpan="2">
                  <a:txBody>
                    <a:bodyPr/>
                    <a:lstStyle/>
                    <a:p>
                      <a:r>
                        <a:rPr lang="en-GB" sz="1600" b="0" dirty="0"/>
                        <a:t>No change</a:t>
                      </a:r>
                    </a:p>
                  </a:txBody>
                  <a:tcPr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1600" dirty="0"/>
                        <a:t>Total</a:t>
                      </a:r>
                    </a:p>
                  </a:txBody>
                  <a:tcPr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1600" dirty="0"/>
                        <a:t>% complete</a:t>
                      </a:r>
                    </a:p>
                  </a:txBody>
                  <a:tcPr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0896305"/>
                  </a:ext>
                </a:extLst>
              </a:tr>
              <a:tr h="370840">
                <a:tc vMerge="1">
                  <a:txBody>
                    <a:bodyPr/>
                    <a:lstStyle/>
                    <a:p>
                      <a:endParaRPr lang="en-GB" sz="1600" dirty="0">
                        <a:solidFill>
                          <a:schemeClr val="bg1"/>
                        </a:solidFill>
                      </a:endParaRPr>
                    </a:p>
                  </a:txBody>
                  <a:tcPr>
                    <a:solidFill>
                      <a:schemeClr val="accent1"/>
                    </a:solidFill>
                  </a:tcPr>
                </a:tc>
                <a:tc>
                  <a:txBody>
                    <a:bodyPr/>
                    <a:lstStyle/>
                    <a:p>
                      <a:pPr algn="ctr" fontAlgn="ctr"/>
                      <a:r>
                        <a:rPr lang="en-GB" sz="1600" u="none" strike="noStrike" dirty="0">
                          <a:solidFill>
                            <a:schemeClr val="bg1"/>
                          </a:solidFill>
                          <a:effectLst/>
                        </a:rPr>
                        <a:t>Complete</a:t>
                      </a:r>
                      <a:endParaRPr lang="en-GB" sz="1600" b="1" i="0" u="none" strike="noStrike" dirty="0">
                        <a:solidFill>
                          <a:schemeClr val="bg1"/>
                        </a:solidFill>
                        <a:effectLst/>
                        <a:latin typeface="Calibri" panose="020F0502020204030204" pitchFamily="34" charset="0"/>
                      </a:endParaRPr>
                    </a:p>
                  </a:txBody>
                  <a:tcPr marL="6831" marR="6831" marT="6831" marB="0" anchor="b">
                    <a:lnL w="381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GB" sz="1600" u="none" strike="noStrike" dirty="0">
                          <a:solidFill>
                            <a:schemeClr val="bg1"/>
                          </a:solidFill>
                          <a:effectLst/>
                        </a:rPr>
                        <a:t>In Progress</a:t>
                      </a:r>
                      <a:endParaRPr lang="en-GB" sz="1600" b="1" i="0" u="none" strike="noStrike" dirty="0">
                        <a:solidFill>
                          <a:schemeClr val="bg1"/>
                        </a:solidFill>
                        <a:effectLst/>
                        <a:latin typeface="Calibri" panose="020F0502020204030204" pitchFamily="34" charset="0"/>
                      </a:endParaRPr>
                    </a:p>
                  </a:txBody>
                  <a:tcPr marL="6831" marR="6831" marT="6831" marB="0" anchor="b">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GB" sz="1600" u="none" strike="noStrike" dirty="0">
                          <a:solidFill>
                            <a:schemeClr val="bg1"/>
                          </a:solidFill>
                          <a:effectLst/>
                        </a:rPr>
                        <a:t>Monitor</a:t>
                      </a:r>
                      <a:endParaRPr lang="en-GB" sz="1600" b="1" i="0" u="none" strike="noStrike" dirty="0">
                        <a:solidFill>
                          <a:schemeClr val="bg1"/>
                        </a:solidFill>
                        <a:effectLst/>
                        <a:latin typeface="Calibri" panose="020F0502020204030204" pitchFamily="34" charset="0"/>
                      </a:endParaRPr>
                    </a:p>
                  </a:txBody>
                  <a:tcPr marL="6831" marR="6831" marT="6831" marB="0" anchor="b">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GB" sz="1600" u="none" strike="noStrike" dirty="0">
                          <a:solidFill>
                            <a:schemeClr val="bg1"/>
                          </a:solidFill>
                          <a:effectLst/>
                        </a:rPr>
                        <a:t>Pending</a:t>
                      </a:r>
                      <a:endParaRPr lang="en-GB" sz="1600" b="1" i="0" u="none" strike="noStrike" dirty="0">
                        <a:solidFill>
                          <a:schemeClr val="bg1"/>
                        </a:solidFill>
                        <a:effectLst/>
                        <a:latin typeface="Calibri" panose="020F0502020204030204" pitchFamily="34" charset="0"/>
                      </a:endParaRPr>
                    </a:p>
                  </a:txBody>
                  <a:tcPr marL="6831" marR="6831" marT="6831" marB="0" anchor="b">
                    <a:lnL w="12700" cmpd="sng">
                      <a:noFill/>
                    </a:lnL>
                    <a:lnR w="381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en-GB"/>
                    </a:p>
                  </a:txBody>
                  <a:tcPr/>
                </a:tc>
                <a:tc vMerge="1">
                  <a:txBody>
                    <a:bodyPr/>
                    <a:lstStyle/>
                    <a:p>
                      <a:endParaRPr lang="en-GB" sz="1600" dirty="0">
                        <a:solidFill>
                          <a:schemeClr val="bg1"/>
                        </a:solidFill>
                      </a:endParaRPr>
                    </a:p>
                  </a:txBody>
                  <a:tcPr>
                    <a:solidFill>
                      <a:schemeClr val="accent1"/>
                    </a:solidFill>
                  </a:tcPr>
                </a:tc>
                <a:tc vMerge="1">
                  <a:txBody>
                    <a:bodyPr/>
                    <a:lstStyle/>
                    <a:p>
                      <a:endParaRPr lang="en-GB" sz="1600" dirty="0">
                        <a:solidFill>
                          <a:schemeClr val="bg1"/>
                        </a:solidFill>
                      </a:endParaRPr>
                    </a:p>
                  </a:txBody>
                  <a:tcPr>
                    <a:solidFill>
                      <a:schemeClr val="accent1"/>
                    </a:solidFill>
                  </a:tcPr>
                </a:tc>
                <a:extLst>
                  <a:ext uri="{0D108BD9-81ED-4DB2-BD59-A6C34878D82A}">
                    <a16:rowId xmlns:a16="http://schemas.microsoft.com/office/drawing/2014/main" val="2955396269"/>
                  </a:ext>
                </a:extLst>
              </a:tr>
              <a:tr h="370840">
                <a:tc>
                  <a:txBody>
                    <a:bodyPr/>
                    <a:lstStyle/>
                    <a:p>
                      <a:pPr algn="l" fontAlgn="b"/>
                      <a:r>
                        <a:rPr lang="en-GB" sz="1600" b="1" i="0" u="none" strike="noStrike">
                          <a:solidFill>
                            <a:srgbClr val="000000"/>
                          </a:solidFill>
                          <a:effectLst/>
                          <a:latin typeface="Calibri" panose="020F0502020204030204" pitchFamily="34" charset="0"/>
                        </a:rPr>
                        <a:t>Fix</a:t>
                      </a:r>
                    </a:p>
                  </a:txBody>
                  <a:tcPr marL="95250" marR="6350" marT="6350" marB="0" anchor="b">
                    <a:lnT w="28575" cap="flat" cmpd="sng" algn="ctr">
                      <a:noFill/>
                      <a:prstDash val="solid"/>
                      <a:round/>
                      <a:headEnd type="none" w="med" len="med"/>
                      <a:tailEnd type="none" w="med" len="med"/>
                    </a:lnT>
                  </a:tcPr>
                </a:tc>
                <a:tc>
                  <a:txBody>
                    <a:bodyPr/>
                    <a:lstStyle/>
                    <a:p>
                      <a:pPr algn="ctr" fontAlgn="ctr"/>
                      <a:r>
                        <a:rPr lang="en-GB" sz="1600" b="0" i="0" u="none" strike="noStrike">
                          <a:solidFill>
                            <a:srgbClr val="000000"/>
                          </a:solidFill>
                          <a:effectLst/>
                          <a:latin typeface="Calibri" panose="020F0502020204030204" pitchFamily="34" charset="0"/>
                        </a:rPr>
                        <a:t>97</a:t>
                      </a:r>
                    </a:p>
                  </a:txBody>
                  <a:tcPr marL="0" marR="0" marT="0" marB="0" anchor="ctr">
                    <a:lnT w="28575" cap="flat" cmpd="sng" algn="ctr">
                      <a:noFill/>
                      <a:prstDash val="solid"/>
                      <a:round/>
                      <a:headEnd type="none" w="med" len="med"/>
                      <a:tailEnd type="none" w="med" len="med"/>
                    </a:lnT>
                  </a:tcPr>
                </a:tc>
                <a:tc>
                  <a:txBody>
                    <a:bodyPr/>
                    <a:lstStyle/>
                    <a:p>
                      <a:pPr algn="ctr" fontAlgn="ctr"/>
                      <a:r>
                        <a:rPr lang="en-GB" sz="1600" b="0" i="0" u="none" strike="noStrike">
                          <a:solidFill>
                            <a:srgbClr val="000000"/>
                          </a:solidFill>
                          <a:effectLst/>
                          <a:latin typeface="Calibri" panose="020F0502020204030204" pitchFamily="34" charset="0"/>
                        </a:rPr>
                        <a:t>20</a:t>
                      </a:r>
                    </a:p>
                  </a:txBody>
                  <a:tcPr marL="0" marR="0" marT="0" marB="0" anchor="ctr">
                    <a:lnT w="28575" cap="flat" cmpd="sng" algn="ctr">
                      <a:noFill/>
                      <a:prstDash val="solid"/>
                      <a:round/>
                      <a:headEnd type="none" w="med" len="med"/>
                      <a:tailEnd type="none" w="med" len="med"/>
                    </a:lnT>
                  </a:tcPr>
                </a:tc>
                <a:tc>
                  <a:txBody>
                    <a:bodyPr/>
                    <a:lstStyle/>
                    <a:p>
                      <a:pPr algn="ctr" fontAlgn="ctr"/>
                      <a:r>
                        <a:rPr lang="en-GB" sz="1600" b="0" i="0" u="none" strike="noStrike">
                          <a:solidFill>
                            <a:srgbClr val="000000"/>
                          </a:solidFill>
                          <a:effectLst/>
                          <a:latin typeface="Calibri" panose="020F0502020204030204" pitchFamily="34" charset="0"/>
                        </a:rPr>
                        <a:t>24</a:t>
                      </a:r>
                    </a:p>
                  </a:txBody>
                  <a:tcPr marL="0" marR="0" marT="0" marB="0" anchor="ctr">
                    <a:lnT w="28575" cap="flat" cmpd="sng" algn="ctr">
                      <a:noFill/>
                      <a:prstDash val="solid"/>
                      <a:round/>
                      <a:headEnd type="none" w="med" len="med"/>
                      <a:tailEnd type="none" w="med" len="med"/>
                    </a:lnT>
                  </a:tcPr>
                </a:tc>
                <a:tc>
                  <a:txBody>
                    <a:bodyPr/>
                    <a:lstStyle/>
                    <a:p>
                      <a:pPr algn="ctr" fontAlgn="ctr"/>
                      <a:r>
                        <a:rPr lang="en-GB" sz="1600" b="0" i="0" u="none" strike="noStrike" dirty="0">
                          <a:solidFill>
                            <a:srgbClr val="000000"/>
                          </a:solidFill>
                          <a:effectLst/>
                          <a:latin typeface="Calibri" panose="020F0502020204030204" pitchFamily="34" charset="0"/>
                        </a:rPr>
                        <a:t>18</a:t>
                      </a:r>
                    </a:p>
                  </a:txBody>
                  <a:tcPr marL="0" marR="0" marT="0" marB="0" anchor="ctr">
                    <a:lnT w="28575" cap="flat" cmpd="sng" algn="ctr">
                      <a:noFill/>
                      <a:prstDash val="solid"/>
                      <a:round/>
                      <a:headEnd type="none" w="med" len="med"/>
                      <a:tailEnd type="none" w="med" len="med"/>
                    </a:lnT>
                  </a:tcPr>
                </a:tc>
                <a:tc>
                  <a:txBody>
                    <a:bodyPr/>
                    <a:lstStyle/>
                    <a:p>
                      <a:pPr algn="ctr" fontAlgn="ctr"/>
                      <a:r>
                        <a:rPr lang="en-GB" sz="1600" b="0" i="0" u="none" strike="noStrike">
                          <a:solidFill>
                            <a:srgbClr val="000000"/>
                          </a:solidFill>
                          <a:effectLst/>
                          <a:latin typeface="Calibri" panose="020F0502020204030204" pitchFamily="34" charset="0"/>
                        </a:rPr>
                        <a:t>25</a:t>
                      </a:r>
                    </a:p>
                  </a:txBody>
                  <a:tcPr marL="0" marR="0" marT="0" marB="0" anchor="ctr">
                    <a:lnT w="28575" cap="flat" cmpd="sng" algn="ctr">
                      <a:noFill/>
                      <a:prstDash val="solid"/>
                      <a:round/>
                      <a:headEnd type="none" w="med" len="med"/>
                      <a:tailEnd type="none" w="med" len="med"/>
                    </a:lnT>
                  </a:tcPr>
                </a:tc>
                <a:tc>
                  <a:txBody>
                    <a:bodyPr/>
                    <a:lstStyle/>
                    <a:p>
                      <a:pPr algn="ctr" fontAlgn="ctr"/>
                      <a:r>
                        <a:rPr lang="en-GB" sz="1600" b="1" i="0" u="none" strike="noStrike">
                          <a:solidFill>
                            <a:srgbClr val="000000"/>
                          </a:solidFill>
                          <a:effectLst/>
                          <a:latin typeface="Calibri" panose="020F0502020204030204" pitchFamily="34" charset="0"/>
                        </a:rPr>
                        <a:t>184</a:t>
                      </a:r>
                    </a:p>
                  </a:txBody>
                  <a:tcPr marL="0" marR="0" marT="0" marB="0" anchor="ctr">
                    <a:lnT w="28575" cap="flat" cmpd="sng" algn="ctr">
                      <a:noFill/>
                      <a:prstDash val="solid"/>
                      <a:round/>
                      <a:headEnd type="none" w="med" len="med"/>
                      <a:tailEnd type="none" w="med" len="med"/>
                    </a:lnT>
                  </a:tcPr>
                </a:tc>
                <a:tc>
                  <a:txBody>
                    <a:bodyPr/>
                    <a:lstStyle/>
                    <a:p>
                      <a:pPr algn="ctr" fontAlgn="ctr"/>
                      <a:r>
                        <a:rPr lang="en-GB" sz="1600" b="1" i="0" u="none" strike="noStrike" dirty="0">
                          <a:solidFill>
                            <a:srgbClr val="000000"/>
                          </a:solidFill>
                          <a:effectLst/>
                          <a:latin typeface="Calibri" panose="020F0502020204030204" pitchFamily="34" charset="0"/>
                        </a:rPr>
                        <a:t>66%</a:t>
                      </a:r>
                    </a:p>
                  </a:txBody>
                  <a:tcPr marL="0" marR="0" marT="0" marB="0" anchor="ctr">
                    <a:lnT w="28575" cap="flat" cmpd="sng" algn="ctr">
                      <a:noFill/>
                      <a:prstDash val="solid"/>
                      <a:round/>
                      <a:headEnd type="none" w="med" len="med"/>
                      <a:tailEnd type="none" w="med" len="med"/>
                    </a:lnT>
                  </a:tcPr>
                </a:tc>
                <a:extLst>
                  <a:ext uri="{0D108BD9-81ED-4DB2-BD59-A6C34878D82A}">
                    <a16:rowId xmlns:a16="http://schemas.microsoft.com/office/drawing/2014/main" val="1002129415"/>
                  </a:ext>
                </a:extLst>
              </a:tr>
              <a:tr h="370840">
                <a:tc>
                  <a:txBody>
                    <a:bodyPr/>
                    <a:lstStyle/>
                    <a:p>
                      <a:pPr algn="l" fontAlgn="b"/>
                      <a:r>
                        <a:rPr lang="en-GB" sz="1600" b="1" i="0" u="none" strike="noStrike">
                          <a:solidFill>
                            <a:srgbClr val="000000"/>
                          </a:solidFill>
                          <a:effectLst/>
                          <a:latin typeface="Calibri" panose="020F0502020204030204" pitchFamily="34" charset="0"/>
                        </a:rPr>
                        <a:t>Improve</a:t>
                      </a:r>
                    </a:p>
                  </a:txBody>
                  <a:tcPr marL="95250" marR="6350" marT="6350" marB="0" anchor="b"/>
                </a:tc>
                <a:tc>
                  <a:txBody>
                    <a:bodyPr/>
                    <a:lstStyle/>
                    <a:p>
                      <a:pPr algn="ctr" fontAlgn="ctr"/>
                      <a:r>
                        <a:rPr lang="en-GB" sz="1600" b="0" i="0" u="none" strike="noStrike">
                          <a:solidFill>
                            <a:srgbClr val="000000"/>
                          </a:solidFill>
                          <a:effectLst/>
                          <a:latin typeface="Calibri" panose="020F0502020204030204" pitchFamily="34" charset="0"/>
                        </a:rPr>
                        <a:t>51</a:t>
                      </a:r>
                    </a:p>
                  </a:txBody>
                  <a:tcPr marL="0" marR="0" marT="0" marB="0" anchor="ctr"/>
                </a:tc>
                <a:tc>
                  <a:txBody>
                    <a:bodyPr/>
                    <a:lstStyle/>
                    <a:p>
                      <a:pPr algn="ctr" fontAlgn="ctr"/>
                      <a:r>
                        <a:rPr lang="en-GB" sz="1600" b="0" i="0" u="none" strike="noStrike">
                          <a:solidFill>
                            <a:srgbClr val="000000"/>
                          </a:solidFill>
                          <a:effectLst/>
                          <a:latin typeface="Calibri" panose="020F0502020204030204" pitchFamily="34" charset="0"/>
                        </a:rPr>
                        <a:t>10</a:t>
                      </a:r>
                    </a:p>
                  </a:txBody>
                  <a:tcPr marL="0" marR="0" marT="0" marB="0" anchor="ctr"/>
                </a:tc>
                <a:tc>
                  <a:txBody>
                    <a:bodyPr/>
                    <a:lstStyle/>
                    <a:p>
                      <a:pPr algn="ctr" fontAlgn="ctr"/>
                      <a:r>
                        <a:rPr lang="en-GB" sz="1600" b="0" i="0" u="none" strike="noStrike">
                          <a:solidFill>
                            <a:srgbClr val="000000"/>
                          </a:solidFill>
                          <a:effectLst/>
                          <a:latin typeface="Calibri" panose="020F0502020204030204" pitchFamily="34" charset="0"/>
                        </a:rPr>
                        <a:t>24</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12</a:t>
                      </a:r>
                    </a:p>
                  </a:txBody>
                  <a:tcPr marL="0" marR="0" marT="0" marB="0" anchor="ctr"/>
                </a:tc>
                <a:tc>
                  <a:txBody>
                    <a:bodyPr/>
                    <a:lstStyle/>
                    <a:p>
                      <a:pPr algn="ctr" fontAlgn="ctr"/>
                      <a:r>
                        <a:rPr lang="en-GB" sz="1600" b="0" i="0" u="none" strike="noStrike">
                          <a:solidFill>
                            <a:srgbClr val="000000"/>
                          </a:solidFill>
                          <a:effectLst/>
                          <a:latin typeface="Calibri" panose="020F0502020204030204" pitchFamily="34" charset="0"/>
                        </a:rPr>
                        <a:t>14</a:t>
                      </a:r>
                    </a:p>
                  </a:txBody>
                  <a:tcPr marL="0" marR="0" marT="0" marB="0" anchor="ctr"/>
                </a:tc>
                <a:tc>
                  <a:txBody>
                    <a:bodyPr/>
                    <a:lstStyle/>
                    <a:p>
                      <a:pPr algn="ctr" fontAlgn="ctr"/>
                      <a:r>
                        <a:rPr lang="en-GB" sz="1600" b="1" i="0" u="none" strike="noStrike">
                          <a:solidFill>
                            <a:srgbClr val="000000"/>
                          </a:solidFill>
                          <a:effectLst/>
                          <a:latin typeface="Calibri" panose="020F0502020204030204" pitchFamily="34" charset="0"/>
                        </a:rPr>
                        <a:t>111</a:t>
                      </a:r>
                    </a:p>
                  </a:txBody>
                  <a:tcPr marL="0" marR="0" marT="0" marB="0" anchor="ctr"/>
                </a:tc>
                <a:tc>
                  <a:txBody>
                    <a:bodyPr/>
                    <a:lstStyle/>
                    <a:p>
                      <a:pPr algn="ctr" fontAlgn="ctr"/>
                      <a:r>
                        <a:rPr lang="en-GB" sz="1600" b="1" i="0" u="none" strike="noStrike">
                          <a:solidFill>
                            <a:srgbClr val="000000"/>
                          </a:solidFill>
                          <a:effectLst/>
                          <a:latin typeface="Calibri" panose="020F0502020204030204" pitchFamily="34" charset="0"/>
                        </a:rPr>
                        <a:t>59%</a:t>
                      </a:r>
                    </a:p>
                  </a:txBody>
                  <a:tcPr marL="0" marR="0" marT="0" marB="0" anchor="ctr"/>
                </a:tc>
                <a:extLst>
                  <a:ext uri="{0D108BD9-81ED-4DB2-BD59-A6C34878D82A}">
                    <a16:rowId xmlns:a16="http://schemas.microsoft.com/office/drawing/2014/main" val="1745203659"/>
                  </a:ext>
                </a:extLst>
              </a:tr>
              <a:tr h="370840">
                <a:tc>
                  <a:txBody>
                    <a:bodyPr/>
                    <a:lstStyle/>
                    <a:p>
                      <a:pPr algn="l" fontAlgn="b"/>
                      <a:r>
                        <a:rPr lang="en-GB" sz="1600" b="1" i="0" u="none" strike="noStrike">
                          <a:solidFill>
                            <a:srgbClr val="000000"/>
                          </a:solidFill>
                          <a:effectLst/>
                          <a:latin typeface="Calibri" panose="020F0502020204030204" pitchFamily="34" charset="0"/>
                        </a:rPr>
                        <a:t>Change</a:t>
                      </a:r>
                    </a:p>
                  </a:txBody>
                  <a:tcPr marL="95250" marR="6350" marT="6350" marB="0" anchor="b"/>
                </a:tc>
                <a:tc>
                  <a:txBody>
                    <a:bodyPr/>
                    <a:lstStyle/>
                    <a:p>
                      <a:pPr algn="ctr" fontAlgn="ctr"/>
                      <a:r>
                        <a:rPr lang="en-GB" sz="1600" b="0" i="0" u="none" strike="noStrike">
                          <a:solidFill>
                            <a:srgbClr val="000000"/>
                          </a:solidFill>
                          <a:effectLst/>
                          <a:latin typeface="Calibri" panose="020F0502020204030204" pitchFamily="34" charset="0"/>
                        </a:rPr>
                        <a:t>4</a:t>
                      </a:r>
                    </a:p>
                  </a:txBody>
                  <a:tcPr marL="0" marR="0" marT="0" marB="0" anchor="ctr"/>
                </a:tc>
                <a:tc>
                  <a:txBody>
                    <a:bodyPr/>
                    <a:lstStyle/>
                    <a:p>
                      <a:pPr algn="ctr" fontAlgn="ctr"/>
                      <a:r>
                        <a:rPr lang="en-GB" sz="1600" b="0" i="0" u="none" strike="noStrike">
                          <a:solidFill>
                            <a:srgbClr val="000000"/>
                          </a:solidFill>
                          <a:effectLst/>
                          <a:latin typeface="Calibri" panose="020F0502020204030204" pitchFamily="34" charset="0"/>
                        </a:rPr>
                        <a:t>1</a:t>
                      </a:r>
                    </a:p>
                  </a:txBody>
                  <a:tcPr marL="0" marR="0" marT="0" marB="0" anchor="ctr"/>
                </a:tc>
                <a:tc>
                  <a:txBody>
                    <a:bodyPr/>
                    <a:lstStyle/>
                    <a:p>
                      <a:pPr algn="ctr" fontAlgn="ctr"/>
                      <a:r>
                        <a:rPr lang="en-GB" sz="1600" b="0" i="0" u="none" strike="noStrike">
                          <a:solidFill>
                            <a:srgbClr val="000000"/>
                          </a:solidFill>
                          <a:effectLst/>
                          <a:latin typeface="Calibri" panose="020F0502020204030204" pitchFamily="34" charset="0"/>
                        </a:rPr>
                        <a:t>4</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1</a:t>
                      </a:r>
                    </a:p>
                  </a:txBody>
                  <a:tcPr marL="0" marR="0" marT="0" marB="0" anchor="ctr"/>
                </a:tc>
                <a:tc>
                  <a:txBody>
                    <a:bodyPr/>
                    <a:lstStyle/>
                    <a:p>
                      <a:pPr algn="ctr" fontAlgn="ctr"/>
                      <a:r>
                        <a:rPr lang="en-GB" sz="1600" b="0" i="0" u="none" strike="noStrike">
                          <a:solidFill>
                            <a:srgbClr val="000000"/>
                          </a:solidFill>
                          <a:effectLst/>
                          <a:latin typeface="Calibri" panose="020F0502020204030204" pitchFamily="34" charset="0"/>
                        </a:rPr>
                        <a:t>0</a:t>
                      </a:r>
                    </a:p>
                  </a:txBody>
                  <a:tcPr marL="0" marR="0" marT="0" marB="0" anchor="ctr"/>
                </a:tc>
                <a:tc>
                  <a:txBody>
                    <a:bodyPr/>
                    <a:lstStyle/>
                    <a:p>
                      <a:pPr algn="ctr" fontAlgn="ctr"/>
                      <a:r>
                        <a:rPr lang="en-GB" sz="1600" b="1" i="0" u="none" strike="noStrike" dirty="0">
                          <a:solidFill>
                            <a:srgbClr val="000000"/>
                          </a:solidFill>
                          <a:effectLst/>
                          <a:latin typeface="Calibri" panose="020F0502020204030204" pitchFamily="34" charset="0"/>
                        </a:rPr>
                        <a:t>10</a:t>
                      </a:r>
                    </a:p>
                  </a:txBody>
                  <a:tcPr marL="0" marR="0" marT="0" marB="0" anchor="ctr"/>
                </a:tc>
                <a:tc>
                  <a:txBody>
                    <a:bodyPr/>
                    <a:lstStyle/>
                    <a:p>
                      <a:pPr algn="ctr" fontAlgn="ctr"/>
                      <a:r>
                        <a:rPr lang="en-GB" sz="1600" b="1" i="0" u="none" strike="noStrike">
                          <a:solidFill>
                            <a:srgbClr val="000000"/>
                          </a:solidFill>
                          <a:effectLst/>
                          <a:latin typeface="Calibri" panose="020F0502020204030204" pitchFamily="34" charset="0"/>
                        </a:rPr>
                        <a:t>40%</a:t>
                      </a:r>
                    </a:p>
                  </a:txBody>
                  <a:tcPr marL="0" marR="0" marT="0" marB="0" anchor="ctr"/>
                </a:tc>
                <a:extLst>
                  <a:ext uri="{0D108BD9-81ED-4DB2-BD59-A6C34878D82A}">
                    <a16:rowId xmlns:a16="http://schemas.microsoft.com/office/drawing/2014/main" val="809534837"/>
                  </a:ext>
                </a:extLst>
              </a:tr>
              <a:tr h="370840">
                <a:tc>
                  <a:txBody>
                    <a:bodyPr/>
                    <a:lstStyle/>
                    <a:p>
                      <a:pPr algn="l" fontAlgn="b"/>
                      <a:r>
                        <a:rPr lang="en-GB" sz="1600" b="1" i="0" u="none" strike="noStrike">
                          <a:solidFill>
                            <a:srgbClr val="000000"/>
                          </a:solidFill>
                          <a:effectLst/>
                          <a:latin typeface="Calibri" panose="020F0502020204030204" pitchFamily="34" charset="0"/>
                        </a:rPr>
                        <a:t>Total</a:t>
                      </a:r>
                    </a:p>
                  </a:txBody>
                  <a:tcPr marL="95250" marR="6350" marT="6350" marB="0" anchor="b"/>
                </a:tc>
                <a:tc>
                  <a:txBody>
                    <a:bodyPr/>
                    <a:lstStyle/>
                    <a:p>
                      <a:pPr algn="ctr" fontAlgn="ctr"/>
                      <a:r>
                        <a:rPr lang="en-GB" sz="1600" b="1" i="0" u="none" strike="noStrike">
                          <a:solidFill>
                            <a:srgbClr val="000000"/>
                          </a:solidFill>
                          <a:effectLst/>
                          <a:latin typeface="Calibri" panose="020F0502020204030204" pitchFamily="34" charset="0"/>
                        </a:rPr>
                        <a:t>152</a:t>
                      </a:r>
                    </a:p>
                  </a:txBody>
                  <a:tcPr marL="0" marR="0" marT="0" marB="0" anchor="ctr"/>
                </a:tc>
                <a:tc>
                  <a:txBody>
                    <a:bodyPr/>
                    <a:lstStyle/>
                    <a:p>
                      <a:pPr algn="ctr" fontAlgn="ctr"/>
                      <a:r>
                        <a:rPr lang="en-GB" sz="1600" b="1" i="0" u="none" strike="noStrike">
                          <a:solidFill>
                            <a:srgbClr val="000000"/>
                          </a:solidFill>
                          <a:effectLst/>
                          <a:latin typeface="Calibri" panose="020F0502020204030204" pitchFamily="34" charset="0"/>
                        </a:rPr>
                        <a:t>31</a:t>
                      </a:r>
                    </a:p>
                  </a:txBody>
                  <a:tcPr marL="0" marR="0" marT="0" marB="0" anchor="ctr"/>
                </a:tc>
                <a:tc>
                  <a:txBody>
                    <a:bodyPr/>
                    <a:lstStyle/>
                    <a:p>
                      <a:pPr algn="ctr" fontAlgn="ctr"/>
                      <a:r>
                        <a:rPr lang="en-GB" sz="1600" b="1" i="0" u="none" strike="noStrike">
                          <a:solidFill>
                            <a:srgbClr val="000000"/>
                          </a:solidFill>
                          <a:effectLst/>
                          <a:latin typeface="Calibri" panose="020F0502020204030204" pitchFamily="34" charset="0"/>
                        </a:rPr>
                        <a:t>52</a:t>
                      </a:r>
                    </a:p>
                  </a:txBody>
                  <a:tcPr marL="0" marR="0" marT="0" marB="0" anchor="ctr"/>
                </a:tc>
                <a:tc>
                  <a:txBody>
                    <a:bodyPr/>
                    <a:lstStyle/>
                    <a:p>
                      <a:pPr algn="ctr" fontAlgn="ctr"/>
                      <a:r>
                        <a:rPr lang="en-GB" sz="1600" b="1" i="0" u="none" strike="noStrike" dirty="0">
                          <a:solidFill>
                            <a:srgbClr val="000000"/>
                          </a:solidFill>
                          <a:effectLst/>
                          <a:latin typeface="Calibri" panose="020F0502020204030204" pitchFamily="34" charset="0"/>
                        </a:rPr>
                        <a:t>31</a:t>
                      </a:r>
                    </a:p>
                  </a:txBody>
                  <a:tcPr marL="0" marR="0" marT="0" marB="0" anchor="ctr"/>
                </a:tc>
                <a:tc>
                  <a:txBody>
                    <a:bodyPr/>
                    <a:lstStyle/>
                    <a:p>
                      <a:pPr algn="ctr" fontAlgn="ctr"/>
                      <a:r>
                        <a:rPr lang="en-GB" sz="1600" b="1" i="0" u="none" strike="noStrike">
                          <a:solidFill>
                            <a:srgbClr val="000000"/>
                          </a:solidFill>
                          <a:effectLst/>
                          <a:latin typeface="Calibri" panose="020F0502020204030204" pitchFamily="34" charset="0"/>
                        </a:rPr>
                        <a:t>39</a:t>
                      </a:r>
                    </a:p>
                  </a:txBody>
                  <a:tcPr marL="0" marR="0" marT="0" marB="0" anchor="ctr"/>
                </a:tc>
                <a:tc>
                  <a:txBody>
                    <a:bodyPr/>
                    <a:lstStyle/>
                    <a:p>
                      <a:pPr algn="ctr" fontAlgn="ctr"/>
                      <a:r>
                        <a:rPr lang="en-GB" sz="1600" b="1" i="0" u="none" strike="noStrike">
                          <a:solidFill>
                            <a:srgbClr val="000000"/>
                          </a:solidFill>
                          <a:effectLst/>
                          <a:latin typeface="Calibri" panose="020F0502020204030204" pitchFamily="34" charset="0"/>
                        </a:rPr>
                        <a:t>305</a:t>
                      </a:r>
                    </a:p>
                  </a:txBody>
                  <a:tcPr marL="0" marR="0" marT="0" marB="0" anchor="ctr"/>
                </a:tc>
                <a:tc>
                  <a:txBody>
                    <a:bodyPr/>
                    <a:lstStyle/>
                    <a:p>
                      <a:pPr algn="ctr" fontAlgn="ctr"/>
                      <a:r>
                        <a:rPr lang="en-GB" sz="1600" b="1" i="0" u="none" strike="noStrike" dirty="0">
                          <a:solidFill>
                            <a:srgbClr val="000000"/>
                          </a:solidFill>
                          <a:effectLst/>
                          <a:latin typeface="Calibri" panose="020F0502020204030204" pitchFamily="34" charset="0"/>
                        </a:rPr>
                        <a:t>63%</a:t>
                      </a:r>
                    </a:p>
                  </a:txBody>
                  <a:tcPr marL="0" marR="0" marT="0" marB="0" anchor="ctr"/>
                </a:tc>
                <a:extLst>
                  <a:ext uri="{0D108BD9-81ED-4DB2-BD59-A6C34878D82A}">
                    <a16:rowId xmlns:a16="http://schemas.microsoft.com/office/drawing/2014/main" val="3542094162"/>
                  </a:ext>
                </a:extLst>
              </a:tr>
            </a:tbl>
          </a:graphicData>
        </a:graphic>
      </p:graphicFrame>
      <p:graphicFrame>
        <p:nvGraphicFramePr>
          <p:cNvPr id="6" name="Table 4">
            <a:extLst>
              <a:ext uri="{FF2B5EF4-FFF2-40B4-BE49-F238E27FC236}">
                <a16:creationId xmlns:a16="http://schemas.microsoft.com/office/drawing/2014/main" id="{B89006F6-C5B5-4C09-B537-877EFA4634DF}"/>
              </a:ext>
            </a:extLst>
          </p:cNvPr>
          <p:cNvGraphicFramePr>
            <a:graphicFrameLocks noGrp="1"/>
          </p:cNvGraphicFramePr>
          <p:nvPr/>
        </p:nvGraphicFramePr>
        <p:xfrm>
          <a:off x="761303" y="3703942"/>
          <a:ext cx="7970104" cy="2313151"/>
        </p:xfrm>
        <a:graphic>
          <a:graphicData uri="http://schemas.openxmlformats.org/drawingml/2006/table">
            <a:tbl>
              <a:tblPr firstRow="1" bandRow="1">
                <a:tableStyleId>{5C22544A-7EE6-4342-B048-85BDC9FD1C3A}</a:tableStyleId>
              </a:tblPr>
              <a:tblGrid>
                <a:gridCol w="996263">
                  <a:extLst>
                    <a:ext uri="{9D8B030D-6E8A-4147-A177-3AD203B41FA5}">
                      <a16:colId xmlns:a16="http://schemas.microsoft.com/office/drawing/2014/main" val="657931202"/>
                    </a:ext>
                  </a:extLst>
                </a:gridCol>
                <a:gridCol w="996263">
                  <a:extLst>
                    <a:ext uri="{9D8B030D-6E8A-4147-A177-3AD203B41FA5}">
                      <a16:colId xmlns:a16="http://schemas.microsoft.com/office/drawing/2014/main" val="1069827650"/>
                    </a:ext>
                  </a:extLst>
                </a:gridCol>
                <a:gridCol w="996263">
                  <a:extLst>
                    <a:ext uri="{9D8B030D-6E8A-4147-A177-3AD203B41FA5}">
                      <a16:colId xmlns:a16="http://schemas.microsoft.com/office/drawing/2014/main" val="4242942483"/>
                    </a:ext>
                  </a:extLst>
                </a:gridCol>
                <a:gridCol w="996263">
                  <a:extLst>
                    <a:ext uri="{9D8B030D-6E8A-4147-A177-3AD203B41FA5}">
                      <a16:colId xmlns:a16="http://schemas.microsoft.com/office/drawing/2014/main" val="1428365137"/>
                    </a:ext>
                  </a:extLst>
                </a:gridCol>
                <a:gridCol w="996263">
                  <a:extLst>
                    <a:ext uri="{9D8B030D-6E8A-4147-A177-3AD203B41FA5}">
                      <a16:colId xmlns:a16="http://schemas.microsoft.com/office/drawing/2014/main" val="2008070250"/>
                    </a:ext>
                  </a:extLst>
                </a:gridCol>
                <a:gridCol w="996263">
                  <a:extLst>
                    <a:ext uri="{9D8B030D-6E8A-4147-A177-3AD203B41FA5}">
                      <a16:colId xmlns:a16="http://schemas.microsoft.com/office/drawing/2014/main" val="1719403518"/>
                    </a:ext>
                  </a:extLst>
                </a:gridCol>
                <a:gridCol w="996263">
                  <a:extLst>
                    <a:ext uri="{9D8B030D-6E8A-4147-A177-3AD203B41FA5}">
                      <a16:colId xmlns:a16="http://schemas.microsoft.com/office/drawing/2014/main" val="3740297048"/>
                    </a:ext>
                  </a:extLst>
                </a:gridCol>
                <a:gridCol w="996263">
                  <a:extLst>
                    <a:ext uri="{9D8B030D-6E8A-4147-A177-3AD203B41FA5}">
                      <a16:colId xmlns:a16="http://schemas.microsoft.com/office/drawing/2014/main" val="2232823647"/>
                    </a:ext>
                  </a:extLst>
                </a:gridCol>
              </a:tblGrid>
              <a:tr h="232955">
                <a:tc rowSpan="2">
                  <a:txBody>
                    <a:bodyPr/>
                    <a:lstStyle/>
                    <a:p>
                      <a:r>
                        <a:rPr lang="en-GB" sz="1600" dirty="0"/>
                        <a:t>Type of Change</a:t>
                      </a:r>
                    </a:p>
                  </a:txBody>
                  <a:tcP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6">
                  <a:txBody>
                    <a:bodyPr/>
                    <a:lstStyle/>
                    <a:p>
                      <a:pPr algn="ctr"/>
                      <a:r>
                        <a:rPr lang="en-GB" sz="1600" dirty="0"/>
                        <a:t>Observation Type</a:t>
                      </a:r>
                    </a:p>
                  </a:txBody>
                  <a:tcPr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600" dirty="0"/>
                    </a:p>
                  </a:txBody>
                  <a:tcPr anchor="b">
                    <a:lnB w="28575" cap="flat" cmpd="sng" algn="ctr">
                      <a:solidFill>
                        <a:schemeClr val="bg1"/>
                      </a:solidFill>
                      <a:prstDash val="solid"/>
                      <a:round/>
                      <a:headEnd type="none" w="med" len="med"/>
                      <a:tailEnd type="none" w="med" len="med"/>
                    </a:lnB>
                  </a:tcPr>
                </a:tc>
                <a:tc hMerge="1">
                  <a:txBody>
                    <a:bodyPr/>
                    <a:lstStyle/>
                    <a:p>
                      <a:endParaRPr lang="en-GB" sz="1600" dirty="0"/>
                    </a:p>
                  </a:txBody>
                  <a:tcPr anchor="b">
                    <a:lnB w="28575" cap="flat" cmpd="sng" algn="ctr">
                      <a:solidFill>
                        <a:schemeClr val="bg1"/>
                      </a:solidFill>
                      <a:prstDash val="solid"/>
                      <a:round/>
                      <a:headEnd type="none" w="med" len="med"/>
                      <a:tailEnd type="none" w="med" len="med"/>
                    </a:lnB>
                  </a:tcPr>
                </a:tc>
                <a:tc hMerge="1">
                  <a:txBody>
                    <a:bodyPr/>
                    <a:lstStyle/>
                    <a:p>
                      <a:endParaRPr lang="en-GB" sz="1600" dirty="0"/>
                    </a:p>
                  </a:txBody>
                  <a:tcPr anchor="b">
                    <a:lnB w="28575"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sz="1600" dirty="0"/>
                    </a:p>
                  </a:txBody>
                  <a:tcPr anchor="b"/>
                </a:tc>
                <a:tc rowSpan="2">
                  <a:txBody>
                    <a:bodyPr/>
                    <a:lstStyle/>
                    <a:p>
                      <a:r>
                        <a:rPr lang="en-GB" sz="1600" dirty="0"/>
                        <a:t>Total</a:t>
                      </a:r>
                    </a:p>
                  </a:txBody>
                  <a:tcP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0896305"/>
                  </a:ext>
                </a:extLst>
              </a:tr>
              <a:tr h="370840">
                <a:tc vMerge="1">
                  <a:txBody>
                    <a:bodyPr/>
                    <a:lstStyle/>
                    <a:p>
                      <a:endParaRPr lang="en-GB" sz="1600" dirty="0">
                        <a:solidFill>
                          <a:schemeClr val="bg1"/>
                        </a:solidFill>
                      </a:endParaRPr>
                    </a:p>
                  </a:txBody>
                  <a:tcPr>
                    <a:solidFill>
                      <a:schemeClr val="accent1"/>
                    </a:solidFill>
                  </a:tcPr>
                </a:tc>
                <a:tc>
                  <a:txBody>
                    <a:bodyPr/>
                    <a:lstStyle/>
                    <a:p>
                      <a:pPr marL="0" algn="ctr" defTabSz="457200" rtl="0" eaLnBrk="1" fontAlgn="ctr" latinLnBrk="0" hangingPunct="1"/>
                      <a:r>
                        <a:rPr lang="en-GB" sz="1600" u="none" strike="noStrike" kern="1200" dirty="0">
                          <a:solidFill>
                            <a:schemeClr val="bg1"/>
                          </a:solidFill>
                          <a:effectLst/>
                          <a:latin typeface="+mn-lt"/>
                          <a:ea typeface="+mn-ea"/>
                          <a:cs typeface="+mn-cs"/>
                        </a:rPr>
                        <a:t>Equipment</a:t>
                      </a:r>
                    </a:p>
                  </a:txBody>
                  <a:tcPr marL="6831" marR="6831" marT="6831" marB="0" anchor="ctr">
                    <a:lnL w="381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fontAlgn="ctr" latinLnBrk="0" hangingPunct="1"/>
                      <a:r>
                        <a:rPr lang="en-GB" sz="1600" u="none" strike="noStrike" kern="1200" dirty="0">
                          <a:solidFill>
                            <a:schemeClr val="bg1"/>
                          </a:solidFill>
                          <a:effectLst/>
                          <a:latin typeface="+mn-lt"/>
                          <a:ea typeface="+mn-ea"/>
                          <a:cs typeface="+mn-cs"/>
                        </a:rPr>
                        <a:t>Process</a:t>
                      </a:r>
                    </a:p>
                  </a:txBody>
                  <a:tcPr marL="6831" marR="6831" marT="6831"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fontAlgn="ctr" latinLnBrk="0" hangingPunct="1"/>
                      <a:r>
                        <a:rPr lang="en-GB" sz="1600" u="none" strike="noStrike" kern="1200" dirty="0">
                          <a:solidFill>
                            <a:schemeClr val="bg1"/>
                          </a:solidFill>
                          <a:effectLst/>
                          <a:latin typeface="+mn-lt"/>
                          <a:ea typeface="+mn-ea"/>
                          <a:cs typeface="+mn-cs"/>
                        </a:rPr>
                        <a:t>Protocol</a:t>
                      </a:r>
                    </a:p>
                  </a:txBody>
                  <a:tcPr marL="6831" marR="6831" marT="6831"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fontAlgn="ctr" latinLnBrk="0" hangingPunct="1"/>
                      <a:r>
                        <a:rPr lang="en-GB" sz="1600" u="none" strike="noStrike" kern="1200" dirty="0">
                          <a:solidFill>
                            <a:schemeClr val="bg1"/>
                          </a:solidFill>
                          <a:effectLst/>
                          <a:latin typeface="+mn-lt"/>
                          <a:ea typeface="+mn-ea"/>
                          <a:cs typeface="+mn-cs"/>
                        </a:rPr>
                        <a:t>Staff </a:t>
                      </a:r>
                    </a:p>
                  </a:txBody>
                  <a:tcPr marL="6831" marR="6831" marT="6831"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fontAlgn="ctr" latinLnBrk="0" hangingPunct="1"/>
                      <a:r>
                        <a:rPr lang="en-GB" sz="1600" u="none" strike="noStrike" kern="1200" dirty="0">
                          <a:solidFill>
                            <a:schemeClr val="bg1"/>
                          </a:solidFill>
                          <a:effectLst/>
                          <a:latin typeface="+mn-lt"/>
                          <a:ea typeface="+mn-ea"/>
                          <a:cs typeface="+mn-cs"/>
                        </a:rPr>
                        <a:t>Wellbeing</a:t>
                      </a:r>
                    </a:p>
                  </a:txBody>
                  <a:tcPr marL="6831" marR="6831" marT="6831"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algn="ctr" defTabSz="457200" rtl="0" eaLnBrk="1" fontAlgn="ctr" latinLnBrk="0" hangingPunct="1"/>
                      <a:r>
                        <a:rPr lang="en-GB" sz="1600" u="none" strike="noStrike" kern="1200" dirty="0">
                          <a:solidFill>
                            <a:schemeClr val="bg1"/>
                          </a:solidFill>
                          <a:effectLst/>
                          <a:latin typeface="+mn-lt"/>
                          <a:ea typeface="+mn-ea"/>
                          <a:cs typeface="+mn-cs"/>
                        </a:rPr>
                        <a:t>Other</a:t>
                      </a:r>
                    </a:p>
                    <a:p>
                      <a:pPr marL="0" algn="ctr" defTabSz="457200" rtl="0" eaLnBrk="1" fontAlgn="ctr" latinLnBrk="0" hangingPunct="1"/>
                      <a:endParaRPr lang="en-GB" sz="1600" u="none" strike="noStrike" kern="1200" dirty="0">
                        <a:solidFill>
                          <a:schemeClr val="bg1"/>
                        </a:solidFill>
                        <a:effectLst/>
                        <a:latin typeface="+mn-lt"/>
                        <a:ea typeface="+mn-ea"/>
                        <a:cs typeface="+mn-cs"/>
                      </a:endParaRPr>
                    </a:p>
                  </a:txBody>
                  <a:tcPr marL="6831" marR="6831" marT="6831" marB="0" anchor="ctr">
                    <a:lnL w="12700" cmpd="sng">
                      <a:noFill/>
                    </a:lnL>
                    <a:lnR w="38100" cmpd="sng">
                      <a:noFill/>
                    </a:lnR>
                    <a:lnT w="38100" cmpd="sng">
                      <a:noFill/>
                    </a:lnT>
                    <a:lnB w="12700" cmpd="sng">
                      <a:noFill/>
                    </a:lnB>
                    <a:lnTlToBr w="12700" cmpd="sng">
                      <a:noFill/>
                      <a:prstDash val="solid"/>
                    </a:lnTlToBr>
                    <a:lnBlToTr w="12700" cmpd="sng">
                      <a:noFill/>
                      <a:prstDash val="solid"/>
                    </a:lnBlToTr>
                    <a:solidFill>
                      <a:schemeClr val="accent1"/>
                    </a:solidFill>
                  </a:tcPr>
                </a:tc>
                <a:tc vMerge="1">
                  <a:txBody>
                    <a:bodyPr/>
                    <a:lstStyle/>
                    <a:p>
                      <a:endParaRPr lang="en-GB" sz="1600" dirty="0">
                        <a:solidFill>
                          <a:schemeClr val="bg1"/>
                        </a:solidFill>
                      </a:endParaRPr>
                    </a:p>
                  </a:txBody>
                  <a:tcPr>
                    <a:solidFill>
                      <a:schemeClr val="accent1"/>
                    </a:solidFill>
                  </a:tcPr>
                </a:tc>
                <a:extLst>
                  <a:ext uri="{0D108BD9-81ED-4DB2-BD59-A6C34878D82A}">
                    <a16:rowId xmlns:a16="http://schemas.microsoft.com/office/drawing/2014/main" val="2955396269"/>
                  </a:ext>
                </a:extLst>
              </a:tr>
              <a:tr h="370840">
                <a:tc>
                  <a:txBody>
                    <a:bodyPr/>
                    <a:lstStyle/>
                    <a:p>
                      <a:pPr algn="l" fontAlgn="b"/>
                      <a:r>
                        <a:rPr lang="en-GB" sz="1600" b="1" i="0" u="none" strike="noStrike">
                          <a:solidFill>
                            <a:srgbClr val="000000"/>
                          </a:solidFill>
                          <a:effectLst/>
                          <a:latin typeface="Calibri" panose="020F0502020204030204" pitchFamily="34" charset="0"/>
                        </a:rPr>
                        <a:t>Fix</a:t>
                      </a:r>
                    </a:p>
                  </a:txBody>
                  <a:tcPr marL="95250" marR="6350" marT="6350" marB="0" anchor="b">
                    <a:lnT w="28575" cap="flat" cmpd="sng" algn="ctr">
                      <a:noFill/>
                      <a:prstDash val="solid"/>
                      <a:round/>
                      <a:headEnd type="none" w="med" len="med"/>
                      <a:tailEnd type="none" w="med" len="med"/>
                    </a:lnT>
                  </a:tcPr>
                </a:tc>
                <a:tc>
                  <a:txBody>
                    <a:bodyPr/>
                    <a:lstStyle/>
                    <a:p>
                      <a:pPr algn="ctr" fontAlgn="ctr"/>
                      <a:r>
                        <a:rPr lang="en-GB" sz="1600" b="0" i="0" u="none" strike="noStrike" dirty="0">
                          <a:solidFill>
                            <a:srgbClr val="000000"/>
                          </a:solidFill>
                          <a:effectLst/>
                          <a:latin typeface="Calibri" panose="020F0502020204030204" pitchFamily="34" charset="0"/>
                        </a:rPr>
                        <a:t>76</a:t>
                      </a:r>
                    </a:p>
                  </a:txBody>
                  <a:tcPr marL="6350" marR="6350" marT="6350" marB="0" anchor="ctr">
                    <a:lnT w="28575" cap="flat" cmpd="sng" algn="ctr">
                      <a:noFill/>
                      <a:prstDash val="solid"/>
                      <a:round/>
                      <a:headEnd type="none" w="med" len="med"/>
                      <a:tailEnd type="none" w="med" len="med"/>
                    </a:lnT>
                  </a:tcPr>
                </a:tc>
                <a:tc>
                  <a:txBody>
                    <a:bodyPr/>
                    <a:lstStyle/>
                    <a:p>
                      <a:pPr algn="ctr" fontAlgn="ctr"/>
                      <a:r>
                        <a:rPr lang="en-GB" sz="1600" b="0" i="0" u="none" strike="noStrike" dirty="0">
                          <a:solidFill>
                            <a:srgbClr val="000000"/>
                          </a:solidFill>
                          <a:effectLst/>
                          <a:latin typeface="Calibri" panose="020F0502020204030204" pitchFamily="34" charset="0"/>
                        </a:rPr>
                        <a:t>36</a:t>
                      </a:r>
                    </a:p>
                  </a:txBody>
                  <a:tcPr marL="6350" marR="6350" marT="6350" marB="0" anchor="ctr">
                    <a:lnT w="28575" cap="flat" cmpd="sng" algn="ctr">
                      <a:noFill/>
                      <a:prstDash val="solid"/>
                      <a:round/>
                      <a:headEnd type="none" w="med" len="med"/>
                      <a:tailEnd type="none" w="med" len="med"/>
                    </a:lnT>
                  </a:tcPr>
                </a:tc>
                <a:tc>
                  <a:txBody>
                    <a:bodyPr/>
                    <a:lstStyle/>
                    <a:p>
                      <a:pPr algn="ctr" fontAlgn="ctr"/>
                      <a:r>
                        <a:rPr lang="en-GB" sz="1600" b="0" i="0" u="none" strike="noStrike">
                          <a:solidFill>
                            <a:srgbClr val="000000"/>
                          </a:solidFill>
                          <a:effectLst/>
                          <a:latin typeface="Calibri" panose="020F0502020204030204" pitchFamily="34" charset="0"/>
                        </a:rPr>
                        <a:t>17</a:t>
                      </a:r>
                    </a:p>
                  </a:txBody>
                  <a:tcPr marL="6350" marR="6350" marT="6350" marB="0" anchor="ctr">
                    <a:lnT w="28575" cap="flat" cmpd="sng" algn="ctr">
                      <a:noFill/>
                      <a:prstDash val="solid"/>
                      <a:round/>
                      <a:headEnd type="none" w="med" len="med"/>
                      <a:tailEnd type="none" w="med" len="med"/>
                    </a:lnT>
                  </a:tcPr>
                </a:tc>
                <a:tc>
                  <a:txBody>
                    <a:bodyPr/>
                    <a:lstStyle/>
                    <a:p>
                      <a:pPr algn="ctr" fontAlgn="ctr"/>
                      <a:r>
                        <a:rPr lang="en-GB" sz="1600" b="0" i="0" u="none" strike="noStrike">
                          <a:solidFill>
                            <a:srgbClr val="000000"/>
                          </a:solidFill>
                          <a:effectLst/>
                          <a:latin typeface="Calibri" panose="020F0502020204030204" pitchFamily="34" charset="0"/>
                        </a:rPr>
                        <a:t>39</a:t>
                      </a:r>
                    </a:p>
                  </a:txBody>
                  <a:tcPr marL="6350" marR="6350" marT="6350" marB="0" anchor="ctr">
                    <a:lnT w="28575" cap="flat" cmpd="sng" algn="ctr">
                      <a:noFill/>
                      <a:prstDash val="solid"/>
                      <a:round/>
                      <a:headEnd type="none" w="med" len="med"/>
                      <a:tailEnd type="none" w="med" len="med"/>
                    </a:lnT>
                  </a:tcPr>
                </a:tc>
                <a:tc>
                  <a:txBody>
                    <a:bodyPr/>
                    <a:lstStyle/>
                    <a:p>
                      <a:pPr algn="ctr" fontAlgn="ctr"/>
                      <a:r>
                        <a:rPr lang="en-GB" sz="1600" b="0" i="0" u="none" strike="noStrike">
                          <a:solidFill>
                            <a:srgbClr val="000000"/>
                          </a:solidFill>
                          <a:effectLst/>
                          <a:latin typeface="Calibri" panose="020F0502020204030204" pitchFamily="34" charset="0"/>
                        </a:rPr>
                        <a:t>14</a:t>
                      </a:r>
                    </a:p>
                  </a:txBody>
                  <a:tcPr marL="6350" marR="6350" marT="6350" marB="0" anchor="ctr">
                    <a:lnT w="12700" cmpd="sng">
                      <a:noFill/>
                    </a:lnT>
                  </a:tcPr>
                </a:tc>
                <a:tc>
                  <a:txBody>
                    <a:bodyPr/>
                    <a:lstStyle/>
                    <a:p>
                      <a:pPr algn="ctr" fontAlgn="ctr"/>
                      <a:r>
                        <a:rPr lang="en-GB" sz="1600" b="0" i="0" u="none" strike="noStrike">
                          <a:solidFill>
                            <a:srgbClr val="000000"/>
                          </a:solidFill>
                          <a:effectLst/>
                          <a:latin typeface="Calibri" panose="020F0502020204030204" pitchFamily="34" charset="0"/>
                        </a:rPr>
                        <a:t>2</a:t>
                      </a:r>
                    </a:p>
                  </a:txBody>
                  <a:tcPr marL="6350" marR="6350" marT="6350" marB="0" anchor="ctr">
                    <a:lnT w="12700" cmpd="sng">
                      <a:noFill/>
                    </a:lnT>
                  </a:tcPr>
                </a:tc>
                <a:tc>
                  <a:txBody>
                    <a:bodyPr/>
                    <a:lstStyle/>
                    <a:p>
                      <a:pPr algn="ctr" fontAlgn="b"/>
                      <a:r>
                        <a:rPr lang="en-GB" sz="1600" b="1" i="0" u="none" strike="noStrike">
                          <a:solidFill>
                            <a:srgbClr val="000000"/>
                          </a:solidFill>
                          <a:effectLst/>
                          <a:latin typeface="Calibri" panose="020F0502020204030204" pitchFamily="34" charset="0"/>
                        </a:rPr>
                        <a:t>184</a:t>
                      </a:r>
                    </a:p>
                  </a:txBody>
                  <a:tcPr marL="6350" marR="6350" marT="6350" marB="0" anchor="b">
                    <a:lnT w="28575" cap="flat" cmpd="sng" algn="ctr">
                      <a:noFill/>
                      <a:prstDash val="solid"/>
                      <a:round/>
                      <a:headEnd type="none" w="med" len="med"/>
                      <a:tailEnd type="none" w="med" len="med"/>
                    </a:lnT>
                  </a:tcPr>
                </a:tc>
                <a:extLst>
                  <a:ext uri="{0D108BD9-81ED-4DB2-BD59-A6C34878D82A}">
                    <a16:rowId xmlns:a16="http://schemas.microsoft.com/office/drawing/2014/main" val="1002129415"/>
                  </a:ext>
                </a:extLst>
              </a:tr>
              <a:tr h="370840">
                <a:tc>
                  <a:txBody>
                    <a:bodyPr/>
                    <a:lstStyle/>
                    <a:p>
                      <a:pPr algn="l" fontAlgn="b"/>
                      <a:r>
                        <a:rPr lang="en-GB" sz="1600" b="1" i="0" u="none" strike="noStrike">
                          <a:solidFill>
                            <a:srgbClr val="000000"/>
                          </a:solidFill>
                          <a:effectLst/>
                          <a:latin typeface="Calibri" panose="020F0502020204030204" pitchFamily="34" charset="0"/>
                        </a:rPr>
                        <a:t>Improve</a:t>
                      </a:r>
                    </a:p>
                  </a:txBody>
                  <a:tcPr marL="95250" marR="6350" marT="6350" marB="0" anchor="b"/>
                </a:tc>
                <a:tc>
                  <a:txBody>
                    <a:bodyPr/>
                    <a:lstStyle/>
                    <a:p>
                      <a:pPr algn="ctr" fontAlgn="ctr"/>
                      <a:r>
                        <a:rPr lang="en-GB" sz="1600" b="0" i="0" u="none" strike="noStrike">
                          <a:solidFill>
                            <a:srgbClr val="000000"/>
                          </a:solidFill>
                          <a:effectLst/>
                          <a:latin typeface="Calibri" panose="020F0502020204030204" pitchFamily="34" charset="0"/>
                        </a:rPr>
                        <a:t>12</a:t>
                      </a:r>
                    </a:p>
                  </a:txBody>
                  <a:tcPr marL="6350" marR="6350" marT="6350" marB="0" anchor="ctr"/>
                </a:tc>
                <a:tc>
                  <a:txBody>
                    <a:bodyPr/>
                    <a:lstStyle/>
                    <a:p>
                      <a:pPr algn="ctr" fontAlgn="ctr"/>
                      <a:r>
                        <a:rPr lang="en-GB" sz="1600" b="0" i="0" u="none" strike="noStrike">
                          <a:solidFill>
                            <a:srgbClr val="000000"/>
                          </a:solidFill>
                          <a:effectLst/>
                          <a:latin typeface="Calibri" panose="020F0502020204030204" pitchFamily="34" charset="0"/>
                        </a:rPr>
                        <a:t>23</a:t>
                      </a:r>
                    </a:p>
                  </a:txBody>
                  <a:tcPr marL="6350" marR="6350" marT="6350" marB="0" anchor="ctr"/>
                </a:tc>
                <a:tc>
                  <a:txBody>
                    <a:bodyPr/>
                    <a:lstStyle/>
                    <a:p>
                      <a:pPr algn="ctr" fontAlgn="ctr"/>
                      <a:r>
                        <a:rPr lang="en-GB" sz="1600" b="0" i="0" u="none" strike="noStrike" dirty="0">
                          <a:solidFill>
                            <a:srgbClr val="000000"/>
                          </a:solidFill>
                          <a:effectLst/>
                          <a:latin typeface="Calibri" panose="020F0502020204030204" pitchFamily="34" charset="0"/>
                        </a:rPr>
                        <a:t>26</a:t>
                      </a:r>
                    </a:p>
                  </a:txBody>
                  <a:tcPr marL="6350" marR="6350" marT="6350" marB="0" anchor="ctr"/>
                </a:tc>
                <a:tc>
                  <a:txBody>
                    <a:bodyPr/>
                    <a:lstStyle/>
                    <a:p>
                      <a:pPr algn="ctr" fontAlgn="ctr"/>
                      <a:r>
                        <a:rPr lang="en-GB" sz="1600" b="0" i="0" u="none" strike="noStrike" dirty="0">
                          <a:solidFill>
                            <a:srgbClr val="000000"/>
                          </a:solidFill>
                          <a:effectLst/>
                          <a:latin typeface="Calibri" panose="020F0502020204030204" pitchFamily="34" charset="0"/>
                        </a:rPr>
                        <a:t>41</a:t>
                      </a:r>
                    </a:p>
                  </a:txBody>
                  <a:tcPr marL="6350" marR="6350" marT="6350" marB="0" anchor="ctr"/>
                </a:tc>
                <a:tc>
                  <a:txBody>
                    <a:bodyPr/>
                    <a:lstStyle/>
                    <a:p>
                      <a:pPr algn="ctr" fontAlgn="ctr"/>
                      <a:r>
                        <a:rPr lang="en-GB" sz="1600" b="0" i="0" u="none" strike="noStrike" dirty="0">
                          <a:solidFill>
                            <a:srgbClr val="000000"/>
                          </a:solidFill>
                          <a:effectLst/>
                          <a:latin typeface="Calibri" panose="020F0502020204030204" pitchFamily="34" charset="0"/>
                        </a:rPr>
                        <a:t>9</a:t>
                      </a:r>
                    </a:p>
                  </a:txBody>
                  <a:tcPr marL="6350" marR="6350" marT="6350" marB="0" anchor="ctr"/>
                </a:tc>
                <a:tc>
                  <a:txBody>
                    <a:bodyPr/>
                    <a:lstStyle/>
                    <a:p>
                      <a:pPr algn="ctr" fontAlgn="ctr"/>
                      <a:r>
                        <a:rPr lang="en-GB" sz="1600" b="0" i="0" u="none" strike="noStrike">
                          <a:solidFill>
                            <a:srgbClr val="000000"/>
                          </a:solidFill>
                          <a:effectLst/>
                          <a:latin typeface="Calibri" panose="020F0502020204030204" pitchFamily="34" charset="0"/>
                        </a:rPr>
                        <a:t>0</a:t>
                      </a:r>
                    </a:p>
                  </a:txBody>
                  <a:tcPr marL="6350" marR="6350" marT="6350" marB="0" anchor="ctr"/>
                </a:tc>
                <a:tc>
                  <a:txBody>
                    <a:bodyPr/>
                    <a:lstStyle/>
                    <a:p>
                      <a:pPr algn="ctr" fontAlgn="b"/>
                      <a:r>
                        <a:rPr lang="en-GB" sz="1600" b="1" i="0" u="none" strike="noStrike">
                          <a:solidFill>
                            <a:srgbClr val="000000"/>
                          </a:solidFill>
                          <a:effectLst/>
                          <a:latin typeface="Calibri" panose="020F0502020204030204" pitchFamily="34" charset="0"/>
                        </a:rPr>
                        <a:t>111</a:t>
                      </a:r>
                    </a:p>
                  </a:txBody>
                  <a:tcPr marL="6350" marR="6350" marT="6350" marB="0" anchor="b"/>
                </a:tc>
                <a:extLst>
                  <a:ext uri="{0D108BD9-81ED-4DB2-BD59-A6C34878D82A}">
                    <a16:rowId xmlns:a16="http://schemas.microsoft.com/office/drawing/2014/main" val="1745203659"/>
                  </a:ext>
                </a:extLst>
              </a:tr>
              <a:tr h="370840">
                <a:tc>
                  <a:txBody>
                    <a:bodyPr/>
                    <a:lstStyle/>
                    <a:p>
                      <a:pPr algn="l" fontAlgn="b"/>
                      <a:r>
                        <a:rPr lang="en-GB" sz="1600" b="1" i="0" u="none" strike="noStrike">
                          <a:solidFill>
                            <a:srgbClr val="000000"/>
                          </a:solidFill>
                          <a:effectLst/>
                          <a:latin typeface="Calibri" panose="020F0502020204030204" pitchFamily="34" charset="0"/>
                        </a:rPr>
                        <a:t>Change</a:t>
                      </a:r>
                    </a:p>
                  </a:txBody>
                  <a:tcPr marL="95250" marR="6350" marT="6350" marB="0" anchor="b"/>
                </a:tc>
                <a:tc>
                  <a:txBody>
                    <a:bodyPr/>
                    <a:lstStyle/>
                    <a:p>
                      <a:pPr algn="ctr" fontAlgn="ctr"/>
                      <a:r>
                        <a:rPr lang="en-GB" sz="1600" b="0" i="0" u="none" strike="noStrike">
                          <a:solidFill>
                            <a:srgbClr val="000000"/>
                          </a:solidFill>
                          <a:effectLst/>
                          <a:latin typeface="Calibri" panose="020F0502020204030204" pitchFamily="34" charset="0"/>
                        </a:rPr>
                        <a:t>1</a:t>
                      </a:r>
                    </a:p>
                  </a:txBody>
                  <a:tcPr marL="6350" marR="6350" marT="6350" marB="0" anchor="ctr"/>
                </a:tc>
                <a:tc>
                  <a:txBody>
                    <a:bodyPr/>
                    <a:lstStyle/>
                    <a:p>
                      <a:pPr algn="ctr" fontAlgn="ctr"/>
                      <a:r>
                        <a:rPr lang="en-GB" sz="1600" b="0" i="0" u="none" strike="noStrike">
                          <a:solidFill>
                            <a:srgbClr val="000000"/>
                          </a:solidFill>
                          <a:effectLst/>
                          <a:latin typeface="Calibri" panose="020F0502020204030204" pitchFamily="34" charset="0"/>
                        </a:rPr>
                        <a:t>0</a:t>
                      </a:r>
                    </a:p>
                  </a:txBody>
                  <a:tcPr marL="6350" marR="6350" marT="6350" marB="0" anchor="ctr"/>
                </a:tc>
                <a:tc>
                  <a:txBody>
                    <a:bodyPr/>
                    <a:lstStyle/>
                    <a:p>
                      <a:pPr algn="ctr" fontAlgn="ctr"/>
                      <a:r>
                        <a:rPr lang="en-GB" sz="1600" b="0" i="0" u="none" strike="noStrike">
                          <a:solidFill>
                            <a:srgbClr val="000000"/>
                          </a:solidFill>
                          <a:effectLst/>
                          <a:latin typeface="Calibri" panose="020F0502020204030204" pitchFamily="34" charset="0"/>
                        </a:rPr>
                        <a:t>6</a:t>
                      </a:r>
                    </a:p>
                  </a:txBody>
                  <a:tcPr marL="6350" marR="6350" marT="6350" marB="0" anchor="ctr"/>
                </a:tc>
                <a:tc>
                  <a:txBody>
                    <a:bodyPr/>
                    <a:lstStyle/>
                    <a:p>
                      <a:pPr algn="ctr" fontAlgn="ctr"/>
                      <a:r>
                        <a:rPr lang="en-GB" sz="1600" b="0" i="0" u="none" strike="noStrike">
                          <a:solidFill>
                            <a:srgbClr val="000000"/>
                          </a:solidFill>
                          <a:effectLst/>
                          <a:latin typeface="Calibri" panose="020F0502020204030204" pitchFamily="34" charset="0"/>
                        </a:rPr>
                        <a:t>2</a:t>
                      </a:r>
                    </a:p>
                  </a:txBody>
                  <a:tcPr marL="6350" marR="6350" marT="6350" marB="0" anchor="ctr"/>
                </a:tc>
                <a:tc>
                  <a:txBody>
                    <a:bodyPr/>
                    <a:lstStyle/>
                    <a:p>
                      <a:pPr algn="ctr" fontAlgn="ctr"/>
                      <a:r>
                        <a:rPr lang="en-GB" sz="1600" b="0" i="0" u="none" strike="noStrike" dirty="0">
                          <a:solidFill>
                            <a:srgbClr val="000000"/>
                          </a:solidFill>
                          <a:effectLst/>
                          <a:latin typeface="Calibri" panose="020F0502020204030204" pitchFamily="34" charset="0"/>
                        </a:rPr>
                        <a:t>1</a:t>
                      </a:r>
                    </a:p>
                  </a:txBody>
                  <a:tcPr marL="6350" marR="6350" marT="6350" marB="0" anchor="ctr"/>
                </a:tc>
                <a:tc>
                  <a:txBody>
                    <a:bodyPr/>
                    <a:lstStyle/>
                    <a:p>
                      <a:pPr algn="ctr" fontAlgn="ctr"/>
                      <a:r>
                        <a:rPr lang="en-GB" sz="1600" b="0" i="0" u="none" strike="noStrike" dirty="0">
                          <a:solidFill>
                            <a:srgbClr val="000000"/>
                          </a:solidFill>
                          <a:effectLst/>
                          <a:latin typeface="Calibri" panose="020F0502020204030204" pitchFamily="34" charset="0"/>
                        </a:rPr>
                        <a:t>0</a:t>
                      </a:r>
                    </a:p>
                  </a:txBody>
                  <a:tcPr marL="6350" marR="6350" marT="6350" marB="0" anchor="ctr"/>
                </a:tc>
                <a:tc>
                  <a:txBody>
                    <a:bodyPr/>
                    <a:lstStyle/>
                    <a:p>
                      <a:pPr algn="ctr" fontAlgn="b"/>
                      <a:r>
                        <a:rPr lang="en-GB" sz="1600" b="1" i="0" u="none" strike="noStrike">
                          <a:solidFill>
                            <a:srgbClr val="000000"/>
                          </a:solidFill>
                          <a:effectLst/>
                          <a:latin typeface="Calibri" panose="020F0502020204030204" pitchFamily="34" charset="0"/>
                        </a:rPr>
                        <a:t>10</a:t>
                      </a:r>
                    </a:p>
                  </a:txBody>
                  <a:tcPr marL="6350" marR="6350" marT="6350" marB="0" anchor="b"/>
                </a:tc>
                <a:extLst>
                  <a:ext uri="{0D108BD9-81ED-4DB2-BD59-A6C34878D82A}">
                    <a16:rowId xmlns:a16="http://schemas.microsoft.com/office/drawing/2014/main" val="809534837"/>
                  </a:ext>
                </a:extLst>
              </a:tr>
              <a:tr h="370840">
                <a:tc>
                  <a:txBody>
                    <a:bodyPr/>
                    <a:lstStyle/>
                    <a:p>
                      <a:pPr algn="l" fontAlgn="b"/>
                      <a:r>
                        <a:rPr lang="en-GB" sz="1600" b="1" i="0" u="none" strike="noStrike">
                          <a:solidFill>
                            <a:srgbClr val="000000"/>
                          </a:solidFill>
                          <a:effectLst/>
                          <a:latin typeface="Calibri" panose="020F0502020204030204" pitchFamily="34" charset="0"/>
                        </a:rPr>
                        <a:t>Total</a:t>
                      </a:r>
                    </a:p>
                  </a:txBody>
                  <a:tcPr marL="95250" marR="6350" marT="6350" marB="0" anchor="b"/>
                </a:tc>
                <a:tc>
                  <a:txBody>
                    <a:bodyPr/>
                    <a:lstStyle/>
                    <a:p>
                      <a:pPr algn="ctr" fontAlgn="b"/>
                      <a:r>
                        <a:rPr lang="en-GB" sz="1600" b="1" i="0" u="none" strike="noStrike">
                          <a:solidFill>
                            <a:srgbClr val="000000"/>
                          </a:solidFill>
                          <a:effectLst/>
                          <a:latin typeface="Calibri" panose="020F0502020204030204" pitchFamily="34" charset="0"/>
                        </a:rPr>
                        <a:t>89</a:t>
                      </a:r>
                    </a:p>
                  </a:txBody>
                  <a:tcPr marL="6350" marR="6350" marT="6350" marB="0" anchor="b"/>
                </a:tc>
                <a:tc>
                  <a:txBody>
                    <a:bodyPr/>
                    <a:lstStyle/>
                    <a:p>
                      <a:pPr algn="ctr" fontAlgn="b"/>
                      <a:r>
                        <a:rPr lang="en-GB" sz="1600" b="1" i="0" u="none" strike="noStrike">
                          <a:solidFill>
                            <a:srgbClr val="000000"/>
                          </a:solidFill>
                          <a:effectLst/>
                          <a:latin typeface="Calibri" panose="020F0502020204030204" pitchFamily="34" charset="0"/>
                        </a:rPr>
                        <a:t>59</a:t>
                      </a:r>
                    </a:p>
                  </a:txBody>
                  <a:tcPr marL="6350" marR="6350" marT="6350" marB="0" anchor="b"/>
                </a:tc>
                <a:tc>
                  <a:txBody>
                    <a:bodyPr/>
                    <a:lstStyle/>
                    <a:p>
                      <a:pPr algn="ctr" fontAlgn="b"/>
                      <a:r>
                        <a:rPr lang="en-GB" sz="1600" b="1" i="0" u="none" strike="noStrike">
                          <a:solidFill>
                            <a:srgbClr val="000000"/>
                          </a:solidFill>
                          <a:effectLst/>
                          <a:latin typeface="Calibri" panose="020F0502020204030204" pitchFamily="34" charset="0"/>
                        </a:rPr>
                        <a:t>49</a:t>
                      </a:r>
                    </a:p>
                  </a:txBody>
                  <a:tcPr marL="6350" marR="6350" marT="6350" marB="0" anchor="b"/>
                </a:tc>
                <a:tc>
                  <a:txBody>
                    <a:bodyPr/>
                    <a:lstStyle/>
                    <a:p>
                      <a:pPr algn="ctr" fontAlgn="b"/>
                      <a:r>
                        <a:rPr lang="en-GB" sz="1600" b="1" i="0" u="none" strike="noStrike">
                          <a:solidFill>
                            <a:srgbClr val="000000"/>
                          </a:solidFill>
                          <a:effectLst/>
                          <a:latin typeface="Calibri" panose="020F0502020204030204" pitchFamily="34" charset="0"/>
                        </a:rPr>
                        <a:t>82</a:t>
                      </a:r>
                    </a:p>
                  </a:txBody>
                  <a:tcPr marL="6350" marR="6350" marT="6350" marB="0" anchor="b"/>
                </a:tc>
                <a:tc>
                  <a:txBody>
                    <a:bodyPr/>
                    <a:lstStyle/>
                    <a:p>
                      <a:pPr algn="ctr" fontAlgn="b"/>
                      <a:r>
                        <a:rPr lang="en-GB" sz="1600" b="1" i="0" u="none" strike="noStrike">
                          <a:solidFill>
                            <a:srgbClr val="000000"/>
                          </a:solidFill>
                          <a:effectLst/>
                          <a:latin typeface="Calibri" panose="020F0502020204030204" pitchFamily="34" charset="0"/>
                        </a:rPr>
                        <a:t>24</a:t>
                      </a:r>
                    </a:p>
                  </a:txBody>
                  <a:tcPr marL="6350" marR="6350" marT="6350" marB="0" anchor="b"/>
                </a:tc>
                <a:tc>
                  <a:txBody>
                    <a:bodyPr/>
                    <a:lstStyle/>
                    <a:p>
                      <a:pPr algn="ctr" fontAlgn="b"/>
                      <a:r>
                        <a:rPr lang="en-GB" sz="1600" b="1" i="0" u="none" strike="noStrike" dirty="0">
                          <a:solidFill>
                            <a:srgbClr val="000000"/>
                          </a:solidFill>
                          <a:effectLst/>
                          <a:latin typeface="Calibri" panose="020F0502020204030204" pitchFamily="34" charset="0"/>
                        </a:rPr>
                        <a:t>2</a:t>
                      </a:r>
                    </a:p>
                  </a:txBody>
                  <a:tcPr marL="6350" marR="6350" marT="6350" marB="0" anchor="b"/>
                </a:tc>
                <a:tc>
                  <a:txBody>
                    <a:bodyPr/>
                    <a:lstStyle/>
                    <a:p>
                      <a:pPr algn="ctr" fontAlgn="b"/>
                      <a:r>
                        <a:rPr lang="en-GB" sz="1600" b="1" i="0" u="none" strike="noStrike" dirty="0">
                          <a:solidFill>
                            <a:srgbClr val="000000"/>
                          </a:solidFill>
                          <a:effectLst/>
                          <a:latin typeface="Calibri" panose="020F0502020204030204" pitchFamily="34" charset="0"/>
                        </a:rPr>
                        <a:t>305</a:t>
                      </a:r>
                    </a:p>
                  </a:txBody>
                  <a:tcPr marL="6350" marR="6350" marT="6350" marB="0" anchor="b"/>
                </a:tc>
                <a:extLst>
                  <a:ext uri="{0D108BD9-81ED-4DB2-BD59-A6C34878D82A}">
                    <a16:rowId xmlns:a16="http://schemas.microsoft.com/office/drawing/2014/main" val="3542094162"/>
                  </a:ext>
                </a:extLst>
              </a:tr>
            </a:tbl>
          </a:graphicData>
        </a:graphic>
      </p:graphicFrame>
      <p:sp>
        <p:nvSpPr>
          <p:cNvPr id="5" name="Text Placeholder 1">
            <a:extLst>
              <a:ext uri="{FF2B5EF4-FFF2-40B4-BE49-F238E27FC236}">
                <a16:creationId xmlns:a16="http://schemas.microsoft.com/office/drawing/2014/main" id="{7A692FE8-A569-4897-9EEF-31F0061B449F}"/>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3039190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40414AE-88C8-424B-9B53-47FBC8E8103E}"/>
              </a:ext>
            </a:extLst>
          </p:cNvPr>
          <p:cNvSpPr txBox="1">
            <a:spLocks/>
          </p:cNvSpPr>
          <p:nvPr/>
        </p:nvSpPr>
        <p:spPr>
          <a:xfrm>
            <a:off x="540657" y="669324"/>
            <a:ext cx="6642673" cy="646331"/>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Solutions to problems identified can be simple or complex</a:t>
            </a:r>
          </a:p>
        </p:txBody>
      </p:sp>
      <p:sp>
        <p:nvSpPr>
          <p:cNvPr id="4" name="Rectangle 3">
            <a:extLst>
              <a:ext uri="{FF2B5EF4-FFF2-40B4-BE49-F238E27FC236}">
                <a16:creationId xmlns:a16="http://schemas.microsoft.com/office/drawing/2014/main" id="{9FF83C86-B384-49E3-964D-E158F7C34693}"/>
              </a:ext>
            </a:extLst>
          </p:cNvPr>
          <p:cNvSpPr/>
          <p:nvPr/>
        </p:nvSpPr>
        <p:spPr>
          <a:xfrm>
            <a:off x="248575" y="1426029"/>
            <a:ext cx="8744505" cy="2173655"/>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vert="vert270" rtlCol="0" anchor="t" anchorCtr="0"/>
          <a:lstStyle/>
          <a:p>
            <a:pPr algn="ctr"/>
            <a:r>
              <a:rPr lang="en-GB" dirty="0"/>
              <a:t>SIMPLE</a:t>
            </a:r>
          </a:p>
        </p:txBody>
      </p:sp>
      <p:sp>
        <p:nvSpPr>
          <p:cNvPr id="5" name="Rectangle 4">
            <a:extLst>
              <a:ext uri="{FF2B5EF4-FFF2-40B4-BE49-F238E27FC236}">
                <a16:creationId xmlns:a16="http://schemas.microsoft.com/office/drawing/2014/main" id="{EEC24E0A-894B-4F93-88C6-346CFF3D8BF8}"/>
              </a:ext>
            </a:extLst>
          </p:cNvPr>
          <p:cNvSpPr/>
          <p:nvPr/>
        </p:nvSpPr>
        <p:spPr>
          <a:xfrm>
            <a:off x="248575" y="3690182"/>
            <a:ext cx="8744505" cy="2173655"/>
          </a:xfrm>
          <a:prstGeom prst="rect">
            <a:avLst/>
          </a:prstGeom>
          <a:solidFill>
            <a:srgbClr val="FFEBAB"/>
          </a:solidFill>
          <a:ln>
            <a:solidFill>
              <a:srgbClr val="FFC000"/>
            </a:solidFill>
          </a:ln>
        </p:spPr>
        <p:style>
          <a:lnRef idx="2">
            <a:schemeClr val="accent1"/>
          </a:lnRef>
          <a:fillRef idx="1">
            <a:schemeClr val="lt1"/>
          </a:fillRef>
          <a:effectRef idx="0">
            <a:schemeClr val="accent1"/>
          </a:effectRef>
          <a:fontRef idx="minor">
            <a:schemeClr val="dk1"/>
          </a:fontRef>
        </p:style>
        <p:txBody>
          <a:bodyPr vert="vert270" rtlCol="0" anchor="t" anchorCtr="0"/>
          <a:lstStyle/>
          <a:p>
            <a:pPr algn="ctr"/>
            <a:r>
              <a:rPr lang="en-GB" dirty="0"/>
              <a:t>COMPLEX</a:t>
            </a:r>
          </a:p>
        </p:txBody>
      </p:sp>
      <p:sp>
        <p:nvSpPr>
          <p:cNvPr id="7" name="Rectangle 6">
            <a:extLst>
              <a:ext uri="{FF2B5EF4-FFF2-40B4-BE49-F238E27FC236}">
                <a16:creationId xmlns:a16="http://schemas.microsoft.com/office/drawing/2014/main" id="{C714DEB5-B0C0-42A6-80B0-A10F958A2FE7}"/>
              </a:ext>
            </a:extLst>
          </p:cNvPr>
          <p:cNvSpPr/>
          <p:nvPr/>
        </p:nvSpPr>
        <p:spPr>
          <a:xfrm>
            <a:off x="1382486" y="3690182"/>
            <a:ext cx="7610594" cy="2173655"/>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r>
              <a:rPr lang="en-GB" dirty="0"/>
              <a:t>A solution is complex if it requires:</a:t>
            </a:r>
          </a:p>
          <a:p>
            <a:pPr marL="285750" indent="-285750">
              <a:buFont typeface="Arial" panose="020B0604020202020204" pitchFamily="34" charset="0"/>
              <a:buChar char="•"/>
            </a:pPr>
            <a:r>
              <a:rPr lang="en-GB" dirty="0"/>
              <a:t>cross-workstream collaboration or multiple workstreams to change (including external groups)</a:t>
            </a:r>
          </a:p>
          <a:p>
            <a:pPr marL="285750" indent="-285750">
              <a:buFont typeface="Arial" panose="020B0604020202020204" pitchFamily="34" charset="0"/>
              <a:buChar char="•"/>
            </a:pPr>
            <a:r>
              <a:rPr lang="en-GB" dirty="0"/>
              <a:t>significant change(s) to or new resource allocation</a:t>
            </a:r>
          </a:p>
          <a:p>
            <a:pPr marL="285750" indent="-285750">
              <a:buFont typeface="Arial" panose="020B0604020202020204" pitchFamily="34" charset="0"/>
              <a:buChar char="•"/>
            </a:pPr>
            <a:r>
              <a:rPr lang="en-GB" dirty="0"/>
              <a:t>significant change(s) to work flow </a:t>
            </a:r>
          </a:p>
          <a:p>
            <a:pPr marL="285750" indent="-285750">
              <a:buFont typeface="Arial" panose="020B0604020202020204" pitchFamily="34" charset="0"/>
              <a:buChar char="•"/>
            </a:pPr>
            <a:r>
              <a:rPr lang="en-GB" dirty="0"/>
              <a:t>critical evaluation or significant validation and testing (e.g., meaningful departures from current medical practice)</a:t>
            </a:r>
          </a:p>
        </p:txBody>
      </p:sp>
      <p:sp>
        <p:nvSpPr>
          <p:cNvPr id="8" name="Rectangle 7">
            <a:extLst>
              <a:ext uri="{FF2B5EF4-FFF2-40B4-BE49-F238E27FC236}">
                <a16:creationId xmlns:a16="http://schemas.microsoft.com/office/drawing/2014/main" id="{A42B7DF9-F2E7-46A1-95AC-96109D1FC6CC}"/>
              </a:ext>
            </a:extLst>
          </p:cNvPr>
          <p:cNvSpPr/>
          <p:nvPr/>
        </p:nvSpPr>
        <p:spPr>
          <a:xfrm>
            <a:off x="1382486" y="1426029"/>
            <a:ext cx="7610594" cy="217365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GB" dirty="0"/>
              <a:t>A solution is simple if:</a:t>
            </a:r>
          </a:p>
          <a:p>
            <a:pPr marL="285750" indent="-285750">
              <a:buFont typeface="Arial" panose="020B0604020202020204" pitchFamily="34" charset="0"/>
              <a:buChar char="•"/>
            </a:pPr>
            <a:r>
              <a:rPr lang="en-GB" dirty="0"/>
              <a:t>the need and solution is certain and widely agreed</a:t>
            </a:r>
          </a:p>
          <a:p>
            <a:pPr marL="285750" indent="-285750">
              <a:buFont typeface="Arial" panose="020B0604020202020204" pitchFamily="34" charset="0"/>
              <a:buChar char="•"/>
            </a:pPr>
            <a:r>
              <a:rPr lang="en-GB" dirty="0"/>
              <a:t>can be actioned by one workstream</a:t>
            </a:r>
          </a:p>
          <a:p>
            <a:pPr marL="285750" indent="-285750">
              <a:buFont typeface="Arial" panose="020B0604020202020204" pitchFamily="34" charset="0"/>
              <a:buChar char="•"/>
            </a:pPr>
            <a:r>
              <a:rPr lang="en-GB" dirty="0"/>
              <a:t>doesn’t require research based critical evaluation</a:t>
            </a:r>
          </a:p>
          <a:p>
            <a:pPr marL="285750" indent="-285750">
              <a:buFont typeface="Arial" panose="020B0604020202020204" pitchFamily="34" charset="0"/>
              <a:buChar char="•"/>
            </a:pPr>
            <a:r>
              <a:rPr lang="en-GB" dirty="0"/>
              <a:t>has few interdependences</a:t>
            </a:r>
          </a:p>
          <a:p>
            <a:pPr marL="285750" indent="-285750">
              <a:buFont typeface="Arial" panose="020B0604020202020204" pitchFamily="34" charset="0"/>
              <a:buChar char="•"/>
            </a:pPr>
            <a:endParaRPr lang="en-GB" dirty="0"/>
          </a:p>
        </p:txBody>
      </p:sp>
      <p:sp>
        <p:nvSpPr>
          <p:cNvPr id="9" name="Text Placeholder 1">
            <a:extLst>
              <a:ext uri="{FF2B5EF4-FFF2-40B4-BE49-F238E27FC236}">
                <a16:creationId xmlns:a16="http://schemas.microsoft.com/office/drawing/2014/main" id="{60B32660-B769-470E-A09D-66564178A934}"/>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3079509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31DC0B-469E-4694-B26E-7212C8F52F0C}"/>
              </a:ext>
            </a:extLst>
          </p:cNvPr>
          <p:cNvSpPr/>
          <p:nvPr/>
        </p:nvSpPr>
        <p:spPr>
          <a:xfrm>
            <a:off x="3570514" y="1259840"/>
            <a:ext cx="5410926" cy="4826000"/>
          </a:xfrm>
          <a:prstGeom prst="roundRect">
            <a:avLst>
              <a:gd name="adj" fmla="val 3057"/>
            </a:avLst>
          </a:prstGeom>
          <a:solidFill>
            <a:srgbClr val="EBF6DE"/>
          </a:solidFill>
        </p:spPr>
        <p:style>
          <a:lnRef idx="2">
            <a:schemeClr val="accent2"/>
          </a:lnRef>
          <a:fillRef idx="1">
            <a:schemeClr val="lt1"/>
          </a:fillRef>
          <a:effectRef idx="0">
            <a:schemeClr val="accent2"/>
          </a:effectRef>
          <a:fontRef idx="minor">
            <a:schemeClr val="dk1"/>
          </a:fontRef>
        </p:style>
        <p:txBody>
          <a:bodyPr rtlCol="0" anchor="t" anchorCtr="0"/>
          <a:lstStyle/>
          <a:p>
            <a:endParaRPr lang="en-GB" sz="1600" b="1" dirty="0"/>
          </a:p>
        </p:txBody>
      </p:sp>
      <p:sp>
        <p:nvSpPr>
          <p:cNvPr id="4" name="Rectangle 3">
            <a:extLst>
              <a:ext uri="{FF2B5EF4-FFF2-40B4-BE49-F238E27FC236}">
                <a16:creationId xmlns:a16="http://schemas.microsoft.com/office/drawing/2014/main" id="{798917D3-558D-460B-A7A4-79BE3B0A68D4}"/>
              </a:ext>
            </a:extLst>
          </p:cNvPr>
          <p:cNvSpPr/>
          <p:nvPr/>
        </p:nvSpPr>
        <p:spPr>
          <a:xfrm>
            <a:off x="248575" y="1988598"/>
            <a:ext cx="8744505" cy="1828800"/>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vert="vert270" rtlCol="0" anchor="t" anchorCtr="0"/>
          <a:lstStyle/>
          <a:p>
            <a:pPr algn="ctr"/>
            <a:r>
              <a:rPr lang="en-GB" dirty="0"/>
              <a:t>SIMPLE</a:t>
            </a:r>
          </a:p>
        </p:txBody>
      </p:sp>
      <p:sp>
        <p:nvSpPr>
          <p:cNvPr id="5" name="Rectangle 4">
            <a:extLst>
              <a:ext uri="{FF2B5EF4-FFF2-40B4-BE49-F238E27FC236}">
                <a16:creationId xmlns:a16="http://schemas.microsoft.com/office/drawing/2014/main" id="{B2715A7A-6C2E-4015-8D2C-297C6985B917}"/>
              </a:ext>
            </a:extLst>
          </p:cNvPr>
          <p:cNvSpPr/>
          <p:nvPr/>
        </p:nvSpPr>
        <p:spPr>
          <a:xfrm>
            <a:off x="248575" y="3991498"/>
            <a:ext cx="8744505" cy="1828800"/>
          </a:xfrm>
          <a:prstGeom prst="rect">
            <a:avLst/>
          </a:prstGeom>
          <a:solidFill>
            <a:srgbClr val="FFEBAB"/>
          </a:solidFill>
          <a:ln>
            <a:solidFill>
              <a:srgbClr val="FFC000"/>
            </a:solidFill>
          </a:ln>
        </p:spPr>
        <p:style>
          <a:lnRef idx="2">
            <a:schemeClr val="accent1"/>
          </a:lnRef>
          <a:fillRef idx="1">
            <a:schemeClr val="lt1"/>
          </a:fillRef>
          <a:effectRef idx="0">
            <a:schemeClr val="accent1"/>
          </a:effectRef>
          <a:fontRef idx="minor">
            <a:schemeClr val="dk1"/>
          </a:fontRef>
        </p:style>
        <p:txBody>
          <a:bodyPr vert="vert270" rtlCol="0" anchor="t" anchorCtr="0"/>
          <a:lstStyle/>
          <a:p>
            <a:pPr algn="ctr"/>
            <a:r>
              <a:rPr lang="en-GB" dirty="0"/>
              <a:t>COMPLEX</a:t>
            </a:r>
          </a:p>
        </p:txBody>
      </p:sp>
      <p:sp>
        <p:nvSpPr>
          <p:cNvPr id="2" name="Text Placeholder 1">
            <a:extLst>
              <a:ext uri="{FF2B5EF4-FFF2-40B4-BE49-F238E27FC236}">
                <a16:creationId xmlns:a16="http://schemas.microsoft.com/office/drawing/2014/main" id="{E4C32DE0-8873-4C91-827C-BCC7BB474B3E}"/>
              </a:ext>
            </a:extLst>
          </p:cNvPr>
          <p:cNvSpPr>
            <a:spLocks noGrp="1"/>
          </p:cNvSpPr>
          <p:nvPr>
            <p:ph type="body" sz="quarter" idx="10"/>
          </p:nvPr>
        </p:nvSpPr>
        <p:spPr>
          <a:xfrm>
            <a:off x="550182" y="832715"/>
            <a:ext cx="6642673" cy="323165"/>
          </a:xfrm>
        </p:spPr>
        <p:txBody>
          <a:bodyPr/>
          <a:lstStyle/>
          <a:p>
            <a:r>
              <a:rPr lang="en-GB" dirty="0"/>
              <a:t>Types of problems and types of solutions</a:t>
            </a:r>
          </a:p>
        </p:txBody>
      </p:sp>
      <p:graphicFrame>
        <p:nvGraphicFramePr>
          <p:cNvPr id="3" name="Diagram 2">
            <a:extLst>
              <a:ext uri="{FF2B5EF4-FFF2-40B4-BE49-F238E27FC236}">
                <a16:creationId xmlns:a16="http://schemas.microsoft.com/office/drawing/2014/main" id="{3DE4F1A3-47C0-4AE4-9030-B964324912A1}"/>
              </a:ext>
            </a:extLst>
          </p:cNvPr>
          <p:cNvGraphicFramePr/>
          <p:nvPr/>
        </p:nvGraphicFramePr>
        <p:xfrm>
          <a:off x="896644" y="1313894"/>
          <a:ext cx="7973035" cy="4680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1">
            <a:extLst>
              <a:ext uri="{FF2B5EF4-FFF2-40B4-BE49-F238E27FC236}">
                <a16:creationId xmlns:a16="http://schemas.microsoft.com/office/drawing/2014/main" id="{9E7D49AE-82A5-4A51-B66D-D83FCE6CA87B}"/>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1084680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p:cNvSpPr txBox="1">
            <a:spLocks/>
          </p:cNvSpPr>
          <p:nvPr/>
        </p:nvSpPr>
        <p:spPr>
          <a:xfrm>
            <a:off x="550560" y="719110"/>
            <a:ext cx="7630856"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Summary of the Nightingale Learning System</a:t>
            </a:r>
          </a:p>
        </p:txBody>
      </p:sp>
      <p:grpSp>
        <p:nvGrpSpPr>
          <p:cNvPr id="31" name="Group 30"/>
          <p:cNvGrpSpPr/>
          <p:nvPr/>
        </p:nvGrpSpPr>
        <p:grpSpPr>
          <a:xfrm>
            <a:off x="723769" y="1602480"/>
            <a:ext cx="4796823" cy="4561719"/>
            <a:chOff x="483928" y="1360035"/>
            <a:chExt cx="5276505" cy="4561719"/>
          </a:xfrm>
        </p:grpSpPr>
        <p:sp>
          <p:nvSpPr>
            <p:cNvPr id="20" name="Rectangle 19">
              <a:extLst>
                <a:ext uri="{FF2B5EF4-FFF2-40B4-BE49-F238E27FC236}">
                  <a16:creationId xmlns:a16="http://schemas.microsoft.com/office/drawing/2014/main" id="{8E1369E5-F436-4A99-8A86-458F42E00F2D}"/>
                </a:ext>
              </a:extLst>
            </p:cNvPr>
            <p:cNvSpPr/>
            <p:nvPr/>
          </p:nvSpPr>
          <p:spPr bwMode="auto">
            <a:xfrm>
              <a:off x="483928" y="3242054"/>
              <a:ext cx="1270064" cy="1283284"/>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Internal Data</a:t>
              </a:r>
              <a:endParaRPr lang="id-ID" sz="1400" b="1" dirty="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8E1369E5-F436-4A99-8A86-458F42E00F2D}"/>
                </a:ext>
              </a:extLst>
            </p:cNvPr>
            <p:cNvSpPr/>
            <p:nvPr/>
          </p:nvSpPr>
          <p:spPr bwMode="auto">
            <a:xfrm>
              <a:off x="2225622" y="1360035"/>
              <a:ext cx="1705903" cy="513473"/>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External Advisory Group</a:t>
              </a:r>
              <a:endParaRPr lang="id-ID" sz="1400" b="1" dirty="0">
                <a:solidFill>
                  <a:srgbClr val="FFFFFF"/>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E1369E5-F436-4A99-8A86-458F42E00F2D}"/>
                </a:ext>
              </a:extLst>
            </p:cNvPr>
            <p:cNvSpPr/>
            <p:nvPr/>
          </p:nvSpPr>
          <p:spPr bwMode="auto">
            <a:xfrm>
              <a:off x="2228227" y="2342918"/>
              <a:ext cx="1701535" cy="513474"/>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Q&amp;L Team</a:t>
              </a:r>
              <a:endParaRPr lang="id-ID" sz="1400" b="1" dirty="0">
                <a:solidFill>
                  <a:schemeClr val="bg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8E1369E5-F436-4A99-8A86-458F42E00F2D}"/>
                </a:ext>
              </a:extLst>
            </p:cNvPr>
            <p:cNvSpPr/>
            <p:nvPr/>
          </p:nvSpPr>
          <p:spPr bwMode="auto">
            <a:xfrm>
              <a:off x="2232114" y="5147490"/>
              <a:ext cx="1705903" cy="774264"/>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Implementation into Action</a:t>
              </a:r>
              <a:endParaRPr lang="id-ID" sz="1400" b="1" dirty="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8E1369E5-F436-4A99-8A86-458F42E00F2D}"/>
                </a:ext>
              </a:extLst>
            </p:cNvPr>
            <p:cNvSpPr/>
            <p:nvPr/>
          </p:nvSpPr>
          <p:spPr bwMode="auto">
            <a:xfrm>
              <a:off x="2232114" y="3203388"/>
              <a:ext cx="1705903" cy="885801"/>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Internal Decision Authority</a:t>
              </a:r>
            </a:p>
          </p:txBody>
        </p:sp>
        <p:sp>
          <p:nvSpPr>
            <p:cNvPr id="52" name="Rectangle 51">
              <a:extLst>
                <a:ext uri="{FF2B5EF4-FFF2-40B4-BE49-F238E27FC236}">
                  <a16:creationId xmlns:a16="http://schemas.microsoft.com/office/drawing/2014/main" id="{75CCF2AD-38D2-415B-B14B-FECECB5A1113}"/>
                </a:ext>
              </a:extLst>
            </p:cNvPr>
            <p:cNvSpPr/>
            <p:nvPr/>
          </p:nvSpPr>
          <p:spPr bwMode="auto">
            <a:xfrm>
              <a:off x="4490369" y="5165020"/>
              <a:ext cx="1270064" cy="756733"/>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Share inter / nationally</a:t>
              </a:r>
              <a:endParaRPr lang="id-ID" sz="1400" b="1" dirty="0">
                <a:solidFill>
                  <a:schemeClr val="bg1"/>
                </a:solidFill>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85ED1C9D-D04F-4F23-AFA3-EEA171C35E89}"/>
                </a:ext>
              </a:extLst>
            </p:cNvPr>
            <p:cNvCxnSpPr>
              <a:cxnSpLocks/>
              <a:stCxn id="39" idx="3"/>
              <a:endCxn id="52" idx="1"/>
            </p:cNvCxnSpPr>
            <p:nvPr/>
          </p:nvCxnSpPr>
          <p:spPr>
            <a:xfrm>
              <a:off x="3938017" y="5534622"/>
              <a:ext cx="552352" cy="8765"/>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Connector: Elbow 7">
              <a:extLst>
                <a:ext uri="{FF2B5EF4-FFF2-40B4-BE49-F238E27FC236}">
                  <a16:creationId xmlns:a16="http://schemas.microsoft.com/office/drawing/2014/main" id="{7859B634-FE23-4372-BE73-319AAF3D002C}"/>
                </a:ext>
              </a:extLst>
            </p:cNvPr>
            <p:cNvCxnSpPr>
              <a:cxnSpLocks/>
              <a:stCxn id="39" idx="1"/>
              <a:endCxn id="20" idx="2"/>
            </p:cNvCxnSpPr>
            <p:nvPr/>
          </p:nvCxnSpPr>
          <p:spPr>
            <a:xfrm rot="10800000">
              <a:off x="1118960" y="4525338"/>
              <a:ext cx="1113154" cy="1009284"/>
            </a:xfrm>
            <a:prstGeom prst="bentConnector2">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ctor: Elbow 24">
              <a:extLst>
                <a:ext uri="{FF2B5EF4-FFF2-40B4-BE49-F238E27FC236}">
                  <a16:creationId xmlns:a16="http://schemas.microsoft.com/office/drawing/2014/main" id="{B3316BF2-ECFA-48FD-9047-E451C025676B}"/>
                </a:ext>
              </a:extLst>
            </p:cNvPr>
            <p:cNvCxnSpPr>
              <a:cxnSpLocks/>
              <a:stCxn id="42" idx="3"/>
              <a:endCxn id="45" idx="0"/>
            </p:cNvCxnSpPr>
            <p:nvPr/>
          </p:nvCxnSpPr>
          <p:spPr>
            <a:xfrm>
              <a:off x="3938017" y="3646289"/>
              <a:ext cx="1175839" cy="501355"/>
            </a:xfrm>
            <a:prstGeom prst="bentConnector2">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Connector: Elbow 28">
              <a:extLst>
                <a:ext uri="{FF2B5EF4-FFF2-40B4-BE49-F238E27FC236}">
                  <a16:creationId xmlns:a16="http://schemas.microsoft.com/office/drawing/2014/main" id="{A02407ED-EA61-40FA-89EA-704925D492D5}"/>
                </a:ext>
              </a:extLst>
            </p:cNvPr>
            <p:cNvCxnSpPr>
              <a:cxnSpLocks/>
            </p:cNvCxnSpPr>
            <p:nvPr/>
          </p:nvCxnSpPr>
          <p:spPr>
            <a:xfrm rot="10800000">
              <a:off x="3612905" y="4089190"/>
              <a:ext cx="1777878" cy="395481"/>
            </a:xfrm>
            <a:prstGeom prst="bentConnector2">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C6DBFAC-4F34-4319-86B9-6E97F5FFFB07}"/>
                </a:ext>
              </a:extLst>
            </p:cNvPr>
            <p:cNvCxnSpPr>
              <a:cxnSpLocks/>
              <a:stCxn id="42" idx="2"/>
              <a:endCxn id="39" idx="0"/>
            </p:cNvCxnSpPr>
            <p:nvPr/>
          </p:nvCxnSpPr>
          <p:spPr>
            <a:xfrm>
              <a:off x="3085066" y="4089189"/>
              <a:ext cx="0" cy="1058301"/>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4CB9590C-2B49-43B6-AB36-EDF675A47E5B}"/>
                </a:ext>
              </a:extLst>
            </p:cNvPr>
            <p:cNvCxnSpPr>
              <a:cxnSpLocks/>
              <a:stCxn id="28" idx="2"/>
              <a:endCxn id="33" idx="0"/>
            </p:cNvCxnSpPr>
            <p:nvPr/>
          </p:nvCxnSpPr>
          <p:spPr>
            <a:xfrm>
              <a:off x="3078574" y="1873508"/>
              <a:ext cx="421" cy="469410"/>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6C5A516-9277-4A7A-9CE4-0B0CD4A89DAA}"/>
                </a:ext>
              </a:extLst>
            </p:cNvPr>
            <p:cNvCxnSpPr>
              <a:cxnSpLocks/>
              <a:stCxn id="33" idx="2"/>
              <a:endCxn id="42" idx="0"/>
            </p:cNvCxnSpPr>
            <p:nvPr/>
          </p:nvCxnSpPr>
          <p:spPr>
            <a:xfrm>
              <a:off x="3078995" y="2856392"/>
              <a:ext cx="6071" cy="346996"/>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Connector: Elbow 17">
              <a:extLst>
                <a:ext uri="{FF2B5EF4-FFF2-40B4-BE49-F238E27FC236}">
                  <a16:creationId xmlns:a16="http://schemas.microsoft.com/office/drawing/2014/main" id="{C94B4770-84F5-46D9-812C-5681F945F24D}"/>
                </a:ext>
              </a:extLst>
            </p:cNvPr>
            <p:cNvCxnSpPr>
              <a:cxnSpLocks/>
              <a:stCxn id="33" idx="3"/>
              <a:endCxn id="28" idx="3"/>
            </p:cNvCxnSpPr>
            <p:nvPr/>
          </p:nvCxnSpPr>
          <p:spPr>
            <a:xfrm flipV="1">
              <a:off x="3929762" y="1616772"/>
              <a:ext cx="1763" cy="982883"/>
            </a:xfrm>
            <a:prstGeom prst="bentConnector3">
              <a:avLst>
                <a:gd name="adj1" fmla="val 13066534"/>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Connector: Elbow 18">
              <a:extLst>
                <a:ext uri="{FF2B5EF4-FFF2-40B4-BE49-F238E27FC236}">
                  <a16:creationId xmlns:a16="http://schemas.microsoft.com/office/drawing/2014/main" id="{791217F4-F6D0-4A31-B702-F53B38D7A6B5}"/>
                </a:ext>
              </a:extLst>
            </p:cNvPr>
            <p:cNvCxnSpPr>
              <a:cxnSpLocks/>
            </p:cNvCxnSpPr>
            <p:nvPr/>
          </p:nvCxnSpPr>
          <p:spPr>
            <a:xfrm rot="10800000" flipV="1">
              <a:off x="3590638" y="4618181"/>
              <a:ext cx="854363" cy="473363"/>
            </a:xfrm>
            <a:prstGeom prst="bentConnector3">
              <a:avLst>
                <a:gd name="adj1" fmla="val 98649"/>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EC48EE2C-47EA-4922-BE9A-3338CD0A8419}"/>
                </a:ext>
              </a:extLst>
            </p:cNvPr>
            <p:cNvSpPr/>
            <p:nvPr/>
          </p:nvSpPr>
          <p:spPr bwMode="auto">
            <a:xfrm>
              <a:off x="4478824" y="4147644"/>
              <a:ext cx="1270064" cy="674053"/>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Testing, sim &amp; research</a:t>
              </a:r>
              <a:endParaRPr lang="id-ID" sz="1400" b="1" dirty="0">
                <a:solidFill>
                  <a:schemeClr val="bg1"/>
                </a:solidFill>
                <a:latin typeface="Arial" panose="020B0604020202020204" pitchFamily="34" charset="0"/>
                <a:cs typeface="Arial" panose="020B0604020202020204" pitchFamily="34" charset="0"/>
              </a:endParaRPr>
            </a:p>
          </p:txBody>
        </p:sp>
        <p:cxnSp>
          <p:nvCxnSpPr>
            <p:cNvPr id="26" name="Connector: Elbow 7">
              <a:extLst>
                <a:ext uri="{FF2B5EF4-FFF2-40B4-BE49-F238E27FC236}">
                  <a16:creationId xmlns:a16="http://schemas.microsoft.com/office/drawing/2014/main" id="{7859B634-FE23-4372-BE73-319AAF3D002C}"/>
                </a:ext>
              </a:extLst>
            </p:cNvPr>
            <p:cNvCxnSpPr>
              <a:cxnSpLocks/>
              <a:stCxn id="20" idx="0"/>
              <a:endCxn id="33" idx="1"/>
            </p:cNvCxnSpPr>
            <p:nvPr/>
          </p:nvCxnSpPr>
          <p:spPr>
            <a:xfrm rot="5400000" flipH="1" flipV="1">
              <a:off x="1352394" y="2366222"/>
              <a:ext cx="642399" cy="1109267"/>
            </a:xfrm>
            <a:prstGeom prst="bentConnector2">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6562273" y="1373927"/>
            <a:ext cx="1992750" cy="1221541"/>
            <a:chOff x="6562273" y="1373927"/>
            <a:chExt cx="1992750" cy="1221541"/>
          </a:xfrm>
        </p:grpSpPr>
        <p:sp>
          <p:nvSpPr>
            <p:cNvPr id="41" name="Rectangle 40">
              <a:extLst>
                <a:ext uri="{FF2B5EF4-FFF2-40B4-BE49-F238E27FC236}">
                  <a16:creationId xmlns:a16="http://schemas.microsoft.com/office/drawing/2014/main" id="{3C23CCFD-CBAA-496E-9ED2-703BBAECB7EB}"/>
                </a:ext>
              </a:extLst>
            </p:cNvPr>
            <p:cNvSpPr/>
            <p:nvPr/>
          </p:nvSpPr>
          <p:spPr>
            <a:xfrm>
              <a:off x="6564478" y="1799375"/>
              <a:ext cx="1988341" cy="796093"/>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p>
          </p:txBody>
        </p:sp>
        <p:sp>
          <p:nvSpPr>
            <p:cNvPr id="36" name="TextBox 35">
              <a:extLst>
                <a:ext uri="{FF2B5EF4-FFF2-40B4-BE49-F238E27FC236}">
                  <a16:creationId xmlns:a16="http://schemas.microsoft.com/office/drawing/2014/main" id="{423D0D15-19A3-440D-A52E-B46FA8F9734F}"/>
                </a:ext>
              </a:extLst>
            </p:cNvPr>
            <p:cNvSpPr txBox="1"/>
            <p:nvPr/>
          </p:nvSpPr>
          <p:spPr>
            <a:xfrm>
              <a:off x="6585778" y="1819597"/>
              <a:ext cx="1945741" cy="723275"/>
            </a:xfrm>
            <a:prstGeom prst="rect">
              <a:avLst/>
            </a:prstGeom>
            <a:noFill/>
          </p:spPr>
          <p:txBody>
            <a:bodyPr wrap="square" lIns="0" tIns="0" rIns="0" bIns="0" rtlCol="0" anchor="ctr" anchorCtr="0">
              <a:spAutoFit/>
            </a:bodyPr>
            <a:lstStyle/>
            <a:p>
              <a:pPr marL="230188" indent="-114300">
                <a:spcAft>
                  <a:spcPts val="300"/>
                </a:spcAft>
                <a:buFont typeface="Arial" panose="020B0604020202020204" pitchFamily="34" charset="0"/>
                <a:buChar char="•"/>
              </a:pPr>
              <a:r>
                <a:rPr lang="en-US" sz="1400" dirty="0">
                  <a:latin typeface="+mn-lt"/>
                  <a:cs typeface="Corbel"/>
                </a:rPr>
                <a:t>Clinical care</a:t>
              </a:r>
            </a:p>
            <a:p>
              <a:pPr marL="230188" indent="-114300">
                <a:spcAft>
                  <a:spcPts val="300"/>
                </a:spcAft>
                <a:buFont typeface="Arial" panose="020B0604020202020204" pitchFamily="34" charset="0"/>
                <a:buChar char="•"/>
              </a:pPr>
              <a:r>
                <a:rPr lang="en-US" sz="1400" dirty="0">
                  <a:latin typeface="+mn-lt"/>
                  <a:cs typeface="Corbel"/>
                </a:rPr>
                <a:t>Operations</a:t>
              </a:r>
            </a:p>
            <a:p>
              <a:pPr marL="230188" indent="-114300">
                <a:spcAft>
                  <a:spcPts val="300"/>
                </a:spcAft>
                <a:buFont typeface="Arial" panose="020B0604020202020204" pitchFamily="34" charset="0"/>
                <a:buChar char="•"/>
              </a:pPr>
              <a:r>
                <a:rPr lang="en-US" sz="1400" dirty="0">
                  <a:latin typeface="+mn-lt"/>
                  <a:cs typeface="Corbel"/>
                </a:rPr>
                <a:t>Workforce</a:t>
              </a:r>
            </a:p>
          </p:txBody>
        </p:sp>
        <p:sp>
          <p:nvSpPr>
            <p:cNvPr id="40" name="Rectangle 39">
              <a:extLst>
                <a:ext uri="{FF2B5EF4-FFF2-40B4-BE49-F238E27FC236}">
                  <a16:creationId xmlns:a16="http://schemas.microsoft.com/office/drawing/2014/main" id="{EC48EE2C-47EA-4922-BE9A-3338CD0A8419}"/>
                </a:ext>
              </a:extLst>
            </p:cNvPr>
            <p:cNvSpPr/>
            <p:nvPr/>
          </p:nvSpPr>
          <p:spPr bwMode="auto">
            <a:xfrm>
              <a:off x="6562273" y="1373927"/>
              <a:ext cx="1992750" cy="413903"/>
            </a:xfrm>
            <a:prstGeom prst="rect">
              <a:avLst/>
            </a:prstGeom>
            <a:solidFill>
              <a:schemeClr val="accent1"/>
            </a:solidFill>
            <a:ln w="12700" cap="flat" cmpd="sng" algn="ctr">
              <a:solidFill>
                <a:schemeClr val="accent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dirty="0">
                  <a:solidFill>
                    <a:srgbClr val="FFFFFF"/>
                  </a:solidFill>
                  <a:latin typeface="+mn-lt"/>
                  <a:cs typeface="Arial" panose="020B0604020202020204" pitchFamily="34" charset="0"/>
                </a:rPr>
                <a:t>Changes in ..</a:t>
              </a:r>
              <a:endParaRPr lang="id-ID" sz="1600" b="1" dirty="0">
                <a:solidFill>
                  <a:schemeClr val="bg1"/>
                </a:solidFill>
                <a:latin typeface="+mn-lt"/>
                <a:cs typeface="Arial" panose="020B0604020202020204" pitchFamily="34" charset="0"/>
              </a:endParaRPr>
            </a:p>
          </p:txBody>
        </p:sp>
      </p:grpSp>
      <p:grpSp>
        <p:nvGrpSpPr>
          <p:cNvPr id="50" name="Group 49"/>
          <p:cNvGrpSpPr/>
          <p:nvPr/>
        </p:nvGrpSpPr>
        <p:grpSpPr>
          <a:xfrm>
            <a:off x="6560069" y="2751537"/>
            <a:ext cx="1992750" cy="1221541"/>
            <a:chOff x="6562273" y="4320277"/>
            <a:chExt cx="1992750" cy="1221541"/>
          </a:xfrm>
        </p:grpSpPr>
        <p:sp>
          <p:nvSpPr>
            <p:cNvPr id="43" name="Rectangle 42">
              <a:extLst>
                <a:ext uri="{FF2B5EF4-FFF2-40B4-BE49-F238E27FC236}">
                  <a16:creationId xmlns:a16="http://schemas.microsoft.com/office/drawing/2014/main" id="{3C23CCFD-CBAA-496E-9ED2-703BBAECB7EB}"/>
                </a:ext>
              </a:extLst>
            </p:cNvPr>
            <p:cNvSpPr/>
            <p:nvPr/>
          </p:nvSpPr>
          <p:spPr>
            <a:xfrm>
              <a:off x="6564478" y="4745725"/>
              <a:ext cx="1988341" cy="796093"/>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p>
          </p:txBody>
        </p:sp>
        <p:sp>
          <p:nvSpPr>
            <p:cNvPr id="44" name="TextBox 43">
              <a:extLst>
                <a:ext uri="{FF2B5EF4-FFF2-40B4-BE49-F238E27FC236}">
                  <a16:creationId xmlns:a16="http://schemas.microsoft.com/office/drawing/2014/main" id="{423D0D15-19A3-440D-A52E-B46FA8F9734F}"/>
                </a:ext>
              </a:extLst>
            </p:cNvPr>
            <p:cNvSpPr txBox="1"/>
            <p:nvPr/>
          </p:nvSpPr>
          <p:spPr>
            <a:xfrm>
              <a:off x="6585778" y="4777493"/>
              <a:ext cx="1945741" cy="723275"/>
            </a:xfrm>
            <a:prstGeom prst="rect">
              <a:avLst/>
            </a:prstGeom>
            <a:noFill/>
          </p:spPr>
          <p:txBody>
            <a:bodyPr wrap="square" lIns="0" tIns="0" rIns="0" bIns="0" rtlCol="0" anchor="ctr" anchorCtr="0">
              <a:spAutoFit/>
            </a:bodyPr>
            <a:lstStyle/>
            <a:p>
              <a:pPr marL="230188" indent="-114300">
                <a:spcAft>
                  <a:spcPts val="300"/>
                </a:spcAft>
                <a:buFont typeface="Arial" panose="020B0604020202020204" pitchFamily="34" charset="0"/>
                <a:buChar char="•"/>
              </a:pPr>
              <a:r>
                <a:rPr lang="en-US" sz="1400" dirty="0">
                  <a:latin typeface="+mn-lt"/>
                  <a:cs typeface="Corbel"/>
                </a:rPr>
                <a:t>Immediate changes</a:t>
              </a:r>
            </a:p>
            <a:p>
              <a:pPr marL="230188" indent="-114300">
                <a:spcAft>
                  <a:spcPts val="300"/>
                </a:spcAft>
                <a:buFont typeface="Arial" panose="020B0604020202020204" pitchFamily="34" charset="0"/>
                <a:buChar char="•"/>
              </a:pPr>
              <a:r>
                <a:rPr lang="en-US" sz="1400" dirty="0">
                  <a:latin typeface="+mn-lt"/>
                  <a:cs typeface="Corbel"/>
                </a:rPr>
                <a:t>ST validation / sim</a:t>
              </a:r>
            </a:p>
            <a:p>
              <a:pPr marL="230188" indent="-114300">
                <a:spcAft>
                  <a:spcPts val="300"/>
                </a:spcAft>
                <a:buFont typeface="Arial" panose="020B0604020202020204" pitchFamily="34" charset="0"/>
                <a:buChar char="•"/>
              </a:pPr>
              <a:r>
                <a:rPr lang="en-US" sz="1400" dirty="0">
                  <a:latin typeface="+mn-lt"/>
                  <a:cs typeface="Corbel"/>
                </a:rPr>
                <a:t>Quantitative research</a:t>
              </a:r>
            </a:p>
          </p:txBody>
        </p:sp>
        <p:sp>
          <p:nvSpPr>
            <p:cNvPr id="46" name="Rectangle 45">
              <a:extLst>
                <a:ext uri="{FF2B5EF4-FFF2-40B4-BE49-F238E27FC236}">
                  <a16:creationId xmlns:a16="http://schemas.microsoft.com/office/drawing/2014/main" id="{EC48EE2C-47EA-4922-BE9A-3338CD0A8419}"/>
                </a:ext>
              </a:extLst>
            </p:cNvPr>
            <p:cNvSpPr/>
            <p:nvPr/>
          </p:nvSpPr>
          <p:spPr bwMode="auto">
            <a:xfrm>
              <a:off x="6562273" y="4320277"/>
              <a:ext cx="1992750" cy="413903"/>
            </a:xfrm>
            <a:prstGeom prst="rect">
              <a:avLst/>
            </a:prstGeom>
            <a:solidFill>
              <a:schemeClr val="accent1"/>
            </a:solidFill>
            <a:ln w="12700" cap="flat" cmpd="sng" algn="ctr">
              <a:solidFill>
                <a:schemeClr val="accent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dirty="0">
                  <a:solidFill>
                    <a:srgbClr val="FFFFFF"/>
                  </a:solidFill>
                  <a:latin typeface="+mn-lt"/>
                  <a:cs typeface="Arial" panose="020B0604020202020204" pitchFamily="34" charset="0"/>
                </a:rPr>
                <a:t>Cycle times</a:t>
              </a:r>
              <a:endParaRPr lang="id-ID" sz="1600" b="1" dirty="0">
                <a:solidFill>
                  <a:schemeClr val="bg1"/>
                </a:solidFill>
                <a:latin typeface="+mn-lt"/>
                <a:cs typeface="Arial" panose="020B0604020202020204" pitchFamily="34" charset="0"/>
              </a:endParaRPr>
            </a:p>
          </p:txBody>
        </p:sp>
      </p:grpSp>
      <p:cxnSp>
        <p:nvCxnSpPr>
          <p:cNvPr id="30" name="Straight Connector 29"/>
          <p:cNvCxnSpPr/>
          <p:nvPr/>
        </p:nvCxnSpPr>
        <p:spPr>
          <a:xfrm>
            <a:off x="6049814" y="1266533"/>
            <a:ext cx="0" cy="4648201"/>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6536565" y="4112449"/>
            <a:ext cx="1992750" cy="1221541"/>
            <a:chOff x="6562273" y="2854054"/>
            <a:chExt cx="1992750" cy="1221541"/>
          </a:xfrm>
        </p:grpSpPr>
        <p:sp>
          <p:nvSpPr>
            <p:cNvPr id="47" name="Rectangle 46">
              <a:extLst>
                <a:ext uri="{FF2B5EF4-FFF2-40B4-BE49-F238E27FC236}">
                  <a16:creationId xmlns:a16="http://schemas.microsoft.com/office/drawing/2014/main" id="{3C23CCFD-CBAA-496E-9ED2-703BBAECB7EB}"/>
                </a:ext>
              </a:extLst>
            </p:cNvPr>
            <p:cNvSpPr/>
            <p:nvPr/>
          </p:nvSpPr>
          <p:spPr>
            <a:xfrm>
              <a:off x="6564478" y="3279502"/>
              <a:ext cx="1988341" cy="796093"/>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p>
          </p:txBody>
        </p:sp>
        <p:sp>
          <p:nvSpPr>
            <p:cNvPr id="48" name="TextBox 47">
              <a:extLst>
                <a:ext uri="{FF2B5EF4-FFF2-40B4-BE49-F238E27FC236}">
                  <a16:creationId xmlns:a16="http://schemas.microsoft.com/office/drawing/2014/main" id="{423D0D15-19A3-440D-A52E-B46FA8F9734F}"/>
                </a:ext>
              </a:extLst>
            </p:cNvPr>
            <p:cNvSpPr txBox="1"/>
            <p:nvPr/>
          </p:nvSpPr>
          <p:spPr>
            <a:xfrm>
              <a:off x="6585778" y="3438227"/>
              <a:ext cx="1945741" cy="469359"/>
            </a:xfrm>
            <a:prstGeom prst="rect">
              <a:avLst/>
            </a:prstGeom>
            <a:noFill/>
          </p:spPr>
          <p:txBody>
            <a:bodyPr wrap="square" lIns="0" tIns="0" rIns="0" bIns="0" rtlCol="0" anchor="ctr" anchorCtr="0">
              <a:spAutoFit/>
            </a:bodyPr>
            <a:lstStyle/>
            <a:p>
              <a:pPr marL="230188" indent="-114300">
                <a:spcAft>
                  <a:spcPts val="300"/>
                </a:spcAft>
                <a:buFont typeface="Arial" panose="020B0604020202020204" pitchFamily="34" charset="0"/>
                <a:buChar char="•"/>
              </a:pPr>
              <a:r>
                <a:rPr lang="en-US" sz="1400" dirty="0">
                  <a:latin typeface="+mn-lt"/>
                  <a:cs typeface="Corbel"/>
                </a:rPr>
                <a:t>Protocol / SOP change</a:t>
              </a:r>
            </a:p>
            <a:p>
              <a:pPr marL="230188" indent="-114300">
                <a:spcAft>
                  <a:spcPts val="300"/>
                </a:spcAft>
                <a:buFont typeface="Arial" panose="020B0604020202020204" pitchFamily="34" charset="0"/>
                <a:buChar char="•"/>
              </a:pPr>
              <a:r>
                <a:rPr lang="en-US" sz="1400" dirty="0">
                  <a:latin typeface="+mn-lt"/>
                  <a:cs typeface="Corbel"/>
                </a:rPr>
                <a:t>Education / training</a:t>
              </a:r>
            </a:p>
          </p:txBody>
        </p:sp>
        <p:sp>
          <p:nvSpPr>
            <p:cNvPr id="49" name="Rectangle 48">
              <a:extLst>
                <a:ext uri="{FF2B5EF4-FFF2-40B4-BE49-F238E27FC236}">
                  <a16:creationId xmlns:a16="http://schemas.microsoft.com/office/drawing/2014/main" id="{EC48EE2C-47EA-4922-BE9A-3338CD0A8419}"/>
                </a:ext>
              </a:extLst>
            </p:cNvPr>
            <p:cNvSpPr/>
            <p:nvPr/>
          </p:nvSpPr>
          <p:spPr bwMode="auto">
            <a:xfrm>
              <a:off x="6562273" y="2854054"/>
              <a:ext cx="1992750" cy="413903"/>
            </a:xfrm>
            <a:prstGeom prst="rect">
              <a:avLst/>
            </a:prstGeom>
            <a:solidFill>
              <a:schemeClr val="accent1"/>
            </a:solidFill>
            <a:ln w="12700" cap="flat" cmpd="sng" algn="ctr">
              <a:solidFill>
                <a:schemeClr val="accent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dirty="0">
                  <a:solidFill>
                    <a:srgbClr val="FFFFFF"/>
                  </a:solidFill>
                  <a:latin typeface="+mn-lt"/>
                  <a:cs typeface="Arial" panose="020B0604020202020204" pitchFamily="34" charset="0"/>
                </a:rPr>
                <a:t>Implementation</a:t>
              </a:r>
              <a:endParaRPr lang="id-ID" sz="1600" b="1" dirty="0">
                <a:solidFill>
                  <a:schemeClr val="bg1"/>
                </a:solidFill>
                <a:latin typeface="+mn-lt"/>
                <a:cs typeface="Arial" panose="020B0604020202020204" pitchFamily="34" charset="0"/>
              </a:endParaRPr>
            </a:p>
          </p:txBody>
        </p:sp>
      </p:grpSp>
      <p:sp>
        <p:nvSpPr>
          <p:cNvPr id="4" name="Rounded Rectangular Callout 3"/>
          <p:cNvSpPr/>
          <p:nvPr/>
        </p:nvSpPr>
        <p:spPr>
          <a:xfrm>
            <a:off x="4278888" y="2467911"/>
            <a:ext cx="1616254" cy="1150799"/>
          </a:xfrm>
          <a:prstGeom prst="wedgeRoundRectCallout">
            <a:avLst>
              <a:gd name="adj1" fmla="val -119565"/>
              <a:gd name="adj2" fmla="val 45457"/>
              <a:gd name="adj3" fmla="val 16667"/>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3038" indent="-173038">
              <a:buFont typeface="+mj-lt"/>
              <a:buAutoNum type="arabicPeriod"/>
            </a:pPr>
            <a:r>
              <a:rPr lang="en-US" sz="1400" dirty="0">
                <a:solidFill>
                  <a:schemeClr val="tx1"/>
                </a:solidFill>
              </a:rPr>
              <a:t>Accept – Fix, Improve, Change</a:t>
            </a:r>
          </a:p>
          <a:p>
            <a:pPr marL="173038" indent="-173038">
              <a:buFont typeface="+mj-lt"/>
              <a:buAutoNum type="arabicPeriod"/>
            </a:pPr>
            <a:r>
              <a:rPr lang="en-US" sz="1400" dirty="0">
                <a:solidFill>
                  <a:schemeClr val="tx1"/>
                </a:solidFill>
              </a:rPr>
              <a:t>Study</a:t>
            </a:r>
          </a:p>
          <a:p>
            <a:pPr marL="173038" indent="-173038">
              <a:buFont typeface="+mj-lt"/>
              <a:buAutoNum type="arabicPeriod"/>
            </a:pPr>
            <a:r>
              <a:rPr lang="en-US" sz="1400" dirty="0">
                <a:solidFill>
                  <a:schemeClr val="tx1"/>
                </a:solidFill>
              </a:rPr>
              <a:t>No change</a:t>
            </a:r>
          </a:p>
        </p:txBody>
      </p:sp>
      <p:sp>
        <p:nvSpPr>
          <p:cNvPr id="51" name="Rounded Rectangular Callout 50"/>
          <p:cNvSpPr/>
          <p:nvPr/>
        </p:nvSpPr>
        <p:spPr>
          <a:xfrm>
            <a:off x="4314270" y="1207098"/>
            <a:ext cx="1224079" cy="580674"/>
          </a:xfrm>
          <a:prstGeom prst="wedgeRoundRectCallout">
            <a:avLst>
              <a:gd name="adj1" fmla="val -93841"/>
              <a:gd name="adj2" fmla="val 43468"/>
              <a:gd name="adj3" fmla="val 16667"/>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3038" indent="-173038">
              <a:buFont typeface="+mj-lt"/>
              <a:buAutoNum type="arabicPeriod"/>
            </a:pPr>
            <a:r>
              <a:rPr lang="en-US" sz="1400" dirty="0">
                <a:solidFill>
                  <a:schemeClr val="tx1"/>
                </a:solidFill>
              </a:rPr>
              <a:t>Coordinate</a:t>
            </a:r>
          </a:p>
          <a:p>
            <a:pPr marL="173038" indent="-173038">
              <a:buFont typeface="+mj-lt"/>
              <a:buAutoNum type="arabicPeriod"/>
            </a:pPr>
            <a:r>
              <a:rPr lang="en-US" sz="1400" dirty="0">
                <a:solidFill>
                  <a:schemeClr val="tx1"/>
                </a:solidFill>
              </a:rPr>
              <a:t>Integrate</a:t>
            </a:r>
          </a:p>
        </p:txBody>
      </p:sp>
      <p:sp>
        <p:nvSpPr>
          <p:cNvPr id="55" name="Text Placeholder 1">
            <a:extLst>
              <a:ext uri="{FF2B5EF4-FFF2-40B4-BE49-F238E27FC236}">
                <a16:creationId xmlns:a16="http://schemas.microsoft.com/office/drawing/2014/main" id="{EFBBE3FE-B8A0-4D27-9DC9-ABB6456EE02B}"/>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389243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67496-633C-43CF-9C63-35BBC9E88DDA}"/>
              </a:ext>
            </a:extLst>
          </p:cNvPr>
          <p:cNvSpPr>
            <a:spLocks noGrp="1"/>
          </p:cNvSpPr>
          <p:nvPr>
            <p:ph type="body" sz="quarter" idx="10"/>
          </p:nvPr>
        </p:nvSpPr>
        <p:spPr>
          <a:xfrm>
            <a:off x="472546" y="819515"/>
            <a:ext cx="7630856" cy="323165"/>
          </a:xfrm>
        </p:spPr>
        <p:txBody>
          <a:bodyPr/>
          <a:lstStyle/>
          <a:p>
            <a:r>
              <a:rPr lang="en-GB" b="1" dirty="0"/>
              <a:t>Principles and purpose of the Learning system</a:t>
            </a:r>
          </a:p>
        </p:txBody>
      </p:sp>
      <p:sp>
        <p:nvSpPr>
          <p:cNvPr id="3" name="Rectangle 2">
            <a:extLst>
              <a:ext uri="{FF2B5EF4-FFF2-40B4-BE49-F238E27FC236}">
                <a16:creationId xmlns:a16="http://schemas.microsoft.com/office/drawing/2014/main" id="{8D35C49C-E4A0-463F-A1AA-7AAE90769C06}"/>
              </a:ext>
            </a:extLst>
          </p:cNvPr>
          <p:cNvSpPr/>
          <p:nvPr/>
        </p:nvSpPr>
        <p:spPr>
          <a:xfrm>
            <a:off x="472545" y="1391059"/>
            <a:ext cx="8103563" cy="4801314"/>
          </a:xfrm>
          <a:prstGeom prst="rect">
            <a:avLst/>
          </a:prstGeom>
        </p:spPr>
        <p:txBody>
          <a:bodyPr wrap="square">
            <a:spAutoFit/>
          </a:bodyPr>
          <a:lstStyle/>
          <a:p>
            <a:pPr>
              <a:spcAft>
                <a:spcPts val="600"/>
              </a:spcAft>
            </a:pPr>
            <a:r>
              <a:rPr lang="en-US" sz="1600" b="1" dirty="0">
                <a:solidFill>
                  <a:schemeClr val="accent1"/>
                </a:solidFill>
              </a:rPr>
              <a:t>Nightingale is a learning system</a:t>
            </a:r>
            <a:r>
              <a:rPr lang="en-US" sz="1600" dirty="0">
                <a:solidFill>
                  <a:schemeClr val="accent1"/>
                </a:solidFill>
              </a:rPr>
              <a:t>  </a:t>
            </a:r>
          </a:p>
          <a:p>
            <a:pPr>
              <a:spcAft>
                <a:spcPts val="600"/>
              </a:spcAft>
            </a:pPr>
            <a:r>
              <a:rPr lang="en-US" sz="1600" dirty="0">
                <a:solidFill>
                  <a:srgbClr val="000000"/>
                </a:solidFill>
                <a:latin typeface="Arial" panose="020B0604020202020204" pitchFamily="34" charset="0"/>
                <a:ea typeface="MS Mincho" panose="02020609040205080304" pitchFamily="49" charset="-128"/>
                <a:cs typeface="Arial" panose="020B0604020202020204" pitchFamily="34" charset="0"/>
              </a:rPr>
              <a:t>The unique context requires a rapid learning cycle:</a:t>
            </a:r>
          </a:p>
          <a:p>
            <a:pPr marL="285750" indent="-285750">
              <a:spcAft>
                <a:spcPts val="600"/>
              </a:spcAft>
              <a:buFont typeface="Arial" panose="020B0604020202020204" pitchFamily="34" charset="0"/>
              <a:buChar char="•"/>
            </a:pPr>
            <a:r>
              <a:rPr lang="en-US" sz="1600" dirty="0">
                <a:solidFill>
                  <a:srgbClr val="000000"/>
                </a:solidFill>
                <a:latin typeface="Arial" panose="020B0604020202020204" pitchFamily="34" charset="0"/>
                <a:ea typeface="MS Mincho" panose="02020609040205080304" pitchFamily="49" charset="-128"/>
                <a:cs typeface="Arial" panose="020B0604020202020204" pitchFamily="34" charset="0"/>
              </a:rPr>
              <a:t>Rapidly evolving understanding of a novel disease</a:t>
            </a:r>
          </a:p>
          <a:p>
            <a:pPr marL="285750" indent="-285750">
              <a:spcAft>
                <a:spcPts val="600"/>
              </a:spcAft>
              <a:buFont typeface="Arial" panose="020B0604020202020204" pitchFamily="34" charset="0"/>
              <a:buChar char="•"/>
            </a:pPr>
            <a:r>
              <a:rPr lang="en-US" sz="1600" dirty="0">
                <a:solidFill>
                  <a:srgbClr val="000000"/>
                </a:solidFill>
                <a:latin typeface="Arial" panose="020B0604020202020204" pitchFamily="34" charset="0"/>
                <a:ea typeface="MS Mincho" panose="02020609040205080304" pitchFamily="49" charset="-128"/>
                <a:cs typeface="Arial" panose="020B0604020202020204" pitchFamily="34" charset="0"/>
              </a:rPr>
              <a:t>High stress environment for staff</a:t>
            </a:r>
          </a:p>
          <a:p>
            <a:pPr marL="285750" indent="-285750">
              <a:spcAft>
                <a:spcPts val="600"/>
              </a:spcAft>
              <a:buFont typeface="Arial" panose="020B0604020202020204" pitchFamily="34" charset="0"/>
              <a:buChar char="•"/>
            </a:pPr>
            <a:r>
              <a:rPr lang="en-US" sz="1600" dirty="0">
                <a:solidFill>
                  <a:srgbClr val="000000"/>
                </a:solidFill>
                <a:latin typeface="Arial" panose="020B0604020202020204" pitchFamily="34" charset="0"/>
                <a:ea typeface="MS Mincho" panose="02020609040205080304" pitchFamily="49" charset="-128"/>
                <a:cs typeface="Arial" panose="020B0604020202020204" pitchFamily="34" charset="0"/>
              </a:rPr>
              <a:t>Physical constraints of “hot” zone</a:t>
            </a:r>
          </a:p>
          <a:p>
            <a:pPr marL="285750" indent="-285750">
              <a:spcAft>
                <a:spcPts val="600"/>
              </a:spcAft>
              <a:buFont typeface="Arial" panose="020B0604020202020204" pitchFamily="34" charset="0"/>
              <a:buChar char="•"/>
            </a:pPr>
            <a:r>
              <a:rPr lang="en-US" sz="1600" dirty="0">
                <a:solidFill>
                  <a:srgbClr val="000000"/>
                </a:solidFill>
                <a:latin typeface="Arial" panose="020B0604020202020204" pitchFamily="34" charset="0"/>
                <a:ea typeface="MS Mincho" panose="02020609040205080304" pitchFamily="49" charset="-128"/>
                <a:cs typeface="Arial" panose="020B0604020202020204" pitchFamily="34" charset="0"/>
              </a:rPr>
              <a:t>Demands of rapid scale up</a:t>
            </a:r>
            <a:endParaRPr lang="en-US" sz="1600" dirty="0"/>
          </a:p>
          <a:p>
            <a:pPr>
              <a:spcAft>
                <a:spcPts val="600"/>
              </a:spcAft>
            </a:pPr>
            <a:endParaRPr lang="en-US" sz="1600" dirty="0"/>
          </a:p>
          <a:p>
            <a:pPr>
              <a:spcAft>
                <a:spcPts val="600"/>
              </a:spcAft>
            </a:pPr>
            <a:r>
              <a:rPr lang="en-US" sz="1600" dirty="0"/>
              <a:t>For patients, staff and wider NHS benefit, we are therefore committed </a:t>
            </a:r>
            <a:r>
              <a:rPr lang="en-US" sz="1600" dirty="0">
                <a:solidFill>
                  <a:schemeClr val="accent1"/>
                </a:solidFill>
              </a:rPr>
              <a:t>to</a:t>
            </a:r>
            <a:r>
              <a:rPr lang="en-US" sz="1600" b="1" dirty="0">
                <a:solidFill>
                  <a:schemeClr val="accent1"/>
                </a:solidFill>
              </a:rPr>
              <a:t> learning fast and acting fast </a:t>
            </a:r>
            <a:r>
              <a:rPr lang="en-US" sz="1600" dirty="0"/>
              <a:t>across all dimensions: clinical, operational, and staff wellbeing.</a:t>
            </a:r>
            <a:endParaRPr lang="en-US" sz="16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spcAft>
                <a:spcPts val="600"/>
              </a:spcAft>
            </a:pPr>
            <a:endParaRPr lang="en-US" sz="16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spcAft>
                <a:spcPts val="600"/>
              </a:spcAft>
            </a:pPr>
            <a:r>
              <a:rPr lang="en-US" sz="1600" dirty="0">
                <a:solidFill>
                  <a:srgbClr val="000000"/>
                </a:solidFill>
                <a:latin typeface="Arial" panose="020B0604020202020204" pitchFamily="34" charset="0"/>
                <a:ea typeface="MS Mincho" panose="02020609040205080304" pitchFamily="49" charset="-128"/>
                <a:cs typeface="Arial" panose="020B0604020202020204" pitchFamily="34" charset="0"/>
              </a:rPr>
              <a:t>The learning system is based on the following five </a:t>
            </a:r>
            <a:r>
              <a:rPr lang="en-US" sz="1600" b="1" dirty="0">
                <a:solidFill>
                  <a:schemeClr val="accent1"/>
                </a:solidFill>
                <a:latin typeface="Arial" panose="020B0604020202020204" pitchFamily="34" charset="0"/>
                <a:ea typeface="MS Mincho" panose="02020609040205080304" pitchFamily="49" charset="-128"/>
                <a:cs typeface="Arial" panose="020B0604020202020204" pitchFamily="34" charset="0"/>
              </a:rPr>
              <a:t>principles</a:t>
            </a:r>
            <a:r>
              <a:rPr lang="en-US" sz="1600" dirty="0">
                <a:solidFill>
                  <a:srgbClr val="000000"/>
                </a:solidFill>
                <a:latin typeface="Arial" panose="020B0604020202020204" pitchFamily="34" charset="0"/>
                <a:ea typeface="MS Mincho" panose="02020609040205080304" pitchFamily="49" charset="-128"/>
                <a:cs typeface="Arial" panose="020B0604020202020204" pitchFamily="34" charset="0"/>
              </a:rPr>
              <a:t>:</a:t>
            </a:r>
            <a:endParaRPr lang="en-GB" dirty="0">
              <a:latin typeface="Arial" panose="020B0604020202020204" pitchFamily="34" charset="0"/>
              <a:ea typeface="MS Mincho" panose="02020609040205080304" pitchFamily="49" charset="-128"/>
              <a:cs typeface="Arial" panose="020B0604020202020204" pitchFamily="34" charset="0"/>
            </a:endParaRPr>
          </a:p>
          <a:p>
            <a:pPr marL="342900" lvl="0" indent="-342900">
              <a:spcAft>
                <a:spcPts val="0"/>
              </a:spcAft>
              <a:buSzPts val="1000"/>
              <a:buFont typeface="Symbol" panose="05050102010706020507" pitchFamily="18" charset="2"/>
              <a:buChar char=""/>
              <a:tabLst>
                <a:tab pos="457200" algn="l"/>
              </a:tabLst>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identify known areas of uncertainty</a:t>
            </a:r>
            <a:endParaRPr lang="en-GB"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342900" lvl="0" indent="-342900">
              <a:spcAft>
                <a:spcPts val="0"/>
              </a:spcAft>
              <a:buSzPts val="1000"/>
              <a:buFont typeface="Symbol" panose="05050102010706020507" pitchFamily="18" charset="2"/>
              <a:buChar char=""/>
              <a:tabLst>
                <a:tab pos="457200" algn="l"/>
              </a:tabLst>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help the caregiver to help the patient</a:t>
            </a:r>
            <a:endParaRPr lang="en-GB"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342900" lvl="0" indent="-342900">
              <a:spcAft>
                <a:spcPts val="0"/>
              </a:spcAft>
              <a:buSzPts val="1000"/>
              <a:buFont typeface="Symbol" panose="05050102010706020507" pitchFamily="18" charset="2"/>
              <a:buChar char=""/>
              <a:tabLst>
                <a:tab pos="457200" algn="l"/>
              </a:tabLst>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reduce the burden on front-line clinical staff</a:t>
            </a:r>
            <a:endParaRPr lang="en-GB"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342900" lvl="0" indent="-342900">
              <a:spcAft>
                <a:spcPts val="0"/>
              </a:spcAft>
              <a:buSzPts val="1000"/>
              <a:buFont typeface="Symbol" panose="05050102010706020507" pitchFamily="18" charset="2"/>
              <a:buChar char=""/>
              <a:tabLst>
                <a:tab pos="457200" algn="l"/>
              </a:tabLst>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learn from every patient</a:t>
            </a:r>
            <a:endParaRPr lang="en-GB"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342900" lvl="0" indent="-342900">
              <a:spcAft>
                <a:spcPts val="600"/>
              </a:spcAft>
              <a:buSzPts val="1000"/>
              <a:buFont typeface="Symbol" panose="05050102010706020507" pitchFamily="18" charset="2"/>
              <a:buChar char=""/>
              <a:tabLst>
                <a:tab pos="457200" algn="l"/>
              </a:tabLst>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associate all important practice changes with a rapid feedback loop.</a:t>
            </a:r>
          </a:p>
        </p:txBody>
      </p:sp>
      <p:sp>
        <p:nvSpPr>
          <p:cNvPr id="6" name="Text Placeholder 1">
            <a:extLst>
              <a:ext uri="{FF2B5EF4-FFF2-40B4-BE49-F238E27FC236}">
                <a16:creationId xmlns:a16="http://schemas.microsoft.com/office/drawing/2014/main" id="{1F059FAA-4621-4465-BF7B-D2DE8ADB2E9F}"/>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1615511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17262" y="744471"/>
            <a:ext cx="5614915" cy="69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0000"/>
                </a:solidFill>
                <a:effectLst/>
                <a:uLnTx/>
                <a:uFillTx/>
                <a:latin typeface="Arial"/>
                <a:ea typeface="ＭＳ Ｐゴシック" pitchFamily="-65" charset="-128"/>
                <a:cs typeface="+mn-cs"/>
              </a:rPr>
              <a:t>Decision authorities</a:t>
            </a:r>
          </a:p>
        </p:txBody>
      </p:sp>
      <p:pic>
        <p:nvPicPr>
          <p:cNvPr id="115" name="Picture 114" descr="Barts-Health-NHS-Trust-–-CMYK-BLU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7982" y="204256"/>
            <a:ext cx="1309686" cy="773488"/>
          </a:xfrm>
          <a:prstGeom prst="rect">
            <a:avLst/>
          </a:prstGeom>
        </p:spPr>
      </p:pic>
      <p:sp>
        <p:nvSpPr>
          <p:cNvPr id="10" name="Rectangle 9"/>
          <p:cNvSpPr/>
          <p:nvPr/>
        </p:nvSpPr>
        <p:spPr>
          <a:xfrm>
            <a:off x="4244650" y="1830570"/>
            <a:ext cx="1587527" cy="802807"/>
          </a:xfrm>
          <a:prstGeom prst="rect">
            <a:avLst/>
          </a:pr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4 pm Clinical Forum</a:t>
            </a:r>
          </a:p>
        </p:txBody>
      </p:sp>
      <p:sp>
        <p:nvSpPr>
          <p:cNvPr id="55" name="Rectangle 54"/>
          <p:cNvSpPr/>
          <p:nvPr/>
        </p:nvSpPr>
        <p:spPr>
          <a:xfrm>
            <a:off x="210303" y="1368004"/>
            <a:ext cx="8552697" cy="452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ysClr val="windowText" lastClr="000000"/>
                </a:solidFill>
                <a:effectLst/>
                <a:uLnTx/>
                <a:uFillTx/>
                <a:latin typeface="Arial"/>
                <a:ea typeface="+mn-ea"/>
                <a:cs typeface="+mn-cs"/>
              </a:rPr>
              <a:t>Three levels of decision making authority for clinical teams. These form the intersection of learning and governance </a:t>
            </a:r>
          </a:p>
        </p:txBody>
      </p:sp>
      <p:sp>
        <p:nvSpPr>
          <p:cNvPr id="57" name="Rectangle 56"/>
          <p:cNvSpPr/>
          <p:nvPr/>
        </p:nvSpPr>
        <p:spPr>
          <a:xfrm>
            <a:off x="5797944" y="3570571"/>
            <a:ext cx="1169620" cy="75184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Compassionate Care weekly update</a:t>
            </a:r>
          </a:p>
        </p:txBody>
      </p:sp>
      <p:sp>
        <p:nvSpPr>
          <p:cNvPr id="67" name="Rectangle 66"/>
          <p:cNvSpPr/>
          <p:nvPr/>
        </p:nvSpPr>
        <p:spPr>
          <a:xfrm>
            <a:off x="3474500" y="4539876"/>
            <a:ext cx="1015706" cy="59998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Clinical Oversight Group</a:t>
            </a:r>
          </a:p>
        </p:txBody>
      </p:sp>
      <p:sp>
        <p:nvSpPr>
          <p:cNvPr id="68" name="Rectangle 67"/>
          <p:cNvSpPr/>
          <p:nvPr/>
        </p:nvSpPr>
        <p:spPr>
          <a:xfrm>
            <a:off x="3484641" y="5192509"/>
            <a:ext cx="1015706" cy="72093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ICU Clinical Governance Group</a:t>
            </a:r>
          </a:p>
        </p:txBody>
      </p:sp>
      <p:sp>
        <p:nvSpPr>
          <p:cNvPr id="69" name="Rectangle 68"/>
          <p:cNvSpPr/>
          <p:nvPr/>
        </p:nvSpPr>
        <p:spPr>
          <a:xfrm>
            <a:off x="3484641" y="5970113"/>
            <a:ext cx="1015706" cy="72093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Medical Equipment Procurement Advisory </a:t>
            </a:r>
          </a:p>
        </p:txBody>
      </p:sp>
      <p:sp>
        <p:nvSpPr>
          <p:cNvPr id="78" name="Rectangle 77"/>
          <p:cNvSpPr/>
          <p:nvPr/>
        </p:nvSpPr>
        <p:spPr>
          <a:xfrm>
            <a:off x="4571847" y="4544738"/>
            <a:ext cx="1023861" cy="59300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Medicines Safety and Governance</a:t>
            </a:r>
          </a:p>
        </p:txBody>
      </p:sp>
      <p:sp>
        <p:nvSpPr>
          <p:cNvPr id="91" name="Rectangle 90"/>
          <p:cNvSpPr/>
          <p:nvPr/>
        </p:nvSpPr>
        <p:spPr>
          <a:xfrm>
            <a:off x="4574662" y="5192508"/>
            <a:ext cx="1023862" cy="49876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Mortuary and Death cert.</a:t>
            </a:r>
          </a:p>
        </p:txBody>
      </p:sp>
      <p:sp>
        <p:nvSpPr>
          <p:cNvPr id="93" name="Rectangle 92"/>
          <p:cNvSpPr/>
          <p:nvPr/>
        </p:nvSpPr>
        <p:spPr>
          <a:xfrm>
            <a:off x="4573634" y="6159274"/>
            <a:ext cx="1023862" cy="53177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Training and education liaison</a:t>
            </a:r>
          </a:p>
        </p:txBody>
      </p:sp>
      <p:sp>
        <p:nvSpPr>
          <p:cNvPr id="98" name="Rectangle 97"/>
          <p:cNvSpPr/>
          <p:nvPr/>
        </p:nvSpPr>
        <p:spPr>
          <a:xfrm>
            <a:off x="3761157" y="2751706"/>
            <a:ext cx="1169620" cy="763718"/>
          </a:xfrm>
          <a:prstGeom prst="rect">
            <a:avLst/>
          </a:prstGeom>
          <a:solidFill>
            <a:schemeClr val="accent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Clinical Reference Group</a:t>
            </a:r>
          </a:p>
        </p:txBody>
      </p:sp>
      <p:sp>
        <p:nvSpPr>
          <p:cNvPr id="99" name="Rectangle 98"/>
          <p:cNvSpPr/>
          <p:nvPr/>
        </p:nvSpPr>
        <p:spPr>
          <a:xfrm>
            <a:off x="4571847" y="5746038"/>
            <a:ext cx="1023861" cy="35683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Quality and Learning SLT</a:t>
            </a:r>
          </a:p>
        </p:txBody>
      </p:sp>
      <p:sp>
        <p:nvSpPr>
          <p:cNvPr id="105" name="Rectangle 104"/>
          <p:cNvSpPr/>
          <p:nvPr/>
        </p:nvSpPr>
        <p:spPr>
          <a:xfrm>
            <a:off x="531296" y="5194907"/>
            <a:ext cx="3713354" cy="1590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8" name="Rectangle 107"/>
          <p:cNvSpPr/>
          <p:nvPr/>
        </p:nvSpPr>
        <p:spPr>
          <a:xfrm>
            <a:off x="5649588" y="4539876"/>
            <a:ext cx="1015706" cy="59998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Mortality and Morbidity</a:t>
            </a:r>
          </a:p>
        </p:txBody>
      </p:sp>
      <p:sp>
        <p:nvSpPr>
          <p:cNvPr id="111" name="Rectangle 110"/>
          <p:cNvSpPr/>
          <p:nvPr/>
        </p:nvSpPr>
        <p:spPr>
          <a:xfrm>
            <a:off x="4490206" y="3557140"/>
            <a:ext cx="1169620" cy="74830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Matrons daily meeting</a:t>
            </a:r>
          </a:p>
        </p:txBody>
      </p:sp>
      <p:sp>
        <p:nvSpPr>
          <p:cNvPr id="112" name="Rectangle 111"/>
          <p:cNvSpPr/>
          <p:nvPr/>
        </p:nvSpPr>
        <p:spPr>
          <a:xfrm>
            <a:off x="3170225" y="3563795"/>
            <a:ext cx="1181863" cy="74165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Clinical model and staffing</a:t>
            </a:r>
          </a:p>
        </p:txBody>
      </p:sp>
      <p:sp>
        <p:nvSpPr>
          <p:cNvPr id="122" name="Rectangle 121"/>
          <p:cNvSpPr/>
          <p:nvPr/>
        </p:nvSpPr>
        <p:spPr>
          <a:xfrm>
            <a:off x="5649588" y="5192508"/>
            <a:ext cx="1023862" cy="49876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FSLT and bereavement</a:t>
            </a:r>
          </a:p>
        </p:txBody>
      </p:sp>
      <p:sp>
        <p:nvSpPr>
          <p:cNvPr id="30" name="Rectangle 29"/>
          <p:cNvSpPr/>
          <p:nvPr/>
        </p:nvSpPr>
        <p:spPr>
          <a:xfrm>
            <a:off x="5650888" y="5744589"/>
            <a:ext cx="1023862" cy="49876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Stepdown working group</a:t>
            </a:r>
          </a:p>
        </p:txBody>
      </p:sp>
      <p:sp>
        <p:nvSpPr>
          <p:cNvPr id="31" name="Rectangle 30"/>
          <p:cNvSpPr/>
          <p:nvPr/>
        </p:nvSpPr>
        <p:spPr>
          <a:xfrm>
            <a:off x="5038414" y="2751706"/>
            <a:ext cx="1169620" cy="75184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Operations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daily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meeting</a:t>
            </a:r>
          </a:p>
        </p:txBody>
      </p:sp>
      <p:sp>
        <p:nvSpPr>
          <p:cNvPr id="32" name="Rectangle 31"/>
          <p:cNvSpPr/>
          <p:nvPr/>
        </p:nvSpPr>
        <p:spPr>
          <a:xfrm>
            <a:off x="5645510" y="6296671"/>
            <a:ext cx="1023862" cy="39437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Safeguarding</a:t>
            </a:r>
          </a:p>
        </p:txBody>
      </p:sp>
      <p:grpSp>
        <p:nvGrpSpPr>
          <p:cNvPr id="33" name="Group 32">
            <a:extLst>
              <a:ext uri="{FF2B5EF4-FFF2-40B4-BE49-F238E27FC236}">
                <a16:creationId xmlns:a16="http://schemas.microsoft.com/office/drawing/2014/main" id="{FE8E13B2-FD23-465C-9D4E-1A5B4B82762A}"/>
              </a:ext>
            </a:extLst>
          </p:cNvPr>
          <p:cNvGrpSpPr/>
          <p:nvPr/>
        </p:nvGrpSpPr>
        <p:grpSpPr>
          <a:xfrm>
            <a:off x="603889" y="3191424"/>
            <a:ext cx="1803042" cy="648000"/>
            <a:chOff x="-2856193" y="-879412"/>
            <a:chExt cx="1803042" cy="648000"/>
          </a:xfrm>
          <a:solidFill>
            <a:srgbClr val="0294B6"/>
          </a:solidFill>
        </p:grpSpPr>
        <p:sp>
          <p:nvSpPr>
            <p:cNvPr id="34" name="Rectangle: Rounded Corners 33">
              <a:extLst>
                <a:ext uri="{FF2B5EF4-FFF2-40B4-BE49-F238E27FC236}">
                  <a16:creationId xmlns:a16="http://schemas.microsoft.com/office/drawing/2014/main" id="{3B9180F0-73EA-4B17-A434-516684F6DBE3}"/>
                </a:ext>
              </a:extLst>
            </p:cNvPr>
            <p:cNvSpPr/>
            <p:nvPr/>
          </p:nvSpPr>
          <p:spPr>
            <a:xfrm>
              <a:off x="-2856193" y="-879412"/>
              <a:ext cx="1803042" cy="648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id="{A58F3603-E11F-4C31-BF6E-DA2698ABE72C}"/>
                </a:ext>
              </a:extLst>
            </p:cNvPr>
            <p:cNvSpPr txBox="1"/>
            <p:nvPr/>
          </p:nvSpPr>
          <p:spPr>
            <a:xfrm>
              <a:off x="-2838053" y="-720010"/>
              <a:ext cx="1784901" cy="3900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ctr" anchorCtr="0">
              <a:noAutofit/>
            </a:bodyPr>
            <a:lstStyle/>
            <a:p>
              <a:pPr marL="0" lvl="0" indent="0" algn="ctr" defTabSz="666750">
                <a:lnSpc>
                  <a:spcPct val="90000"/>
                </a:lnSpc>
                <a:spcBef>
                  <a:spcPct val="0"/>
                </a:spcBef>
                <a:spcAft>
                  <a:spcPct val="35000"/>
                </a:spcAft>
                <a:buNone/>
              </a:pPr>
              <a:r>
                <a:rPr lang="en-GB" sz="2400" b="1" kern="1200" dirty="0"/>
                <a:t>Fix</a:t>
              </a:r>
            </a:p>
          </p:txBody>
        </p:sp>
      </p:grpSp>
      <p:sp>
        <p:nvSpPr>
          <p:cNvPr id="36" name="Rectangle: Rounded Corners 35">
            <a:extLst>
              <a:ext uri="{FF2B5EF4-FFF2-40B4-BE49-F238E27FC236}">
                <a16:creationId xmlns:a16="http://schemas.microsoft.com/office/drawing/2014/main" id="{CA1B7231-1ED2-4B2D-9ED0-F58AEBB9B9A7}"/>
              </a:ext>
            </a:extLst>
          </p:cNvPr>
          <p:cNvSpPr/>
          <p:nvPr/>
        </p:nvSpPr>
        <p:spPr>
          <a:xfrm>
            <a:off x="609989" y="3947305"/>
            <a:ext cx="1803042" cy="648000"/>
          </a:xfrm>
          <a:prstGeom prst="roundRect">
            <a:avLst>
              <a:gd name="adj" fmla="val 10000"/>
            </a:avLst>
          </a:prstGeom>
          <a:solidFill>
            <a:srgbClr val="0294B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Rounded Corners 4">
            <a:extLst>
              <a:ext uri="{FF2B5EF4-FFF2-40B4-BE49-F238E27FC236}">
                <a16:creationId xmlns:a16="http://schemas.microsoft.com/office/drawing/2014/main" id="{4A2332AE-1BB2-49E7-B144-BA72B451A1F0}"/>
              </a:ext>
            </a:extLst>
          </p:cNvPr>
          <p:cNvSpPr txBox="1"/>
          <p:nvPr/>
        </p:nvSpPr>
        <p:spPr>
          <a:xfrm>
            <a:off x="622030" y="4045815"/>
            <a:ext cx="1786040" cy="409520"/>
          </a:xfrm>
          <a:prstGeom prst="rect">
            <a:avLst/>
          </a:prstGeom>
          <a:solidFill>
            <a:srgbClr val="0294B6"/>
          </a:solid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ctr" anchorCtr="0">
            <a:noAutofit/>
          </a:bodyPr>
          <a:lstStyle/>
          <a:p>
            <a:pPr marL="0" lvl="0" indent="0" algn="ctr" defTabSz="666750">
              <a:lnSpc>
                <a:spcPct val="90000"/>
              </a:lnSpc>
              <a:spcBef>
                <a:spcPct val="0"/>
              </a:spcBef>
              <a:spcAft>
                <a:spcPct val="35000"/>
              </a:spcAft>
              <a:buNone/>
            </a:pPr>
            <a:r>
              <a:rPr lang="en-GB" sz="2400" b="1" kern="1200" dirty="0"/>
              <a:t>Improve</a:t>
            </a:r>
          </a:p>
        </p:txBody>
      </p:sp>
      <p:sp>
        <p:nvSpPr>
          <p:cNvPr id="38" name="Rectangle: Rounded Corners 37">
            <a:extLst>
              <a:ext uri="{FF2B5EF4-FFF2-40B4-BE49-F238E27FC236}">
                <a16:creationId xmlns:a16="http://schemas.microsoft.com/office/drawing/2014/main" id="{F431310B-CC77-44EF-868F-A75D63F12E45}"/>
              </a:ext>
            </a:extLst>
          </p:cNvPr>
          <p:cNvSpPr/>
          <p:nvPr/>
        </p:nvSpPr>
        <p:spPr>
          <a:xfrm>
            <a:off x="622030" y="4673077"/>
            <a:ext cx="1803042" cy="648000"/>
          </a:xfrm>
          <a:prstGeom prst="roundRect">
            <a:avLst>
              <a:gd name="adj" fmla="val 10000"/>
            </a:avLst>
          </a:prstGeom>
          <a:solidFill>
            <a:srgbClr val="0294B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666750">
              <a:lnSpc>
                <a:spcPct val="90000"/>
              </a:lnSpc>
              <a:spcAft>
                <a:spcPct val="35000"/>
              </a:spcAft>
            </a:pPr>
            <a:r>
              <a:rPr lang="en-GB" sz="2400" b="1" dirty="0"/>
              <a:t>Change</a:t>
            </a:r>
          </a:p>
        </p:txBody>
      </p:sp>
      <p:sp>
        <p:nvSpPr>
          <p:cNvPr id="44" name="Text Placeholder 1">
            <a:extLst>
              <a:ext uri="{FF2B5EF4-FFF2-40B4-BE49-F238E27FC236}">
                <a16:creationId xmlns:a16="http://schemas.microsoft.com/office/drawing/2014/main" id="{C14C9DB0-E056-473D-82E8-7FF403EB29EB}"/>
              </a:ext>
            </a:extLst>
          </p:cNvPr>
          <p:cNvSpPr txBox="1">
            <a:spLocks/>
          </p:cNvSpPr>
          <p:nvPr/>
        </p:nvSpPr>
        <p:spPr>
          <a:xfrm>
            <a:off x="185581" y="135724"/>
            <a:ext cx="1416391" cy="443102"/>
          </a:xfrm>
          <a:prstGeom prst="roundRect">
            <a:avLst/>
          </a:prstGeom>
          <a:solidFill>
            <a:schemeClr val="accent5">
              <a:lumMod val="20000"/>
              <a:lumOff val="80000"/>
            </a:schemeClr>
          </a:solidFill>
          <a:ln w="25400" cap="flat" cmpd="sng" algn="ctr">
            <a:solidFill>
              <a:schemeClr val="accent5">
                <a:lumMod val="60000"/>
                <a:lumOff val="40000"/>
              </a:schemeClr>
            </a:solidFill>
            <a:prstDash val="solid"/>
          </a:ln>
          <a:effectLst/>
        </p:spPr>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ts val="0"/>
              </a:spcBef>
              <a:spcAft>
                <a:spcPts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Decision making</a:t>
            </a:r>
          </a:p>
        </p:txBody>
      </p:sp>
      <p:sp>
        <p:nvSpPr>
          <p:cNvPr id="2" name="Rectangle: Rounded Corners 1">
            <a:extLst>
              <a:ext uri="{FF2B5EF4-FFF2-40B4-BE49-F238E27FC236}">
                <a16:creationId xmlns:a16="http://schemas.microsoft.com/office/drawing/2014/main" id="{896F276B-AFCA-4922-B239-DCDC54730902}"/>
              </a:ext>
            </a:extLst>
          </p:cNvPr>
          <p:cNvSpPr/>
          <p:nvPr/>
        </p:nvSpPr>
        <p:spPr>
          <a:xfrm>
            <a:off x="419517" y="2916652"/>
            <a:ext cx="2209800" cy="2709306"/>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Tree>
    <p:extLst>
      <p:ext uri="{BB962C8B-B14F-4D97-AF65-F5344CB8AC3E}">
        <p14:creationId xmlns:p14="http://schemas.microsoft.com/office/powerpoint/2010/main" val="2904470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85581" y="446720"/>
            <a:ext cx="5614915" cy="69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0000"/>
                </a:solidFill>
                <a:effectLst/>
                <a:uLnTx/>
                <a:uFillTx/>
                <a:latin typeface="Arial"/>
                <a:ea typeface="ＭＳ Ｐゴシック" pitchFamily="-65" charset="-128"/>
                <a:cs typeface="+mn-cs"/>
              </a:rPr>
              <a:t>Decision authorities</a:t>
            </a:r>
          </a:p>
        </p:txBody>
      </p:sp>
      <p:pic>
        <p:nvPicPr>
          <p:cNvPr id="115" name="Picture 114" descr="Barts-Health-NHS-Trust-–-CMYK-BLU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7982" y="204256"/>
            <a:ext cx="1309686" cy="773488"/>
          </a:xfrm>
          <a:prstGeom prst="rect">
            <a:avLst/>
          </a:prstGeom>
        </p:spPr>
      </p:pic>
      <p:cxnSp>
        <p:nvCxnSpPr>
          <p:cNvPr id="4" name="Straight Connector 3"/>
          <p:cNvCxnSpPr/>
          <p:nvPr/>
        </p:nvCxnSpPr>
        <p:spPr>
          <a:xfrm>
            <a:off x="217712" y="2379900"/>
            <a:ext cx="8659956" cy="1775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7712" y="4108184"/>
            <a:ext cx="8659956" cy="1775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rot="16200000">
            <a:off x="14803" y="1682662"/>
            <a:ext cx="849090" cy="38304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91DA"/>
                </a:solidFill>
                <a:effectLst/>
                <a:uLnTx/>
                <a:uFillTx/>
                <a:latin typeface="Arial"/>
                <a:ea typeface="+mn-ea"/>
                <a:cs typeface="+mn-cs"/>
              </a:rPr>
              <a:t>Oversight &amp; Scrutiny</a:t>
            </a:r>
          </a:p>
        </p:txBody>
      </p:sp>
      <p:sp>
        <p:nvSpPr>
          <p:cNvPr id="41" name="Rectangle 40"/>
          <p:cNvSpPr/>
          <p:nvPr/>
        </p:nvSpPr>
        <p:spPr>
          <a:xfrm rot="16200000">
            <a:off x="-384378" y="3089324"/>
            <a:ext cx="1544384" cy="29793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91DA"/>
                </a:solidFill>
                <a:effectLst/>
                <a:uLnTx/>
                <a:uFillTx/>
                <a:latin typeface="Arial"/>
                <a:ea typeface="+mn-ea"/>
                <a:cs typeface="+mn-cs"/>
              </a:rPr>
              <a:t>Decision Forums</a:t>
            </a:r>
          </a:p>
        </p:txBody>
      </p:sp>
      <p:sp>
        <p:nvSpPr>
          <p:cNvPr id="10" name="Rectangle 9"/>
          <p:cNvSpPr/>
          <p:nvPr/>
        </p:nvSpPr>
        <p:spPr>
          <a:xfrm>
            <a:off x="1240466" y="1379957"/>
            <a:ext cx="6922282" cy="274854"/>
          </a:xfrm>
          <a:prstGeom prst="rect">
            <a:avLst/>
          </a:pr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Clinical Forum</a:t>
            </a:r>
          </a:p>
        </p:txBody>
      </p:sp>
      <p:sp>
        <p:nvSpPr>
          <p:cNvPr id="55" name="Rectangle 54"/>
          <p:cNvSpPr/>
          <p:nvPr/>
        </p:nvSpPr>
        <p:spPr>
          <a:xfrm>
            <a:off x="210304" y="857638"/>
            <a:ext cx="6630944" cy="452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ysClr val="windowText" lastClr="000000"/>
                </a:solidFill>
                <a:effectLst/>
                <a:uLnTx/>
                <a:uFillTx/>
                <a:latin typeface="Arial"/>
                <a:ea typeface="+mn-ea"/>
                <a:cs typeface="+mn-cs"/>
              </a:rPr>
              <a:t>There are three levels of decision making authority for clinical teams</a:t>
            </a:r>
          </a:p>
        </p:txBody>
      </p:sp>
      <p:sp>
        <p:nvSpPr>
          <p:cNvPr id="57" name="Rectangle 56"/>
          <p:cNvSpPr/>
          <p:nvPr/>
        </p:nvSpPr>
        <p:spPr>
          <a:xfrm>
            <a:off x="7564176" y="3293146"/>
            <a:ext cx="1169620" cy="75184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Compassionate Care weekly update</a:t>
            </a:r>
          </a:p>
        </p:txBody>
      </p:sp>
      <p:sp>
        <p:nvSpPr>
          <p:cNvPr id="67" name="Rectangle 66"/>
          <p:cNvSpPr/>
          <p:nvPr/>
        </p:nvSpPr>
        <p:spPr>
          <a:xfrm>
            <a:off x="2517318" y="4283427"/>
            <a:ext cx="1015706" cy="59998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Clinical Oversight Group</a:t>
            </a:r>
          </a:p>
        </p:txBody>
      </p:sp>
      <p:sp>
        <p:nvSpPr>
          <p:cNvPr id="68" name="Rectangle 67"/>
          <p:cNvSpPr/>
          <p:nvPr/>
        </p:nvSpPr>
        <p:spPr>
          <a:xfrm>
            <a:off x="2527459" y="4936060"/>
            <a:ext cx="1015706" cy="72093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ICU Clinical Governance Group</a:t>
            </a:r>
          </a:p>
        </p:txBody>
      </p:sp>
      <p:sp>
        <p:nvSpPr>
          <p:cNvPr id="69" name="Rectangle 68"/>
          <p:cNvSpPr/>
          <p:nvPr/>
        </p:nvSpPr>
        <p:spPr>
          <a:xfrm>
            <a:off x="2527459" y="5713664"/>
            <a:ext cx="1015706" cy="72093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Medical Equipment Procurement Advisory </a:t>
            </a:r>
          </a:p>
        </p:txBody>
      </p:sp>
      <p:sp>
        <p:nvSpPr>
          <p:cNvPr id="78" name="Rectangle 77"/>
          <p:cNvSpPr/>
          <p:nvPr/>
        </p:nvSpPr>
        <p:spPr>
          <a:xfrm>
            <a:off x="3614665" y="4288289"/>
            <a:ext cx="1023861" cy="59300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Medicines Safety and Governance</a:t>
            </a:r>
          </a:p>
        </p:txBody>
      </p:sp>
      <p:cxnSp>
        <p:nvCxnSpPr>
          <p:cNvPr id="85" name="Straight Connector 84"/>
          <p:cNvCxnSpPr/>
          <p:nvPr/>
        </p:nvCxnSpPr>
        <p:spPr>
          <a:xfrm>
            <a:off x="5929534" y="4193378"/>
            <a:ext cx="24497" cy="257319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rot="16200000">
            <a:off x="-784430" y="5268328"/>
            <a:ext cx="2337510" cy="2376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91DA"/>
                </a:solidFill>
                <a:effectLst/>
                <a:uLnTx/>
                <a:uFillTx/>
                <a:latin typeface="Arial"/>
                <a:ea typeface="+mn-ea"/>
                <a:cs typeface="+mn-cs"/>
              </a:rPr>
              <a:t>Expert groups / meetings</a:t>
            </a:r>
          </a:p>
        </p:txBody>
      </p:sp>
      <p:sp>
        <p:nvSpPr>
          <p:cNvPr id="90" name="Rectangle 89"/>
          <p:cNvSpPr/>
          <p:nvPr/>
        </p:nvSpPr>
        <p:spPr>
          <a:xfrm>
            <a:off x="6317194" y="4283427"/>
            <a:ext cx="2337510" cy="237670"/>
          </a:xfrm>
          <a:prstGeom prst="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Core clinical teams</a:t>
            </a:r>
          </a:p>
        </p:txBody>
      </p:sp>
      <p:sp>
        <p:nvSpPr>
          <p:cNvPr id="91" name="Rectangle 90"/>
          <p:cNvSpPr/>
          <p:nvPr/>
        </p:nvSpPr>
        <p:spPr>
          <a:xfrm>
            <a:off x="3617480" y="4936059"/>
            <a:ext cx="1023862" cy="49876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Mortuary and Death cert.</a:t>
            </a:r>
          </a:p>
        </p:txBody>
      </p:sp>
      <p:sp>
        <p:nvSpPr>
          <p:cNvPr id="93" name="Rectangle 92"/>
          <p:cNvSpPr/>
          <p:nvPr/>
        </p:nvSpPr>
        <p:spPr>
          <a:xfrm>
            <a:off x="3616452" y="5902825"/>
            <a:ext cx="1023862" cy="53177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Training and education liaison</a:t>
            </a:r>
          </a:p>
        </p:txBody>
      </p:sp>
      <p:sp>
        <p:nvSpPr>
          <p:cNvPr id="98" name="Rectangle 97"/>
          <p:cNvSpPr/>
          <p:nvPr/>
        </p:nvSpPr>
        <p:spPr>
          <a:xfrm>
            <a:off x="5527389" y="2474281"/>
            <a:ext cx="1169620" cy="763718"/>
          </a:xfrm>
          <a:prstGeom prst="rect">
            <a:avLst/>
          </a:prstGeom>
          <a:solidFill>
            <a:schemeClr val="accent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Clinical Reference Group</a:t>
            </a:r>
          </a:p>
        </p:txBody>
      </p:sp>
      <p:sp>
        <p:nvSpPr>
          <p:cNvPr id="99" name="Rectangle 98"/>
          <p:cNvSpPr/>
          <p:nvPr/>
        </p:nvSpPr>
        <p:spPr>
          <a:xfrm>
            <a:off x="3614665" y="5489589"/>
            <a:ext cx="1023861" cy="35683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Quality and Learning SLT</a:t>
            </a:r>
          </a:p>
        </p:txBody>
      </p:sp>
      <p:sp>
        <p:nvSpPr>
          <p:cNvPr id="102" name="Rectangle 101"/>
          <p:cNvSpPr/>
          <p:nvPr/>
        </p:nvSpPr>
        <p:spPr>
          <a:xfrm>
            <a:off x="6317195" y="4521097"/>
            <a:ext cx="2337510" cy="210611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Form expert groups where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Attend relevant strategic forums on issue-specific basis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Inform and report to clinical forum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Implement decisions agreed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 name="Rectangle 102"/>
          <p:cNvSpPr/>
          <p:nvPr/>
        </p:nvSpPr>
        <p:spPr>
          <a:xfrm>
            <a:off x="536778" y="4179397"/>
            <a:ext cx="1918622" cy="213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Multi-disciplinary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Meet on a regular basis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Delegated authority within specialism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Report to Strategic forums or Clinical Forum as relevant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 name="Rectangle 104"/>
          <p:cNvSpPr/>
          <p:nvPr/>
        </p:nvSpPr>
        <p:spPr>
          <a:xfrm>
            <a:off x="536778" y="2498023"/>
            <a:ext cx="3713354" cy="1590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Strategic and multi-disciplinary leadership committees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Endorse relevant expert group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hold significant delegated authority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Informs clinical forum of decisions made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Evaluate relevant internal and external data and insights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Prioritise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7" name="Rectangle 106"/>
          <p:cNvSpPr/>
          <p:nvPr/>
        </p:nvSpPr>
        <p:spPr>
          <a:xfrm>
            <a:off x="1240465" y="1650327"/>
            <a:ext cx="6922282" cy="634470"/>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Overview of decisions at forums and expert groups and ability to scrutinise and challenge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Identify and address interdependencies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Identifies new issues requiring action</a:t>
            </a:r>
          </a:p>
        </p:txBody>
      </p:sp>
      <p:sp>
        <p:nvSpPr>
          <p:cNvPr id="108" name="Rectangle 107"/>
          <p:cNvSpPr/>
          <p:nvPr/>
        </p:nvSpPr>
        <p:spPr>
          <a:xfrm>
            <a:off x="4692406" y="4283427"/>
            <a:ext cx="1015706" cy="59998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Mortality and Morbidity</a:t>
            </a:r>
          </a:p>
        </p:txBody>
      </p:sp>
      <p:sp>
        <p:nvSpPr>
          <p:cNvPr id="111" name="Rectangle 110"/>
          <p:cNvSpPr/>
          <p:nvPr/>
        </p:nvSpPr>
        <p:spPr>
          <a:xfrm>
            <a:off x="6256438" y="3279715"/>
            <a:ext cx="1169620" cy="74830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Matrons daily meeting</a:t>
            </a:r>
          </a:p>
        </p:txBody>
      </p:sp>
      <p:sp>
        <p:nvSpPr>
          <p:cNvPr id="112" name="Rectangle 111"/>
          <p:cNvSpPr/>
          <p:nvPr/>
        </p:nvSpPr>
        <p:spPr>
          <a:xfrm>
            <a:off x="4936457" y="3286370"/>
            <a:ext cx="1181863" cy="74165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Clinical model and staffing</a:t>
            </a:r>
          </a:p>
        </p:txBody>
      </p:sp>
      <p:sp>
        <p:nvSpPr>
          <p:cNvPr id="122" name="Rectangle 121"/>
          <p:cNvSpPr/>
          <p:nvPr/>
        </p:nvSpPr>
        <p:spPr>
          <a:xfrm>
            <a:off x="4692406" y="4936059"/>
            <a:ext cx="1023862" cy="49876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FSLT and bereavement</a:t>
            </a:r>
          </a:p>
        </p:txBody>
      </p:sp>
      <p:sp>
        <p:nvSpPr>
          <p:cNvPr id="30" name="Rectangle 29"/>
          <p:cNvSpPr/>
          <p:nvPr/>
        </p:nvSpPr>
        <p:spPr>
          <a:xfrm>
            <a:off x="4693706" y="5488140"/>
            <a:ext cx="1023862" cy="49876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Stepdown working group</a:t>
            </a:r>
          </a:p>
        </p:txBody>
      </p:sp>
      <p:sp>
        <p:nvSpPr>
          <p:cNvPr id="31" name="Rectangle 30"/>
          <p:cNvSpPr/>
          <p:nvPr/>
        </p:nvSpPr>
        <p:spPr>
          <a:xfrm>
            <a:off x="6804646" y="2474281"/>
            <a:ext cx="1169620" cy="75184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Operations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daily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meeting</a:t>
            </a:r>
          </a:p>
        </p:txBody>
      </p:sp>
      <p:sp>
        <p:nvSpPr>
          <p:cNvPr id="32" name="Rectangle 31"/>
          <p:cNvSpPr/>
          <p:nvPr/>
        </p:nvSpPr>
        <p:spPr>
          <a:xfrm>
            <a:off x="4688328" y="6040222"/>
            <a:ext cx="1023862" cy="39437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Safeguarding</a:t>
            </a:r>
          </a:p>
        </p:txBody>
      </p:sp>
      <p:sp>
        <p:nvSpPr>
          <p:cNvPr id="33" name="Text Placeholder 1">
            <a:extLst>
              <a:ext uri="{FF2B5EF4-FFF2-40B4-BE49-F238E27FC236}">
                <a16:creationId xmlns:a16="http://schemas.microsoft.com/office/drawing/2014/main" id="{0EAD4030-741A-40E4-B19E-09E8F7AE11F3}"/>
              </a:ext>
            </a:extLst>
          </p:cNvPr>
          <p:cNvSpPr txBox="1">
            <a:spLocks/>
          </p:cNvSpPr>
          <p:nvPr/>
        </p:nvSpPr>
        <p:spPr>
          <a:xfrm>
            <a:off x="185581" y="135724"/>
            <a:ext cx="1416391" cy="443102"/>
          </a:xfrm>
          <a:prstGeom prst="roundRect">
            <a:avLst/>
          </a:prstGeom>
          <a:solidFill>
            <a:schemeClr val="accent5">
              <a:lumMod val="20000"/>
              <a:lumOff val="80000"/>
            </a:schemeClr>
          </a:solidFill>
          <a:ln w="25400" cap="flat" cmpd="sng" algn="ctr">
            <a:solidFill>
              <a:schemeClr val="accent5">
                <a:lumMod val="60000"/>
                <a:lumOff val="40000"/>
              </a:schemeClr>
            </a:solidFill>
            <a:prstDash val="solid"/>
          </a:ln>
          <a:effectLst/>
        </p:spPr>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ts val="0"/>
              </a:spcBef>
              <a:spcAft>
                <a:spcPts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Decision making</a:t>
            </a:r>
          </a:p>
        </p:txBody>
      </p:sp>
    </p:spTree>
    <p:extLst>
      <p:ext uri="{BB962C8B-B14F-4D97-AF65-F5344CB8AC3E}">
        <p14:creationId xmlns:p14="http://schemas.microsoft.com/office/powerpoint/2010/main" val="2534422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8626308" y="4423903"/>
            <a:ext cx="95907" cy="163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19"/>
          <p:cNvSpPr/>
          <p:nvPr/>
        </p:nvSpPr>
        <p:spPr>
          <a:xfrm>
            <a:off x="167774" y="499048"/>
            <a:ext cx="5614915" cy="69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0000"/>
                </a:solidFill>
                <a:effectLst/>
                <a:uLnTx/>
                <a:uFillTx/>
                <a:latin typeface="Arial"/>
                <a:ea typeface="ＭＳ Ｐゴシック" pitchFamily="-65" charset="-128"/>
                <a:cs typeface="+mn-cs"/>
              </a:rPr>
              <a:t>Medical Decision-making structure</a:t>
            </a:r>
          </a:p>
        </p:txBody>
      </p:sp>
      <p:pic>
        <p:nvPicPr>
          <p:cNvPr id="115" name="Picture 114" descr="Barts-Health-NHS-Trust-–-CMYK-BLU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7982" y="204256"/>
            <a:ext cx="1309686" cy="773488"/>
          </a:xfrm>
          <a:prstGeom prst="rect">
            <a:avLst/>
          </a:prstGeom>
        </p:spPr>
      </p:pic>
      <p:sp>
        <p:nvSpPr>
          <p:cNvPr id="10" name="Rectangle 9"/>
          <p:cNvSpPr/>
          <p:nvPr/>
        </p:nvSpPr>
        <p:spPr>
          <a:xfrm>
            <a:off x="4473375" y="1094881"/>
            <a:ext cx="3744053" cy="274964"/>
          </a:xfrm>
          <a:prstGeom prst="rect">
            <a:avLst/>
          </a:pr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Clinical Forum</a:t>
            </a:r>
          </a:p>
        </p:txBody>
      </p:sp>
      <p:sp>
        <p:nvSpPr>
          <p:cNvPr id="44" name="Rectangle 43"/>
          <p:cNvSpPr/>
          <p:nvPr/>
        </p:nvSpPr>
        <p:spPr>
          <a:xfrm>
            <a:off x="821083" y="1085714"/>
            <a:ext cx="3283393" cy="284131"/>
          </a:xfrm>
          <a:prstGeom prst="rect">
            <a:avLst/>
          </a:pr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Quality and Risk board meeting</a:t>
            </a:r>
          </a:p>
        </p:txBody>
      </p:sp>
      <p:sp>
        <p:nvSpPr>
          <p:cNvPr id="98" name="Rectangle 97"/>
          <p:cNvSpPr/>
          <p:nvPr/>
        </p:nvSpPr>
        <p:spPr>
          <a:xfrm>
            <a:off x="3215724" y="2666962"/>
            <a:ext cx="2393601" cy="73284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Clinical Reference Group</a:t>
            </a:r>
          </a:p>
        </p:txBody>
      </p:sp>
      <p:sp>
        <p:nvSpPr>
          <p:cNvPr id="105" name="Rectangle 104"/>
          <p:cNvSpPr/>
          <p:nvPr/>
        </p:nvSpPr>
        <p:spPr>
          <a:xfrm>
            <a:off x="760117" y="5063929"/>
            <a:ext cx="7861935" cy="1590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Strategic and multi-disciplinary committees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Discuss key issues in detail and propose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Complex issues escalated to CRG for decision authority, less complex issues reported to CRG and Forum for endorsement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Additional expert groups can be included on an issue-by-issue basis as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6" name="Rectangle 105"/>
          <p:cNvSpPr/>
          <p:nvPr/>
        </p:nvSpPr>
        <p:spPr>
          <a:xfrm>
            <a:off x="821083" y="1355179"/>
            <a:ext cx="3283393" cy="817662"/>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Formed of senior leadership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Oversight and governance responsibilities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CRG reports issues by exception</a:t>
            </a:r>
          </a:p>
        </p:txBody>
      </p:sp>
      <p:sp>
        <p:nvSpPr>
          <p:cNvPr id="107" name="Rectangle 106"/>
          <p:cNvSpPr/>
          <p:nvPr/>
        </p:nvSpPr>
        <p:spPr>
          <a:xfrm>
            <a:off x="4473374" y="1387812"/>
            <a:ext cx="3744054" cy="83019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Overview of decisions by CRG and Expert Groups with ability to scrutinise and challenge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Identifies new issues requiring 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Determines appropriate decision authorities</a:t>
            </a:r>
          </a:p>
        </p:txBody>
      </p:sp>
      <p:grpSp>
        <p:nvGrpSpPr>
          <p:cNvPr id="5" name="Group 4"/>
          <p:cNvGrpSpPr/>
          <p:nvPr/>
        </p:nvGrpSpPr>
        <p:grpSpPr>
          <a:xfrm>
            <a:off x="591941" y="4066719"/>
            <a:ext cx="7714268" cy="997210"/>
            <a:chOff x="764373" y="4336074"/>
            <a:chExt cx="7861935" cy="997210"/>
          </a:xfrm>
        </p:grpSpPr>
        <p:sp>
          <p:nvSpPr>
            <p:cNvPr id="67" name="Rectangle 66"/>
            <p:cNvSpPr/>
            <p:nvPr/>
          </p:nvSpPr>
          <p:spPr>
            <a:xfrm>
              <a:off x="764373" y="4336074"/>
              <a:ext cx="1015706" cy="71506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Clinical Oversight Group</a:t>
              </a:r>
            </a:p>
          </p:txBody>
        </p:sp>
        <p:sp>
          <p:nvSpPr>
            <p:cNvPr id="68" name="Rectangle 67"/>
            <p:cNvSpPr/>
            <p:nvPr/>
          </p:nvSpPr>
          <p:spPr>
            <a:xfrm>
              <a:off x="1900750" y="4339563"/>
              <a:ext cx="1015706" cy="72093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ICU Clinical Governance Group</a:t>
              </a:r>
            </a:p>
          </p:txBody>
        </p:sp>
        <p:sp>
          <p:nvSpPr>
            <p:cNvPr id="69" name="Rectangle 68"/>
            <p:cNvSpPr/>
            <p:nvPr/>
          </p:nvSpPr>
          <p:spPr>
            <a:xfrm>
              <a:off x="7610602" y="4336074"/>
              <a:ext cx="1015706" cy="9972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Medical Equipment Procurement Advisory Group</a:t>
              </a:r>
            </a:p>
          </p:txBody>
        </p:sp>
        <p:sp>
          <p:nvSpPr>
            <p:cNvPr id="78" name="Rectangle 77"/>
            <p:cNvSpPr/>
            <p:nvPr/>
          </p:nvSpPr>
          <p:spPr>
            <a:xfrm>
              <a:off x="3037127" y="4339563"/>
              <a:ext cx="1023861" cy="71157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Medicines Management</a:t>
              </a:r>
            </a:p>
          </p:txBody>
        </p:sp>
        <p:sp>
          <p:nvSpPr>
            <p:cNvPr id="93" name="Rectangle 92"/>
            <p:cNvSpPr/>
            <p:nvPr/>
          </p:nvSpPr>
          <p:spPr>
            <a:xfrm>
              <a:off x="5321539" y="4345432"/>
              <a:ext cx="1023862" cy="71506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Training and education liaison</a:t>
              </a:r>
            </a:p>
          </p:txBody>
        </p:sp>
        <p:sp>
          <p:nvSpPr>
            <p:cNvPr id="99" name="Rectangle 98"/>
            <p:cNvSpPr/>
            <p:nvPr/>
          </p:nvSpPr>
          <p:spPr>
            <a:xfrm>
              <a:off x="6466071" y="4339563"/>
              <a:ext cx="1023861" cy="72093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Quality and Learning SLT</a:t>
              </a:r>
            </a:p>
          </p:txBody>
        </p:sp>
        <p:sp>
          <p:nvSpPr>
            <p:cNvPr id="108" name="Rectangle 107"/>
            <p:cNvSpPr/>
            <p:nvPr/>
          </p:nvSpPr>
          <p:spPr>
            <a:xfrm>
              <a:off x="4181659" y="4341450"/>
              <a:ext cx="1015706" cy="70969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Mortality and Morbidity</a:t>
              </a:r>
            </a:p>
          </p:txBody>
        </p:sp>
      </p:grpSp>
      <p:cxnSp>
        <p:nvCxnSpPr>
          <p:cNvPr id="22" name="Elbow Connector 21"/>
          <p:cNvCxnSpPr>
            <a:cxnSpLocks/>
            <a:stCxn id="29" idx="3"/>
            <a:endCxn id="107" idx="3"/>
          </p:cNvCxnSpPr>
          <p:nvPr/>
        </p:nvCxnSpPr>
        <p:spPr>
          <a:xfrm flipH="1" flipV="1">
            <a:off x="8217428" y="1802910"/>
            <a:ext cx="504787" cy="2702683"/>
          </a:xfrm>
          <a:prstGeom prst="bentConnector3">
            <a:avLst>
              <a:gd name="adj1" fmla="val -45286"/>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 name="Right Brace 24"/>
          <p:cNvSpPr/>
          <p:nvPr/>
        </p:nvSpPr>
        <p:spPr>
          <a:xfrm>
            <a:off x="8394452" y="3949053"/>
            <a:ext cx="227600" cy="1127637"/>
          </a:xfrm>
          <a:prstGeom prst="rightBrace">
            <a:avLst>
              <a:gd name="adj1" fmla="val 70308"/>
              <a:gd name="adj2" fmla="val 49325"/>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33" name="Elbow Connector 32"/>
          <p:cNvCxnSpPr>
            <a:stCxn id="67" idx="0"/>
            <a:endCxn id="98" idx="2"/>
          </p:cNvCxnSpPr>
          <p:nvPr/>
        </p:nvCxnSpPr>
        <p:spPr>
          <a:xfrm rot="5400000" flipH="1" flipV="1">
            <a:off x="2417932" y="2072126"/>
            <a:ext cx="666916" cy="3322270"/>
          </a:xfrm>
          <a:prstGeom prst="bentConnector3">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p:cNvCxnSpPr>
            <a:stCxn id="68" idx="0"/>
            <a:endCxn id="98" idx="2"/>
          </p:cNvCxnSpPr>
          <p:nvPr/>
        </p:nvCxnSpPr>
        <p:spPr>
          <a:xfrm rot="5400000" flipH="1" flipV="1">
            <a:off x="2973704" y="2631388"/>
            <a:ext cx="670405" cy="2207237"/>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78" idx="0"/>
            <a:endCxn id="98" idx="2"/>
          </p:cNvCxnSpPr>
          <p:nvPr/>
        </p:nvCxnSpPr>
        <p:spPr>
          <a:xfrm rot="5400000" flipH="1" flipV="1">
            <a:off x="3533221" y="3190905"/>
            <a:ext cx="670405" cy="1088203"/>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p:cNvCxnSpPr>
            <a:cxnSpLocks/>
            <a:stCxn id="108" idx="0"/>
            <a:endCxn id="98" idx="2"/>
          </p:cNvCxnSpPr>
          <p:nvPr/>
        </p:nvCxnSpPr>
        <p:spPr>
          <a:xfrm rot="16200000" flipV="1">
            <a:off x="4091795" y="3720533"/>
            <a:ext cx="672292" cy="30831"/>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93" idx="0"/>
            <a:endCxn id="98" idx="2"/>
          </p:cNvCxnSpPr>
          <p:nvPr/>
        </p:nvCxnSpPr>
        <p:spPr>
          <a:xfrm rot="16200000" flipV="1">
            <a:off x="4651040" y="3161288"/>
            <a:ext cx="676274" cy="1153303"/>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99" idx="0"/>
            <a:endCxn id="98" idx="2"/>
          </p:cNvCxnSpPr>
          <p:nvPr/>
        </p:nvCxnSpPr>
        <p:spPr>
          <a:xfrm rot="16200000" flipV="1">
            <a:off x="5215492" y="2596837"/>
            <a:ext cx="670405" cy="2276337"/>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Elbow Connector 99"/>
          <p:cNvCxnSpPr>
            <a:cxnSpLocks/>
            <a:stCxn id="98" idx="3"/>
            <a:endCxn id="107" idx="2"/>
          </p:cNvCxnSpPr>
          <p:nvPr/>
        </p:nvCxnSpPr>
        <p:spPr>
          <a:xfrm flipV="1">
            <a:off x="5609325" y="2218007"/>
            <a:ext cx="736076" cy="815376"/>
          </a:xfrm>
          <a:prstGeom prst="bentConnector2">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Elbow Connector 100"/>
          <p:cNvCxnSpPr>
            <a:stCxn id="98" idx="0"/>
            <a:endCxn id="106" idx="2"/>
          </p:cNvCxnSpPr>
          <p:nvPr/>
        </p:nvCxnSpPr>
        <p:spPr>
          <a:xfrm rot="16200000" flipV="1">
            <a:off x="3190593" y="1445029"/>
            <a:ext cx="494121" cy="1949745"/>
          </a:xfrm>
          <a:prstGeom prst="bentConnector3">
            <a:avLst>
              <a:gd name="adj1" fmla="val 72912"/>
            </a:avLst>
          </a:prstGeom>
          <a:ln w="1905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813795" y="2146052"/>
            <a:ext cx="2501803" cy="1926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Primary medical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       decision making authority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Reported to by Expert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Informs Clinical Forum as standard and other Exec Cttee’s by exception</a:t>
            </a:r>
          </a:p>
        </p:txBody>
      </p:sp>
      <p:cxnSp>
        <p:nvCxnSpPr>
          <p:cNvPr id="84" name="Straight Arrow Connector 83"/>
          <p:cNvCxnSpPr/>
          <p:nvPr/>
        </p:nvCxnSpPr>
        <p:spPr>
          <a:xfrm>
            <a:off x="5948404" y="143636"/>
            <a:ext cx="516562" cy="1"/>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5694896" y="136746"/>
            <a:ext cx="1153086" cy="28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Reporting line</a:t>
            </a:r>
          </a:p>
        </p:txBody>
      </p:sp>
      <p:sp>
        <p:nvSpPr>
          <p:cNvPr id="116" name="Rectangle 115"/>
          <p:cNvSpPr/>
          <p:nvPr/>
        </p:nvSpPr>
        <p:spPr>
          <a:xfrm>
            <a:off x="6718474" y="146704"/>
            <a:ext cx="1153086" cy="28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Informing line</a:t>
            </a:r>
          </a:p>
        </p:txBody>
      </p:sp>
      <p:cxnSp>
        <p:nvCxnSpPr>
          <p:cNvPr id="117" name="Straight Arrow Connector 116"/>
          <p:cNvCxnSpPr/>
          <p:nvPr/>
        </p:nvCxnSpPr>
        <p:spPr>
          <a:xfrm>
            <a:off x="6946120" y="136746"/>
            <a:ext cx="516562" cy="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4" name="Text Placeholder 1">
            <a:extLst>
              <a:ext uri="{FF2B5EF4-FFF2-40B4-BE49-F238E27FC236}">
                <a16:creationId xmlns:a16="http://schemas.microsoft.com/office/drawing/2014/main" id="{DF93CCBD-2B68-4B70-8798-909BA5411C01}"/>
              </a:ext>
            </a:extLst>
          </p:cNvPr>
          <p:cNvSpPr txBox="1">
            <a:spLocks/>
          </p:cNvSpPr>
          <p:nvPr/>
        </p:nvSpPr>
        <p:spPr>
          <a:xfrm>
            <a:off x="185581" y="135724"/>
            <a:ext cx="1416391" cy="443102"/>
          </a:xfrm>
          <a:prstGeom prst="roundRect">
            <a:avLst/>
          </a:prstGeom>
          <a:solidFill>
            <a:schemeClr val="accent5">
              <a:lumMod val="20000"/>
              <a:lumOff val="80000"/>
            </a:schemeClr>
          </a:solidFill>
          <a:ln w="25400" cap="flat" cmpd="sng" algn="ctr">
            <a:solidFill>
              <a:schemeClr val="accent5">
                <a:lumMod val="60000"/>
                <a:lumOff val="40000"/>
              </a:schemeClr>
            </a:solidFill>
            <a:prstDash val="solid"/>
          </a:ln>
          <a:effectLst/>
        </p:spPr>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ts val="0"/>
              </a:spcBef>
              <a:spcAft>
                <a:spcPts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Decision making</a:t>
            </a:r>
          </a:p>
        </p:txBody>
      </p:sp>
    </p:spTree>
    <p:extLst>
      <p:ext uri="{BB962C8B-B14F-4D97-AF65-F5344CB8AC3E}">
        <p14:creationId xmlns:p14="http://schemas.microsoft.com/office/powerpoint/2010/main" val="3087549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2272" y="470287"/>
            <a:ext cx="8418791" cy="69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0000"/>
                </a:solidFill>
                <a:effectLst/>
                <a:uLnTx/>
                <a:uFillTx/>
                <a:latin typeface="Arial"/>
                <a:ea typeface="ＭＳ Ｐゴシック" pitchFamily="-65" charset="-128"/>
                <a:cs typeface="+mn-cs"/>
              </a:rPr>
              <a:t>Weekly schedule</a:t>
            </a:r>
          </a:p>
        </p:txBody>
      </p:sp>
      <p:graphicFrame>
        <p:nvGraphicFramePr>
          <p:cNvPr id="6" name="Diagram 5"/>
          <p:cNvGraphicFramePr/>
          <p:nvPr/>
        </p:nvGraphicFramePr>
        <p:xfrm>
          <a:off x="843379" y="1130300"/>
          <a:ext cx="7785715" cy="1177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rot="16200000">
            <a:off x="-479992" y="3030684"/>
            <a:ext cx="2013667" cy="23767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Business as Usual</a:t>
            </a:r>
          </a:p>
        </p:txBody>
      </p:sp>
      <p:sp>
        <p:nvSpPr>
          <p:cNvPr id="9" name="Rectangle 8"/>
          <p:cNvSpPr/>
          <p:nvPr/>
        </p:nvSpPr>
        <p:spPr>
          <a:xfrm rot="16200000">
            <a:off x="-479993" y="5347633"/>
            <a:ext cx="2013667" cy="237670"/>
          </a:xfrm>
          <a:prstGeom prst="rect">
            <a:avLst/>
          </a:pr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Ramp up / Down</a:t>
            </a:r>
          </a:p>
        </p:txBody>
      </p:sp>
      <p:sp>
        <p:nvSpPr>
          <p:cNvPr id="10" name="Rectangle 9"/>
          <p:cNvSpPr/>
          <p:nvPr/>
        </p:nvSpPr>
        <p:spPr>
          <a:xfrm>
            <a:off x="843380" y="2142684"/>
            <a:ext cx="1451866" cy="201366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COG</a:t>
            </a: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11"/>
          <p:cNvSpPr/>
          <p:nvPr/>
        </p:nvSpPr>
        <p:spPr>
          <a:xfrm>
            <a:off x="2360734" y="2142684"/>
            <a:ext cx="1451866" cy="201366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Clinical Forum</a:t>
            </a: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Quality and Risk board meeting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Rectangle 15"/>
          <p:cNvSpPr/>
          <p:nvPr/>
        </p:nvSpPr>
        <p:spPr>
          <a:xfrm>
            <a:off x="3878088" y="2142684"/>
            <a:ext cx="1451866" cy="201366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CRG</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Rectangle 16"/>
          <p:cNvSpPr/>
          <p:nvPr/>
        </p:nvSpPr>
        <p:spPr>
          <a:xfrm>
            <a:off x="5395442" y="2142684"/>
            <a:ext cx="1451866" cy="201366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Clinical Forum</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Rectangle 17"/>
          <p:cNvSpPr/>
          <p:nvPr/>
        </p:nvSpPr>
        <p:spPr>
          <a:xfrm>
            <a:off x="6912796" y="2142684"/>
            <a:ext cx="1451866" cy="201366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COG</a:t>
            </a: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Rectangle 18"/>
          <p:cNvSpPr/>
          <p:nvPr/>
        </p:nvSpPr>
        <p:spPr>
          <a:xfrm>
            <a:off x="843379" y="4439635"/>
            <a:ext cx="1451866" cy="201366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Clinical Forum</a:t>
            </a: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CRG</a:t>
            </a: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COG</a:t>
            </a: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MEPAG</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19"/>
          <p:cNvSpPr/>
          <p:nvPr/>
        </p:nvSpPr>
        <p:spPr>
          <a:xfrm>
            <a:off x="2360734" y="4439635"/>
            <a:ext cx="1451866" cy="201366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Clinical Forum</a:t>
            </a: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Risk and Governance exec meeting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Rectangle 20"/>
          <p:cNvSpPr/>
          <p:nvPr/>
        </p:nvSpPr>
        <p:spPr>
          <a:xfrm>
            <a:off x="3878088" y="4439635"/>
            <a:ext cx="1451866" cy="201366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Clinical Forum</a:t>
            </a: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CRG</a:t>
            </a:r>
          </a:p>
        </p:txBody>
      </p:sp>
      <p:sp>
        <p:nvSpPr>
          <p:cNvPr id="22" name="Rectangle 21"/>
          <p:cNvSpPr/>
          <p:nvPr/>
        </p:nvSpPr>
        <p:spPr>
          <a:xfrm>
            <a:off x="5395442" y="4439635"/>
            <a:ext cx="1451866" cy="201366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Clinical Forum</a:t>
            </a: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MEPAG</a:t>
            </a:r>
          </a:p>
        </p:txBody>
      </p:sp>
      <p:sp>
        <p:nvSpPr>
          <p:cNvPr id="23" name="Rectangle 22"/>
          <p:cNvSpPr/>
          <p:nvPr/>
        </p:nvSpPr>
        <p:spPr>
          <a:xfrm>
            <a:off x="6912796" y="4439635"/>
            <a:ext cx="1451866" cy="201366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Clinical Forum</a:t>
            </a: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03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Arial"/>
                <a:ea typeface="+mn-ea"/>
                <a:cs typeface="+mn-cs"/>
              </a:rPr>
              <a:t>COG</a:t>
            </a:r>
          </a:p>
        </p:txBody>
      </p:sp>
      <p:cxnSp>
        <p:nvCxnSpPr>
          <p:cNvPr id="24" name="Straight Connector 23"/>
          <p:cNvCxnSpPr/>
          <p:nvPr/>
        </p:nvCxnSpPr>
        <p:spPr>
          <a:xfrm>
            <a:off x="217712" y="4298684"/>
            <a:ext cx="8659956" cy="1775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17712" y="903919"/>
            <a:ext cx="8411382" cy="452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ysClr val="windowText" lastClr="000000"/>
                </a:solidFill>
                <a:effectLst/>
                <a:uLnTx/>
                <a:uFillTx/>
                <a:latin typeface="Arial"/>
                <a:ea typeface="+mn-ea"/>
                <a:cs typeface="+mn-cs"/>
              </a:rPr>
              <a:t>There are regular meetings during BAU which increases during intensive ramp up/down periods</a:t>
            </a:r>
          </a:p>
        </p:txBody>
      </p:sp>
      <p:pic>
        <p:nvPicPr>
          <p:cNvPr id="34" name="Picture 33" descr="Barts-Health-NHS-Trust-–-CMYK-BLU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67982" y="204256"/>
            <a:ext cx="1309686" cy="773488"/>
          </a:xfrm>
          <a:prstGeom prst="rect">
            <a:avLst/>
          </a:prstGeom>
        </p:spPr>
      </p:pic>
      <p:sp>
        <p:nvSpPr>
          <p:cNvPr id="26" name="Text Placeholder 1">
            <a:extLst>
              <a:ext uri="{FF2B5EF4-FFF2-40B4-BE49-F238E27FC236}">
                <a16:creationId xmlns:a16="http://schemas.microsoft.com/office/drawing/2014/main" id="{8EADDF95-03CB-494D-9EA2-4A8A4ACEB995}"/>
              </a:ext>
            </a:extLst>
          </p:cNvPr>
          <p:cNvSpPr txBox="1">
            <a:spLocks/>
          </p:cNvSpPr>
          <p:nvPr/>
        </p:nvSpPr>
        <p:spPr>
          <a:xfrm>
            <a:off x="185581" y="135724"/>
            <a:ext cx="1416391" cy="443102"/>
          </a:xfrm>
          <a:prstGeom prst="roundRect">
            <a:avLst/>
          </a:prstGeom>
          <a:solidFill>
            <a:schemeClr val="accent5">
              <a:lumMod val="20000"/>
              <a:lumOff val="80000"/>
            </a:schemeClr>
          </a:solidFill>
          <a:ln w="25400" cap="flat" cmpd="sng" algn="ctr">
            <a:solidFill>
              <a:schemeClr val="accent5">
                <a:lumMod val="60000"/>
                <a:lumOff val="40000"/>
              </a:schemeClr>
            </a:solidFill>
            <a:prstDash val="solid"/>
          </a:ln>
          <a:effectLst/>
        </p:spPr>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ts val="0"/>
              </a:spcBef>
              <a:spcAft>
                <a:spcPts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Decision making</a:t>
            </a:r>
          </a:p>
        </p:txBody>
      </p:sp>
    </p:spTree>
    <p:extLst>
      <p:ext uri="{BB962C8B-B14F-4D97-AF65-F5344CB8AC3E}">
        <p14:creationId xmlns:p14="http://schemas.microsoft.com/office/powerpoint/2010/main" val="1369858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10604" y="470832"/>
            <a:ext cx="6653722" cy="69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rgbClr val="000000"/>
                </a:solidFill>
                <a:latin typeface="Arial"/>
                <a:ea typeface="ＭＳ Ｐゴシック" pitchFamily="-65" charset="-128"/>
              </a:rPr>
              <a:t>Proposed Quality &amp; L</a:t>
            </a:r>
            <a:r>
              <a:rPr kumimoji="0" lang="en-GB" sz="2100" b="1" i="0" u="none" strike="noStrike" kern="1200" cap="none" spc="0" normalizeH="0" baseline="0" noProof="0" dirty="0">
                <a:ln>
                  <a:noFill/>
                </a:ln>
                <a:solidFill>
                  <a:srgbClr val="000000"/>
                </a:solidFill>
                <a:effectLst/>
                <a:uLnTx/>
                <a:uFillTx/>
                <a:latin typeface="Arial"/>
                <a:ea typeface="ＭＳ Ｐゴシック" pitchFamily="-65" charset="-128"/>
                <a:cs typeface="+mn-cs"/>
              </a:rPr>
              <a:t>earning Team Structure</a:t>
            </a:r>
          </a:p>
        </p:txBody>
      </p:sp>
      <p:pic>
        <p:nvPicPr>
          <p:cNvPr id="115" name="Picture 114" descr="Barts-Health-NHS-Trust-–-CMYK-BLU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7982" y="204256"/>
            <a:ext cx="1309686" cy="773488"/>
          </a:xfrm>
          <a:prstGeom prst="rect">
            <a:avLst/>
          </a:prstGeom>
        </p:spPr>
      </p:pic>
      <p:sp>
        <p:nvSpPr>
          <p:cNvPr id="35" name="TextBox 34">
            <a:extLst>
              <a:ext uri="{FF2B5EF4-FFF2-40B4-BE49-F238E27FC236}">
                <a16:creationId xmlns:a16="http://schemas.microsoft.com/office/drawing/2014/main" id="{52DCA72B-8EA4-4A4E-9320-26A031DC3DED}"/>
              </a:ext>
            </a:extLst>
          </p:cNvPr>
          <p:cNvSpPr txBox="1"/>
          <p:nvPr/>
        </p:nvSpPr>
        <p:spPr>
          <a:xfrm>
            <a:off x="3343324" y="1707183"/>
            <a:ext cx="2457351" cy="584775"/>
          </a:xfrm>
          <a:prstGeom prst="rect">
            <a:avLst/>
          </a:prstGeom>
          <a:solidFill>
            <a:schemeClr val="tx2">
              <a:lumMod val="20000"/>
              <a:lumOff val="80000"/>
            </a:schemeClr>
          </a:solidFill>
          <a:ln>
            <a:solidFill>
              <a:schemeClr val="tx1"/>
            </a:solidFill>
          </a:ln>
        </p:spPr>
        <p:txBody>
          <a:bodyPr wrap="square" rtlCol="0">
            <a:spAutoFit/>
          </a:bodyPr>
          <a:lstStyle/>
          <a:p>
            <a:pPr algn="ctr" defTabSz="914400"/>
            <a:r>
              <a:rPr lang="en-GB" sz="1600" dirty="0">
                <a:solidFill>
                  <a:prstClr val="black"/>
                </a:solidFill>
              </a:rPr>
              <a:t>Quality and Learning</a:t>
            </a:r>
          </a:p>
          <a:p>
            <a:pPr algn="ctr" defTabSz="914400"/>
            <a:r>
              <a:rPr lang="en-GB" sz="1600" dirty="0">
                <a:solidFill>
                  <a:prstClr val="black"/>
                </a:solidFill>
              </a:rPr>
              <a:t> Lead</a:t>
            </a:r>
          </a:p>
        </p:txBody>
      </p:sp>
      <p:sp>
        <p:nvSpPr>
          <p:cNvPr id="36" name="TextBox 35">
            <a:extLst>
              <a:ext uri="{FF2B5EF4-FFF2-40B4-BE49-F238E27FC236}">
                <a16:creationId xmlns:a16="http://schemas.microsoft.com/office/drawing/2014/main" id="{DAFD699B-CCBA-4615-9626-30E7ABE3D13B}"/>
              </a:ext>
            </a:extLst>
          </p:cNvPr>
          <p:cNvSpPr txBox="1"/>
          <p:nvPr/>
        </p:nvSpPr>
        <p:spPr>
          <a:xfrm>
            <a:off x="310604" y="3038230"/>
            <a:ext cx="1762036" cy="338554"/>
          </a:xfrm>
          <a:prstGeom prst="rect">
            <a:avLst/>
          </a:prstGeom>
          <a:solidFill>
            <a:schemeClr val="tx2">
              <a:lumMod val="20000"/>
              <a:lumOff val="80000"/>
            </a:schemeClr>
          </a:solidFill>
          <a:ln>
            <a:solidFill>
              <a:schemeClr val="tx1"/>
            </a:solidFill>
          </a:ln>
        </p:spPr>
        <p:txBody>
          <a:bodyPr wrap="square" rtlCol="0">
            <a:spAutoFit/>
          </a:bodyPr>
          <a:lstStyle/>
          <a:p>
            <a:pPr algn="ctr" defTabSz="914400"/>
            <a:r>
              <a:rPr lang="en-GB" sz="1600" dirty="0">
                <a:solidFill>
                  <a:prstClr val="black"/>
                </a:solidFill>
              </a:rPr>
              <a:t>BLC Leader</a:t>
            </a:r>
          </a:p>
        </p:txBody>
      </p:sp>
      <p:sp>
        <p:nvSpPr>
          <p:cNvPr id="37" name="TextBox 36">
            <a:extLst>
              <a:ext uri="{FF2B5EF4-FFF2-40B4-BE49-F238E27FC236}">
                <a16:creationId xmlns:a16="http://schemas.microsoft.com/office/drawing/2014/main" id="{853D7071-74CA-4005-B9EF-10A87BAFDFD0}"/>
              </a:ext>
            </a:extLst>
          </p:cNvPr>
          <p:cNvSpPr txBox="1"/>
          <p:nvPr/>
        </p:nvSpPr>
        <p:spPr>
          <a:xfrm>
            <a:off x="310604" y="3752317"/>
            <a:ext cx="1762036" cy="738664"/>
          </a:xfrm>
          <a:prstGeom prst="rect">
            <a:avLst/>
          </a:prstGeom>
          <a:solidFill>
            <a:schemeClr val="accent3">
              <a:lumMod val="40000"/>
              <a:lumOff val="60000"/>
            </a:schemeClr>
          </a:solidFill>
          <a:ln>
            <a:solidFill>
              <a:schemeClr val="tx1"/>
            </a:solidFill>
          </a:ln>
        </p:spPr>
        <p:txBody>
          <a:bodyPr wrap="square" rtlCol="0">
            <a:spAutoFit/>
          </a:bodyPr>
          <a:lstStyle/>
          <a:p>
            <a:pPr defTabSz="914400"/>
            <a:r>
              <a:rPr lang="en-GB" sz="1400" dirty="0">
                <a:solidFill>
                  <a:prstClr val="black"/>
                </a:solidFill>
              </a:rPr>
              <a:t>Links to</a:t>
            </a:r>
          </a:p>
          <a:p>
            <a:pPr marL="285750" indent="-285750" defTabSz="914400">
              <a:buFont typeface="Arial" panose="020B0604020202020204" pitchFamily="34" charset="0"/>
              <a:buChar char="•"/>
            </a:pPr>
            <a:r>
              <a:rPr lang="en-GB" sz="1400" dirty="0">
                <a:solidFill>
                  <a:prstClr val="black"/>
                </a:solidFill>
              </a:rPr>
              <a:t>Rostered BLC Cohort</a:t>
            </a:r>
          </a:p>
        </p:txBody>
      </p:sp>
      <p:cxnSp>
        <p:nvCxnSpPr>
          <p:cNvPr id="38" name="Elbow Connector 13">
            <a:extLst>
              <a:ext uri="{FF2B5EF4-FFF2-40B4-BE49-F238E27FC236}">
                <a16:creationId xmlns:a16="http://schemas.microsoft.com/office/drawing/2014/main" id="{68CD8763-9F6C-441C-BB2B-BB6AF9E1F641}"/>
              </a:ext>
            </a:extLst>
          </p:cNvPr>
          <p:cNvCxnSpPr>
            <a:cxnSpLocks/>
            <a:stCxn id="35" idx="2"/>
            <a:endCxn id="40" idx="0"/>
          </p:cNvCxnSpPr>
          <p:nvPr/>
        </p:nvCxnSpPr>
        <p:spPr>
          <a:xfrm rot="5400000">
            <a:off x="3630145" y="2096375"/>
            <a:ext cx="746272" cy="1137438"/>
          </a:xfrm>
          <a:prstGeom prst="bent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15">
            <a:extLst>
              <a:ext uri="{FF2B5EF4-FFF2-40B4-BE49-F238E27FC236}">
                <a16:creationId xmlns:a16="http://schemas.microsoft.com/office/drawing/2014/main" id="{BB904C37-89F0-4F9C-94CB-386C546A4B10}"/>
              </a:ext>
            </a:extLst>
          </p:cNvPr>
          <p:cNvCxnSpPr>
            <a:cxnSpLocks/>
            <a:stCxn id="35" idx="2"/>
            <a:endCxn id="36" idx="0"/>
          </p:cNvCxnSpPr>
          <p:nvPr/>
        </p:nvCxnSpPr>
        <p:spPr>
          <a:xfrm rot="5400000">
            <a:off x="2508675" y="974905"/>
            <a:ext cx="746272" cy="3380378"/>
          </a:xfrm>
          <a:prstGeom prst="bent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AF3BFB3-BACB-4E77-B3A9-464B619A641E}"/>
              </a:ext>
            </a:extLst>
          </p:cNvPr>
          <p:cNvSpPr txBox="1"/>
          <p:nvPr/>
        </p:nvSpPr>
        <p:spPr>
          <a:xfrm>
            <a:off x="2553544" y="3038230"/>
            <a:ext cx="1762036" cy="338554"/>
          </a:xfrm>
          <a:prstGeom prst="rect">
            <a:avLst/>
          </a:prstGeom>
          <a:solidFill>
            <a:schemeClr val="tx2">
              <a:lumMod val="20000"/>
              <a:lumOff val="80000"/>
            </a:schemeClr>
          </a:solidFill>
          <a:ln>
            <a:solidFill>
              <a:schemeClr val="tx1"/>
            </a:solidFill>
          </a:ln>
        </p:spPr>
        <p:txBody>
          <a:bodyPr wrap="square" rtlCol="0">
            <a:spAutoFit/>
          </a:bodyPr>
          <a:lstStyle/>
          <a:p>
            <a:pPr algn="ctr" defTabSz="914400"/>
            <a:r>
              <a:rPr lang="en-GB" sz="1600" dirty="0">
                <a:solidFill>
                  <a:prstClr val="black"/>
                </a:solidFill>
              </a:rPr>
              <a:t>Senior Analyst</a:t>
            </a:r>
          </a:p>
        </p:txBody>
      </p:sp>
      <p:sp>
        <p:nvSpPr>
          <p:cNvPr id="41" name="TextBox 40">
            <a:extLst>
              <a:ext uri="{FF2B5EF4-FFF2-40B4-BE49-F238E27FC236}">
                <a16:creationId xmlns:a16="http://schemas.microsoft.com/office/drawing/2014/main" id="{56DCD023-2E92-40F3-9A73-19714B2CFE1D}"/>
              </a:ext>
            </a:extLst>
          </p:cNvPr>
          <p:cNvSpPr txBox="1"/>
          <p:nvPr/>
        </p:nvSpPr>
        <p:spPr>
          <a:xfrm>
            <a:off x="2553544" y="3759428"/>
            <a:ext cx="1762035" cy="1815882"/>
          </a:xfrm>
          <a:prstGeom prst="rect">
            <a:avLst/>
          </a:prstGeom>
          <a:solidFill>
            <a:schemeClr val="accent3">
              <a:lumMod val="40000"/>
              <a:lumOff val="60000"/>
            </a:schemeClr>
          </a:solidFill>
          <a:ln>
            <a:solidFill>
              <a:schemeClr val="tx1"/>
            </a:solidFill>
          </a:ln>
        </p:spPr>
        <p:txBody>
          <a:bodyPr wrap="square" rtlCol="0">
            <a:spAutoFit/>
          </a:bodyPr>
          <a:lstStyle/>
          <a:p>
            <a:pPr defTabSz="914400"/>
            <a:r>
              <a:rPr lang="en-GB" sz="1400" dirty="0">
                <a:solidFill>
                  <a:prstClr val="black"/>
                </a:solidFill>
              </a:rPr>
              <a:t>Links to </a:t>
            </a:r>
          </a:p>
          <a:p>
            <a:pPr marL="285750" indent="-285750" defTabSz="914400">
              <a:buFont typeface="Arial" panose="020B0604020202020204" pitchFamily="34" charset="0"/>
              <a:buChar char="•"/>
            </a:pPr>
            <a:r>
              <a:rPr lang="en-GB" sz="1400" dirty="0">
                <a:solidFill>
                  <a:prstClr val="black"/>
                </a:solidFill>
              </a:rPr>
              <a:t>BH Business Intelligence Team</a:t>
            </a:r>
          </a:p>
          <a:p>
            <a:pPr marL="285750" indent="-285750" defTabSz="914400">
              <a:buFont typeface="Arial" panose="020B0604020202020204" pitchFamily="34" charset="0"/>
              <a:buChar char="•"/>
            </a:pPr>
            <a:r>
              <a:rPr lang="en-GB" sz="1400" dirty="0">
                <a:solidFill>
                  <a:prstClr val="black"/>
                </a:solidFill>
              </a:rPr>
              <a:t>Incident Reporting/ Governance Team</a:t>
            </a:r>
          </a:p>
        </p:txBody>
      </p:sp>
      <p:sp>
        <p:nvSpPr>
          <p:cNvPr id="42" name="TextBox 41">
            <a:extLst>
              <a:ext uri="{FF2B5EF4-FFF2-40B4-BE49-F238E27FC236}">
                <a16:creationId xmlns:a16="http://schemas.microsoft.com/office/drawing/2014/main" id="{F426BA53-8919-41D3-8136-91CDDDF7A08B}"/>
              </a:ext>
            </a:extLst>
          </p:cNvPr>
          <p:cNvSpPr txBox="1"/>
          <p:nvPr/>
        </p:nvSpPr>
        <p:spPr>
          <a:xfrm>
            <a:off x="4796484" y="3038230"/>
            <a:ext cx="1762036" cy="338554"/>
          </a:xfrm>
          <a:prstGeom prst="rect">
            <a:avLst/>
          </a:prstGeom>
          <a:solidFill>
            <a:schemeClr val="tx2">
              <a:lumMod val="20000"/>
              <a:lumOff val="80000"/>
            </a:schemeClr>
          </a:solidFill>
          <a:ln>
            <a:solidFill>
              <a:schemeClr val="tx1"/>
            </a:solidFill>
          </a:ln>
        </p:spPr>
        <p:txBody>
          <a:bodyPr wrap="square" rtlCol="0">
            <a:spAutoFit/>
          </a:bodyPr>
          <a:lstStyle/>
          <a:p>
            <a:pPr algn="ctr" defTabSz="914400"/>
            <a:r>
              <a:rPr lang="en-GB" sz="1600" dirty="0">
                <a:solidFill>
                  <a:prstClr val="black"/>
                </a:solidFill>
              </a:rPr>
              <a:t>PMO</a:t>
            </a:r>
          </a:p>
        </p:txBody>
      </p:sp>
      <p:sp>
        <p:nvSpPr>
          <p:cNvPr id="43" name="TextBox 42">
            <a:extLst>
              <a:ext uri="{FF2B5EF4-FFF2-40B4-BE49-F238E27FC236}">
                <a16:creationId xmlns:a16="http://schemas.microsoft.com/office/drawing/2014/main" id="{9B660F1B-B41E-4346-BFC0-905BD617E2BA}"/>
              </a:ext>
            </a:extLst>
          </p:cNvPr>
          <p:cNvSpPr txBox="1"/>
          <p:nvPr/>
        </p:nvSpPr>
        <p:spPr>
          <a:xfrm>
            <a:off x="7039425" y="3038230"/>
            <a:ext cx="1762036" cy="338554"/>
          </a:xfrm>
          <a:prstGeom prst="rect">
            <a:avLst/>
          </a:prstGeom>
          <a:solidFill>
            <a:schemeClr val="tx2">
              <a:lumMod val="20000"/>
              <a:lumOff val="80000"/>
            </a:schemeClr>
          </a:solidFill>
          <a:ln>
            <a:solidFill>
              <a:schemeClr val="tx1"/>
            </a:solidFill>
          </a:ln>
        </p:spPr>
        <p:txBody>
          <a:bodyPr wrap="square" rtlCol="0">
            <a:spAutoFit/>
          </a:bodyPr>
          <a:lstStyle/>
          <a:p>
            <a:pPr algn="ctr" defTabSz="914400"/>
            <a:r>
              <a:rPr lang="en-GB" sz="1600" dirty="0">
                <a:solidFill>
                  <a:prstClr val="black"/>
                </a:solidFill>
              </a:rPr>
              <a:t>Admin Support</a:t>
            </a:r>
          </a:p>
        </p:txBody>
      </p:sp>
      <p:cxnSp>
        <p:nvCxnSpPr>
          <p:cNvPr id="45" name="Elbow Connector 27">
            <a:extLst>
              <a:ext uri="{FF2B5EF4-FFF2-40B4-BE49-F238E27FC236}">
                <a16:creationId xmlns:a16="http://schemas.microsoft.com/office/drawing/2014/main" id="{E7D355ED-4114-4586-93CE-33F69DFC5EC7}"/>
              </a:ext>
            </a:extLst>
          </p:cNvPr>
          <p:cNvCxnSpPr>
            <a:cxnSpLocks/>
            <a:stCxn id="35" idx="2"/>
            <a:endCxn id="42" idx="0"/>
          </p:cNvCxnSpPr>
          <p:nvPr/>
        </p:nvCxnSpPr>
        <p:spPr>
          <a:xfrm rot="16200000" flipH="1">
            <a:off x="4751615" y="2112343"/>
            <a:ext cx="746272" cy="1105502"/>
          </a:xfrm>
          <a:prstGeom prst="bent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29">
            <a:extLst>
              <a:ext uri="{FF2B5EF4-FFF2-40B4-BE49-F238E27FC236}">
                <a16:creationId xmlns:a16="http://schemas.microsoft.com/office/drawing/2014/main" id="{BE4474AB-681A-4F50-82D3-B017E698B8B4}"/>
              </a:ext>
            </a:extLst>
          </p:cNvPr>
          <p:cNvCxnSpPr>
            <a:cxnSpLocks/>
            <a:stCxn id="35" idx="2"/>
            <a:endCxn id="43" idx="0"/>
          </p:cNvCxnSpPr>
          <p:nvPr/>
        </p:nvCxnSpPr>
        <p:spPr>
          <a:xfrm rot="16200000" flipH="1">
            <a:off x="5873085" y="990872"/>
            <a:ext cx="746272" cy="3348443"/>
          </a:xfrm>
          <a:prstGeom prst="bent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112823D-8947-439F-9BCA-82532EBA74DA}"/>
              </a:ext>
            </a:extLst>
          </p:cNvPr>
          <p:cNvSpPr txBox="1"/>
          <p:nvPr/>
        </p:nvSpPr>
        <p:spPr>
          <a:xfrm>
            <a:off x="4796483" y="3752317"/>
            <a:ext cx="1762035" cy="1600438"/>
          </a:xfrm>
          <a:prstGeom prst="rect">
            <a:avLst/>
          </a:prstGeom>
          <a:solidFill>
            <a:schemeClr val="accent3">
              <a:lumMod val="40000"/>
              <a:lumOff val="60000"/>
            </a:schemeClr>
          </a:solidFill>
          <a:ln>
            <a:solidFill>
              <a:schemeClr val="tx1"/>
            </a:solidFill>
          </a:ln>
        </p:spPr>
        <p:txBody>
          <a:bodyPr wrap="square" rtlCol="0">
            <a:spAutoFit/>
          </a:bodyPr>
          <a:lstStyle/>
          <a:p>
            <a:pPr defTabSz="914400"/>
            <a:r>
              <a:rPr lang="en-GB" sz="1400" dirty="0">
                <a:solidFill>
                  <a:prstClr val="black"/>
                </a:solidFill>
              </a:rPr>
              <a:t>Link to </a:t>
            </a:r>
          </a:p>
          <a:p>
            <a:pPr marL="285750" indent="-285750" defTabSz="914400">
              <a:buFont typeface="Arial" panose="020B0604020202020204" pitchFamily="34" charset="0"/>
              <a:buChar char="•"/>
            </a:pPr>
            <a:r>
              <a:rPr lang="en-GB" sz="1400" dirty="0">
                <a:solidFill>
                  <a:prstClr val="black"/>
                </a:solidFill>
              </a:rPr>
              <a:t>Secretariat of decision authority meetings</a:t>
            </a:r>
          </a:p>
          <a:p>
            <a:pPr defTabSz="914400"/>
            <a:endParaRPr lang="en-GB" sz="1400" dirty="0">
              <a:solidFill>
                <a:prstClr val="black"/>
              </a:solidFill>
            </a:endParaRPr>
          </a:p>
          <a:p>
            <a:pPr marL="285750" indent="-285750" defTabSz="914400">
              <a:buFont typeface="Arial" panose="020B0604020202020204" pitchFamily="34" charset="0"/>
              <a:buChar char="•"/>
            </a:pPr>
            <a:endParaRPr lang="en-GB" sz="1400" dirty="0">
              <a:solidFill>
                <a:prstClr val="black"/>
              </a:solidFill>
            </a:endParaRPr>
          </a:p>
        </p:txBody>
      </p:sp>
    </p:spTree>
    <p:extLst>
      <p:ext uri="{BB962C8B-B14F-4D97-AF65-F5344CB8AC3E}">
        <p14:creationId xmlns:p14="http://schemas.microsoft.com/office/powerpoint/2010/main" val="3315584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302306-C123-473F-9B13-2C03F33B42E4}"/>
              </a:ext>
            </a:extLst>
          </p:cNvPr>
          <p:cNvSpPr>
            <a:spLocks noGrp="1"/>
          </p:cNvSpPr>
          <p:nvPr>
            <p:ph type="body" sz="quarter" idx="10"/>
          </p:nvPr>
        </p:nvSpPr>
        <p:spPr>
          <a:xfrm>
            <a:off x="366668" y="723262"/>
            <a:ext cx="7630856" cy="323165"/>
          </a:xfrm>
        </p:spPr>
        <p:txBody>
          <a:bodyPr/>
          <a:lstStyle/>
          <a:p>
            <a:r>
              <a:rPr lang="en-GB" b="1" dirty="0"/>
              <a:t>Planning for the future</a:t>
            </a:r>
          </a:p>
        </p:txBody>
      </p:sp>
      <p:sp>
        <p:nvSpPr>
          <p:cNvPr id="3" name="Arrow: Pentagon 2">
            <a:extLst>
              <a:ext uri="{FF2B5EF4-FFF2-40B4-BE49-F238E27FC236}">
                <a16:creationId xmlns:a16="http://schemas.microsoft.com/office/drawing/2014/main" id="{47C6F099-6351-465A-BABA-4065B13325B2}"/>
              </a:ext>
            </a:extLst>
          </p:cNvPr>
          <p:cNvSpPr/>
          <p:nvPr/>
        </p:nvSpPr>
        <p:spPr>
          <a:xfrm>
            <a:off x="366669" y="1164657"/>
            <a:ext cx="5687622" cy="4970081"/>
          </a:xfrm>
          <a:prstGeom prst="homePlate">
            <a:avLst>
              <a:gd name="adj" fmla="val 18797"/>
            </a:avLst>
          </a:prstGeom>
        </p:spPr>
        <p:style>
          <a:lnRef idx="2">
            <a:schemeClr val="accent1"/>
          </a:lnRef>
          <a:fillRef idx="1">
            <a:schemeClr val="lt1"/>
          </a:fillRef>
          <a:effectRef idx="0">
            <a:schemeClr val="accent1"/>
          </a:effectRef>
          <a:fontRef idx="minor">
            <a:schemeClr val="dk1"/>
          </a:fontRef>
        </p:style>
        <p:txBody>
          <a:bodyPr wrap="square">
            <a:noAutofit/>
          </a:bodyPr>
          <a:lstStyle/>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What is the NHS Nightingale London?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Symbol" panose="05050102010706020507" pitchFamily="18" charset="2"/>
              </a:rPr>
              <a:t>Nightingale is a </a:t>
            </a:r>
            <a:r>
              <a:rPr lang="en-GB" b="1" dirty="0">
                <a:solidFill>
                  <a:schemeClr val="accent1"/>
                </a:solidFill>
                <a:latin typeface="Calibri" panose="020F0502020204030204" pitchFamily="34" charset="0"/>
                <a:ea typeface="Calibri" panose="020F0502020204030204" pitchFamily="34" charset="0"/>
                <a:cs typeface="Symbol" panose="05050102010706020507" pitchFamily="18" charset="2"/>
              </a:rPr>
              <a:t>capability</a:t>
            </a:r>
            <a:r>
              <a:rPr lang="en-GB" dirty="0">
                <a:latin typeface="Calibri" panose="020F0502020204030204" pitchFamily="34" charset="0"/>
                <a:ea typeface="Calibri" panose="020F0502020204030204" pitchFamily="34" charset="0"/>
                <a:cs typeface="Symbol" panose="05050102010706020507" pitchFamily="18" charset="2"/>
              </a:rPr>
              <a:t> not a building</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Symbol" panose="05050102010706020507" pitchFamily="18" charset="2"/>
              </a:rPr>
              <a:t>Its about the model and the </a:t>
            </a:r>
            <a:r>
              <a:rPr lang="en-GB" b="1" dirty="0">
                <a:solidFill>
                  <a:schemeClr val="accent1"/>
                </a:solidFill>
                <a:latin typeface="Calibri" panose="020F0502020204030204" pitchFamily="34" charset="0"/>
                <a:ea typeface="Calibri" panose="020F0502020204030204" pitchFamily="34" charset="0"/>
                <a:cs typeface="Symbol" panose="05050102010706020507" pitchFamily="18" charset="2"/>
              </a:rPr>
              <a:t>way of working</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Symbol" panose="05050102010706020507" pitchFamily="18" charset="2"/>
              </a:rPr>
              <a:t>It can </a:t>
            </a:r>
            <a:r>
              <a:rPr lang="en-GB" b="1" dirty="0">
                <a:solidFill>
                  <a:schemeClr val="accent1"/>
                </a:solidFill>
                <a:latin typeface="Calibri" panose="020F0502020204030204" pitchFamily="34" charset="0"/>
                <a:ea typeface="Calibri" panose="020F0502020204030204" pitchFamily="34" charset="0"/>
                <a:cs typeface="Symbol" panose="05050102010706020507" pitchFamily="18" charset="2"/>
              </a:rPr>
              <a:t>reproduced</a:t>
            </a:r>
            <a:r>
              <a:rPr lang="en-GB" dirty="0">
                <a:latin typeface="Calibri" panose="020F0502020204030204" pitchFamily="34" charset="0"/>
                <a:ea typeface="Calibri" panose="020F0502020204030204" pitchFamily="34" charset="0"/>
                <a:cs typeface="Symbol" panose="05050102010706020507" pitchFamily="18" charset="2"/>
              </a:rPr>
              <a:t> in other locations and/or for other services to address volume pressures</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Symbol" panose="05050102010706020507" pitchFamily="18" charset="2"/>
              </a:rPr>
              <a:t>Its is characterised by:</a:t>
            </a:r>
          </a:p>
          <a:p>
            <a:pPr marL="800100" lvl="1" indent="-342900">
              <a:lnSpc>
                <a:spcPct val="107000"/>
              </a:lnSpc>
              <a:spcAft>
                <a:spcPts val="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Symbol" panose="05050102010706020507" pitchFamily="18" charset="2"/>
              </a:rPr>
              <a:t>It is a </a:t>
            </a:r>
            <a:r>
              <a:rPr lang="en-GB" b="1" dirty="0">
                <a:latin typeface="Calibri" panose="020F0502020204030204" pitchFamily="34" charset="0"/>
                <a:ea typeface="Calibri" panose="020F0502020204030204" pitchFamily="34" charset="0"/>
                <a:cs typeface="Symbol" panose="05050102010706020507" pitchFamily="18" charset="2"/>
              </a:rPr>
              <a:t>safety culture </a:t>
            </a:r>
            <a:r>
              <a:rPr lang="en-GB" dirty="0">
                <a:latin typeface="Calibri" panose="020F0502020204030204" pitchFamily="34" charset="0"/>
                <a:ea typeface="Calibri" panose="020F0502020204030204" pitchFamily="34" charset="0"/>
                <a:cs typeface="Symbol" panose="05050102010706020507" pitchFamily="18" charset="2"/>
              </a:rPr>
              <a:t>that ensures we deliver excellent care to every patient</a:t>
            </a:r>
          </a:p>
          <a:p>
            <a:pPr marL="800100" lvl="1" indent="-342900">
              <a:lnSpc>
                <a:spcPct val="107000"/>
              </a:lnSpc>
              <a:spcAft>
                <a:spcPts val="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Symbol" panose="05050102010706020507" pitchFamily="18" charset="2"/>
              </a:rPr>
              <a:t>A flexible, reliable resource that can be </a:t>
            </a:r>
            <a:r>
              <a:rPr lang="en-GB" b="1" dirty="0">
                <a:latin typeface="Calibri" panose="020F0502020204030204" pitchFamily="34" charset="0"/>
                <a:ea typeface="Calibri" panose="020F0502020204030204" pitchFamily="34" charset="0"/>
                <a:cs typeface="Symbol" panose="05050102010706020507" pitchFamily="18" charset="2"/>
              </a:rPr>
              <a:t>mobilised at short notice </a:t>
            </a:r>
            <a:r>
              <a:rPr lang="en-GB" dirty="0">
                <a:latin typeface="Calibri" panose="020F0502020204030204" pitchFamily="34" charset="0"/>
                <a:ea typeface="Calibri" panose="020F0502020204030204" pitchFamily="34" charset="0"/>
                <a:cs typeface="Symbol" panose="05050102010706020507" pitchFamily="18" charset="2"/>
              </a:rPr>
              <a:t>as further waves of </a:t>
            </a:r>
            <a:r>
              <a:rPr lang="en-GB" dirty="0" err="1">
                <a:latin typeface="Calibri" panose="020F0502020204030204" pitchFamily="34" charset="0"/>
                <a:ea typeface="Calibri" panose="020F0502020204030204" pitchFamily="34" charset="0"/>
                <a:cs typeface="Symbol" panose="05050102010706020507" pitchFamily="18" charset="2"/>
              </a:rPr>
              <a:t>Covid</a:t>
            </a:r>
            <a:r>
              <a:rPr lang="en-GB" dirty="0">
                <a:latin typeface="Calibri" panose="020F0502020204030204" pitchFamily="34" charset="0"/>
                <a:ea typeface="Calibri" panose="020F0502020204030204" pitchFamily="34" charset="0"/>
                <a:cs typeface="Symbol" panose="05050102010706020507" pitchFamily="18" charset="2"/>
              </a:rPr>
              <a:t> unfold</a:t>
            </a:r>
          </a:p>
          <a:p>
            <a:pPr marL="800100" lvl="1" indent="-342900">
              <a:lnSpc>
                <a:spcPct val="107000"/>
              </a:lnSpc>
              <a:spcAft>
                <a:spcPts val="0"/>
              </a:spcAft>
              <a:buFont typeface="Calibri" panose="020F0502020204030204" pitchFamily="34" charset="0"/>
              <a:buChar char="—"/>
            </a:pPr>
            <a:r>
              <a:rPr lang="en-GB" b="1" dirty="0">
                <a:latin typeface="Calibri" panose="020F0502020204030204" pitchFamily="34" charset="0"/>
                <a:ea typeface="Calibri" panose="020F0502020204030204" pitchFamily="34" charset="0"/>
                <a:cs typeface="Symbol" panose="05050102010706020507" pitchFamily="18" charset="2"/>
              </a:rPr>
              <a:t>Collaborative, transparent </a:t>
            </a:r>
            <a:r>
              <a:rPr lang="en-GB" dirty="0">
                <a:latin typeface="Calibri" panose="020F0502020204030204" pitchFamily="34" charset="0"/>
                <a:ea typeface="Calibri" panose="020F0502020204030204" pitchFamily="34" charset="0"/>
                <a:cs typeface="Symbol" panose="05050102010706020507" pitchFamily="18" charset="2"/>
              </a:rPr>
              <a:t>leadership</a:t>
            </a:r>
          </a:p>
          <a:p>
            <a:pPr marL="800100" lvl="1" indent="-342900">
              <a:lnSpc>
                <a:spcPct val="107000"/>
              </a:lnSpc>
              <a:spcAft>
                <a:spcPts val="800"/>
              </a:spcAft>
              <a:buFont typeface="Calibri" panose="020F0502020204030204" pitchFamily="34" charset="0"/>
              <a:buChar char="—"/>
            </a:pPr>
            <a:r>
              <a:rPr lang="en-GB" b="1" dirty="0">
                <a:latin typeface="Calibri" panose="020F0502020204030204" pitchFamily="34" charset="0"/>
                <a:ea typeface="Calibri" panose="020F0502020204030204" pitchFamily="34" charset="0"/>
                <a:cs typeface="Symbol" panose="05050102010706020507" pitchFamily="18" charset="2"/>
              </a:rPr>
              <a:t>Repositioning and repurposing </a:t>
            </a:r>
            <a:r>
              <a:rPr lang="en-GB" dirty="0">
                <a:latin typeface="Calibri" panose="020F0502020204030204" pitchFamily="34" charset="0"/>
                <a:ea typeface="Calibri" panose="020F0502020204030204" pitchFamily="34" charset="0"/>
                <a:cs typeface="Symbol" panose="05050102010706020507" pitchFamily="18" charset="2"/>
              </a:rPr>
              <a:t>traditional hospital functions – e.g., governance, audit, training and education, research and </a:t>
            </a:r>
            <a:br>
              <a:rPr lang="en-GB" dirty="0">
                <a:latin typeface="Calibri" panose="020F0502020204030204" pitchFamily="34" charset="0"/>
                <a:ea typeface="Calibri" panose="020F0502020204030204" pitchFamily="34" charset="0"/>
                <a:cs typeface="Symbol" panose="05050102010706020507" pitchFamily="18" charset="2"/>
              </a:rPr>
            </a:br>
            <a:r>
              <a:rPr lang="en-GB" dirty="0">
                <a:latin typeface="Calibri" panose="020F0502020204030204" pitchFamily="34" charset="0"/>
                <a:ea typeface="Calibri" panose="020F0502020204030204" pitchFamily="34" charset="0"/>
                <a:cs typeface="Symbol" panose="05050102010706020507" pitchFamily="18" charset="2"/>
              </a:rPr>
              <a:t>external insights</a:t>
            </a:r>
          </a:p>
        </p:txBody>
      </p:sp>
      <p:sp>
        <p:nvSpPr>
          <p:cNvPr id="4" name="Rectangle: Rounded Corners 3">
            <a:extLst>
              <a:ext uri="{FF2B5EF4-FFF2-40B4-BE49-F238E27FC236}">
                <a16:creationId xmlns:a16="http://schemas.microsoft.com/office/drawing/2014/main" id="{4D9B97F2-9942-44DF-B453-614ECAD50DF7}"/>
              </a:ext>
            </a:extLst>
          </p:cNvPr>
          <p:cNvSpPr/>
          <p:nvPr/>
        </p:nvSpPr>
        <p:spPr>
          <a:xfrm>
            <a:off x="6131294" y="2050181"/>
            <a:ext cx="2502568" cy="3349592"/>
          </a:xfrm>
          <a:prstGeom prst="roundRect">
            <a:avLst>
              <a:gd name="adj" fmla="val 11515"/>
            </a:avLst>
          </a:prstGeom>
          <a:solidFill>
            <a:srgbClr val="D4ECBA"/>
          </a:solidFill>
        </p:spPr>
        <p:style>
          <a:lnRef idx="2">
            <a:schemeClr val="accent2"/>
          </a:lnRef>
          <a:fillRef idx="1">
            <a:schemeClr val="lt1"/>
          </a:fillRef>
          <a:effectRef idx="0">
            <a:schemeClr val="accent2"/>
          </a:effectRef>
          <a:fontRef idx="minor">
            <a:schemeClr val="dk1"/>
          </a:fontRef>
        </p:style>
        <p:txBody>
          <a:bodyPr wrap="square" anchor="ctr" anchorCtr="0">
            <a:noAutofit/>
          </a:bodyPr>
          <a:lstStyle/>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What would it look like to </a:t>
            </a:r>
            <a:r>
              <a:rPr lang="en-GB" dirty="0">
                <a:latin typeface="Calibri" panose="020F0502020204030204" pitchFamily="34" charset="0"/>
                <a:ea typeface="Calibri" panose="020F0502020204030204" pitchFamily="34" charset="0"/>
                <a:cs typeface="Times New Roman" panose="02020603050405020304" pitchFamily="18" charset="0"/>
              </a:rPr>
              <a:t>relocate to another site and run ITU beds / other services / surge beds “The Nightingale Way”?</a:t>
            </a:r>
          </a:p>
        </p:txBody>
      </p:sp>
    </p:spTree>
    <p:extLst>
      <p:ext uri="{BB962C8B-B14F-4D97-AF65-F5344CB8AC3E}">
        <p14:creationId xmlns:p14="http://schemas.microsoft.com/office/powerpoint/2010/main" val="3768032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E5CEE-7ABD-4930-B5CF-121383F84E99}"/>
              </a:ext>
            </a:extLst>
          </p:cNvPr>
          <p:cNvSpPr>
            <a:spLocks noGrp="1"/>
          </p:cNvSpPr>
          <p:nvPr>
            <p:ph type="body" sz="quarter" idx="10"/>
          </p:nvPr>
        </p:nvSpPr>
        <p:spPr>
          <a:xfrm>
            <a:off x="761304" y="1724290"/>
            <a:ext cx="7630856" cy="323165"/>
          </a:xfrm>
        </p:spPr>
        <p:txBody>
          <a:bodyPr/>
          <a:lstStyle/>
          <a:p>
            <a:r>
              <a:rPr lang="en-GB" b="1" dirty="0"/>
              <a:t>Appendices</a:t>
            </a:r>
          </a:p>
        </p:txBody>
      </p:sp>
    </p:spTree>
    <p:extLst>
      <p:ext uri="{BB962C8B-B14F-4D97-AF65-F5344CB8AC3E}">
        <p14:creationId xmlns:p14="http://schemas.microsoft.com/office/powerpoint/2010/main" val="3429967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a:spLocks noGrp="1"/>
          </p:cNvSpPr>
          <p:nvPr>
            <p:ph type="title"/>
          </p:nvPr>
        </p:nvSpPr>
        <p:spPr>
          <a:xfrm>
            <a:off x="184731" y="685641"/>
            <a:ext cx="9063296" cy="518400"/>
          </a:xfrm>
        </p:spPr>
        <p:txBody>
          <a:bodyPr/>
          <a:lstStyle/>
          <a:p>
            <a:r>
              <a:rPr lang="en-GB" sz="3600" dirty="0"/>
              <a:t>Clinical Reference Group </a:t>
            </a:r>
            <a:r>
              <a:rPr lang="en-GB" sz="3600" dirty="0" err="1"/>
              <a:t>ToR</a:t>
            </a:r>
            <a:endParaRPr lang="en-GB" sz="3600" dirty="0"/>
          </a:p>
        </p:txBody>
      </p:sp>
      <p:graphicFrame>
        <p:nvGraphicFramePr>
          <p:cNvPr id="29" name="Table 28"/>
          <p:cNvGraphicFramePr>
            <a:graphicFrameLocks noGrp="1"/>
          </p:cNvGraphicFramePr>
          <p:nvPr/>
        </p:nvGraphicFramePr>
        <p:xfrm>
          <a:off x="239255" y="3683866"/>
          <a:ext cx="8642350" cy="2302384"/>
        </p:xfrm>
        <a:graphic>
          <a:graphicData uri="http://schemas.openxmlformats.org/drawingml/2006/table">
            <a:tbl>
              <a:tblPr firstRow="1" bandRow="1">
                <a:tableStyleId>{5C22544A-7EE6-4342-B048-85BDC9FD1C3A}</a:tableStyleId>
              </a:tblPr>
              <a:tblGrid>
                <a:gridCol w="2255340">
                  <a:extLst>
                    <a:ext uri="{9D8B030D-6E8A-4147-A177-3AD203B41FA5}">
                      <a16:colId xmlns:a16="http://schemas.microsoft.com/office/drawing/2014/main" val="20000"/>
                    </a:ext>
                  </a:extLst>
                </a:gridCol>
                <a:gridCol w="982153">
                  <a:extLst>
                    <a:ext uri="{9D8B030D-6E8A-4147-A177-3AD203B41FA5}">
                      <a16:colId xmlns:a16="http://schemas.microsoft.com/office/drawing/2014/main" val="20001"/>
                    </a:ext>
                  </a:extLst>
                </a:gridCol>
                <a:gridCol w="134620">
                  <a:extLst>
                    <a:ext uri="{9D8B030D-6E8A-4147-A177-3AD203B41FA5}">
                      <a16:colId xmlns:a16="http://schemas.microsoft.com/office/drawing/2014/main" val="20002"/>
                    </a:ext>
                  </a:extLst>
                </a:gridCol>
                <a:gridCol w="3079561">
                  <a:extLst>
                    <a:ext uri="{9D8B030D-6E8A-4147-A177-3AD203B41FA5}">
                      <a16:colId xmlns:a16="http://schemas.microsoft.com/office/drawing/2014/main" val="20003"/>
                    </a:ext>
                  </a:extLst>
                </a:gridCol>
                <a:gridCol w="1540933">
                  <a:extLst>
                    <a:ext uri="{9D8B030D-6E8A-4147-A177-3AD203B41FA5}">
                      <a16:colId xmlns:a16="http://schemas.microsoft.com/office/drawing/2014/main" val="20005"/>
                    </a:ext>
                  </a:extLst>
                </a:gridCol>
                <a:gridCol w="649743">
                  <a:extLst>
                    <a:ext uri="{9D8B030D-6E8A-4147-A177-3AD203B41FA5}">
                      <a16:colId xmlns:a16="http://schemas.microsoft.com/office/drawing/2014/main" val="20004"/>
                    </a:ext>
                  </a:extLst>
                </a:gridCol>
              </a:tblGrid>
              <a:tr h="172619">
                <a:tc gridSpan="2">
                  <a:txBody>
                    <a:bodyPr/>
                    <a:lstStyle/>
                    <a:p>
                      <a:pPr algn="l"/>
                      <a:r>
                        <a:rPr lang="en-GB" sz="1100" kern="1200" dirty="0">
                          <a:solidFill>
                            <a:schemeClr val="bg1"/>
                          </a:solidFill>
                          <a:latin typeface="+mn-lt"/>
                          <a:ea typeface="+mn-ea"/>
                          <a:cs typeface="+mn-cs"/>
                        </a:rPr>
                        <a:t>Discussion items</a:t>
                      </a: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91DA"/>
                    </a:solidFill>
                  </a:tcPr>
                </a:tc>
                <a:tc hMerge="1">
                  <a:txBody>
                    <a:bodyPr/>
                    <a:lstStyle/>
                    <a:p>
                      <a:endParaRPr lang="en-GB"/>
                    </a:p>
                  </a:txBody>
                  <a:tcPr/>
                </a:tc>
                <a:tc>
                  <a:txBody>
                    <a:bodyPr/>
                    <a:lstStyle/>
                    <a:p>
                      <a:pPr algn="l"/>
                      <a:endParaRPr lang="en-GB" sz="1100" kern="1200" dirty="0">
                        <a:solidFill>
                          <a:schemeClr val="bg1"/>
                        </a:solidFill>
                        <a:latin typeface="+mn-lt"/>
                        <a:ea typeface="+mn-ea"/>
                        <a:cs typeface="+mn-cs"/>
                      </a:endParaRP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91DA"/>
                    </a:solidFill>
                  </a:tcPr>
                </a:tc>
                <a:tc gridSpan="2">
                  <a:txBody>
                    <a:bodyPr/>
                    <a:lstStyle/>
                    <a:p>
                      <a:pPr algn="l"/>
                      <a:r>
                        <a:rPr lang="en-GB" sz="1100" kern="1200" dirty="0">
                          <a:solidFill>
                            <a:schemeClr val="bg1"/>
                          </a:solidFill>
                          <a:latin typeface="+mn-lt"/>
                          <a:ea typeface="+mn-ea"/>
                          <a:cs typeface="+mn-cs"/>
                        </a:rPr>
                        <a:t>Attendees</a:t>
                      </a: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tc hMerge="1">
                  <a:txBody>
                    <a:bodyPr/>
                    <a:lstStyle/>
                    <a:p>
                      <a:endParaRPr lang="en-GB"/>
                    </a:p>
                  </a:txBody>
                  <a:tcPr/>
                </a:tc>
                <a:tc>
                  <a:txBody>
                    <a:bodyPr/>
                    <a:lstStyle/>
                    <a:p>
                      <a:pPr algn="l"/>
                      <a:endParaRPr lang="en-GB" sz="1100" kern="1200" dirty="0">
                        <a:solidFill>
                          <a:schemeClr val="bg1"/>
                        </a:solidFill>
                        <a:latin typeface="+mn-lt"/>
                        <a:ea typeface="+mn-ea"/>
                        <a:cs typeface="+mn-cs"/>
                      </a:endParaRPr>
                    </a:p>
                  </a:txBody>
                  <a:tcPr marL="54610" marR="54610" marT="18000" marB="18000">
                    <a:lnL w="6350" cap="flat" cmpd="sng" algn="ctr">
                      <a:solidFill>
                        <a:schemeClr val="accent1"/>
                      </a:solid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91DA"/>
                    </a:solidFill>
                  </a:tcPr>
                </a:tc>
                <a:extLst>
                  <a:ext uri="{0D108BD9-81ED-4DB2-BD59-A6C34878D82A}">
                    <a16:rowId xmlns:a16="http://schemas.microsoft.com/office/drawing/2014/main" val="10000"/>
                  </a:ext>
                </a:extLst>
              </a:tr>
              <a:tr h="1040963">
                <a:tc gridSpan="3">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Authorising changes and newly developed clinical documents (SOPs, guidelines, QRGs, checklists)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Major changes to clinical operating model not otherwise addressed elsewhere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Serious clinical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Admission and discharge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Decisions affecting readiness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kern="1200" baseline="0" dirty="0">
                        <a:solidFill>
                          <a:schemeClr val="tx1"/>
                        </a:solidFill>
                        <a:latin typeface="+mn-lt"/>
                        <a:ea typeface="+mn-ea"/>
                        <a:cs typeface="+mn-cs"/>
                      </a:endParaRPr>
                    </a:p>
                  </a:txBody>
                  <a:tcPr marL="54610" marR="54610" marT="54610" marB="54610">
                    <a:lnL w="12700" cap="flat" cmpd="sng" algn="ctr">
                      <a:solidFill>
                        <a:srgbClr val="0091DA"/>
                      </a:solid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500" kern="1200" dirty="0">
                        <a:solidFill>
                          <a:schemeClr val="tx1"/>
                        </a:solidFill>
                        <a:latin typeface="+mn-lt"/>
                        <a:ea typeface="+mn-ea"/>
                        <a:cs typeface="+mn-cs"/>
                      </a:endParaRPr>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mn-lt"/>
                          <a:ea typeface="+mn-ea"/>
                          <a:cs typeface="+mn-cs"/>
                        </a:rPr>
                        <a:t>Medical Director (Chair)/Deputy Clinical Director (Deputy Chair)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mn-lt"/>
                          <a:ea typeface="+mn-ea"/>
                          <a:cs typeface="+mn-cs"/>
                        </a:rPr>
                        <a:t>Divisional Director/Deputy Divisional Director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mn-lt"/>
                          <a:ea typeface="+mn-ea"/>
                          <a:cs typeface="+mn-cs"/>
                        </a:rPr>
                        <a:t>Nursing Director/Deputy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mn-lt"/>
                          <a:ea typeface="+mn-ea"/>
                          <a:cs typeface="+mn-cs"/>
                        </a:rPr>
                        <a:t>Operations Director/Deputy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mn-lt"/>
                          <a:ea typeface="+mn-ea"/>
                          <a:cs typeface="+mn-cs"/>
                        </a:rPr>
                        <a:t>Clinical leads: ICU clinical director, ICU lead nurse, Clinical effectiveness, ICU governance lead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mn-lt"/>
                          <a:ea typeface="+mn-ea"/>
                          <a:cs typeface="+mn-cs"/>
                        </a:rPr>
                        <a:t>Training &amp; Education liaison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mn-lt"/>
                          <a:ea typeface="+mn-ea"/>
                          <a:cs typeface="+mn-cs"/>
                        </a:rPr>
                        <a:t>Internal Communications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mn-lt"/>
                          <a:ea typeface="+mn-ea"/>
                          <a:cs typeface="+mn-cs"/>
                        </a:rPr>
                        <a:t>Informatics</a:t>
                      </a:r>
                    </a:p>
                  </a:txBody>
                  <a:tcPr marL="54610" marR="54610" marT="54610" marB="54610">
                    <a:lnL w="12700" cap="flat" cmpd="sng" algn="ctr">
                      <a:solidFill>
                        <a:srgbClr val="0091DA"/>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noProof="0" dirty="0">
                          <a:solidFill>
                            <a:schemeClr val="dk1"/>
                          </a:solidFill>
                          <a:effectLst/>
                          <a:latin typeface="+mn-lt"/>
                          <a:ea typeface="+mn-ea"/>
                          <a:cs typeface="+mn-cs"/>
                        </a:rPr>
                        <a:t>Pharmacy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noProof="0" dirty="0">
                          <a:solidFill>
                            <a:schemeClr val="dk1"/>
                          </a:solidFill>
                          <a:effectLst/>
                          <a:latin typeface="+mn-lt"/>
                          <a:ea typeface="+mn-ea"/>
                          <a:cs typeface="+mn-cs"/>
                        </a:rPr>
                        <a:t>Procurement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noProof="0" dirty="0">
                          <a:solidFill>
                            <a:schemeClr val="dk1"/>
                          </a:solidFill>
                          <a:effectLst/>
                          <a:latin typeface="+mn-lt"/>
                          <a:ea typeface="+mn-ea"/>
                          <a:cs typeface="+mn-cs"/>
                        </a:rPr>
                        <a:t>AHP</a:t>
                      </a:r>
                      <a:endParaRPr kumimoji="0" lang="en-GB" sz="900" b="0" i="0" u="none" strike="noStrike" kern="1200" cap="none" spc="0" normalizeH="0" baseline="0" noProof="0" dirty="0">
                        <a:ln>
                          <a:noFill/>
                        </a:ln>
                        <a:solidFill>
                          <a:srgbClr val="000000"/>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mn-lt"/>
                          <a:ea typeface="+mn-ea"/>
                          <a:cs typeface="+mn-cs"/>
                        </a:rPr>
                        <a:t>Quality &amp; Learning lead</a:t>
                      </a:r>
                      <a:endParaRPr lang="en-GB" sz="900" kern="1200" noProof="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900"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chemeClr val="tx1"/>
                          </a:solidFill>
                          <a:effectLst/>
                          <a:uLnTx/>
                          <a:uFillTx/>
                          <a:latin typeface="+mn-lt"/>
                          <a:ea typeface="+mn-ea"/>
                          <a:cs typeface="+mn-cs"/>
                        </a:rPr>
                        <a:t>As required: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chemeClr val="tx1"/>
                          </a:solidFill>
                          <a:effectLst/>
                          <a:uLnTx/>
                          <a:uFillTx/>
                          <a:latin typeface="+mn-lt"/>
                          <a:ea typeface="+mn-ea"/>
                          <a:cs typeface="+mn-cs"/>
                        </a:rPr>
                        <a:t>Infection Control, Pathology, clinical workforce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chemeClr val="tx1"/>
                          </a:solidFill>
                          <a:effectLst/>
                          <a:uLnTx/>
                          <a:uFillTx/>
                          <a:latin typeface="+mn-lt"/>
                          <a:ea typeface="+mn-ea"/>
                          <a:cs typeface="+mn-cs"/>
                        </a:rPr>
                        <a:t>Clinical leads: Transfers and Admissions, Step down, Compassionate Care, Discharge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00" kern="1200" dirty="0">
                        <a:solidFill>
                          <a:schemeClr val="tx1"/>
                        </a:solidFill>
                        <a:latin typeface="+mn-lt"/>
                        <a:ea typeface="+mn-ea"/>
                        <a:cs typeface="+mn-cs"/>
                      </a:endParaRPr>
                    </a:p>
                  </a:txBody>
                  <a:tcPr marL="54610" marR="54610" marT="54610" marB="54610">
                    <a:lnL w="1270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rgbClr val="000000"/>
                        </a:solidFill>
                        <a:effectLst/>
                        <a:uLnTx/>
                        <a:uFillTx/>
                        <a:latin typeface="+mn-lt"/>
                        <a:ea typeface="+mn-ea"/>
                        <a:cs typeface="+mn-cs"/>
                      </a:endParaRPr>
                    </a:p>
                  </a:txBody>
                  <a:tcPr marL="54610" marR="54610" marT="54610" marB="54610">
                    <a:lnL w="635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934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latin typeface="+mn-lt"/>
                        <a:ea typeface="+mn-ea"/>
                        <a:cs typeface="+mn-cs"/>
                      </a:endParaRPr>
                    </a:p>
                  </a:txBody>
                  <a:tcPr marL="54610" marR="54610" marT="54610" marB="54610">
                    <a:lnL w="12700" cap="flat" cmpd="sng" algn="ctr">
                      <a:solidFill>
                        <a:srgbClr val="0091DA"/>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latin typeface="+mn-lt"/>
                        <a:ea typeface="+mn-ea"/>
                        <a:cs typeface="+mn-cs"/>
                      </a:endParaRPr>
                    </a:p>
                  </a:txBody>
                  <a:tcPr marL="54610" marR="54610" marT="54610" marB="54610">
                    <a:lnL w="635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500" kern="1200" dirty="0">
                        <a:solidFill>
                          <a:schemeClr val="tx1"/>
                        </a:solidFill>
                        <a:latin typeface="+mn-lt"/>
                        <a:ea typeface="+mn-ea"/>
                        <a:cs typeface="+mn-cs"/>
                      </a:endParaRPr>
                    </a:p>
                  </a:txBody>
                  <a:tcPr marL="54610" marR="54610" marT="54610" marB="54610">
                    <a:lnL w="635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0002"/>
                  </a:ext>
                </a:extLst>
              </a:tr>
            </a:tbl>
          </a:graphicData>
        </a:graphic>
      </p:graphicFrame>
      <p:graphicFrame>
        <p:nvGraphicFramePr>
          <p:cNvPr id="427" name="Table 426"/>
          <p:cNvGraphicFramePr>
            <a:graphicFrameLocks noGrp="1"/>
          </p:cNvGraphicFramePr>
          <p:nvPr/>
        </p:nvGraphicFramePr>
        <p:xfrm>
          <a:off x="239255" y="5454892"/>
          <a:ext cx="8642352" cy="1090100"/>
        </p:xfrm>
        <a:graphic>
          <a:graphicData uri="http://schemas.openxmlformats.org/drawingml/2006/table">
            <a:tbl>
              <a:tblPr firstRow="1" bandRow="1">
                <a:tableStyleId>{5C22544A-7EE6-4342-B048-85BDC9FD1C3A}</a:tableStyleId>
              </a:tblPr>
              <a:tblGrid>
                <a:gridCol w="2246570">
                  <a:extLst>
                    <a:ext uri="{9D8B030D-6E8A-4147-A177-3AD203B41FA5}">
                      <a16:colId xmlns:a16="http://schemas.microsoft.com/office/drawing/2014/main" val="20000"/>
                    </a:ext>
                  </a:extLst>
                </a:gridCol>
                <a:gridCol w="6395782">
                  <a:extLst>
                    <a:ext uri="{9D8B030D-6E8A-4147-A177-3AD203B41FA5}">
                      <a16:colId xmlns:a16="http://schemas.microsoft.com/office/drawing/2014/main" val="20001"/>
                    </a:ext>
                  </a:extLst>
                </a:gridCol>
              </a:tblGrid>
              <a:tr h="0">
                <a:tc gridSpan="2">
                  <a:txBody>
                    <a:bodyPr/>
                    <a:lstStyle/>
                    <a:p>
                      <a:pPr algn="l"/>
                      <a:r>
                        <a:rPr lang="en-GB" sz="1100" kern="1200" dirty="0">
                          <a:solidFill>
                            <a:schemeClr val="bg1"/>
                          </a:solidFill>
                          <a:latin typeface="+mn-lt"/>
                          <a:ea typeface="+mn-ea"/>
                          <a:cs typeface="+mn-cs"/>
                        </a:rPr>
                        <a:t>Inputs</a:t>
                      </a: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tc hMerge="1">
                  <a:txBody>
                    <a:bodyPr/>
                    <a:lstStyle/>
                    <a:p>
                      <a:endParaRPr lang="en-GB"/>
                    </a:p>
                  </a:txBody>
                  <a:tcPr/>
                </a:tc>
                <a:extLst>
                  <a:ext uri="{0D108BD9-81ED-4DB2-BD59-A6C34878D82A}">
                    <a16:rowId xmlns:a16="http://schemas.microsoft.com/office/drawing/2014/main" val="10000"/>
                  </a:ext>
                </a:extLst>
              </a:tr>
              <a:tr h="88646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baseline="0" dirty="0">
                          <a:solidFill>
                            <a:schemeClr val="tx1"/>
                          </a:solidFill>
                          <a:latin typeface="+mn-lt"/>
                          <a:ea typeface="+mn-ea"/>
                          <a:cs typeface="+mn-cs"/>
                        </a:rPr>
                        <a:t>Clinical Oversight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baseline="0" dirty="0">
                          <a:solidFill>
                            <a:schemeClr val="tx1"/>
                          </a:solidFill>
                          <a:latin typeface="+mn-lt"/>
                          <a:ea typeface="+mn-ea"/>
                          <a:cs typeface="+mn-cs"/>
                        </a:rPr>
                        <a:t>Medicines Management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baseline="0" dirty="0">
                          <a:solidFill>
                            <a:schemeClr val="tx1"/>
                          </a:solidFill>
                          <a:latin typeface="+mn-lt"/>
                          <a:ea typeface="+mn-ea"/>
                          <a:cs typeface="+mn-cs"/>
                        </a:rPr>
                        <a:t>Morbidity and Mortality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baseline="0" dirty="0">
                          <a:solidFill>
                            <a:schemeClr val="tx1"/>
                          </a:solidFill>
                          <a:latin typeface="+mn-lt"/>
                          <a:ea typeface="+mn-ea"/>
                          <a:cs typeface="+mn-cs"/>
                        </a:rPr>
                        <a:t>ICU Clinical Governance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baseline="0" dirty="0">
                          <a:solidFill>
                            <a:schemeClr val="tx1"/>
                          </a:solidFill>
                          <a:latin typeface="+mn-lt"/>
                          <a:ea typeface="+mn-ea"/>
                          <a:cs typeface="+mn-cs"/>
                        </a:rPr>
                        <a:t>Mortuary and death certification</a:t>
                      </a:r>
                    </a:p>
                  </a:txBody>
                  <a:tcPr marL="54610" marR="54610" marT="54610" marB="5461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baseline="0" dirty="0">
                          <a:solidFill>
                            <a:schemeClr val="tx1"/>
                          </a:solidFill>
                          <a:latin typeface="+mn-lt"/>
                          <a:ea typeface="+mn-ea"/>
                          <a:cs typeface="+mn-cs"/>
                        </a:rPr>
                        <a:t>Medical Equipment Procurement Advisory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baseline="0" dirty="0">
                          <a:solidFill>
                            <a:schemeClr val="tx1"/>
                          </a:solidFill>
                          <a:latin typeface="+mn-lt"/>
                          <a:ea typeface="+mn-ea"/>
                          <a:cs typeface="+mn-cs"/>
                        </a:rPr>
                        <a:t>Quality &amp; Learning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baseline="0" dirty="0">
                          <a:solidFill>
                            <a:schemeClr val="tx1"/>
                          </a:solidFill>
                          <a:latin typeface="+mn-lt"/>
                          <a:ea typeface="+mn-ea"/>
                          <a:cs typeface="+mn-cs"/>
                        </a:rPr>
                        <a:t>FSLT &amp; bereavement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baseline="0" dirty="0">
                          <a:solidFill>
                            <a:schemeClr val="tx1"/>
                          </a:solidFill>
                          <a:latin typeface="+mn-lt"/>
                          <a:ea typeface="+mn-ea"/>
                          <a:cs typeface="+mn-cs"/>
                        </a:rPr>
                        <a:t>Training and Education liaison</a:t>
                      </a:r>
                    </a:p>
                  </a:txBody>
                  <a:tcPr marL="54610" marR="54610" marT="54610" marB="54610">
                    <a:lnL w="1270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429" name="Table 428"/>
          <p:cNvGraphicFramePr>
            <a:graphicFrameLocks noGrp="1"/>
          </p:cNvGraphicFramePr>
          <p:nvPr/>
        </p:nvGraphicFramePr>
        <p:xfrm>
          <a:off x="233125" y="1079959"/>
          <a:ext cx="8642350" cy="2621596"/>
        </p:xfrm>
        <a:graphic>
          <a:graphicData uri="http://schemas.openxmlformats.org/drawingml/2006/table">
            <a:tbl>
              <a:tblPr firstRow="1" bandRow="1">
                <a:tableStyleId>{5C22544A-7EE6-4342-B048-85BDC9FD1C3A}</a:tableStyleId>
              </a:tblPr>
              <a:tblGrid>
                <a:gridCol w="724535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tblGrid>
              <a:tr h="226376">
                <a:tc>
                  <a:txBody>
                    <a:bodyPr/>
                    <a:lstStyle/>
                    <a:p>
                      <a:r>
                        <a:rPr lang="en-GB" sz="1100" b="1" dirty="0"/>
                        <a:t>Purpose</a:t>
                      </a: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tc>
                  <a:txBody>
                    <a:bodyPr/>
                    <a:lstStyle/>
                    <a:p>
                      <a:r>
                        <a:rPr lang="en-GB" sz="1100" b="1" kern="1200" dirty="0">
                          <a:solidFill>
                            <a:schemeClr val="lt1"/>
                          </a:solidFill>
                          <a:latin typeface="+mn-lt"/>
                          <a:ea typeface="+mn-ea"/>
                          <a:cs typeface="+mn-cs"/>
                        </a:rPr>
                        <a:t>Meeting details</a:t>
                      </a: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extLst>
                  <a:ext uri="{0D108BD9-81ED-4DB2-BD59-A6C34878D82A}">
                    <a16:rowId xmlns:a16="http://schemas.microsoft.com/office/drawing/2014/main" val="10000"/>
                  </a:ext>
                </a:extLst>
              </a:tr>
              <a:tr h="2389365">
                <a:tc>
                  <a:txBody>
                    <a:bodyPr/>
                    <a:lstStyle/>
                    <a:p>
                      <a:pPr marL="171450" lvl="0" indent="-171450" algn="l">
                        <a:buFont typeface="Arial" panose="020B0604020202020204" pitchFamily="34" charset="0"/>
                        <a:buChar char="•"/>
                      </a:pPr>
                      <a:r>
                        <a:rPr kumimoji="0" lang="en-GB" sz="1000" b="0" i="0" u="none" strike="noStrike" kern="1200" cap="none" spc="0" normalizeH="0" baseline="0" noProof="0" dirty="0">
                          <a:ln>
                            <a:noFill/>
                          </a:ln>
                          <a:solidFill>
                            <a:schemeClr val="tx1"/>
                          </a:solidFill>
                          <a:effectLst/>
                          <a:uLnTx/>
                          <a:uFillTx/>
                          <a:latin typeface="+mn-lt"/>
                          <a:ea typeface="+mn-ea"/>
                          <a:cs typeface="+mn-cs"/>
                        </a:rPr>
                        <a:t>Act as the primary authority for making significant decisions around clinical care delivery, particularly regarding decisions that impact multiple professional groups (e.g. those that affect medical/ nursing care/ pharmacy/ procurement/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mn-lt"/>
                          <a:ea typeface="+mn-ea"/>
                          <a:cs typeface="+mn-cs"/>
                        </a:rPr>
                        <a:t>Endorse new proposals and changes to clinical care documentation (SOPs, guidelines, QRGs, checklists) that will impact service provision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dk1"/>
                          </a:solidFill>
                          <a:effectLst/>
                          <a:latin typeface="+mn-lt"/>
                          <a:ea typeface="+mn-ea"/>
                          <a:cs typeface="+mn-cs"/>
                        </a:rPr>
                        <a:t>Identify and articulate additional resources required to instigate change where relevant – clinical and operational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chemeClr val="tx1"/>
                          </a:solidFill>
                          <a:effectLst/>
                          <a:uLnTx/>
                          <a:uFillTx/>
                          <a:latin typeface="+mn-lt"/>
                          <a:ea typeface="+mn-ea"/>
                          <a:cs typeface="+mn-cs"/>
                        </a:rPr>
                        <a:t>Ensure that decisions are quickly implemented and directly translate to changes in clinical practice using enabling functions e.g. communications, education and training, quality &amp; learning team, informatics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chemeClr val="tx1"/>
                          </a:solidFill>
                          <a:effectLst/>
                          <a:uLnTx/>
                          <a:uFillTx/>
                          <a:latin typeface="+mn-lt"/>
                          <a:ea typeface="+mn-ea"/>
                          <a:cs typeface="+mn-cs"/>
                        </a:rPr>
                        <a:t>Provide updates to the executive team (minutes)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chemeClr val="tx1"/>
                          </a:solidFill>
                          <a:effectLst/>
                          <a:uLnTx/>
                          <a:uFillTx/>
                          <a:latin typeface="+mn-lt"/>
                          <a:ea typeface="+mn-ea"/>
                          <a:cs typeface="+mn-cs"/>
                        </a:rPr>
                        <a:t>Ensure opportunity for scrutiny and challenge in the clinical forum (through verbal updates) and feed into three key messages where relevant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chemeClr val="tx1"/>
                          </a:solidFill>
                          <a:effectLst/>
                          <a:uLnTx/>
                          <a:uFillTx/>
                          <a:latin typeface="+mn-lt"/>
                          <a:ea typeface="+mn-ea"/>
                          <a:cs typeface="+mn-cs"/>
                        </a:rPr>
                        <a:t>Feed confirmed changes to clinical practice into the clinical model (process TBC)</a:t>
                      </a:r>
                    </a:p>
                    <a:p>
                      <a:pPr marL="171450" lvl="0" indent="-171450">
                        <a:buFont typeface="Arial" panose="020B0604020202020204" pitchFamily="34" charset="0"/>
                        <a:buChar char="•"/>
                      </a:pPr>
                      <a:r>
                        <a:rPr kumimoji="0" lang="en-GB" sz="1000" b="0" i="0" u="none" strike="noStrike" kern="1200" cap="none" spc="0" normalizeH="0" baseline="0" noProof="0" dirty="0">
                          <a:ln>
                            <a:noFill/>
                          </a:ln>
                          <a:solidFill>
                            <a:schemeClr val="tx1"/>
                          </a:solidFill>
                          <a:effectLst/>
                          <a:uLnTx/>
                          <a:uFillTx/>
                          <a:latin typeface="+mn-lt"/>
                          <a:ea typeface="+mn-ea"/>
                          <a:cs typeface="+mn-cs"/>
                        </a:rPr>
                        <a:t>Co-ordinate, monitor and make decisions based on recommendations from working-groups (e.g. Clinical Oversight Group) and/or other individuals workstreams</a:t>
                      </a:r>
                    </a:p>
                    <a:p>
                      <a:pPr marL="171450" lvl="0" indent="-171450">
                        <a:buFont typeface="Arial" panose="020B0604020202020204" pitchFamily="34" charset="0"/>
                        <a:buChar char="•"/>
                      </a:pPr>
                      <a:r>
                        <a:rPr kumimoji="0" lang="en-GB" sz="1000" b="0" i="0" u="none" strike="noStrike" kern="1200" cap="none" spc="0" normalizeH="0" baseline="0" noProof="0" dirty="0">
                          <a:ln>
                            <a:noFill/>
                          </a:ln>
                          <a:solidFill>
                            <a:schemeClr val="tx1"/>
                          </a:solidFill>
                          <a:effectLst/>
                          <a:uLnTx/>
                          <a:uFillTx/>
                          <a:latin typeface="+mn-lt"/>
                          <a:ea typeface="+mn-ea"/>
                          <a:cs typeface="+mn-cs"/>
                        </a:rPr>
                        <a:t>Review learning from serious incidents</a:t>
                      </a:r>
                    </a:p>
                    <a:p>
                      <a:pPr marL="171450" lvl="0" indent="-171450">
                        <a:buFont typeface="Arial" panose="020B0604020202020204" pitchFamily="34" charset="0"/>
                        <a:buChar char="•"/>
                      </a:pPr>
                      <a:r>
                        <a:rPr lang="en-GB" sz="1000" kern="1200" dirty="0">
                          <a:solidFill>
                            <a:schemeClr val="dk1"/>
                          </a:solidFill>
                          <a:effectLst/>
                          <a:latin typeface="+mn-lt"/>
                          <a:ea typeface="+mn-ea"/>
                          <a:cs typeface="+mn-cs"/>
                        </a:rPr>
                        <a:t>Review admission decisions regarding changes to inclusion/exclusion</a:t>
                      </a:r>
                      <a:r>
                        <a:rPr lang="en-GB" sz="1000" kern="1200" baseline="0" dirty="0">
                          <a:solidFill>
                            <a:schemeClr val="dk1"/>
                          </a:solidFill>
                          <a:effectLst/>
                          <a:latin typeface="+mn-lt"/>
                          <a:ea typeface="+mn-ea"/>
                          <a:cs typeface="+mn-cs"/>
                        </a:rPr>
                        <a:t> </a:t>
                      </a:r>
                      <a:r>
                        <a:rPr lang="en-GB" sz="1000" kern="1200" dirty="0">
                          <a:solidFill>
                            <a:schemeClr val="dk1"/>
                          </a:solidFill>
                          <a:effectLst/>
                          <a:latin typeface="+mn-lt"/>
                          <a:ea typeface="+mn-ea"/>
                          <a:cs typeface="+mn-cs"/>
                        </a:rPr>
                        <a:t>criteria when appropriate</a:t>
                      </a:r>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lvl="1" indent="0">
                        <a:buFont typeface="Arial" panose="020B0604020202020204" pitchFamily="34" charset="0"/>
                        <a:buNone/>
                      </a:pPr>
                      <a:endParaRPr lang="en-GB" sz="1500" dirty="0"/>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30" name="Group 4"/>
          <p:cNvGrpSpPr>
            <a:grpSpLocks noChangeAspect="1"/>
          </p:cNvGrpSpPr>
          <p:nvPr/>
        </p:nvGrpSpPr>
        <p:grpSpPr bwMode="auto">
          <a:xfrm>
            <a:off x="7782000" y="2390820"/>
            <a:ext cx="803100" cy="803099"/>
            <a:chOff x="-1768" y="-2566"/>
            <a:chExt cx="9454" cy="9454"/>
          </a:xfrm>
        </p:grpSpPr>
        <p:sp>
          <p:nvSpPr>
            <p:cNvPr id="31" name="AutoShape 3"/>
            <p:cNvSpPr>
              <a:spLocks noChangeAspect="1" noChangeArrowheads="1" noTextEdit="1"/>
            </p:cNvSpPr>
            <p:nvPr/>
          </p:nvSpPr>
          <p:spPr bwMode="auto">
            <a:xfrm>
              <a:off x="-1768" y="-2566"/>
              <a:ext cx="9454" cy="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grpSp>
          <p:nvGrpSpPr>
            <p:cNvPr id="32" name="Group 205"/>
            <p:cNvGrpSpPr>
              <a:grpSpLocks/>
            </p:cNvGrpSpPr>
            <p:nvPr/>
          </p:nvGrpSpPr>
          <p:grpSpPr bwMode="auto">
            <a:xfrm>
              <a:off x="-424" y="-2508"/>
              <a:ext cx="6610" cy="8010"/>
              <a:chOff x="-424" y="-2508"/>
              <a:chExt cx="6610" cy="8010"/>
            </a:xfrm>
          </p:grpSpPr>
          <p:sp>
            <p:nvSpPr>
              <p:cNvPr id="227" name="Oval 6"/>
              <p:cNvSpPr>
                <a:spLocks noChangeArrowheads="1"/>
              </p:cNvSpPr>
              <p:nvPr/>
            </p:nvSpPr>
            <p:spPr bwMode="auto">
              <a:xfrm>
                <a:off x="-424" y="-1111"/>
                <a:ext cx="6610" cy="6613"/>
              </a:xfrm>
              <a:prstGeom prst="ellipse">
                <a:avLst/>
              </a:pr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8" name="Freeform 7"/>
              <p:cNvSpPr>
                <a:spLocks/>
              </p:cNvSpPr>
              <p:nvPr/>
            </p:nvSpPr>
            <p:spPr bwMode="auto">
              <a:xfrm>
                <a:off x="3309" y="3263"/>
                <a:ext cx="1303" cy="1451"/>
              </a:xfrm>
              <a:custGeom>
                <a:avLst/>
                <a:gdLst>
                  <a:gd name="T0" fmla="*/ 1303 w 1303"/>
                  <a:gd name="T1" fmla="*/ 1090 h 1451"/>
                  <a:gd name="T2" fmla="*/ 825 w 1303"/>
                  <a:gd name="T3" fmla="*/ 1451 h 1451"/>
                  <a:gd name="T4" fmla="*/ 0 w 1303"/>
                  <a:gd name="T5" fmla="*/ 362 h 1451"/>
                  <a:gd name="T6" fmla="*/ 478 w 1303"/>
                  <a:gd name="T7" fmla="*/ 0 h 1451"/>
                  <a:gd name="T8" fmla="*/ 1303 w 1303"/>
                  <a:gd name="T9" fmla="*/ 1090 h 1451"/>
                </a:gdLst>
                <a:ahLst/>
                <a:cxnLst>
                  <a:cxn ang="0">
                    <a:pos x="T0" y="T1"/>
                  </a:cxn>
                  <a:cxn ang="0">
                    <a:pos x="T2" y="T3"/>
                  </a:cxn>
                  <a:cxn ang="0">
                    <a:pos x="T4" y="T5"/>
                  </a:cxn>
                  <a:cxn ang="0">
                    <a:pos x="T6" y="T7"/>
                  </a:cxn>
                  <a:cxn ang="0">
                    <a:pos x="T8" y="T9"/>
                  </a:cxn>
                </a:cxnLst>
                <a:rect l="0" t="0" r="r" b="b"/>
                <a:pathLst>
                  <a:path w="1303" h="1451">
                    <a:moveTo>
                      <a:pt x="1303" y="1090"/>
                    </a:moveTo>
                    <a:lnTo>
                      <a:pt x="825" y="1451"/>
                    </a:lnTo>
                    <a:lnTo>
                      <a:pt x="0" y="362"/>
                    </a:lnTo>
                    <a:lnTo>
                      <a:pt x="478" y="0"/>
                    </a:lnTo>
                    <a:lnTo>
                      <a:pt x="1303" y="109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9" name="Freeform 8"/>
              <p:cNvSpPr>
                <a:spLocks/>
              </p:cNvSpPr>
              <p:nvPr/>
            </p:nvSpPr>
            <p:spPr bwMode="auto">
              <a:xfrm>
                <a:off x="3605" y="2764"/>
                <a:ext cx="1666" cy="1726"/>
              </a:xfrm>
              <a:custGeom>
                <a:avLst/>
                <a:gdLst>
                  <a:gd name="T0" fmla="*/ 1666 w 1666"/>
                  <a:gd name="T1" fmla="*/ 1090 h 1726"/>
                  <a:gd name="T2" fmla="*/ 827 w 1666"/>
                  <a:gd name="T3" fmla="*/ 1726 h 1726"/>
                  <a:gd name="T4" fmla="*/ 0 w 1666"/>
                  <a:gd name="T5" fmla="*/ 636 h 1726"/>
                  <a:gd name="T6" fmla="*/ 841 w 1666"/>
                  <a:gd name="T7" fmla="*/ 0 h 1726"/>
                  <a:gd name="T8" fmla="*/ 1666 w 1666"/>
                  <a:gd name="T9" fmla="*/ 1090 h 1726"/>
                </a:gdLst>
                <a:ahLst/>
                <a:cxnLst>
                  <a:cxn ang="0">
                    <a:pos x="T0" y="T1"/>
                  </a:cxn>
                  <a:cxn ang="0">
                    <a:pos x="T2" y="T3"/>
                  </a:cxn>
                  <a:cxn ang="0">
                    <a:pos x="T4" y="T5"/>
                  </a:cxn>
                  <a:cxn ang="0">
                    <a:pos x="T6" y="T7"/>
                  </a:cxn>
                  <a:cxn ang="0">
                    <a:pos x="T8" y="T9"/>
                  </a:cxn>
                </a:cxnLst>
                <a:rect l="0" t="0" r="r" b="b"/>
                <a:pathLst>
                  <a:path w="1666" h="1726">
                    <a:moveTo>
                      <a:pt x="1666" y="1090"/>
                    </a:moveTo>
                    <a:lnTo>
                      <a:pt x="827" y="1726"/>
                    </a:lnTo>
                    <a:lnTo>
                      <a:pt x="0" y="636"/>
                    </a:lnTo>
                    <a:lnTo>
                      <a:pt x="841" y="0"/>
                    </a:lnTo>
                    <a:lnTo>
                      <a:pt x="1666" y="1090"/>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0" name="Freeform 9"/>
              <p:cNvSpPr>
                <a:spLocks/>
              </p:cNvSpPr>
              <p:nvPr/>
            </p:nvSpPr>
            <p:spPr bwMode="auto">
              <a:xfrm>
                <a:off x="2666" y="3473"/>
                <a:ext cx="1667" cy="1728"/>
              </a:xfrm>
              <a:custGeom>
                <a:avLst/>
                <a:gdLst>
                  <a:gd name="T0" fmla="*/ 1667 w 1667"/>
                  <a:gd name="T1" fmla="*/ 1093 h 1728"/>
                  <a:gd name="T2" fmla="*/ 828 w 1667"/>
                  <a:gd name="T3" fmla="*/ 1728 h 1728"/>
                  <a:gd name="T4" fmla="*/ 0 w 1667"/>
                  <a:gd name="T5" fmla="*/ 636 h 1728"/>
                  <a:gd name="T6" fmla="*/ 842 w 1667"/>
                  <a:gd name="T7" fmla="*/ 0 h 1728"/>
                  <a:gd name="T8" fmla="*/ 1667 w 1667"/>
                  <a:gd name="T9" fmla="*/ 1093 h 1728"/>
                </a:gdLst>
                <a:ahLst/>
                <a:cxnLst>
                  <a:cxn ang="0">
                    <a:pos x="T0" y="T1"/>
                  </a:cxn>
                  <a:cxn ang="0">
                    <a:pos x="T2" y="T3"/>
                  </a:cxn>
                  <a:cxn ang="0">
                    <a:pos x="T4" y="T5"/>
                  </a:cxn>
                  <a:cxn ang="0">
                    <a:pos x="T6" y="T7"/>
                  </a:cxn>
                  <a:cxn ang="0">
                    <a:pos x="T8" y="T9"/>
                  </a:cxn>
                </a:cxnLst>
                <a:rect l="0" t="0" r="r" b="b"/>
                <a:pathLst>
                  <a:path w="1667" h="1728">
                    <a:moveTo>
                      <a:pt x="1667" y="1093"/>
                    </a:moveTo>
                    <a:lnTo>
                      <a:pt x="828" y="1728"/>
                    </a:lnTo>
                    <a:lnTo>
                      <a:pt x="0" y="636"/>
                    </a:lnTo>
                    <a:lnTo>
                      <a:pt x="842" y="0"/>
                    </a:lnTo>
                    <a:lnTo>
                      <a:pt x="1667" y="1093"/>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1" name="Freeform 10"/>
              <p:cNvSpPr>
                <a:spLocks/>
              </p:cNvSpPr>
              <p:nvPr/>
            </p:nvSpPr>
            <p:spPr bwMode="auto">
              <a:xfrm>
                <a:off x="3732" y="2842"/>
                <a:ext cx="1468" cy="1539"/>
              </a:xfrm>
              <a:custGeom>
                <a:avLst/>
                <a:gdLst>
                  <a:gd name="T0" fmla="*/ 1468 w 1468"/>
                  <a:gd name="T1" fmla="*/ 1000 h 1539"/>
                  <a:gd name="T2" fmla="*/ 757 w 1468"/>
                  <a:gd name="T3" fmla="*/ 1539 h 1539"/>
                  <a:gd name="T4" fmla="*/ 0 w 1468"/>
                  <a:gd name="T5" fmla="*/ 539 h 1539"/>
                  <a:gd name="T6" fmla="*/ 712 w 1468"/>
                  <a:gd name="T7" fmla="*/ 0 h 1539"/>
                  <a:gd name="T8" fmla="*/ 1468 w 1468"/>
                  <a:gd name="T9" fmla="*/ 1000 h 1539"/>
                </a:gdLst>
                <a:ahLst/>
                <a:cxnLst>
                  <a:cxn ang="0">
                    <a:pos x="T0" y="T1"/>
                  </a:cxn>
                  <a:cxn ang="0">
                    <a:pos x="T2" y="T3"/>
                  </a:cxn>
                  <a:cxn ang="0">
                    <a:pos x="T4" y="T5"/>
                  </a:cxn>
                  <a:cxn ang="0">
                    <a:pos x="T6" y="T7"/>
                  </a:cxn>
                  <a:cxn ang="0">
                    <a:pos x="T8" y="T9"/>
                  </a:cxn>
                </a:cxnLst>
                <a:rect l="0" t="0" r="r" b="b"/>
                <a:pathLst>
                  <a:path w="1468" h="1539">
                    <a:moveTo>
                      <a:pt x="1468" y="1000"/>
                    </a:moveTo>
                    <a:lnTo>
                      <a:pt x="757" y="1539"/>
                    </a:lnTo>
                    <a:lnTo>
                      <a:pt x="0" y="539"/>
                    </a:lnTo>
                    <a:lnTo>
                      <a:pt x="712" y="0"/>
                    </a:lnTo>
                    <a:lnTo>
                      <a:pt x="1468" y="100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2" name="Freeform 11"/>
              <p:cNvSpPr>
                <a:spLocks/>
              </p:cNvSpPr>
              <p:nvPr/>
            </p:nvSpPr>
            <p:spPr bwMode="auto">
              <a:xfrm>
                <a:off x="3711" y="2861"/>
                <a:ext cx="1468" cy="1537"/>
              </a:xfrm>
              <a:custGeom>
                <a:avLst/>
                <a:gdLst>
                  <a:gd name="T0" fmla="*/ 1468 w 1468"/>
                  <a:gd name="T1" fmla="*/ 998 h 1537"/>
                  <a:gd name="T2" fmla="*/ 757 w 1468"/>
                  <a:gd name="T3" fmla="*/ 1537 h 1537"/>
                  <a:gd name="T4" fmla="*/ 0 w 1468"/>
                  <a:gd name="T5" fmla="*/ 537 h 1537"/>
                  <a:gd name="T6" fmla="*/ 712 w 1468"/>
                  <a:gd name="T7" fmla="*/ 0 h 1537"/>
                  <a:gd name="T8" fmla="*/ 1468 w 1468"/>
                  <a:gd name="T9" fmla="*/ 998 h 1537"/>
                </a:gdLst>
                <a:ahLst/>
                <a:cxnLst>
                  <a:cxn ang="0">
                    <a:pos x="T0" y="T1"/>
                  </a:cxn>
                  <a:cxn ang="0">
                    <a:pos x="T2" y="T3"/>
                  </a:cxn>
                  <a:cxn ang="0">
                    <a:pos x="T4" y="T5"/>
                  </a:cxn>
                  <a:cxn ang="0">
                    <a:pos x="T6" y="T7"/>
                  </a:cxn>
                  <a:cxn ang="0">
                    <a:pos x="T8" y="T9"/>
                  </a:cxn>
                </a:cxnLst>
                <a:rect l="0" t="0" r="r" b="b"/>
                <a:pathLst>
                  <a:path w="1468" h="1537">
                    <a:moveTo>
                      <a:pt x="1468" y="998"/>
                    </a:moveTo>
                    <a:lnTo>
                      <a:pt x="757" y="1537"/>
                    </a:lnTo>
                    <a:lnTo>
                      <a:pt x="0" y="537"/>
                    </a:lnTo>
                    <a:lnTo>
                      <a:pt x="712" y="0"/>
                    </a:lnTo>
                    <a:lnTo>
                      <a:pt x="1468" y="9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3" name="Freeform 12"/>
              <p:cNvSpPr>
                <a:spLocks/>
              </p:cNvSpPr>
              <p:nvPr/>
            </p:nvSpPr>
            <p:spPr bwMode="auto">
              <a:xfrm>
                <a:off x="3921" y="3019"/>
                <a:ext cx="528" cy="407"/>
              </a:xfrm>
              <a:custGeom>
                <a:avLst/>
                <a:gdLst>
                  <a:gd name="T0" fmla="*/ 0 w 528"/>
                  <a:gd name="T1" fmla="*/ 386 h 407"/>
                  <a:gd name="T2" fmla="*/ 17 w 528"/>
                  <a:gd name="T3" fmla="*/ 407 h 407"/>
                  <a:gd name="T4" fmla="*/ 528 w 528"/>
                  <a:gd name="T5" fmla="*/ 22 h 407"/>
                  <a:gd name="T6" fmla="*/ 511 w 528"/>
                  <a:gd name="T7" fmla="*/ 0 h 407"/>
                  <a:gd name="T8" fmla="*/ 0 w 528"/>
                  <a:gd name="T9" fmla="*/ 386 h 407"/>
                </a:gdLst>
                <a:ahLst/>
                <a:cxnLst>
                  <a:cxn ang="0">
                    <a:pos x="T0" y="T1"/>
                  </a:cxn>
                  <a:cxn ang="0">
                    <a:pos x="T2" y="T3"/>
                  </a:cxn>
                  <a:cxn ang="0">
                    <a:pos x="T4" y="T5"/>
                  </a:cxn>
                  <a:cxn ang="0">
                    <a:pos x="T6" y="T7"/>
                  </a:cxn>
                  <a:cxn ang="0">
                    <a:pos x="T8" y="T9"/>
                  </a:cxn>
                </a:cxnLst>
                <a:rect l="0" t="0" r="r" b="b"/>
                <a:pathLst>
                  <a:path w="528" h="407">
                    <a:moveTo>
                      <a:pt x="0" y="386"/>
                    </a:moveTo>
                    <a:lnTo>
                      <a:pt x="17" y="407"/>
                    </a:lnTo>
                    <a:lnTo>
                      <a:pt x="528" y="22"/>
                    </a:lnTo>
                    <a:lnTo>
                      <a:pt x="511"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4" name="Freeform 13"/>
              <p:cNvSpPr>
                <a:spLocks/>
              </p:cNvSpPr>
              <p:nvPr/>
            </p:nvSpPr>
            <p:spPr bwMode="auto">
              <a:xfrm>
                <a:off x="3962" y="3071"/>
                <a:ext cx="527" cy="409"/>
              </a:xfrm>
              <a:custGeom>
                <a:avLst/>
                <a:gdLst>
                  <a:gd name="T0" fmla="*/ 0 w 527"/>
                  <a:gd name="T1" fmla="*/ 386 h 409"/>
                  <a:gd name="T2" fmla="*/ 16 w 527"/>
                  <a:gd name="T3" fmla="*/ 409 h 409"/>
                  <a:gd name="T4" fmla="*/ 527 w 527"/>
                  <a:gd name="T5" fmla="*/ 24 h 409"/>
                  <a:gd name="T6" fmla="*/ 510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6" y="409"/>
                    </a:lnTo>
                    <a:lnTo>
                      <a:pt x="527" y="24"/>
                    </a:lnTo>
                    <a:lnTo>
                      <a:pt x="510"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5" name="Freeform 14"/>
              <p:cNvSpPr>
                <a:spLocks/>
              </p:cNvSpPr>
              <p:nvPr/>
            </p:nvSpPr>
            <p:spPr bwMode="auto">
              <a:xfrm>
                <a:off x="3999" y="3121"/>
                <a:ext cx="528" cy="409"/>
              </a:xfrm>
              <a:custGeom>
                <a:avLst/>
                <a:gdLst>
                  <a:gd name="T0" fmla="*/ 0 w 528"/>
                  <a:gd name="T1" fmla="*/ 385 h 409"/>
                  <a:gd name="T2" fmla="*/ 17 w 528"/>
                  <a:gd name="T3" fmla="*/ 409 h 409"/>
                  <a:gd name="T4" fmla="*/ 528 w 528"/>
                  <a:gd name="T5" fmla="*/ 21 h 409"/>
                  <a:gd name="T6" fmla="*/ 509 w 528"/>
                  <a:gd name="T7" fmla="*/ 0 h 409"/>
                  <a:gd name="T8" fmla="*/ 0 w 528"/>
                  <a:gd name="T9" fmla="*/ 385 h 409"/>
                </a:gdLst>
                <a:ahLst/>
                <a:cxnLst>
                  <a:cxn ang="0">
                    <a:pos x="T0" y="T1"/>
                  </a:cxn>
                  <a:cxn ang="0">
                    <a:pos x="T2" y="T3"/>
                  </a:cxn>
                  <a:cxn ang="0">
                    <a:pos x="T4" y="T5"/>
                  </a:cxn>
                  <a:cxn ang="0">
                    <a:pos x="T6" y="T7"/>
                  </a:cxn>
                  <a:cxn ang="0">
                    <a:pos x="T8" y="T9"/>
                  </a:cxn>
                </a:cxnLst>
                <a:rect l="0" t="0" r="r" b="b"/>
                <a:pathLst>
                  <a:path w="528" h="409">
                    <a:moveTo>
                      <a:pt x="0" y="385"/>
                    </a:moveTo>
                    <a:lnTo>
                      <a:pt x="17" y="409"/>
                    </a:lnTo>
                    <a:lnTo>
                      <a:pt x="528" y="21"/>
                    </a:lnTo>
                    <a:lnTo>
                      <a:pt x="509"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6" name="Freeform 15"/>
              <p:cNvSpPr>
                <a:spLocks/>
              </p:cNvSpPr>
              <p:nvPr/>
            </p:nvSpPr>
            <p:spPr bwMode="auto">
              <a:xfrm>
                <a:off x="4040" y="3175"/>
                <a:ext cx="527" cy="407"/>
              </a:xfrm>
              <a:custGeom>
                <a:avLst/>
                <a:gdLst>
                  <a:gd name="T0" fmla="*/ 0 w 527"/>
                  <a:gd name="T1" fmla="*/ 386 h 407"/>
                  <a:gd name="T2" fmla="*/ 16 w 527"/>
                  <a:gd name="T3" fmla="*/ 407 h 407"/>
                  <a:gd name="T4" fmla="*/ 527 w 527"/>
                  <a:gd name="T5" fmla="*/ 22 h 407"/>
                  <a:gd name="T6" fmla="*/ 508 w 527"/>
                  <a:gd name="T7" fmla="*/ 0 h 407"/>
                  <a:gd name="T8" fmla="*/ 0 w 527"/>
                  <a:gd name="T9" fmla="*/ 386 h 407"/>
                </a:gdLst>
                <a:ahLst/>
                <a:cxnLst>
                  <a:cxn ang="0">
                    <a:pos x="T0" y="T1"/>
                  </a:cxn>
                  <a:cxn ang="0">
                    <a:pos x="T2" y="T3"/>
                  </a:cxn>
                  <a:cxn ang="0">
                    <a:pos x="T4" y="T5"/>
                  </a:cxn>
                  <a:cxn ang="0">
                    <a:pos x="T6" y="T7"/>
                  </a:cxn>
                  <a:cxn ang="0">
                    <a:pos x="T8" y="T9"/>
                  </a:cxn>
                </a:cxnLst>
                <a:rect l="0" t="0" r="r" b="b"/>
                <a:pathLst>
                  <a:path w="527" h="407">
                    <a:moveTo>
                      <a:pt x="0" y="386"/>
                    </a:moveTo>
                    <a:lnTo>
                      <a:pt x="16" y="407"/>
                    </a:lnTo>
                    <a:lnTo>
                      <a:pt x="527" y="22"/>
                    </a:lnTo>
                    <a:lnTo>
                      <a:pt x="508"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7" name="Freeform 16"/>
              <p:cNvSpPr>
                <a:spLocks/>
              </p:cNvSpPr>
              <p:nvPr/>
            </p:nvSpPr>
            <p:spPr bwMode="auto">
              <a:xfrm>
                <a:off x="4080" y="3227"/>
                <a:ext cx="525" cy="409"/>
              </a:xfrm>
              <a:custGeom>
                <a:avLst/>
                <a:gdLst>
                  <a:gd name="T0" fmla="*/ 0 w 525"/>
                  <a:gd name="T1" fmla="*/ 386 h 409"/>
                  <a:gd name="T2" fmla="*/ 16 w 525"/>
                  <a:gd name="T3" fmla="*/ 409 h 409"/>
                  <a:gd name="T4" fmla="*/ 525 w 525"/>
                  <a:gd name="T5" fmla="*/ 22 h 409"/>
                  <a:gd name="T6" fmla="*/ 508 w 525"/>
                  <a:gd name="T7" fmla="*/ 0 h 409"/>
                  <a:gd name="T8" fmla="*/ 0 w 525"/>
                  <a:gd name="T9" fmla="*/ 386 h 409"/>
                </a:gdLst>
                <a:ahLst/>
                <a:cxnLst>
                  <a:cxn ang="0">
                    <a:pos x="T0" y="T1"/>
                  </a:cxn>
                  <a:cxn ang="0">
                    <a:pos x="T2" y="T3"/>
                  </a:cxn>
                  <a:cxn ang="0">
                    <a:pos x="T4" y="T5"/>
                  </a:cxn>
                  <a:cxn ang="0">
                    <a:pos x="T6" y="T7"/>
                  </a:cxn>
                  <a:cxn ang="0">
                    <a:pos x="T8" y="T9"/>
                  </a:cxn>
                </a:cxnLst>
                <a:rect l="0" t="0" r="r" b="b"/>
                <a:pathLst>
                  <a:path w="525" h="409">
                    <a:moveTo>
                      <a:pt x="0" y="386"/>
                    </a:moveTo>
                    <a:lnTo>
                      <a:pt x="16" y="409"/>
                    </a:lnTo>
                    <a:lnTo>
                      <a:pt x="525" y="22"/>
                    </a:lnTo>
                    <a:lnTo>
                      <a:pt x="508"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8" name="Freeform 17"/>
              <p:cNvSpPr>
                <a:spLocks/>
              </p:cNvSpPr>
              <p:nvPr/>
            </p:nvSpPr>
            <p:spPr bwMode="auto">
              <a:xfrm>
                <a:off x="4118" y="3279"/>
                <a:ext cx="527" cy="409"/>
              </a:xfrm>
              <a:custGeom>
                <a:avLst/>
                <a:gdLst>
                  <a:gd name="T0" fmla="*/ 0 w 527"/>
                  <a:gd name="T1" fmla="*/ 388 h 409"/>
                  <a:gd name="T2" fmla="*/ 19 w 527"/>
                  <a:gd name="T3" fmla="*/ 409 h 409"/>
                  <a:gd name="T4" fmla="*/ 527 w 527"/>
                  <a:gd name="T5" fmla="*/ 24 h 409"/>
                  <a:gd name="T6" fmla="*/ 510 w 527"/>
                  <a:gd name="T7" fmla="*/ 0 h 409"/>
                  <a:gd name="T8" fmla="*/ 0 w 527"/>
                  <a:gd name="T9" fmla="*/ 388 h 409"/>
                </a:gdLst>
                <a:ahLst/>
                <a:cxnLst>
                  <a:cxn ang="0">
                    <a:pos x="T0" y="T1"/>
                  </a:cxn>
                  <a:cxn ang="0">
                    <a:pos x="T2" y="T3"/>
                  </a:cxn>
                  <a:cxn ang="0">
                    <a:pos x="T4" y="T5"/>
                  </a:cxn>
                  <a:cxn ang="0">
                    <a:pos x="T6" y="T7"/>
                  </a:cxn>
                  <a:cxn ang="0">
                    <a:pos x="T8" y="T9"/>
                  </a:cxn>
                </a:cxnLst>
                <a:rect l="0" t="0" r="r" b="b"/>
                <a:pathLst>
                  <a:path w="527" h="409">
                    <a:moveTo>
                      <a:pt x="0" y="388"/>
                    </a:moveTo>
                    <a:lnTo>
                      <a:pt x="19" y="409"/>
                    </a:lnTo>
                    <a:lnTo>
                      <a:pt x="527" y="24"/>
                    </a:lnTo>
                    <a:lnTo>
                      <a:pt x="510"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9" name="Freeform 18"/>
              <p:cNvSpPr>
                <a:spLocks/>
              </p:cNvSpPr>
              <p:nvPr/>
            </p:nvSpPr>
            <p:spPr bwMode="auto">
              <a:xfrm>
                <a:off x="4155" y="3329"/>
                <a:ext cx="528" cy="409"/>
              </a:xfrm>
              <a:custGeom>
                <a:avLst/>
                <a:gdLst>
                  <a:gd name="T0" fmla="*/ 0 w 528"/>
                  <a:gd name="T1" fmla="*/ 388 h 409"/>
                  <a:gd name="T2" fmla="*/ 17 w 528"/>
                  <a:gd name="T3" fmla="*/ 409 h 409"/>
                  <a:gd name="T4" fmla="*/ 528 w 528"/>
                  <a:gd name="T5" fmla="*/ 24 h 409"/>
                  <a:gd name="T6" fmla="*/ 511 w 528"/>
                  <a:gd name="T7" fmla="*/ 0 h 409"/>
                  <a:gd name="T8" fmla="*/ 0 w 528"/>
                  <a:gd name="T9" fmla="*/ 388 h 409"/>
                </a:gdLst>
                <a:ahLst/>
                <a:cxnLst>
                  <a:cxn ang="0">
                    <a:pos x="T0" y="T1"/>
                  </a:cxn>
                  <a:cxn ang="0">
                    <a:pos x="T2" y="T3"/>
                  </a:cxn>
                  <a:cxn ang="0">
                    <a:pos x="T4" y="T5"/>
                  </a:cxn>
                  <a:cxn ang="0">
                    <a:pos x="T6" y="T7"/>
                  </a:cxn>
                  <a:cxn ang="0">
                    <a:pos x="T8" y="T9"/>
                  </a:cxn>
                </a:cxnLst>
                <a:rect l="0" t="0" r="r" b="b"/>
                <a:pathLst>
                  <a:path w="528" h="409">
                    <a:moveTo>
                      <a:pt x="0" y="388"/>
                    </a:moveTo>
                    <a:lnTo>
                      <a:pt x="17" y="409"/>
                    </a:lnTo>
                    <a:lnTo>
                      <a:pt x="528" y="24"/>
                    </a:lnTo>
                    <a:lnTo>
                      <a:pt x="511"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0" name="Freeform 19"/>
              <p:cNvSpPr>
                <a:spLocks/>
              </p:cNvSpPr>
              <p:nvPr/>
            </p:nvSpPr>
            <p:spPr bwMode="auto">
              <a:xfrm>
                <a:off x="4196" y="3383"/>
                <a:ext cx="527" cy="409"/>
              </a:xfrm>
              <a:custGeom>
                <a:avLst/>
                <a:gdLst>
                  <a:gd name="T0" fmla="*/ 0 w 527"/>
                  <a:gd name="T1" fmla="*/ 386 h 409"/>
                  <a:gd name="T2" fmla="*/ 19 w 527"/>
                  <a:gd name="T3" fmla="*/ 409 h 409"/>
                  <a:gd name="T4" fmla="*/ 527 w 527"/>
                  <a:gd name="T5" fmla="*/ 22 h 409"/>
                  <a:gd name="T6" fmla="*/ 510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9" y="409"/>
                    </a:lnTo>
                    <a:lnTo>
                      <a:pt x="527" y="22"/>
                    </a:lnTo>
                    <a:lnTo>
                      <a:pt x="510"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1" name="Freeform 20"/>
              <p:cNvSpPr>
                <a:spLocks/>
              </p:cNvSpPr>
              <p:nvPr/>
            </p:nvSpPr>
            <p:spPr bwMode="auto">
              <a:xfrm>
                <a:off x="4236" y="3435"/>
                <a:ext cx="527" cy="409"/>
              </a:xfrm>
              <a:custGeom>
                <a:avLst/>
                <a:gdLst>
                  <a:gd name="T0" fmla="*/ 0 w 527"/>
                  <a:gd name="T1" fmla="*/ 386 h 409"/>
                  <a:gd name="T2" fmla="*/ 16 w 527"/>
                  <a:gd name="T3" fmla="*/ 409 h 409"/>
                  <a:gd name="T4" fmla="*/ 527 w 527"/>
                  <a:gd name="T5" fmla="*/ 22 h 409"/>
                  <a:gd name="T6" fmla="*/ 510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6" y="409"/>
                    </a:lnTo>
                    <a:lnTo>
                      <a:pt x="527" y="22"/>
                    </a:lnTo>
                    <a:lnTo>
                      <a:pt x="510"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2" name="Freeform 21"/>
              <p:cNvSpPr>
                <a:spLocks/>
              </p:cNvSpPr>
              <p:nvPr/>
            </p:nvSpPr>
            <p:spPr bwMode="auto">
              <a:xfrm>
                <a:off x="4276" y="3487"/>
                <a:ext cx="527" cy="409"/>
              </a:xfrm>
              <a:custGeom>
                <a:avLst/>
                <a:gdLst>
                  <a:gd name="T0" fmla="*/ 0 w 527"/>
                  <a:gd name="T1" fmla="*/ 388 h 409"/>
                  <a:gd name="T2" fmla="*/ 17 w 527"/>
                  <a:gd name="T3" fmla="*/ 409 h 409"/>
                  <a:gd name="T4" fmla="*/ 527 w 527"/>
                  <a:gd name="T5" fmla="*/ 24 h 409"/>
                  <a:gd name="T6" fmla="*/ 511 w 527"/>
                  <a:gd name="T7" fmla="*/ 0 h 409"/>
                  <a:gd name="T8" fmla="*/ 0 w 527"/>
                  <a:gd name="T9" fmla="*/ 388 h 409"/>
                </a:gdLst>
                <a:ahLst/>
                <a:cxnLst>
                  <a:cxn ang="0">
                    <a:pos x="T0" y="T1"/>
                  </a:cxn>
                  <a:cxn ang="0">
                    <a:pos x="T2" y="T3"/>
                  </a:cxn>
                  <a:cxn ang="0">
                    <a:pos x="T4" y="T5"/>
                  </a:cxn>
                  <a:cxn ang="0">
                    <a:pos x="T6" y="T7"/>
                  </a:cxn>
                  <a:cxn ang="0">
                    <a:pos x="T8" y="T9"/>
                  </a:cxn>
                </a:cxnLst>
                <a:rect l="0" t="0" r="r" b="b"/>
                <a:pathLst>
                  <a:path w="527" h="409">
                    <a:moveTo>
                      <a:pt x="0" y="388"/>
                    </a:moveTo>
                    <a:lnTo>
                      <a:pt x="17" y="409"/>
                    </a:lnTo>
                    <a:lnTo>
                      <a:pt x="527" y="24"/>
                    </a:lnTo>
                    <a:lnTo>
                      <a:pt x="511"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3" name="Freeform 22"/>
              <p:cNvSpPr>
                <a:spLocks/>
              </p:cNvSpPr>
              <p:nvPr/>
            </p:nvSpPr>
            <p:spPr bwMode="auto">
              <a:xfrm>
                <a:off x="4314" y="3537"/>
                <a:ext cx="527" cy="409"/>
              </a:xfrm>
              <a:custGeom>
                <a:avLst/>
                <a:gdLst>
                  <a:gd name="T0" fmla="*/ 0 w 527"/>
                  <a:gd name="T1" fmla="*/ 388 h 409"/>
                  <a:gd name="T2" fmla="*/ 16 w 527"/>
                  <a:gd name="T3" fmla="*/ 409 h 409"/>
                  <a:gd name="T4" fmla="*/ 527 w 527"/>
                  <a:gd name="T5" fmla="*/ 24 h 409"/>
                  <a:gd name="T6" fmla="*/ 511 w 527"/>
                  <a:gd name="T7" fmla="*/ 0 h 409"/>
                  <a:gd name="T8" fmla="*/ 0 w 527"/>
                  <a:gd name="T9" fmla="*/ 388 h 409"/>
                </a:gdLst>
                <a:ahLst/>
                <a:cxnLst>
                  <a:cxn ang="0">
                    <a:pos x="T0" y="T1"/>
                  </a:cxn>
                  <a:cxn ang="0">
                    <a:pos x="T2" y="T3"/>
                  </a:cxn>
                  <a:cxn ang="0">
                    <a:pos x="T4" y="T5"/>
                  </a:cxn>
                  <a:cxn ang="0">
                    <a:pos x="T6" y="T7"/>
                  </a:cxn>
                  <a:cxn ang="0">
                    <a:pos x="T8" y="T9"/>
                  </a:cxn>
                </a:cxnLst>
                <a:rect l="0" t="0" r="r" b="b"/>
                <a:pathLst>
                  <a:path w="527" h="409">
                    <a:moveTo>
                      <a:pt x="0" y="388"/>
                    </a:moveTo>
                    <a:lnTo>
                      <a:pt x="16" y="409"/>
                    </a:lnTo>
                    <a:lnTo>
                      <a:pt x="527" y="24"/>
                    </a:lnTo>
                    <a:lnTo>
                      <a:pt x="511"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4" name="Freeform 23"/>
              <p:cNvSpPr>
                <a:spLocks/>
              </p:cNvSpPr>
              <p:nvPr/>
            </p:nvSpPr>
            <p:spPr bwMode="auto">
              <a:xfrm>
                <a:off x="4354" y="3591"/>
                <a:ext cx="527" cy="409"/>
              </a:xfrm>
              <a:custGeom>
                <a:avLst/>
                <a:gdLst>
                  <a:gd name="T0" fmla="*/ 0 w 527"/>
                  <a:gd name="T1" fmla="*/ 386 h 409"/>
                  <a:gd name="T2" fmla="*/ 17 w 527"/>
                  <a:gd name="T3" fmla="*/ 409 h 409"/>
                  <a:gd name="T4" fmla="*/ 527 w 527"/>
                  <a:gd name="T5" fmla="*/ 22 h 409"/>
                  <a:gd name="T6" fmla="*/ 511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7" y="409"/>
                    </a:lnTo>
                    <a:lnTo>
                      <a:pt x="527" y="22"/>
                    </a:lnTo>
                    <a:lnTo>
                      <a:pt x="511"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5" name="Freeform 24"/>
              <p:cNvSpPr>
                <a:spLocks/>
              </p:cNvSpPr>
              <p:nvPr/>
            </p:nvSpPr>
            <p:spPr bwMode="auto">
              <a:xfrm>
                <a:off x="4394" y="3644"/>
                <a:ext cx="527" cy="408"/>
              </a:xfrm>
              <a:custGeom>
                <a:avLst/>
                <a:gdLst>
                  <a:gd name="T0" fmla="*/ 0 w 527"/>
                  <a:gd name="T1" fmla="*/ 385 h 408"/>
                  <a:gd name="T2" fmla="*/ 17 w 527"/>
                  <a:gd name="T3" fmla="*/ 408 h 408"/>
                  <a:gd name="T4" fmla="*/ 527 w 527"/>
                  <a:gd name="T5" fmla="*/ 21 h 408"/>
                  <a:gd name="T6" fmla="*/ 511 w 527"/>
                  <a:gd name="T7" fmla="*/ 0 h 408"/>
                  <a:gd name="T8" fmla="*/ 0 w 527"/>
                  <a:gd name="T9" fmla="*/ 385 h 408"/>
                </a:gdLst>
                <a:ahLst/>
                <a:cxnLst>
                  <a:cxn ang="0">
                    <a:pos x="T0" y="T1"/>
                  </a:cxn>
                  <a:cxn ang="0">
                    <a:pos x="T2" y="T3"/>
                  </a:cxn>
                  <a:cxn ang="0">
                    <a:pos x="T4" y="T5"/>
                  </a:cxn>
                  <a:cxn ang="0">
                    <a:pos x="T6" y="T7"/>
                  </a:cxn>
                  <a:cxn ang="0">
                    <a:pos x="T8" y="T9"/>
                  </a:cxn>
                </a:cxnLst>
                <a:rect l="0" t="0" r="r" b="b"/>
                <a:pathLst>
                  <a:path w="527" h="408">
                    <a:moveTo>
                      <a:pt x="0" y="385"/>
                    </a:moveTo>
                    <a:lnTo>
                      <a:pt x="17" y="408"/>
                    </a:lnTo>
                    <a:lnTo>
                      <a:pt x="527"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6" name="Freeform 25"/>
              <p:cNvSpPr>
                <a:spLocks/>
              </p:cNvSpPr>
              <p:nvPr/>
            </p:nvSpPr>
            <p:spPr bwMode="auto">
              <a:xfrm>
                <a:off x="4434" y="3698"/>
                <a:ext cx="528" cy="407"/>
              </a:xfrm>
              <a:custGeom>
                <a:avLst/>
                <a:gdLst>
                  <a:gd name="T0" fmla="*/ 0 w 528"/>
                  <a:gd name="T1" fmla="*/ 385 h 407"/>
                  <a:gd name="T2" fmla="*/ 17 w 528"/>
                  <a:gd name="T3" fmla="*/ 407 h 407"/>
                  <a:gd name="T4" fmla="*/ 528 w 528"/>
                  <a:gd name="T5" fmla="*/ 21 h 407"/>
                  <a:gd name="T6" fmla="*/ 511 w 528"/>
                  <a:gd name="T7" fmla="*/ 0 h 407"/>
                  <a:gd name="T8" fmla="*/ 0 w 528"/>
                  <a:gd name="T9" fmla="*/ 385 h 407"/>
                </a:gdLst>
                <a:ahLst/>
                <a:cxnLst>
                  <a:cxn ang="0">
                    <a:pos x="T0" y="T1"/>
                  </a:cxn>
                  <a:cxn ang="0">
                    <a:pos x="T2" y="T3"/>
                  </a:cxn>
                  <a:cxn ang="0">
                    <a:pos x="T4" y="T5"/>
                  </a:cxn>
                  <a:cxn ang="0">
                    <a:pos x="T6" y="T7"/>
                  </a:cxn>
                  <a:cxn ang="0">
                    <a:pos x="T8" y="T9"/>
                  </a:cxn>
                </a:cxnLst>
                <a:rect l="0" t="0" r="r" b="b"/>
                <a:pathLst>
                  <a:path w="528" h="407">
                    <a:moveTo>
                      <a:pt x="0" y="385"/>
                    </a:moveTo>
                    <a:lnTo>
                      <a:pt x="17" y="407"/>
                    </a:lnTo>
                    <a:lnTo>
                      <a:pt x="528"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7" name="Freeform 26"/>
              <p:cNvSpPr>
                <a:spLocks/>
              </p:cNvSpPr>
              <p:nvPr/>
            </p:nvSpPr>
            <p:spPr bwMode="auto">
              <a:xfrm>
                <a:off x="4472" y="3748"/>
                <a:ext cx="527" cy="406"/>
              </a:xfrm>
              <a:custGeom>
                <a:avLst/>
                <a:gdLst>
                  <a:gd name="T0" fmla="*/ 0 w 527"/>
                  <a:gd name="T1" fmla="*/ 385 h 406"/>
                  <a:gd name="T2" fmla="*/ 17 w 527"/>
                  <a:gd name="T3" fmla="*/ 406 h 406"/>
                  <a:gd name="T4" fmla="*/ 527 w 527"/>
                  <a:gd name="T5" fmla="*/ 21 h 406"/>
                  <a:gd name="T6" fmla="*/ 511 w 527"/>
                  <a:gd name="T7" fmla="*/ 0 h 406"/>
                  <a:gd name="T8" fmla="*/ 0 w 527"/>
                  <a:gd name="T9" fmla="*/ 385 h 406"/>
                </a:gdLst>
                <a:ahLst/>
                <a:cxnLst>
                  <a:cxn ang="0">
                    <a:pos x="T0" y="T1"/>
                  </a:cxn>
                  <a:cxn ang="0">
                    <a:pos x="T2" y="T3"/>
                  </a:cxn>
                  <a:cxn ang="0">
                    <a:pos x="T4" y="T5"/>
                  </a:cxn>
                  <a:cxn ang="0">
                    <a:pos x="T6" y="T7"/>
                  </a:cxn>
                  <a:cxn ang="0">
                    <a:pos x="T8" y="T9"/>
                  </a:cxn>
                </a:cxnLst>
                <a:rect l="0" t="0" r="r" b="b"/>
                <a:pathLst>
                  <a:path w="527" h="406">
                    <a:moveTo>
                      <a:pt x="0" y="385"/>
                    </a:moveTo>
                    <a:lnTo>
                      <a:pt x="17" y="406"/>
                    </a:lnTo>
                    <a:lnTo>
                      <a:pt x="527"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8" name="Freeform 27"/>
              <p:cNvSpPr>
                <a:spLocks/>
              </p:cNvSpPr>
              <p:nvPr/>
            </p:nvSpPr>
            <p:spPr bwMode="auto">
              <a:xfrm>
                <a:off x="4512" y="3800"/>
                <a:ext cx="528" cy="409"/>
              </a:xfrm>
              <a:custGeom>
                <a:avLst/>
                <a:gdLst>
                  <a:gd name="T0" fmla="*/ 0 w 528"/>
                  <a:gd name="T1" fmla="*/ 385 h 409"/>
                  <a:gd name="T2" fmla="*/ 17 w 528"/>
                  <a:gd name="T3" fmla="*/ 409 h 409"/>
                  <a:gd name="T4" fmla="*/ 528 w 528"/>
                  <a:gd name="T5" fmla="*/ 21 h 409"/>
                  <a:gd name="T6" fmla="*/ 511 w 528"/>
                  <a:gd name="T7" fmla="*/ 0 h 409"/>
                  <a:gd name="T8" fmla="*/ 0 w 528"/>
                  <a:gd name="T9" fmla="*/ 385 h 409"/>
                </a:gdLst>
                <a:ahLst/>
                <a:cxnLst>
                  <a:cxn ang="0">
                    <a:pos x="T0" y="T1"/>
                  </a:cxn>
                  <a:cxn ang="0">
                    <a:pos x="T2" y="T3"/>
                  </a:cxn>
                  <a:cxn ang="0">
                    <a:pos x="T4" y="T5"/>
                  </a:cxn>
                  <a:cxn ang="0">
                    <a:pos x="T6" y="T7"/>
                  </a:cxn>
                  <a:cxn ang="0">
                    <a:pos x="T8" y="T9"/>
                  </a:cxn>
                </a:cxnLst>
                <a:rect l="0" t="0" r="r" b="b"/>
                <a:pathLst>
                  <a:path w="528" h="409">
                    <a:moveTo>
                      <a:pt x="0" y="385"/>
                    </a:moveTo>
                    <a:lnTo>
                      <a:pt x="17" y="409"/>
                    </a:lnTo>
                    <a:lnTo>
                      <a:pt x="528"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9" name="Freeform 28"/>
              <p:cNvSpPr>
                <a:spLocks/>
              </p:cNvSpPr>
              <p:nvPr/>
            </p:nvSpPr>
            <p:spPr bwMode="auto">
              <a:xfrm>
                <a:off x="3770" y="3369"/>
                <a:ext cx="768" cy="972"/>
              </a:xfrm>
              <a:custGeom>
                <a:avLst/>
                <a:gdLst>
                  <a:gd name="T0" fmla="*/ 320 w 325"/>
                  <a:gd name="T1" fmla="*/ 378 h 411"/>
                  <a:gd name="T2" fmla="*/ 312 w 325"/>
                  <a:gd name="T3" fmla="*/ 403 h 411"/>
                  <a:gd name="T4" fmla="*/ 312 w 325"/>
                  <a:gd name="T5" fmla="*/ 403 h 411"/>
                  <a:gd name="T6" fmla="*/ 286 w 325"/>
                  <a:gd name="T7" fmla="*/ 404 h 411"/>
                  <a:gd name="T8" fmla="*/ 5 w 325"/>
                  <a:gd name="T9" fmla="*/ 33 h 411"/>
                  <a:gd name="T10" fmla="*/ 14 w 325"/>
                  <a:gd name="T11" fmla="*/ 8 h 411"/>
                  <a:gd name="T12" fmla="*/ 14 w 325"/>
                  <a:gd name="T13" fmla="*/ 8 h 411"/>
                  <a:gd name="T14" fmla="*/ 40 w 325"/>
                  <a:gd name="T15" fmla="*/ 7 h 411"/>
                  <a:gd name="T16" fmla="*/ 320 w 325"/>
                  <a:gd name="T17" fmla="*/ 37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411">
                    <a:moveTo>
                      <a:pt x="320" y="378"/>
                    </a:moveTo>
                    <a:cubicBezTo>
                      <a:pt x="325" y="384"/>
                      <a:pt x="322" y="395"/>
                      <a:pt x="312" y="403"/>
                    </a:cubicBezTo>
                    <a:cubicBezTo>
                      <a:pt x="312" y="403"/>
                      <a:pt x="312" y="403"/>
                      <a:pt x="312" y="403"/>
                    </a:cubicBezTo>
                    <a:cubicBezTo>
                      <a:pt x="303" y="410"/>
                      <a:pt x="291" y="411"/>
                      <a:pt x="286" y="404"/>
                    </a:cubicBezTo>
                    <a:cubicBezTo>
                      <a:pt x="5" y="33"/>
                      <a:pt x="5" y="33"/>
                      <a:pt x="5" y="33"/>
                    </a:cubicBezTo>
                    <a:cubicBezTo>
                      <a:pt x="0" y="27"/>
                      <a:pt x="4" y="15"/>
                      <a:pt x="14" y="8"/>
                    </a:cubicBezTo>
                    <a:cubicBezTo>
                      <a:pt x="14" y="8"/>
                      <a:pt x="14" y="8"/>
                      <a:pt x="14" y="8"/>
                    </a:cubicBezTo>
                    <a:cubicBezTo>
                      <a:pt x="23" y="1"/>
                      <a:pt x="35" y="0"/>
                      <a:pt x="40" y="7"/>
                    </a:cubicBezTo>
                    <a:lnTo>
                      <a:pt x="320" y="378"/>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0" name="Freeform 29"/>
              <p:cNvSpPr>
                <a:spLocks/>
              </p:cNvSpPr>
              <p:nvPr/>
            </p:nvSpPr>
            <p:spPr bwMode="auto">
              <a:xfrm>
                <a:off x="3872" y="3495"/>
                <a:ext cx="92" cy="92"/>
              </a:xfrm>
              <a:custGeom>
                <a:avLst/>
                <a:gdLst>
                  <a:gd name="T0" fmla="*/ 33 w 39"/>
                  <a:gd name="T1" fmla="*/ 9 h 39"/>
                  <a:gd name="T2" fmla="*/ 30 w 39"/>
                  <a:gd name="T3" fmla="*/ 33 h 39"/>
                  <a:gd name="T4" fmla="*/ 6 w 39"/>
                  <a:gd name="T5" fmla="*/ 30 h 39"/>
                  <a:gd name="T6" fmla="*/ 9 w 39"/>
                  <a:gd name="T7" fmla="*/ 6 h 39"/>
                  <a:gd name="T8" fmla="*/ 33 w 39"/>
                  <a:gd name="T9" fmla="*/ 9 h 39"/>
                </a:gdLst>
                <a:ahLst/>
                <a:cxnLst>
                  <a:cxn ang="0">
                    <a:pos x="T0" y="T1"/>
                  </a:cxn>
                  <a:cxn ang="0">
                    <a:pos x="T2" y="T3"/>
                  </a:cxn>
                  <a:cxn ang="0">
                    <a:pos x="T4" y="T5"/>
                  </a:cxn>
                  <a:cxn ang="0">
                    <a:pos x="T6" y="T7"/>
                  </a:cxn>
                  <a:cxn ang="0">
                    <a:pos x="T8" y="T9"/>
                  </a:cxn>
                </a:cxnLst>
                <a:rect l="0" t="0" r="r" b="b"/>
                <a:pathLst>
                  <a:path w="39" h="39">
                    <a:moveTo>
                      <a:pt x="33" y="9"/>
                    </a:moveTo>
                    <a:cubicBezTo>
                      <a:pt x="39" y="17"/>
                      <a:pt x="37" y="28"/>
                      <a:pt x="30" y="33"/>
                    </a:cubicBezTo>
                    <a:cubicBezTo>
                      <a:pt x="22" y="39"/>
                      <a:pt x="11" y="38"/>
                      <a:pt x="6" y="30"/>
                    </a:cubicBezTo>
                    <a:cubicBezTo>
                      <a:pt x="0" y="23"/>
                      <a:pt x="2" y="12"/>
                      <a:pt x="9" y="6"/>
                    </a:cubicBezTo>
                    <a:cubicBezTo>
                      <a:pt x="17" y="0"/>
                      <a:pt x="27" y="2"/>
                      <a:pt x="33" y="9"/>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1" name="Freeform 30"/>
              <p:cNvSpPr>
                <a:spLocks/>
              </p:cNvSpPr>
              <p:nvPr/>
            </p:nvSpPr>
            <p:spPr bwMode="auto">
              <a:xfrm>
                <a:off x="4345" y="4121"/>
                <a:ext cx="92" cy="92"/>
              </a:xfrm>
              <a:custGeom>
                <a:avLst/>
                <a:gdLst>
                  <a:gd name="T0" fmla="*/ 33 w 39"/>
                  <a:gd name="T1" fmla="*/ 9 h 39"/>
                  <a:gd name="T2" fmla="*/ 30 w 39"/>
                  <a:gd name="T3" fmla="*/ 33 h 39"/>
                  <a:gd name="T4" fmla="*/ 6 w 39"/>
                  <a:gd name="T5" fmla="*/ 30 h 39"/>
                  <a:gd name="T6" fmla="*/ 9 w 39"/>
                  <a:gd name="T7" fmla="*/ 6 h 39"/>
                  <a:gd name="T8" fmla="*/ 33 w 39"/>
                  <a:gd name="T9" fmla="*/ 9 h 39"/>
                </a:gdLst>
                <a:ahLst/>
                <a:cxnLst>
                  <a:cxn ang="0">
                    <a:pos x="T0" y="T1"/>
                  </a:cxn>
                  <a:cxn ang="0">
                    <a:pos x="T2" y="T3"/>
                  </a:cxn>
                  <a:cxn ang="0">
                    <a:pos x="T4" y="T5"/>
                  </a:cxn>
                  <a:cxn ang="0">
                    <a:pos x="T6" y="T7"/>
                  </a:cxn>
                  <a:cxn ang="0">
                    <a:pos x="T8" y="T9"/>
                  </a:cxn>
                </a:cxnLst>
                <a:rect l="0" t="0" r="r" b="b"/>
                <a:pathLst>
                  <a:path w="39" h="39">
                    <a:moveTo>
                      <a:pt x="33" y="9"/>
                    </a:moveTo>
                    <a:cubicBezTo>
                      <a:pt x="39" y="16"/>
                      <a:pt x="37" y="27"/>
                      <a:pt x="30" y="33"/>
                    </a:cubicBezTo>
                    <a:cubicBezTo>
                      <a:pt x="22" y="39"/>
                      <a:pt x="12" y="37"/>
                      <a:pt x="6" y="30"/>
                    </a:cubicBezTo>
                    <a:cubicBezTo>
                      <a:pt x="0" y="22"/>
                      <a:pt x="2" y="11"/>
                      <a:pt x="9" y="6"/>
                    </a:cubicBezTo>
                    <a:cubicBezTo>
                      <a:pt x="17" y="0"/>
                      <a:pt x="27" y="1"/>
                      <a:pt x="33" y="9"/>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2" name="Freeform 31"/>
              <p:cNvSpPr>
                <a:spLocks/>
              </p:cNvSpPr>
              <p:nvPr/>
            </p:nvSpPr>
            <p:spPr bwMode="auto">
              <a:xfrm>
                <a:off x="3898" y="3523"/>
                <a:ext cx="253" cy="317"/>
              </a:xfrm>
              <a:custGeom>
                <a:avLst/>
                <a:gdLst>
                  <a:gd name="T0" fmla="*/ 103 w 107"/>
                  <a:gd name="T1" fmla="*/ 116 h 134"/>
                  <a:gd name="T2" fmla="*/ 101 w 107"/>
                  <a:gd name="T3" fmla="*/ 131 h 134"/>
                  <a:gd name="T4" fmla="*/ 101 w 107"/>
                  <a:gd name="T5" fmla="*/ 131 h 134"/>
                  <a:gd name="T6" fmla="*/ 87 w 107"/>
                  <a:gd name="T7" fmla="*/ 129 h 134"/>
                  <a:gd name="T8" fmla="*/ 3 w 107"/>
                  <a:gd name="T9" fmla="*/ 18 h 134"/>
                  <a:gd name="T10" fmla="*/ 5 w 107"/>
                  <a:gd name="T11" fmla="*/ 4 h 134"/>
                  <a:gd name="T12" fmla="*/ 5 w 107"/>
                  <a:gd name="T13" fmla="*/ 4 h 134"/>
                  <a:gd name="T14" fmla="*/ 20 w 107"/>
                  <a:gd name="T15" fmla="*/ 6 h 134"/>
                  <a:gd name="T16" fmla="*/ 103 w 107"/>
                  <a:gd name="T17" fmla="*/ 11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34">
                    <a:moveTo>
                      <a:pt x="103" y="116"/>
                    </a:moveTo>
                    <a:cubicBezTo>
                      <a:pt x="107" y="120"/>
                      <a:pt x="106" y="127"/>
                      <a:pt x="101" y="131"/>
                    </a:cubicBezTo>
                    <a:cubicBezTo>
                      <a:pt x="101" y="131"/>
                      <a:pt x="101" y="131"/>
                      <a:pt x="101" y="131"/>
                    </a:cubicBezTo>
                    <a:cubicBezTo>
                      <a:pt x="97" y="134"/>
                      <a:pt x="90" y="133"/>
                      <a:pt x="87" y="129"/>
                    </a:cubicBezTo>
                    <a:cubicBezTo>
                      <a:pt x="3" y="18"/>
                      <a:pt x="3" y="18"/>
                      <a:pt x="3" y="18"/>
                    </a:cubicBezTo>
                    <a:cubicBezTo>
                      <a:pt x="0" y="14"/>
                      <a:pt x="1" y="7"/>
                      <a:pt x="5" y="4"/>
                    </a:cubicBezTo>
                    <a:cubicBezTo>
                      <a:pt x="5" y="4"/>
                      <a:pt x="5" y="4"/>
                      <a:pt x="5" y="4"/>
                    </a:cubicBezTo>
                    <a:cubicBezTo>
                      <a:pt x="10" y="0"/>
                      <a:pt x="16" y="1"/>
                      <a:pt x="20" y="6"/>
                    </a:cubicBezTo>
                    <a:lnTo>
                      <a:pt x="103" y="116"/>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3" name="Freeform 32"/>
              <p:cNvSpPr>
                <a:spLocks/>
              </p:cNvSpPr>
              <p:nvPr/>
            </p:nvSpPr>
            <p:spPr bwMode="auto">
              <a:xfrm>
                <a:off x="4160" y="3870"/>
                <a:ext cx="253" cy="317"/>
              </a:xfrm>
              <a:custGeom>
                <a:avLst/>
                <a:gdLst>
                  <a:gd name="T0" fmla="*/ 103 w 107"/>
                  <a:gd name="T1" fmla="*/ 116 h 134"/>
                  <a:gd name="T2" fmla="*/ 101 w 107"/>
                  <a:gd name="T3" fmla="*/ 130 h 134"/>
                  <a:gd name="T4" fmla="*/ 101 w 107"/>
                  <a:gd name="T5" fmla="*/ 130 h 134"/>
                  <a:gd name="T6" fmla="*/ 87 w 107"/>
                  <a:gd name="T7" fmla="*/ 128 h 134"/>
                  <a:gd name="T8" fmla="*/ 3 w 107"/>
                  <a:gd name="T9" fmla="*/ 18 h 134"/>
                  <a:gd name="T10" fmla="*/ 5 w 107"/>
                  <a:gd name="T11" fmla="*/ 3 h 134"/>
                  <a:gd name="T12" fmla="*/ 5 w 107"/>
                  <a:gd name="T13" fmla="*/ 3 h 134"/>
                  <a:gd name="T14" fmla="*/ 20 w 107"/>
                  <a:gd name="T15" fmla="*/ 5 h 134"/>
                  <a:gd name="T16" fmla="*/ 103 w 107"/>
                  <a:gd name="T17" fmla="*/ 11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34">
                    <a:moveTo>
                      <a:pt x="103" y="116"/>
                    </a:moveTo>
                    <a:cubicBezTo>
                      <a:pt x="107" y="120"/>
                      <a:pt x="106" y="127"/>
                      <a:pt x="101" y="130"/>
                    </a:cubicBezTo>
                    <a:cubicBezTo>
                      <a:pt x="101" y="130"/>
                      <a:pt x="101" y="130"/>
                      <a:pt x="101" y="130"/>
                    </a:cubicBezTo>
                    <a:cubicBezTo>
                      <a:pt x="97" y="134"/>
                      <a:pt x="90" y="133"/>
                      <a:pt x="87" y="128"/>
                    </a:cubicBezTo>
                    <a:cubicBezTo>
                      <a:pt x="3" y="18"/>
                      <a:pt x="3" y="18"/>
                      <a:pt x="3" y="18"/>
                    </a:cubicBezTo>
                    <a:cubicBezTo>
                      <a:pt x="0" y="14"/>
                      <a:pt x="1" y="7"/>
                      <a:pt x="5" y="3"/>
                    </a:cubicBezTo>
                    <a:cubicBezTo>
                      <a:pt x="5" y="3"/>
                      <a:pt x="5" y="3"/>
                      <a:pt x="5" y="3"/>
                    </a:cubicBezTo>
                    <a:cubicBezTo>
                      <a:pt x="10" y="0"/>
                      <a:pt x="17" y="1"/>
                      <a:pt x="20" y="5"/>
                    </a:cubicBezTo>
                    <a:lnTo>
                      <a:pt x="103" y="116"/>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4" name="Freeform 33"/>
              <p:cNvSpPr>
                <a:spLocks/>
              </p:cNvSpPr>
              <p:nvPr/>
            </p:nvSpPr>
            <p:spPr bwMode="auto">
              <a:xfrm>
                <a:off x="1763" y="-2222"/>
                <a:ext cx="2078" cy="1227"/>
              </a:xfrm>
              <a:custGeom>
                <a:avLst/>
                <a:gdLst>
                  <a:gd name="T0" fmla="*/ 105 w 879"/>
                  <a:gd name="T1" fmla="*/ 519 h 519"/>
                  <a:gd name="T2" fmla="*/ 473 w 879"/>
                  <a:gd name="T3" fmla="*/ 470 h 519"/>
                  <a:gd name="T4" fmla="*/ 769 w 879"/>
                  <a:gd name="T5" fmla="*/ 502 h 519"/>
                  <a:gd name="T6" fmla="*/ 861 w 879"/>
                  <a:gd name="T7" fmla="*/ 201 h 519"/>
                  <a:gd name="T8" fmla="*/ 761 w 879"/>
                  <a:gd name="T9" fmla="*/ 63 h 519"/>
                  <a:gd name="T10" fmla="*/ 319 w 879"/>
                  <a:gd name="T11" fmla="*/ 14 h 519"/>
                  <a:gd name="T12" fmla="*/ 26 w 879"/>
                  <a:gd name="T13" fmla="*/ 128 h 519"/>
                  <a:gd name="T14" fmla="*/ 5 w 879"/>
                  <a:gd name="T15" fmla="*/ 165 h 519"/>
                  <a:gd name="T16" fmla="*/ 0 w 879"/>
                  <a:gd name="T17" fmla="*/ 173 h 519"/>
                  <a:gd name="T18" fmla="*/ 59 w 879"/>
                  <a:gd name="T19" fmla="*/ 375 h 519"/>
                  <a:gd name="T20" fmla="*/ 105 w 879"/>
                  <a:gd name="T21"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9" h="519">
                    <a:moveTo>
                      <a:pt x="105" y="519"/>
                    </a:moveTo>
                    <a:cubicBezTo>
                      <a:pt x="222" y="487"/>
                      <a:pt x="346" y="470"/>
                      <a:pt x="473" y="470"/>
                    </a:cubicBezTo>
                    <a:cubicBezTo>
                      <a:pt x="575" y="470"/>
                      <a:pt x="674" y="481"/>
                      <a:pt x="769" y="502"/>
                    </a:cubicBezTo>
                    <a:cubicBezTo>
                      <a:pt x="810" y="417"/>
                      <a:pt x="850" y="250"/>
                      <a:pt x="861" y="201"/>
                    </a:cubicBezTo>
                    <a:cubicBezTo>
                      <a:pt x="879" y="126"/>
                      <a:pt x="829" y="95"/>
                      <a:pt x="761" y="63"/>
                    </a:cubicBezTo>
                    <a:cubicBezTo>
                      <a:pt x="628" y="2"/>
                      <a:pt x="461" y="0"/>
                      <a:pt x="319" y="14"/>
                    </a:cubicBezTo>
                    <a:cubicBezTo>
                      <a:pt x="222" y="24"/>
                      <a:pt x="87" y="40"/>
                      <a:pt x="26" y="128"/>
                    </a:cubicBezTo>
                    <a:cubicBezTo>
                      <a:pt x="18" y="139"/>
                      <a:pt x="12" y="152"/>
                      <a:pt x="5" y="165"/>
                    </a:cubicBezTo>
                    <a:cubicBezTo>
                      <a:pt x="0" y="173"/>
                      <a:pt x="0" y="173"/>
                      <a:pt x="0" y="173"/>
                    </a:cubicBezTo>
                    <a:cubicBezTo>
                      <a:pt x="23" y="259"/>
                      <a:pt x="42" y="307"/>
                      <a:pt x="59" y="375"/>
                    </a:cubicBezTo>
                    <a:cubicBezTo>
                      <a:pt x="70" y="418"/>
                      <a:pt x="80" y="478"/>
                      <a:pt x="105" y="519"/>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5" name="Freeform 34"/>
              <p:cNvSpPr>
                <a:spLocks/>
              </p:cNvSpPr>
              <p:nvPr/>
            </p:nvSpPr>
            <p:spPr bwMode="auto">
              <a:xfrm>
                <a:off x="2181" y="-546"/>
                <a:ext cx="1175" cy="1388"/>
              </a:xfrm>
              <a:custGeom>
                <a:avLst/>
                <a:gdLst>
                  <a:gd name="T0" fmla="*/ 1175 w 1175"/>
                  <a:gd name="T1" fmla="*/ 1123 h 1388"/>
                  <a:gd name="T2" fmla="*/ 367 w 1175"/>
                  <a:gd name="T3" fmla="*/ 1388 h 1388"/>
                  <a:gd name="T4" fmla="*/ 0 w 1175"/>
                  <a:gd name="T5" fmla="*/ 263 h 1388"/>
                  <a:gd name="T6" fmla="*/ 809 w 1175"/>
                  <a:gd name="T7" fmla="*/ 0 h 1388"/>
                  <a:gd name="T8" fmla="*/ 1175 w 1175"/>
                  <a:gd name="T9" fmla="*/ 1123 h 1388"/>
                </a:gdLst>
                <a:ahLst/>
                <a:cxnLst>
                  <a:cxn ang="0">
                    <a:pos x="T0" y="T1"/>
                  </a:cxn>
                  <a:cxn ang="0">
                    <a:pos x="T2" y="T3"/>
                  </a:cxn>
                  <a:cxn ang="0">
                    <a:pos x="T4" y="T5"/>
                  </a:cxn>
                  <a:cxn ang="0">
                    <a:pos x="T6" y="T7"/>
                  </a:cxn>
                  <a:cxn ang="0">
                    <a:pos x="T8" y="T9"/>
                  </a:cxn>
                </a:cxnLst>
                <a:rect l="0" t="0" r="r" b="b"/>
                <a:pathLst>
                  <a:path w="1175" h="1388">
                    <a:moveTo>
                      <a:pt x="1175" y="1123"/>
                    </a:moveTo>
                    <a:lnTo>
                      <a:pt x="367" y="1388"/>
                    </a:lnTo>
                    <a:lnTo>
                      <a:pt x="0" y="263"/>
                    </a:lnTo>
                    <a:lnTo>
                      <a:pt x="809" y="0"/>
                    </a:lnTo>
                    <a:lnTo>
                      <a:pt x="1175" y="1123"/>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6" name="Freeform 35"/>
              <p:cNvSpPr>
                <a:spLocks/>
              </p:cNvSpPr>
              <p:nvPr/>
            </p:nvSpPr>
            <p:spPr bwMode="auto">
              <a:xfrm>
                <a:off x="2302" y="43"/>
                <a:ext cx="177" cy="232"/>
              </a:xfrm>
              <a:custGeom>
                <a:avLst/>
                <a:gdLst>
                  <a:gd name="T0" fmla="*/ 66 w 75"/>
                  <a:gd name="T1" fmla="*/ 42 h 98"/>
                  <a:gd name="T2" fmla="*/ 68 w 75"/>
                  <a:gd name="T3" fmla="*/ 62 h 98"/>
                  <a:gd name="T4" fmla="*/ 40 w 75"/>
                  <a:gd name="T5" fmla="*/ 55 h 98"/>
                  <a:gd name="T6" fmla="*/ 71 w 75"/>
                  <a:gd name="T7" fmla="*/ 76 h 98"/>
                  <a:gd name="T8" fmla="*/ 75 w 75"/>
                  <a:gd name="T9" fmla="*/ 98 h 98"/>
                  <a:gd name="T10" fmla="*/ 28 w 75"/>
                  <a:gd name="T11" fmla="*/ 84 h 98"/>
                  <a:gd name="T12" fmla="*/ 5 w 75"/>
                  <a:gd name="T13" fmla="*/ 39 h 98"/>
                  <a:gd name="T14" fmla="*/ 25 w 75"/>
                  <a:gd name="T15" fmla="*/ 1 h 98"/>
                  <a:gd name="T16" fmla="*/ 59 w 75"/>
                  <a:gd name="T17" fmla="*/ 17 h 98"/>
                  <a:gd name="T18" fmla="*/ 66 w 75"/>
                  <a:gd name="T19" fmla="*/ 4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98">
                    <a:moveTo>
                      <a:pt x="66" y="42"/>
                    </a:moveTo>
                    <a:cubicBezTo>
                      <a:pt x="64" y="50"/>
                      <a:pt x="67" y="54"/>
                      <a:pt x="68" y="62"/>
                    </a:cubicBezTo>
                    <a:cubicBezTo>
                      <a:pt x="63" y="61"/>
                      <a:pt x="38" y="52"/>
                      <a:pt x="40" y="55"/>
                    </a:cubicBezTo>
                    <a:cubicBezTo>
                      <a:pt x="42" y="59"/>
                      <a:pt x="63" y="73"/>
                      <a:pt x="71" y="76"/>
                    </a:cubicBezTo>
                    <a:cubicBezTo>
                      <a:pt x="71" y="76"/>
                      <a:pt x="75" y="96"/>
                      <a:pt x="75" y="98"/>
                    </a:cubicBezTo>
                    <a:cubicBezTo>
                      <a:pt x="68" y="95"/>
                      <a:pt x="36" y="86"/>
                      <a:pt x="28" y="84"/>
                    </a:cubicBezTo>
                    <a:cubicBezTo>
                      <a:pt x="11" y="80"/>
                      <a:pt x="7" y="52"/>
                      <a:pt x="5" y="39"/>
                    </a:cubicBezTo>
                    <a:cubicBezTo>
                      <a:pt x="0" y="20"/>
                      <a:pt x="1" y="3"/>
                      <a:pt x="25" y="1"/>
                    </a:cubicBezTo>
                    <a:cubicBezTo>
                      <a:pt x="40" y="0"/>
                      <a:pt x="49" y="7"/>
                      <a:pt x="59" y="17"/>
                    </a:cubicBezTo>
                    <a:cubicBezTo>
                      <a:pt x="51" y="10"/>
                      <a:pt x="33" y="18"/>
                      <a:pt x="66" y="42"/>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7" name="Freeform 36"/>
              <p:cNvSpPr>
                <a:spLocks/>
              </p:cNvSpPr>
              <p:nvPr/>
            </p:nvSpPr>
            <p:spPr bwMode="auto">
              <a:xfrm>
                <a:off x="2222" y="-607"/>
                <a:ext cx="1272" cy="1414"/>
              </a:xfrm>
              <a:custGeom>
                <a:avLst/>
                <a:gdLst>
                  <a:gd name="T0" fmla="*/ 1272 w 1272"/>
                  <a:gd name="T1" fmla="*/ 1033 h 1414"/>
                  <a:gd name="T2" fmla="*/ 529 w 1272"/>
                  <a:gd name="T3" fmla="*/ 1414 h 1414"/>
                  <a:gd name="T4" fmla="*/ 0 w 1272"/>
                  <a:gd name="T5" fmla="*/ 380 h 1414"/>
                  <a:gd name="T6" fmla="*/ 744 w 1272"/>
                  <a:gd name="T7" fmla="*/ 0 h 1414"/>
                  <a:gd name="T8" fmla="*/ 1272 w 1272"/>
                  <a:gd name="T9" fmla="*/ 1033 h 1414"/>
                </a:gdLst>
                <a:ahLst/>
                <a:cxnLst>
                  <a:cxn ang="0">
                    <a:pos x="T0" y="T1"/>
                  </a:cxn>
                  <a:cxn ang="0">
                    <a:pos x="T2" y="T3"/>
                  </a:cxn>
                  <a:cxn ang="0">
                    <a:pos x="T4" y="T5"/>
                  </a:cxn>
                  <a:cxn ang="0">
                    <a:pos x="T6" y="T7"/>
                  </a:cxn>
                  <a:cxn ang="0">
                    <a:pos x="T8" y="T9"/>
                  </a:cxn>
                </a:cxnLst>
                <a:rect l="0" t="0" r="r" b="b"/>
                <a:pathLst>
                  <a:path w="1272" h="1414">
                    <a:moveTo>
                      <a:pt x="1272" y="1033"/>
                    </a:moveTo>
                    <a:lnTo>
                      <a:pt x="529" y="1414"/>
                    </a:lnTo>
                    <a:lnTo>
                      <a:pt x="0" y="380"/>
                    </a:lnTo>
                    <a:lnTo>
                      <a:pt x="744" y="0"/>
                    </a:lnTo>
                    <a:lnTo>
                      <a:pt x="1272" y="10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8" name="Freeform 37"/>
              <p:cNvSpPr>
                <a:spLocks/>
              </p:cNvSpPr>
              <p:nvPr/>
            </p:nvSpPr>
            <p:spPr bwMode="auto">
              <a:xfrm>
                <a:off x="3054" y="74"/>
                <a:ext cx="203" cy="309"/>
              </a:xfrm>
              <a:custGeom>
                <a:avLst/>
                <a:gdLst>
                  <a:gd name="T0" fmla="*/ 0 w 203"/>
                  <a:gd name="T1" fmla="*/ 33 h 309"/>
                  <a:gd name="T2" fmla="*/ 66 w 203"/>
                  <a:gd name="T3" fmla="*/ 0 h 309"/>
                  <a:gd name="T4" fmla="*/ 203 w 203"/>
                  <a:gd name="T5" fmla="*/ 276 h 309"/>
                  <a:gd name="T6" fmla="*/ 137 w 203"/>
                  <a:gd name="T7" fmla="*/ 309 h 309"/>
                  <a:gd name="T8" fmla="*/ 0 w 203"/>
                  <a:gd name="T9" fmla="*/ 33 h 309"/>
                </a:gdLst>
                <a:ahLst/>
                <a:cxnLst>
                  <a:cxn ang="0">
                    <a:pos x="T0" y="T1"/>
                  </a:cxn>
                  <a:cxn ang="0">
                    <a:pos x="T2" y="T3"/>
                  </a:cxn>
                  <a:cxn ang="0">
                    <a:pos x="T4" y="T5"/>
                  </a:cxn>
                  <a:cxn ang="0">
                    <a:pos x="T6" y="T7"/>
                  </a:cxn>
                  <a:cxn ang="0">
                    <a:pos x="T8" y="T9"/>
                  </a:cxn>
                </a:cxnLst>
                <a:rect l="0" t="0" r="r" b="b"/>
                <a:pathLst>
                  <a:path w="203" h="309">
                    <a:moveTo>
                      <a:pt x="0" y="33"/>
                    </a:moveTo>
                    <a:lnTo>
                      <a:pt x="66" y="0"/>
                    </a:lnTo>
                    <a:lnTo>
                      <a:pt x="203" y="276"/>
                    </a:lnTo>
                    <a:lnTo>
                      <a:pt x="137" y="309"/>
                    </a:lnTo>
                    <a:lnTo>
                      <a:pt x="0" y="33"/>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9" name="Freeform 38"/>
              <p:cNvSpPr>
                <a:spLocks/>
              </p:cNvSpPr>
              <p:nvPr/>
            </p:nvSpPr>
            <p:spPr bwMode="auto">
              <a:xfrm>
                <a:off x="2938" y="130"/>
                <a:ext cx="236" cy="376"/>
              </a:xfrm>
              <a:custGeom>
                <a:avLst/>
                <a:gdLst>
                  <a:gd name="T0" fmla="*/ 0 w 236"/>
                  <a:gd name="T1" fmla="*/ 34 h 376"/>
                  <a:gd name="T2" fmla="*/ 66 w 236"/>
                  <a:gd name="T3" fmla="*/ 0 h 376"/>
                  <a:gd name="T4" fmla="*/ 236 w 236"/>
                  <a:gd name="T5" fmla="*/ 343 h 376"/>
                  <a:gd name="T6" fmla="*/ 170 w 236"/>
                  <a:gd name="T7" fmla="*/ 376 h 376"/>
                  <a:gd name="T8" fmla="*/ 0 w 236"/>
                  <a:gd name="T9" fmla="*/ 34 h 376"/>
                </a:gdLst>
                <a:ahLst/>
                <a:cxnLst>
                  <a:cxn ang="0">
                    <a:pos x="T0" y="T1"/>
                  </a:cxn>
                  <a:cxn ang="0">
                    <a:pos x="T2" y="T3"/>
                  </a:cxn>
                  <a:cxn ang="0">
                    <a:pos x="T4" y="T5"/>
                  </a:cxn>
                  <a:cxn ang="0">
                    <a:pos x="T6" y="T7"/>
                  </a:cxn>
                  <a:cxn ang="0">
                    <a:pos x="T8" y="T9"/>
                  </a:cxn>
                </a:cxnLst>
                <a:rect l="0" t="0" r="r" b="b"/>
                <a:pathLst>
                  <a:path w="236" h="376">
                    <a:moveTo>
                      <a:pt x="0" y="34"/>
                    </a:moveTo>
                    <a:lnTo>
                      <a:pt x="66" y="0"/>
                    </a:lnTo>
                    <a:lnTo>
                      <a:pt x="236" y="343"/>
                    </a:lnTo>
                    <a:lnTo>
                      <a:pt x="170" y="376"/>
                    </a:lnTo>
                    <a:lnTo>
                      <a:pt x="0" y="34"/>
                    </a:ln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0" name="Freeform 39"/>
              <p:cNvSpPr>
                <a:spLocks/>
              </p:cNvSpPr>
              <p:nvPr/>
            </p:nvSpPr>
            <p:spPr bwMode="auto">
              <a:xfrm>
                <a:off x="2817" y="192"/>
                <a:ext cx="220" cy="340"/>
              </a:xfrm>
              <a:custGeom>
                <a:avLst/>
                <a:gdLst>
                  <a:gd name="T0" fmla="*/ 0 w 220"/>
                  <a:gd name="T1" fmla="*/ 33 h 340"/>
                  <a:gd name="T2" fmla="*/ 67 w 220"/>
                  <a:gd name="T3" fmla="*/ 0 h 340"/>
                  <a:gd name="T4" fmla="*/ 220 w 220"/>
                  <a:gd name="T5" fmla="*/ 307 h 340"/>
                  <a:gd name="T6" fmla="*/ 154 w 220"/>
                  <a:gd name="T7" fmla="*/ 340 h 340"/>
                  <a:gd name="T8" fmla="*/ 0 w 220"/>
                  <a:gd name="T9" fmla="*/ 33 h 340"/>
                </a:gdLst>
                <a:ahLst/>
                <a:cxnLst>
                  <a:cxn ang="0">
                    <a:pos x="T0" y="T1"/>
                  </a:cxn>
                  <a:cxn ang="0">
                    <a:pos x="T2" y="T3"/>
                  </a:cxn>
                  <a:cxn ang="0">
                    <a:pos x="T4" y="T5"/>
                  </a:cxn>
                  <a:cxn ang="0">
                    <a:pos x="T6" y="T7"/>
                  </a:cxn>
                  <a:cxn ang="0">
                    <a:pos x="T8" y="T9"/>
                  </a:cxn>
                </a:cxnLst>
                <a:rect l="0" t="0" r="r" b="b"/>
                <a:pathLst>
                  <a:path w="220" h="340">
                    <a:moveTo>
                      <a:pt x="0" y="33"/>
                    </a:moveTo>
                    <a:lnTo>
                      <a:pt x="67" y="0"/>
                    </a:lnTo>
                    <a:lnTo>
                      <a:pt x="220" y="307"/>
                    </a:lnTo>
                    <a:lnTo>
                      <a:pt x="154" y="340"/>
                    </a:lnTo>
                    <a:lnTo>
                      <a:pt x="0" y="33"/>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1" name="Freeform 40"/>
              <p:cNvSpPr>
                <a:spLocks/>
              </p:cNvSpPr>
              <p:nvPr/>
            </p:nvSpPr>
            <p:spPr bwMode="auto">
              <a:xfrm>
                <a:off x="2702" y="249"/>
                <a:ext cx="264" cy="430"/>
              </a:xfrm>
              <a:custGeom>
                <a:avLst/>
                <a:gdLst>
                  <a:gd name="T0" fmla="*/ 0 w 264"/>
                  <a:gd name="T1" fmla="*/ 33 h 430"/>
                  <a:gd name="T2" fmla="*/ 68 w 264"/>
                  <a:gd name="T3" fmla="*/ 0 h 430"/>
                  <a:gd name="T4" fmla="*/ 264 w 264"/>
                  <a:gd name="T5" fmla="*/ 397 h 430"/>
                  <a:gd name="T6" fmla="*/ 198 w 264"/>
                  <a:gd name="T7" fmla="*/ 430 h 430"/>
                  <a:gd name="T8" fmla="*/ 0 w 264"/>
                  <a:gd name="T9" fmla="*/ 33 h 430"/>
                </a:gdLst>
                <a:ahLst/>
                <a:cxnLst>
                  <a:cxn ang="0">
                    <a:pos x="T0" y="T1"/>
                  </a:cxn>
                  <a:cxn ang="0">
                    <a:pos x="T2" y="T3"/>
                  </a:cxn>
                  <a:cxn ang="0">
                    <a:pos x="T4" y="T5"/>
                  </a:cxn>
                  <a:cxn ang="0">
                    <a:pos x="T6" y="T7"/>
                  </a:cxn>
                  <a:cxn ang="0">
                    <a:pos x="T8" y="T9"/>
                  </a:cxn>
                </a:cxnLst>
                <a:rect l="0" t="0" r="r" b="b"/>
                <a:pathLst>
                  <a:path w="264" h="430">
                    <a:moveTo>
                      <a:pt x="0" y="33"/>
                    </a:moveTo>
                    <a:lnTo>
                      <a:pt x="68" y="0"/>
                    </a:lnTo>
                    <a:lnTo>
                      <a:pt x="264" y="397"/>
                    </a:lnTo>
                    <a:lnTo>
                      <a:pt x="198" y="430"/>
                    </a:lnTo>
                    <a:lnTo>
                      <a:pt x="0" y="33"/>
                    </a:ln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2" name="Freeform 41"/>
              <p:cNvSpPr>
                <a:spLocks/>
              </p:cNvSpPr>
              <p:nvPr/>
            </p:nvSpPr>
            <p:spPr bwMode="auto">
              <a:xfrm>
                <a:off x="2583" y="-47"/>
                <a:ext cx="546" cy="298"/>
              </a:xfrm>
              <a:custGeom>
                <a:avLst/>
                <a:gdLst>
                  <a:gd name="T0" fmla="*/ 535 w 546"/>
                  <a:gd name="T1" fmla="*/ 0 h 298"/>
                  <a:gd name="T2" fmla="*/ 0 w 546"/>
                  <a:gd name="T3" fmla="*/ 277 h 298"/>
                  <a:gd name="T4" fmla="*/ 12 w 546"/>
                  <a:gd name="T5" fmla="*/ 298 h 298"/>
                  <a:gd name="T6" fmla="*/ 546 w 546"/>
                  <a:gd name="T7" fmla="*/ 24 h 298"/>
                  <a:gd name="T8" fmla="*/ 535 w 546"/>
                  <a:gd name="T9" fmla="*/ 0 h 298"/>
                </a:gdLst>
                <a:ahLst/>
                <a:cxnLst>
                  <a:cxn ang="0">
                    <a:pos x="T0" y="T1"/>
                  </a:cxn>
                  <a:cxn ang="0">
                    <a:pos x="T2" y="T3"/>
                  </a:cxn>
                  <a:cxn ang="0">
                    <a:pos x="T4" y="T5"/>
                  </a:cxn>
                  <a:cxn ang="0">
                    <a:pos x="T6" y="T7"/>
                  </a:cxn>
                  <a:cxn ang="0">
                    <a:pos x="T8" y="T9"/>
                  </a:cxn>
                </a:cxnLst>
                <a:rect l="0" t="0" r="r" b="b"/>
                <a:pathLst>
                  <a:path w="546" h="298">
                    <a:moveTo>
                      <a:pt x="535" y="0"/>
                    </a:moveTo>
                    <a:lnTo>
                      <a:pt x="0" y="277"/>
                    </a:lnTo>
                    <a:lnTo>
                      <a:pt x="12" y="298"/>
                    </a:lnTo>
                    <a:lnTo>
                      <a:pt x="546" y="24"/>
                    </a:lnTo>
                    <a:lnTo>
                      <a:pt x="535"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3" name="Freeform 42"/>
              <p:cNvSpPr>
                <a:spLocks/>
              </p:cNvSpPr>
              <p:nvPr/>
            </p:nvSpPr>
            <p:spPr bwMode="auto">
              <a:xfrm>
                <a:off x="2529" y="-153"/>
                <a:ext cx="546" cy="298"/>
              </a:xfrm>
              <a:custGeom>
                <a:avLst/>
                <a:gdLst>
                  <a:gd name="T0" fmla="*/ 534 w 546"/>
                  <a:gd name="T1" fmla="*/ 0 h 298"/>
                  <a:gd name="T2" fmla="*/ 0 w 546"/>
                  <a:gd name="T3" fmla="*/ 276 h 298"/>
                  <a:gd name="T4" fmla="*/ 12 w 546"/>
                  <a:gd name="T5" fmla="*/ 298 h 298"/>
                  <a:gd name="T6" fmla="*/ 546 w 546"/>
                  <a:gd name="T7" fmla="*/ 23 h 298"/>
                  <a:gd name="T8" fmla="*/ 534 w 546"/>
                  <a:gd name="T9" fmla="*/ 0 h 298"/>
                </a:gdLst>
                <a:ahLst/>
                <a:cxnLst>
                  <a:cxn ang="0">
                    <a:pos x="T0" y="T1"/>
                  </a:cxn>
                  <a:cxn ang="0">
                    <a:pos x="T2" y="T3"/>
                  </a:cxn>
                  <a:cxn ang="0">
                    <a:pos x="T4" y="T5"/>
                  </a:cxn>
                  <a:cxn ang="0">
                    <a:pos x="T6" y="T7"/>
                  </a:cxn>
                  <a:cxn ang="0">
                    <a:pos x="T8" y="T9"/>
                  </a:cxn>
                </a:cxnLst>
                <a:rect l="0" t="0" r="r" b="b"/>
                <a:pathLst>
                  <a:path w="546" h="298">
                    <a:moveTo>
                      <a:pt x="534" y="0"/>
                    </a:moveTo>
                    <a:lnTo>
                      <a:pt x="0" y="276"/>
                    </a:lnTo>
                    <a:lnTo>
                      <a:pt x="12" y="298"/>
                    </a:lnTo>
                    <a:lnTo>
                      <a:pt x="546" y="23"/>
                    </a:lnTo>
                    <a:lnTo>
                      <a:pt x="534"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4" name="Freeform 43"/>
              <p:cNvSpPr>
                <a:spLocks/>
              </p:cNvSpPr>
              <p:nvPr/>
            </p:nvSpPr>
            <p:spPr bwMode="auto">
              <a:xfrm>
                <a:off x="2555" y="-101"/>
                <a:ext cx="548" cy="298"/>
              </a:xfrm>
              <a:custGeom>
                <a:avLst/>
                <a:gdLst>
                  <a:gd name="T0" fmla="*/ 537 w 548"/>
                  <a:gd name="T1" fmla="*/ 0 h 298"/>
                  <a:gd name="T2" fmla="*/ 0 w 548"/>
                  <a:gd name="T3" fmla="*/ 274 h 298"/>
                  <a:gd name="T4" fmla="*/ 12 w 548"/>
                  <a:gd name="T5" fmla="*/ 298 h 298"/>
                  <a:gd name="T6" fmla="*/ 548 w 548"/>
                  <a:gd name="T7" fmla="*/ 21 h 298"/>
                  <a:gd name="T8" fmla="*/ 537 w 548"/>
                  <a:gd name="T9" fmla="*/ 0 h 298"/>
                </a:gdLst>
                <a:ahLst/>
                <a:cxnLst>
                  <a:cxn ang="0">
                    <a:pos x="T0" y="T1"/>
                  </a:cxn>
                  <a:cxn ang="0">
                    <a:pos x="T2" y="T3"/>
                  </a:cxn>
                  <a:cxn ang="0">
                    <a:pos x="T4" y="T5"/>
                  </a:cxn>
                  <a:cxn ang="0">
                    <a:pos x="T6" y="T7"/>
                  </a:cxn>
                  <a:cxn ang="0">
                    <a:pos x="T8" y="T9"/>
                  </a:cxn>
                </a:cxnLst>
                <a:rect l="0" t="0" r="r" b="b"/>
                <a:pathLst>
                  <a:path w="548" h="298">
                    <a:moveTo>
                      <a:pt x="537" y="0"/>
                    </a:moveTo>
                    <a:lnTo>
                      <a:pt x="0" y="274"/>
                    </a:lnTo>
                    <a:lnTo>
                      <a:pt x="12" y="298"/>
                    </a:lnTo>
                    <a:lnTo>
                      <a:pt x="548" y="21"/>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5" name="Freeform 44"/>
              <p:cNvSpPr>
                <a:spLocks/>
              </p:cNvSpPr>
              <p:nvPr/>
            </p:nvSpPr>
            <p:spPr bwMode="auto">
              <a:xfrm>
                <a:off x="2501" y="-208"/>
                <a:ext cx="546" cy="298"/>
              </a:xfrm>
              <a:custGeom>
                <a:avLst/>
                <a:gdLst>
                  <a:gd name="T0" fmla="*/ 534 w 546"/>
                  <a:gd name="T1" fmla="*/ 0 h 298"/>
                  <a:gd name="T2" fmla="*/ 0 w 546"/>
                  <a:gd name="T3" fmla="*/ 277 h 298"/>
                  <a:gd name="T4" fmla="*/ 11 w 546"/>
                  <a:gd name="T5" fmla="*/ 298 h 298"/>
                  <a:gd name="T6" fmla="*/ 546 w 546"/>
                  <a:gd name="T7" fmla="*/ 22 h 298"/>
                  <a:gd name="T8" fmla="*/ 534 w 546"/>
                  <a:gd name="T9" fmla="*/ 0 h 298"/>
                </a:gdLst>
                <a:ahLst/>
                <a:cxnLst>
                  <a:cxn ang="0">
                    <a:pos x="T0" y="T1"/>
                  </a:cxn>
                  <a:cxn ang="0">
                    <a:pos x="T2" y="T3"/>
                  </a:cxn>
                  <a:cxn ang="0">
                    <a:pos x="T4" y="T5"/>
                  </a:cxn>
                  <a:cxn ang="0">
                    <a:pos x="T6" y="T7"/>
                  </a:cxn>
                  <a:cxn ang="0">
                    <a:pos x="T8" y="T9"/>
                  </a:cxn>
                </a:cxnLst>
                <a:rect l="0" t="0" r="r" b="b"/>
                <a:pathLst>
                  <a:path w="546" h="298">
                    <a:moveTo>
                      <a:pt x="534" y="0"/>
                    </a:moveTo>
                    <a:lnTo>
                      <a:pt x="0" y="277"/>
                    </a:lnTo>
                    <a:lnTo>
                      <a:pt x="11" y="298"/>
                    </a:lnTo>
                    <a:lnTo>
                      <a:pt x="546" y="22"/>
                    </a:lnTo>
                    <a:lnTo>
                      <a:pt x="534"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6" name="Freeform 45"/>
              <p:cNvSpPr>
                <a:spLocks/>
              </p:cNvSpPr>
              <p:nvPr/>
            </p:nvSpPr>
            <p:spPr bwMode="auto">
              <a:xfrm>
                <a:off x="2389" y="-423"/>
                <a:ext cx="549" cy="298"/>
              </a:xfrm>
              <a:custGeom>
                <a:avLst/>
                <a:gdLst>
                  <a:gd name="T0" fmla="*/ 537 w 549"/>
                  <a:gd name="T1" fmla="*/ 0 h 298"/>
                  <a:gd name="T2" fmla="*/ 0 w 549"/>
                  <a:gd name="T3" fmla="*/ 274 h 298"/>
                  <a:gd name="T4" fmla="*/ 12 w 549"/>
                  <a:gd name="T5" fmla="*/ 298 h 298"/>
                  <a:gd name="T6" fmla="*/ 549 w 549"/>
                  <a:gd name="T7" fmla="*/ 22 h 298"/>
                  <a:gd name="T8" fmla="*/ 537 w 549"/>
                  <a:gd name="T9" fmla="*/ 0 h 298"/>
                </a:gdLst>
                <a:ahLst/>
                <a:cxnLst>
                  <a:cxn ang="0">
                    <a:pos x="T0" y="T1"/>
                  </a:cxn>
                  <a:cxn ang="0">
                    <a:pos x="T2" y="T3"/>
                  </a:cxn>
                  <a:cxn ang="0">
                    <a:pos x="T4" y="T5"/>
                  </a:cxn>
                  <a:cxn ang="0">
                    <a:pos x="T6" y="T7"/>
                  </a:cxn>
                  <a:cxn ang="0">
                    <a:pos x="T8" y="T9"/>
                  </a:cxn>
                </a:cxnLst>
                <a:rect l="0" t="0" r="r" b="b"/>
                <a:pathLst>
                  <a:path w="549" h="298">
                    <a:moveTo>
                      <a:pt x="537" y="0"/>
                    </a:moveTo>
                    <a:lnTo>
                      <a:pt x="0" y="274"/>
                    </a:lnTo>
                    <a:lnTo>
                      <a:pt x="12" y="298"/>
                    </a:lnTo>
                    <a:lnTo>
                      <a:pt x="549" y="22"/>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7" name="Freeform 46"/>
              <p:cNvSpPr>
                <a:spLocks/>
              </p:cNvSpPr>
              <p:nvPr/>
            </p:nvSpPr>
            <p:spPr bwMode="auto">
              <a:xfrm>
                <a:off x="2418" y="-368"/>
                <a:ext cx="548" cy="297"/>
              </a:xfrm>
              <a:custGeom>
                <a:avLst/>
                <a:gdLst>
                  <a:gd name="T0" fmla="*/ 536 w 548"/>
                  <a:gd name="T1" fmla="*/ 0 h 297"/>
                  <a:gd name="T2" fmla="*/ 0 w 548"/>
                  <a:gd name="T3" fmla="*/ 276 h 297"/>
                  <a:gd name="T4" fmla="*/ 12 w 548"/>
                  <a:gd name="T5" fmla="*/ 297 h 297"/>
                  <a:gd name="T6" fmla="*/ 548 w 548"/>
                  <a:gd name="T7" fmla="*/ 21 h 297"/>
                  <a:gd name="T8" fmla="*/ 536 w 548"/>
                  <a:gd name="T9" fmla="*/ 0 h 297"/>
                </a:gdLst>
                <a:ahLst/>
                <a:cxnLst>
                  <a:cxn ang="0">
                    <a:pos x="T0" y="T1"/>
                  </a:cxn>
                  <a:cxn ang="0">
                    <a:pos x="T2" y="T3"/>
                  </a:cxn>
                  <a:cxn ang="0">
                    <a:pos x="T4" y="T5"/>
                  </a:cxn>
                  <a:cxn ang="0">
                    <a:pos x="T6" y="T7"/>
                  </a:cxn>
                  <a:cxn ang="0">
                    <a:pos x="T8" y="T9"/>
                  </a:cxn>
                </a:cxnLst>
                <a:rect l="0" t="0" r="r" b="b"/>
                <a:pathLst>
                  <a:path w="548" h="297">
                    <a:moveTo>
                      <a:pt x="536" y="0"/>
                    </a:moveTo>
                    <a:lnTo>
                      <a:pt x="0" y="276"/>
                    </a:lnTo>
                    <a:lnTo>
                      <a:pt x="12" y="297"/>
                    </a:lnTo>
                    <a:lnTo>
                      <a:pt x="548" y="21"/>
                    </a:lnTo>
                    <a:lnTo>
                      <a:pt x="536"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8" name="Freeform 47"/>
              <p:cNvSpPr>
                <a:spLocks/>
              </p:cNvSpPr>
              <p:nvPr/>
            </p:nvSpPr>
            <p:spPr bwMode="auto">
              <a:xfrm>
                <a:off x="2444" y="-319"/>
                <a:ext cx="548" cy="301"/>
              </a:xfrm>
              <a:custGeom>
                <a:avLst/>
                <a:gdLst>
                  <a:gd name="T0" fmla="*/ 537 w 548"/>
                  <a:gd name="T1" fmla="*/ 0 h 301"/>
                  <a:gd name="T2" fmla="*/ 0 w 548"/>
                  <a:gd name="T3" fmla="*/ 277 h 301"/>
                  <a:gd name="T4" fmla="*/ 12 w 548"/>
                  <a:gd name="T5" fmla="*/ 301 h 301"/>
                  <a:gd name="T6" fmla="*/ 548 w 548"/>
                  <a:gd name="T7" fmla="*/ 24 h 301"/>
                  <a:gd name="T8" fmla="*/ 537 w 548"/>
                  <a:gd name="T9" fmla="*/ 0 h 301"/>
                </a:gdLst>
                <a:ahLst/>
                <a:cxnLst>
                  <a:cxn ang="0">
                    <a:pos x="T0" y="T1"/>
                  </a:cxn>
                  <a:cxn ang="0">
                    <a:pos x="T2" y="T3"/>
                  </a:cxn>
                  <a:cxn ang="0">
                    <a:pos x="T4" y="T5"/>
                  </a:cxn>
                  <a:cxn ang="0">
                    <a:pos x="T6" y="T7"/>
                  </a:cxn>
                  <a:cxn ang="0">
                    <a:pos x="T8" y="T9"/>
                  </a:cxn>
                </a:cxnLst>
                <a:rect l="0" t="0" r="r" b="b"/>
                <a:pathLst>
                  <a:path w="548" h="301">
                    <a:moveTo>
                      <a:pt x="537" y="0"/>
                    </a:moveTo>
                    <a:lnTo>
                      <a:pt x="0" y="277"/>
                    </a:lnTo>
                    <a:lnTo>
                      <a:pt x="12" y="301"/>
                    </a:lnTo>
                    <a:lnTo>
                      <a:pt x="548" y="24"/>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9" name="Freeform 48"/>
              <p:cNvSpPr>
                <a:spLocks/>
              </p:cNvSpPr>
              <p:nvPr/>
            </p:nvSpPr>
            <p:spPr bwMode="auto">
              <a:xfrm>
                <a:off x="2472" y="-262"/>
                <a:ext cx="549" cy="298"/>
              </a:xfrm>
              <a:custGeom>
                <a:avLst/>
                <a:gdLst>
                  <a:gd name="T0" fmla="*/ 537 w 549"/>
                  <a:gd name="T1" fmla="*/ 0 h 298"/>
                  <a:gd name="T2" fmla="*/ 0 w 549"/>
                  <a:gd name="T3" fmla="*/ 277 h 298"/>
                  <a:gd name="T4" fmla="*/ 12 w 549"/>
                  <a:gd name="T5" fmla="*/ 298 h 298"/>
                  <a:gd name="T6" fmla="*/ 549 w 549"/>
                  <a:gd name="T7" fmla="*/ 21 h 298"/>
                  <a:gd name="T8" fmla="*/ 537 w 549"/>
                  <a:gd name="T9" fmla="*/ 0 h 298"/>
                </a:gdLst>
                <a:ahLst/>
                <a:cxnLst>
                  <a:cxn ang="0">
                    <a:pos x="T0" y="T1"/>
                  </a:cxn>
                  <a:cxn ang="0">
                    <a:pos x="T2" y="T3"/>
                  </a:cxn>
                  <a:cxn ang="0">
                    <a:pos x="T4" y="T5"/>
                  </a:cxn>
                  <a:cxn ang="0">
                    <a:pos x="T6" y="T7"/>
                  </a:cxn>
                  <a:cxn ang="0">
                    <a:pos x="T8" y="T9"/>
                  </a:cxn>
                </a:cxnLst>
                <a:rect l="0" t="0" r="r" b="b"/>
                <a:pathLst>
                  <a:path w="549" h="298">
                    <a:moveTo>
                      <a:pt x="537" y="0"/>
                    </a:moveTo>
                    <a:lnTo>
                      <a:pt x="0" y="277"/>
                    </a:lnTo>
                    <a:lnTo>
                      <a:pt x="12" y="298"/>
                    </a:lnTo>
                    <a:lnTo>
                      <a:pt x="549" y="21"/>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0" name="Freeform 49"/>
              <p:cNvSpPr>
                <a:spLocks/>
              </p:cNvSpPr>
              <p:nvPr/>
            </p:nvSpPr>
            <p:spPr bwMode="auto">
              <a:xfrm>
                <a:off x="2115" y="-297"/>
                <a:ext cx="504" cy="680"/>
              </a:xfrm>
              <a:custGeom>
                <a:avLst/>
                <a:gdLst>
                  <a:gd name="T0" fmla="*/ 122 w 213"/>
                  <a:gd name="T1" fmla="*/ 265 h 288"/>
                  <a:gd name="T2" fmla="*/ 190 w 213"/>
                  <a:gd name="T3" fmla="*/ 279 h 288"/>
                  <a:gd name="T4" fmla="*/ 139 w 213"/>
                  <a:gd name="T5" fmla="*/ 237 h 288"/>
                  <a:gd name="T6" fmla="*/ 101 w 213"/>
                  <a:gd name="T7" fmla="*/ 195 h 288"/>
                  <a:gd name="T8" fmla="*/ 99 w 213"/>
                  <a:gd name="T9" fmla="*/ 183 h 288"/>
                  <a:gd name="T10" fmla="*/ 101 w 213"/>
                  <a:gd name="T11" fmla="*/ 164 h 288"/>
                  <a:gd name="T12" fmla="*/ 118 w 213"/>
                  <a:gd name="T13" fmla="*/ 160 h 288"/>
                  <a:gd name="T14" fmla="*/ 210 w 213"/>
                  <a:gd name="T15" fmla="*/ 205 h 288"/>
                  <a:gd name="T16" fmla="*/ 172 w 213"/>
                  <a:gd name="T17" fmla="*/ 163 h 288"/>
                  <a:gd name="T18" fmla="*/ 127 w 213"/>
                  <a:gd name="T19" fmla="*/ 70 h 288"/>
                  <a:gd name="T20" fmla="*/ 76 w 213"/>
                  <a:gd name="T21" fmla="*/ 0 h 288"/>
                  <a:gd name="T22" fmla="*/ 0 w 213"/>
                  <a:gd name="T23" fmla="*/ 35 h 288"/>
                  <a:gd name="T24" fmla="*/ 20 w 213"/>
                  <a:gd name="T25" fmla="*/ 69 h 288"/>
                  <a:gd name="T26" fmla="*/ 47 w 213"/>
                  <a:gd name="T27" fmla="*/ 198 h 288"/>
                  <a:gd name="T28" fmla="*/ 122 w 213"/>
                  <a:gd name="T29" fmla="*/ 26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288">
                    <a:moveTo>
                      <a:pt x="122" y="265"/>
                    </a:moveTo>
                    <a:cubicBezTo>
                      <a:pt x="122" y="265"/>
                      <a:pt x="186" y="288"/>
                      <a:pt x="190" y="279"/>
                    </a:cubicBezTo>
                    <a:cubicBezTo>
                      <a:pt x="196" y="264"/>
                      <a:pt x="168" y="248"/>
                      <a:pt x="139" y="237"/>
                    </a:cubicBezTo>
                    <a:cubicBezTo>
                      <a:pt x="139" y="237"/>
                      <a:pt x="120" y="220"/>
                      <a:pt x="101" y="195"/>
                    </a:cubicBezTo>
                    <a:cubicBezTo>
                      <a:pt x="100" y="191"/>
                      <a:pt x="99" y="187"/>
                      <a:pt x="99" y="183"/>
                    </a:cubicBezTo>
                    <a:cubicBezTo>
                      <a:pt x="99" y="177"/>
                      <a:pt x="98" y="170"/>
                      <a:pt x="101" y="164"/>
                    </a:cubicBezTo>
                    <a:cubicBezTo>
                      <a:pt x="106" y="156"/>
                      <a:pt x="111" y="158"/>
                      <a:pt x="118" y="160"/>
                    </a:cubicBezTo>
                    <a:cubicBezTo>
                      <a:pt x="146" y="186"/>
                      <a:pt x="196" y="233"/>
                      <a:pt x="210" y="205"/>
                    </a:cubicBezTo>
                    <a:cubicBezTo>
                      <a:pt x="213" y="197"/>
                      <a:pt x="179" y="171"/>
                      <a:pt x="172" y="163"/>
                    </a:cubicBezTo>
                    <a:cubicBezTo>
                      <a:pt x="145" y="134"/>
                      <a:pt x="163" y="104"/>
                      <a:pt x="127" y="70"/>
                    </a:cubicBezTo>
                    <a:cubicBezTo>
                      <a:pt x="111" y="55"/>
                      <a:pt x="95" y="63"/>
                      <a:pt x="76" y="0"/>
                    </a:cubicBezTo>
                    <a:cubicBezTo>
                      <a:pt x="0" y="35"/>
                      <a:pt x="0" y="35"/>
                      <a:pt x="0" y="35"/>
                    </a:cubicBezTo>
                    <a:cubicBezTo>
                      <a:pt x="3" y="40"/>
                      <a:pt x="18" y="63"/>
                      <a:pt x="20" y="69"/>
                    </a:cubicBezTo>
                    <a:cubicBezTo>
                      <a:pt x="24" y="80"/>
                      <a:pt x="43" y="184"/>
                      <a:pt x="47" y="198"/>
                    </a:cubicBezTo>
                    <a:cubicBezTo>
                      <a:pt x="51" y="209"/>
                      <a:pt x="122" y="265"/>
                      <a:pt x="122" y="265"/>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1" name="Freeform 50"/>
              <p:cNvSpPr>
                <a:spLocks/>
              </p:cNvSpPr>
              <p:nvPr/>
            </p:nvSpPr>
            <p:spPr bwMode="auto">
              <a:xfrm>
                <a:off x="1744" y="-2364"/>
                <a:ext cx="2073" cy="617"/>
              </a:xfrm>
              <a:custGeom>
                <a:avLst/>
                <a:gdLst>
                  <a:gd name="T0" fmla="*/ 443 w 877"/>
                  <a:gd name="T1" fmla="*/ 88 h 261"/>
                  <a:gd name="T2" fmla="*/ 869 w 877"/>
                  <a:gd name="T3" fmla="*/ 251 h 261"/>
                  <a:gd name="T4" fmla="*/ 877 w 877"/>
                  <a:gd name="T5" fmla="*/ 212 h 261"/>
                  <a:gd name="T6" fmla="*/ 438 w 877"/>
                  <a:gd name="T7" fmla="*/ 0 h 261"/>
                  <a:gd name="T8" fmla="*/ 0 w 877"/>
                  <a:gd name="T9" fmla="*/ 212 h 261"/>
                  <a:gd name="T10" fmla="*/ 12 w 877"/>
                  <a:gd name="T11" fmla="*/ 261 h 261"/>
                  <a:gd name="T12" fmla="*/ 443 w 877"/>
                  <a:gd name="T13" fmla="*/ 88 h 261"/>
                </a:gdLst>
                <a:ahLst/>
                <a:cxnLst>
                  <a:cxn ang="0">
                    <a:pos x="T0" y="T1"/>
                  </a:cxn>
                  <a:cxn ang="0">
                    <a:pos x="T2" y="T3"/>
                  </a:cxn>
                  <a:cxn ang="0">
                    <a:pos x="T4" y="T5"/>
                  </a:cxn>
                  <a:cxn ang="0">
                    <a:pos x="T6" y="T7"/>
                  </a:cxn>
                  <a:cxn ang="0">
                    <a:pos x="T8" y="T9"/>
                  </a:cxn>
                  <a:cxn ang="0">
                    <a:pos x="T10" y="T11"/>
                  </a:cxn>
                  <a:cxn ang="0">
                    <a:pos x="T12" y="T13"/>
                  </a:cxn>
                </a:cxnLst>
                <a:rect l="0" t="0" r="r" b="b"/>
                <a:pathLst>
                  <a:path w="877" h="261">
                    <a:moveTo>
                      <a:pt x="443" y="88"/>
                    </a:moveTo>
                    <a:cubicBezTo>
                      <a:pt x="650" y="88"/>
                      <a:pt x="823" y="158"/>
                      <a:pt x="869" y="251"/>
                    </a:cubicBezTo>
                    <a:cubicBezTo>
                      <a:pt x="874" y="238"/>
                      <a:pt x="877" y="225"/>
                      <a:pt x="877" y="212"/>
                    </a:cubicBezTo>
                    <a:cubicBezTo>
                      <a:pt x="877" y="95"/>
                      <a:pt x="680" y="0"/>
                      <a:pt x="438" y="0"/>
                    </a:cubicBezTo>
                    <a:cubicBezTo>
                      <a:pt x="196" y="0"/>
                      <a:pt x="0" y="95"/>
                      <a:pt x="0" y="212"/>
                    </a:cubicBezTo>
                    <a:cubicBezTo>
                      <a:pt x="0" y="229"/>
                      <a:pt x="4" y="245"/>
                      <a:pt x="12" y="261"/>
                    </a:cubicBezTo>
                    <a:cubicBezTo>
                      <a:pt x="50" y="163"/>
                      <a:pt x="228" y="88"/>
                      <a:pt x="443" y="88"/>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2" name="Oval 51"/>
              <p:cNvSpPr>
                <a:spLocks noChangeArrowheads="1"/>
              </p:cNvSpPr>
              <p:nvPr/>
            </p:nvSpPr>
            <p:spPr bwMode="auto">
              <a:xfrm>
                <a:off x="1874" y="-2141"/>
                <a:ext cx="1783" cy="737"/>
              </a:xfrm>
              <a:prstGeom prst="ellipse">
                <a:avLst/>
              </a:pr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3" name="Freeform 52"/>
              <p:cNvSpPr>
                <a:spLocks/>
              </p:cNvSpPr>
              <p:nvPr/>
            </p:nvSpPr>
            <p:spPr bwMode="auto">
              <a:xfrm>
                <a:off x="3011" y="-465"/>
                <a:ext cx="620" cy="725"/>
              </a:xfrm>
              <a:custGeom>
                <a:avLst/>
                <a:gdLst>
                  <a:gd name="T0" fmla="*/ 5 w 262"/>
                  <a:gd name="T1" fmla="*/ 253 h 307"/>
                  <a:gd name="T2" fmla="*/ 45 w 262"/>
                  <a:gd name="T3" fmla="*/ 245 h 307"/>
                  <a:gd name="T4" fmla="*/ 71 w 262"/>
                  <a:gd name="T5" fmla="*/ 216 h 307"/>
                  <a:gd name="T6" fmla="*/ 84 w 262"/>
                  <a:gd name="T7" fmla="*/ 210 h 307"/>
                  <a:gd name="T8" fmla="*/ 82 w 262"/>
                  <a:gd name="T9" fmla="*/ 221 h 307"/>
                  <a:gd name="T10" fmla="*/ 68 w 262"/>
                  <a:gd name="T11" fmla="*/ 255 h 307"/>
                  <a:gd name="T12" fmla="*/ 66 w 262"/>
                  <a:gd name="T13" fmla="*/ 260 h 307"/>
                  <a:gd name="T14" fmla="*/ 38 w 262"/>
                  <a:gd name="T15" fmla="*/ 251 h 307"/>
                  <a:gd name="T16" fmla="*/ 61 w 262"/>
                  <a:gd name="T17" fmla="*/ 298 h 307"/>
                  <a:gd name="T18" fmla="*/ 67 w 262"/>
                  <a:gd name="T19" fmla="*/ 304 h 307"/>
                  <a:gd name="T20" fmla="*/ 71 w 262"/>
                  <a:gd name="T21" fmla="*/ 307 h 307"/>
                  <a:gd name="T22" fmla="*/ 78 w 262"/>
                  <a:gd name="T23" fmla="*/ 305 h 307"/>
                  <a:gd name="T24" fmla="*/ 78 w 262"/>
                  <a:gd name="T25" fmla="*/ 305 h 307"/>
                  <a:gd name="T26" fmla="*/ 78 w 262"/>
                  <a:gd name="T27" fmla="*/ 305 h 307"/>
                  <a:gd name="T28" fmla="*/ 78 w 262"/>
                  <a:gd name="T29" fmla="*/ 304 h 307"/>
                  <a:gd name="T30" fmla="*/ 88 w 262"/>
                  <a:gd name="T31" fmla="*/ 296 h 307"/>
                  <a:gd name="T32" fmla="*/ 125 w 262"/>
                  <a:gd name="T33" fmla="*/ 277 h 307"/>
                  <a:gd name="T34" fmla="*/ 126 w 262"/>
                  <a:gd name="T35" fmla="*/ 276 h 307"/>
                  <a:gd name="T36" fmla="*/ 155 w 262"/>
                  <a:gd name="T37" fmla="*/ 264 h 307"/>
                  <a:gd name="T38" fmla="*/ 158 w 262"/>
                  <a:gd name="T39" fmla="*/ 261 h 307"/>
                  <a:gd name="T40" fmla="*/ 183 w 262"/>
                  <a:gd name="T41" fmla="*/ 247 h 307"/>
                  <a:gd name="T42" fmla="*/ 190 w 262"/>
                  <a:gd name="T43" fmla="*/ 244 h 307"/>
                  <a:gd name="T44" fmla="*/ 214 w 262"/>
                  <a:gd name="T45" fmla="*/ 189 h 307"/>
                  <a:gd name="T46" fmla="*/ 229 w 262"/>
                  <a:gd name="T47" fmla="*/ 124 h 307"/>
                  <a:gd name="T48" fmla="*/ 262 w 262"/>
                  <a:gd name="T49" fmla="*/ 46 h 307"/>
                  <a:gd name="T50" fmla="*/ 205 w 262"/>
                  <a:gd name="T51" fmla="*/ 23 h 307"/>
                  <a:gd name="T52" fmla="*/ 166 w 262"/>
                  <a:gd name="T53" fmla="*/ 0 h 307"/>
                  <a:gd name="T54" fmla="*/ 155 w 262"/>
                  <a:gd name="T55" fmla="*/ 59 h 307"/>
                  <a:gd name="T56" fmla="*/ 124 w 262"/>
                  <a:gd name="T57" fmla="*/ 107 h 307"/>
                  <a:gd name="T58" fmla="*/ 98 w 262"/>
                  <a:gd name="T59" fmla="*/ 116 h 307"/>
                  <a:gd name="T60" fmla="*/ 49 w 262"/>
                  <a:gd name="T61" fmla="*/ 190 h 307"/>
                  <a:gd name="T62" fmla="*/ 17 w 262"/>
                  <a:gd name="T63" fmla="*/ 232 h 307"/>
                  <a:gd name="T64" fmla="*/ 5 w 262"/>
                  <a:gd name="T65" fmla="*/ 25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307">
                    <a:moveTo>
                      <a:pt x="5" y="253"/>
                    </a:moveTo>
                    <a:cubicBezTo>
                      <a:pt x="9" y="257"/>
                      <a:pt x="25" y="262"/>
                      <a:pt x="45" y="245"/>
                    </a:cubicBezTo>
                    <a:cubicBezTo>
                      <a:pt x="54" y="237"/>
                      <a:pt x="63" y="225"/>
                      <a:pt x="71" y="216"/>
                    </a:cubicBezTo>
                    <a:cubicBezTo>
                      <a:pt x="74" y="213"/>
                      <a:pt x="82" y="203"/>
                      <a:pt x="84" y="210"/>
                    </a:cubicBezTo>
                    <a:cubicBezTo>
                      <a:pt x="85" y="212"/>
                      <a:pt x="84" y="216"/>
                      <a:pt x="82" y="221"/>
                    </a:cubicBezTo>
                    <a:cubicBezTo>
                      <a:pt x="77" y="229"/>
                      <a:pt x="71" y="241"/>
                      <a:pt x="68" y="255"/>
                    </a:cubicBezTo>
                    <a:cubicBezTo>
                      <a:pt x="67" y="257"/>
                      <a:pt x="67" y="258"/>
                      <a:pt x="66" y="260"/>
                    </a:cubicBezTo>
                    <a:cubicBezTo>
                      <a:pt x="54" y="251"/>
                      <a:pt x="43" y="247"/>
                      <a:pt x="38" y="251"/>
                    </a:cubicBezTo>
                    <a:cubicBezTo>
                      <a:pt x="32" y="258"/>
                      <a:pt x="42" y="279"/>
                      <a:pt x="61" y="298"/>
                    </a:cubicBezTo>
                    <a:cubicBezTo>
                      <a:pt x="63" y="300"/>
                      <a:pt x="65" y="302"/>
                      <a:pt x="67" y="304"/>
                    </a:cubicBezTo>
                    <a:cubicBezTo>
                      <a:pt x="68" y="305"/>
                      <a:pt x="70" y="306"/>
                      <a:pt x="71" y="307"/>
                    </a:cubicBezTo>
                    <a:cubicBezTo>
                      <a:pt x="73" y="307"/>
                      <a:pt x="75" y="306"/>
                      <a:pt x="78" y="305"/>
                    </a:cubicBezTo>
                    <a:cubicBezTo>
                      <a:pt x="78" y="305"/>
                      <a:pt x="78" y="305"/>
                      <a:pt x="78" y="305"/>
                    </a:cubicBezTo>
                    <a:cubicBezTo>
                      <a:pt x="78" y="305"/>
                      <a:pt x="78" y="305"/>
                      <a:pt x="78" y="305"/>
                    </a:cubicBezTo>
                    <a:cubicBezTo>
                      <a:pt x="78" y="304"/>
                      <a:pt x="78" y="304"/>
                      <a:pt x="78" y="304"/>
                    </a:cubicBezTo>
                    <a:cubicBezTo>
                      <a:pt x="80" y="303"/>
                      <a:pt x="86" y="294"/>
                      <a:pt x="88" y="296"/>
                    </a:cubicBezTo>
                    <a:cubicBezTo>
                      <a:pt x="93" y="302"/>
                      <a:pt x="119" y="282"/>
                      <a:pt x="125" y="277"/>
                    </a:cubicBezTo>
                    <a:cubicBezTo>
                      <a:pt x="125" y="277"/>
                      <a:pt x="125" y="276"/>
                      <a:pt x="126" y="276"/>
                    </a:cubicBezTo>
                    <a:cubicBezTo>
                      <a:pt x="133" y="278"/>
                      <a:pt x="145" y="273"/>
                      <a:pt x="155" y="264"/>
                    </a:cubicBezTo>
                    <a:cubicBezTo>
                      <a:pt x="156" y="263"/>
                      <a:pt x="157" y="261"/>
                      <a:pt x="158" y="261"/>
                    </a:cubicBezTo>
                    <a:cubicBezTo>
                      <a:pt x="169" y="260"/>
                      <a:pt x="178" y="252"/>
                      <a:pt x="183" y="247"/>
                    </a:cubicBezTo>
                    <a:cubicBezTo>
                      <a:pt x="184" y="247"/>
                      <a:pt x="190" y="245"/>
                      <a:pt x="190" y="244"/>
                    </a:cubicBezTo>
                    <a:cubicBezTo>
                      <a:pt x="212" y="234"/>
                      <a:pt x="211" y="211"/>
                      <a:pt x="214" y="189"/>
                    </a:cubicBezTo>
                    <a:cubicBezTo>
                      <a:pt x="217" y="166"/>
                      <a:pt x="221" y="146"/>
                      <a:pt x="229" y="124"/>
                    </a:cubicBezTo>
                    <a:cubicBezTo>
                      <a:pt x="239" y="97"/>
                      <a:pt x="247" y="71"/>
                      <a:pt x="262" y="46"/>
                    </a:cubicBezTo>
                    <a:cubicBezTo>
                      <a:pt x="244" y="44"/>
                      <a:pt x="222" y="31"/>
                      <a:pt x="205" y="23"/>
                    </a:cubicBezTo>
                    <a:cubicBezTo>
                      <a:pt x="194" y="18"/>
                      <a:pt x="173" y="10"/>
                      <a:pt x="166" y="0"/>
                    </a:cubicBezTo>
                    <a:cubicBezTo>
                      <a:pt x="168" y="19"/>
                      <a:pt x="161" y="41"/>
                      <a:pt x="155" y="59"/>
                    </a:cubicBezTo>
                    <a:cubicBezTo>
                      <a:pt x="150" y="74"/>
                      <a:pt x="142" y="102"/>
                      <a:pt x="124" y="107"/>
                    </a:cubicBezTo>
                    <a:cubicBezTo>
                      <a:pt x="113" y="110"/>
                      <a:pt x="108" y="109"/>
                      <a:pt x="98" y="116"/>
                    </a:cubicBezTo>
                    <a:cubicBezTo>
                      <a:pt x="80" y="128"/>
                      <a:pt x="58" y="171"/>
                      <a:pt x="49" y="190"/>
                    </a:cubicBezTo>
                    <a:cubicBezTo>
                      <a:pt x="44" y="202"/>
                      <a:pt x="33" y="221"/>
                      <a:pt x="17" y="232"/>
                    </a:cubicBezTo>
                    <a:cubicBezTo>
                      <a:pt x="13" y="234"/>
                      <a:pt x="0" y="246"/>
                      <a:pt x="5" y="253"/>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4" name="Freeform 53"/>
              <p:cNvSpPr>
                <a:spLocks/>
              </p:cNvSpPr>
              <p:nvPr/>
            </p:nvSpPr>
            <p:spPr bwMode="auto">
              <a:xfrm>
                <a:off x="3215" y="173"/>
                <a:ext cx="37" cy="61"/>
              </a:xfrm>
              <a:custGeom>
                <a:avLst/>
                <a:gdLst>
                  <a:gd name="T0" fmla="*/ 2 w 16"/>
                  <a:gd name="T1" fmla="*/ 26 h 26"/>
                  <a:gd name="T2" fmla="*/ 16 w 16"/>
                  <a:gd name="T3" fmla="*/ 1 h 26"/>
                  <a:gd name="T4" fmla="*/ 14 w 16"/>
                  <a:gd name="T5" fmla="*/ 0 h 26"/>
                  <a:gd name="T6" fmla="*/ 0 w 16"/>
                  <a:gd name="T7" fmla="*/ 26 h 26"/>
                  <a:gd name="T8" fmla="*/ 2 w 16"/>
                  <a:gd name="T9" fmla="*/ 26 h 26"/>
                </a:gdLst>
                <a:ahLst/>
                <a:cxnLst>
                  <a:cxn ang="0">
                    <a:pos x="T0" y="T1"/>
                  </a:cxn>
                  <a:cxn ang="0">
                    <a:pos x="T2" y="T3"/>
                  </a:cxn>
                  <a:cxn ang="0">
                    <a:pos x="T4" y="T5"/>
                  </a:cxn>
                  <a:cxn ang="0">
                    <a:pos x="T6" y="T7"/>
                  </a:cxn>
                  <a:cxn ang="0">
                    <a:pos x="T8" y="T9"/>
                  </a:cxn>
                </a:cxnLst>
                <a:rect l="0" t="0" r="r" b="b"/>
                <a:pathLst>
                  <a:path w="16" h="26">
                    <a:moveTo>
                      <a:pt x="2" y="26"/>
                    </a:moveTo>
                    <a:cubicBezTo>
                      <a:pt x="6" y="19"/>
                      <a:pt x="14" y="5"/>
                      <a:pt x="16" y="1"/>
                    </a:cubicBezTo>
                    <a:cubicBezTo>
                      <a:pt x="14" y="0"/>
                      <a:pt x="14" y="0"/>
                      <a:pt x="14" y="0"/>
                    </a:cubicBezTo>
                    <a:cubicBezTo>
                      <a:pt x="12" y="4"/>
                      <a:pt x="3" y="19"/>
                      <a:pt x="0" y="26"/>
                    </a:cubicBezTo>
                    <a:cubicBezTo>
                      <a:pt x="1" y="26"/>
                      <a:pt x="1" y="26"/>
                      <a:pt x="2" y="26"/>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5" name="Freeform 54"/>
              <p:cNvSpPr>
                <a:spLocks/>
              </p:cNvSpPr>
              <p:nvPr/>
            </p:nvSpPr>
            <p:spPr bwMode="auto">
              <a:xfrm>
                <a:off x="2032" y="-385"/>
                <a:ext cx="365" cy="267"/>
              </a:xfrm>
              <a:custGeom>
                <a:avLst/>
                <a:gdLst>
                  <a:gd name="T0" fmla="*/ 365 w 365"/>
                  <a:gd name="T1" fmla="*/ 140 h 267"/>
                  <a:gd name="T2" fmla="*/ 57 w 365"/>
                  <a:gd name="T3" fmla="*/ 267 h 267"/>
                  <a:gd name="T4" fmla="*/ 0 w 365"/>
                  <a:gd name="T5" fmla="*/ 128 h 267"/>
                  <a:gd name="T6" fmla="*/ 305 w 365"/>
                  <a:gd name="T7" fmla="*/ 0 h 267"/>
                  <a:gd name="T8" fmla="*/ 365 w 365"/>
                  <a:gd name="T9" fmla="*/ 140 h 267"/>
                </a:gdLst>
                <a:ahLst/>
                <a:cxnLst>
                  <a:cxn ang="0">
                    <a:pos x="T0" y="T1"/>
                  </a:cxn>
                  <a:cxn ang="0">
                    <a:pos x="T2" y="T3"/>
                  </a:cxn>
                  <a:cxn ang="0">
                    <a:pos x="T4" y="T5"/>
                  </a:cxn>
                  <a:cxn ang="0">
                    <a:pos x="T6" y="T7"/>
                  </a:cxn>
                  <a:cxn ang="0">
                    <a:pos x="T8" y="T9"/>
                  </a:cxn>
                </a:cxnLst>
                <a:rect l="0" t="0" r="r" b="b"/>
                <a:pathLst>
                  <a:path w="365" h="267">
                    <a:moveTo>
                      <a:pt x="365" y="140"/>
                    </a:moveTo>
                    <a:lnTo>
                      <a:pt x="57" y="267"/>
                    </a:lnTo>
                    <a:lnTo>
                      <a:pt x="0" y="128"/>
                    </a:lnTo>
                    <a:lnTo>
                      <a:pt x="305" y="0"/>
                    </a:lnTo>
                    <a:lnTo>
                      <a:pt x="365" y="140"/>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6" name="Freeform 55"/>
              <p:cNvSpPr>
                <a:spLocks/>
              </p:cNvSpPr>
              <p:nvPr/>
            </p:nvSpPr>
            <p:spPr bwMode="auto">
              <a:xfrm>
                <a:off x="3288" y="-375"/>
                <a:ext cx="362" cy="245"/>
              </a:xfrm>
              <a:custGeom>
                <a:avLst/>
                <a:gdLst>
                  <a:gd name="T0" fmla="*/ 0 w 362"/>
                  <a:gd name="T1" fmla="*/ 144 h 245"/>
                  <a:gd name="T2" fmla="*/ 317 w 362"/>
                  <a:gd name="T3" fmla="*/ 245 h 245"/>
                  <a:gd name="T4" fmla="*/ 362 w 362"/>
                  <a:gd name="T5" fmla="*/ 101 h 245"/>
                  <a:gd name="T6" fmla="*/ 47 w 362"/>
                  <a:gd name="T7" fmla="*/ 0 h 245"/>
                  <a:gd name="T8" fmla="*/ 0 w 362"/>
                  <a:gd name="T9" fmla="*/ 144 h 245"/>
                </a:gdLst>
                <a:ahLst/>
                <a:cxnLst>
                  <a:cxn ang="0">
                    <a:pos x="T0" y="T1"/>
                  </a:cxn>
                  <a:cxn ang="0">
                    <a:pos x="T2" y="T3"/>
                  </a:cxn>
                  <a:cxn ang="0">
                    <a:pos x="T4" y="T5"/>
                  </a:cxn>
                  <a:cxn ang="0">
                    <a:pos x="T6" y="T7"/>
                  </a:cxn>
                  <a:cxn ang="0">
                    <a:pos x="T8" y="T9"/>
                  </a:cxn>
                </a:cxnLst>
                <a:rect l="0" t="0" r="r" b="b"/>
                <a:pathLst>
                  <a:path w="362" h="245">
                    <a:moveTo>
                      <a:pt x="0" y="144"/>
                    </a:moveTo>
                    <a:lnTo>
                      <a:pt x="317" y="245"/>
                    </a:lnTo>
                    <a:lnTo>
                      <a:pt x="362" y="101"/>
                    </a:lnTo>
                    <a:lnTo>
                      <a:pt x="47" y="0"/>
                    </a:lnTo>
                    <a:lnTo>
                      <a:pt x="0" y="144"/>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7" name="Freeform 56"/>
              <p:cNvSpPr>
                <a:spLocks/>
              </p:cNvSpPr>
              <p:nvPr/>
            </p:nvSpPr>
            <p:spPr bwMode="auto">
              <a:xfrm>
                <a:off x="2174" y="-1789"/>
                <a:ext cx="1182" cy="737"/>
              </a:xfrm>
              <a:custGeom>
                <a:avLst/>
                <a:gdLst>
                  <a:gd name="T0" fmla="*/ 299 w 500"/>
                  <a:gd name="T1" fmla="*/ 287 h 312"/>
                  <a:gd name="T2" fmla="*/ 468 w 500"/>
                  <a:gd name="T3" fmla="*/ 297 h 312"/>
                  <a:gd name="T4" fmla="*/ 484 w 500"/>
                  <a:gd name="T5" fmla="*/ 107 h 312"/>
                  <a:gd name="T6" fmla="*/ 500 w 500"/>
                  <a:gd name="T7" fmla="*/ 63 h 312"/>
                  <a:gd name="T8" fmla="*/ 420 w 500"/>
                  <a:gd name="T9" fmla="*/ 35 h 312"/>
                  <a:gd name="T10" fmla="*/ 265 w 500"/>
                  <a:gd name="T11" fmla="*/ 7 h 312"/>
                  <a:gd name="T12" fmla="*/ 125 w 500"/>
                  <a:gd name="T13" fmla="*/ 13 h 312"/>
                  <a:gd name="T14" fmla="*/ 16 w 500"/>
                  <a:gd name="T15" fmla="*/ 19 h 312"/>
                  <a:gd name="T16" fmla="*/ 0 w 500"/>
                  <a:gd name="T17" fmla="*/ 97 h 312"/>
                  <a:gd name="T18" fmla="*/ 34 w 500"/>
                  <a:gd name="T19" fmla="*/ 312 h 312"/>
                  <a:gd name="T20" fmla="*/ 299 w 500"/>
                  <a:gd name="T21" fmla="*/ 28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0" h="312">
                    <a:moveTo>
                      <a:pt x="299" y="287"/>
                    </a:moveTo>
                    <a:cubicBezTo>
                      <a:pt x="356" y="287"/>
                      <a:pt x="413" y="291"/>
                      <a:pt x="468" y="297"/>
                    </a:cubicBezTo>
                    <a:cubicBezTo>
                      <a:pt x="474" y="220"/>
                      <a:pt x="481" y="118"/>
                      <a:pt x="484" y="107"/>
                    </a:cubicBezTo>
                    <a:cubicBezTo>
                      <a:pt x="488" y="91"/>
                      <a:pt x="498" y="79"/>
                      <a:pt x="500" y="63"/>
                    </a:cubicBezTo>
                    <a:cubicBezTo>
                      <a:pt x="476" y="49"/>
                      <a:pt x="445" y="45"/>
                      <a:pt x="420" y="35"/>
                    </a:cubicBezTo>
                    <a:cubicBezTo>
                      <a:pt x="369" y="17"/>
                      <a:pt x="318" y="8"/>
                      <a:pt x="265" y="7"/>
                    </a:cubicBezTo>
                    <a:cubicBezTo>
                      <a:pt x="218" y="6"/>
                      <a:pt x="172" y="9"/>
                      <a:pt x="125" y="13"/>
                    </a:cubicBezTo>
                    <a:cubicBezTo>
                      <a:pt x="99" y="15"/>
                      <a:pt x="37" y="0"/>
                      <a:pt x="16" y="19"/>
                    </a:cubicBezTo>
                    <a:cubicBezTo>
                      <a:pt x="0" y="97"/>
                      <a:pt x="0" y="97"/>
                      <a:pt x="0" y="97"/>
                    </a:cubicBezTo>
                    <a:cubicBezTo>
                      <a:pt x="6" y="121"/>
                      <a:pt x="22" y="238"/>
                      <a:pt x="34" y="312"/>
                    </a:cubicBezTo>
                    <a:cubicBezTo>
                      <a:pt x="120" y="296"/>
                      <a:pt x="208" y="287"/>
                      <a:pt x="299" y="287"/>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8" name="Freeform 57"/>
              <p:cNvSpPr>
                <a:spLocks/>
              </p:cNvSpPr>
              <p:nvPr/>
            </p:nvSpPr>
            <p:spPr bwMode="auto">
              <a:xfrm>
                <a:off x="1716" y="-1827"/>
                <a:ext cx="636" cy="1577"/>
              </a:xfrm>
              <a:custGeom>
                <a:avLst/>
                <a:gdLst>
                  <a:gd name="T0" fmla="*/ 126 w 269"/>
                  <a:gd name="T1" fmla="*/ 667 h 667"/>
                  <a:gd name="T2" fmla="*/ 8 w 269"/>
                  <a:gd name="T3" fmla="*/ 393 h 667"/>
                  <a:gd name="T4" fmla="*/ 43 w 269"/>
                  <a:gd name="T5" fmla="*/ 137 h 667"/>
                  <a:gd name="T6" fmla="*/ 70 w 269"/>
                  <a:gd name="T7" fmla="*/ 0 h 667"/>
                  <a:gd name="T8" fmla="*/ 228 w 269"/>
                  <a:gd name="T9" fmla="*/ 21 h 667"/>
                  <a:gd name="T10" fmla="*/ 200 w 269"/>
                  <a:gd name="T11" fmla="*/ 170 h 667"/>
                  <a:gd name="T12" fmla="*/ 165 w 269"/>
                  <a:gd name="T13" fmla="*/ 360 h 667"/>
                  <a:gd name="T14" fmla="*/ 269 w 269"/>
                  <a:gd name="T15" fmla="*/ 614 h 667"/>
                  <a:gd name="T16" fmla="*/ 126 w 269"/>
                  <a:gd name="T17" fmla="*/ 6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667">
                    <a:moveTo>
                      <a:pt x="126" y="667"/>
                    </a:moveTo>
                    <a:cubicBezTo>
                      <a:pt x="101" y="626"/>
                      <a:pt x="40" y="517"/>
                      <a:pt x="8" y="393"/>
                    </a:cubicBezTo>
                    <a:cubicBezTo>
                      <a:pt x="0" y="358"/>
                      <a:pt x="8" y="310"/>
                      <a:pt x="43" y="137"/>
                    </a:cubicBezTo>
                    <a:cubicBezTo>
                      <a:pt x="55" y="83"/>
                      <a:pt x="66" y="27"/>
                      <a:pt x="70" y="0"/>
                    </a:cubicBezTo>
                    <a:cubicBezTo>
                      <a:pt x="228" y="21"/>
                      <a:pt x="228" y="21"/>
                      <a:pt x="228" y="21"/>
                    </a:cubicBezTo>
                    <a:cubicBezTo>
                      <a:pt x="224" y="54"/>
                      <a:pt x="213" y="107"/>
                      <a:pt x="200" y="170"/>
                    </a:cubicBezTo>
                    <a:cubicBezTo>
                      <a:pt x="188" y="230"/>
                      <a:pt x="167" y="330"/>
                      <a:pt x="165" y="360"/>
                    </a:cubicBezTo>
                    <a:cubicBezTo>
                      <a:pt x="192" y="461"/>
                      <a:pt x="254" y="576"/>
                      <a:pt x="269" y="614"/>
                    </a:cubicBezTo>
                    <a:lnTo>
                      <a:pt x="126" y="667"/>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9" name="Freeform 58"/>
              <p:cNvSpPr>
                <a:spLocks/>
              </p:cNvSpPr>
              <p:nvPr/>
            </p:nvSpPr>
            <p:spPr bwMode="auto">
              <a:xfrm>
                <a:off x="3233" y="-1822"/>
                <a:ext cx="651" cy="1581"/>
              </a:xfrm>
              <a:custGeom>
                <a:avLst/>
                <a:gdLst>
                  <a:gd name="T0" fmla="*/ 176 w 275"/>
                  <a:gd name="T1" fmla="*/ 669 h 669"/>
                  <a:gd name="T2" fmla="*/ 28 w 275"/>
                  <a:gd name="T3" fmla="*/ 621 h 669"/>
                  <a:gd name="T4" fmla="*/ 110 w 275"/>
                  <a:gd name="T5" fmla="*/ 367 h 669"/>
                  <a:gd name="T6" fmla="*/ 0 w 275"/>
                  <a:gd name="T7" fmla="*/ 40 h 669"/>
                  <a:gd name="T8" fmla="*/ 173 w 275"/>
                  <a:gd name="T9" fmla="*/ 0 h 669"/>
                  <a:gd name="T10" fmla="*/ 212 w 275"/>
                  <a:gd name="T11" fmla="*/ 135 h 669"/>
                  <a:gd name="T12" fmla="*/ 269 w 275"/>
                  <a:gd name="T13" fmla="*/ 386 h 669"/>
                  <a:gd name="T14" fmla="*/ 176 w 275"/>
                  <a:gd name="T15" fmla="*/ 669 h 6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 h="669">
                    <a:moveTo>
                      <a:pt x="176" y="669"/>
                    </a:moveTo>
                    <a:cubicBezTo>
                      <a:pt x="28" y="621"/>
                      <a:pt x="28" y="621"/>
                      <a:pt x="28" y="621"/>
                    </a:cubicBezTo>
                    <a:cubicBezTo>
                      <a:pt x="42" y="583"/>
                      <a:pt x="92" y="473"/>
                      <a:pt x="110" y="367"/>
                    </a:cubicBezTo>
                    <a:cubicBezTo>
                      <a:pt x="106" y="338"/>
                      <a:pt x="7" y="72"/>
                      <a:pt x="0" y="40"/>
                    </a:cubicBezTo>
                    <a:cubicBezTo>
                      <a:pt x="173" y="0"/>
                      <a:pt x="173" y="0"/>
                      <a:pt x="173" y="0"/>
                    </a:cubicBezTo>
                    <a:cubicBezTo>
                      <a:pt x="179" y="27"/>
                      <a:pt x="196" y="82"/>
                      <a:pt x="212" y="135"/>
                    </a:cubicBezTo>
                    <a:cubicBezTo>
                      <a:pt x="263" y="304"/>
                      <a:pt x="275" y="351"/>
                      <a:pt x="269" y="386"/>
                    </a:cubicBezTo>
                    <a:cubicBezTo>
                      <a:pt x="249" y="513"/>
                      <a:pt x="197" y="626"/>
                      <a:pt x="176" y="669"/>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0" name="Freeform 59"/>
              <p:cNvSpPr>
                <a:spLocks/>
              </p:cNvSpPr>
              <p:nvPr/>
            </p:nvSpPr>
            <p:spPr bwMode="auto">
              <a:xfrm>
                <a:off x="1716" y="-2141"/>
                <a:ext cx="2168" cy="1900"/>
              </a:xfrm>
              <a:custGeom>
                <a:avLst/>
                <a:gdLst>
                  <a:gd name="T0" fmla="*/ 854 w 917"/>
                  <a:gd name="T1" fmla="*/ 270 h 804"/>
                  <a:gd name="T2" fmla="*/ 821 w 917"/>
                  <a:gd name="T3" fmla="*/ 160 h 804"/>
                  <a:gd name="T4" fmla="*/ 821 w 917"/>
                  <a:gd name="T5" fmla="*/ 156 h 804"/>
                  <a:gd name="T6" fmla="*/ 444 w 917"/>
                  <a:gd name="T7" fmla="*/ 0 h 804"/>
                  <a:gd name="T8" fmla="*/ 71 w 917"/>
                  <a:gd name="T9" fmla="*/ 133 h 804"/>
                  <a:gd name="T10" fmla="*/ 70 w 917"/>
                  <a:gd name="T11" fmla="*/ 133 h 804"/>
                  <a:gd name="T12" fmla="*/ 69 w 917"/>
                  <a:gd name="T13" fmla="*/ 138 h 804"/>
                  <a:gd name="T14" fmla="*/ 67 w 917"/>
                  <a:gd name="T15" fmla="*/ 153 h 804"/>
                  <a:gd name="T16" fmla="*/ 43 w 917"/>
                  <a:gd name="T17" fmla="*/ 270 h 804"/>
                  <a:gd name="T18" fmla="*/ 8 w 917"/>
                  <a:gd name="T19" fmla="*/ 526 h 804"/>
                  <a:gd name="T20" fmla="*/ 126 w 917"/>
                  <a:gd name="T21" fmla="*/ 800 h 804"/>
                  <a:gd name="T22" fmla="*/ 206 w 917"/>
                  <a:gd name="T23" fmla="*/ 771 h 804"/>
                  <a:gd name="T24" fmla="*/ 88 w 917"/>
                  <a:gd name="T25" fmla="*/ 498 h 804"/>
                  <a:gd name="T26" fmla="*/ 169 w 917"/>
                  <a:gd name="T27" fmla="*/ 188 h 804"/>
                  <a:gd name="T28" fmla="*/ 288 w 917"/>
                  <a:gd name="T29" fmla="*/ 139 h 804"/>
                  <a:gd name="T30" fmla="*/ 538 w 917"/>
                  <a:gd name="T31" fmla="*/ 108 h 804"/>
                  <a:gd name="T32" fmla="*/ 643 w 917"/>
                  <a:gd name="T33" fmla="*/ 135 h 804"/>
                  <a:gd name="T34" fmla="*/ 745 w 917"/>
                  <a:gd name="T35" fmla="*/ 210 h 804"/>
                  <a:gd name="T36" fmla="*/ 832 w 917"/>
                  <a:gd name="T37" fmla="*/ 511 h 804"/>
                  <a:gd name="T38" fmla="*/ 755 w 917"/>
                  <a:gd name="T39" fmla="*/ 783 h 804"/>
                  <a:gd name="T40" fmla="*/ 818 w 917"/>
                  <a:gd name="T41" fmla="*/ 804 h 804"/>
                  <a:gd name="T42" fmla="*/ 911 w 917"/>
                  <a:gd name="T43" fmla="*/ 521 h 804"/>
                  <a:gd name="T44" fmla="*/ 854 w 917"/>
                  <a:gd name="T45" fmla="*/ 27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7" h="804">
                    <a:moveTo>
                      <a:pt x="854" y="270"/>
                    </a:moveTo>
                    <a:cubicBezTo>
                      <a:pt x="841" y="230"/>
                      <a:pt x="829" y="189"/>
                      <a:pt x="821" y="160"/>
                    </a:cubicBezTo>
                    <a:cubicBezTo>
                      <a:pt x="821" y="158"/>
                      <a:pt x="821" y="157"/>
                      <a:pt x="821" y="156"/>
                    </a:cubicBezTo>
                    <a:cubicBezTo>
                      <a:pt x="821" y="70"/>
                      <a:pt x="652" y="0"/>
                      <a:pt x="444" y="0"/>
                    </a:cubicBezTo>
                    <a:cubicBezTo>
                      <a:pt x="254" y="0"/>
                      <a:pt x="97" y="58"/>
                      <a:pt x="71" y="133"/>
                    </a:cubicBezTo>
                    <a:cubicBezTo>
                      <a:pt x="70" y="133"/>
                      <a:pt x="70" y="133"/>
                      <a:pt x="70" y="133"/>
                    </a:cubicBezTo>
                    <a:cubicBezTo>
                      <a:pt x="70" y="135"/>
                      <a:pt x="69" y="136"/>
                      <a:pt x="69" y="138"/>
                    </a:cubicBezTo>
                    <a:cubicBezTo>
                      <a:pt x="68" y="143"/>
                      <a:pt x="67" y="148"/>
                      <a:pt x="67" y="153"/>
                    </a:cubicBezTo>
                    <a:cubicBezTo>
                      <a:pt x="62" y="182"/>
                      <a:pt x="52" y="227"/>
                      <a:pt x="43" y="270"/>
                    </a:cubicBezTo>
                    <a:cubicBezTo>
                      <a:pt x="8" y="443"/>
                      <a:pt x="0" y="491"/>
                      <a:pt x="8" y="526"/>
                    </a:cubicBezTo>
                    <a:cubicBezTo>
                      <a:pt x="40" y="650"/>
                      <a:pt x="101" y="759"/>
                      <a:pt x="126" y="800"/>
                    </a:cubicBezTo>
                    <a:cubicBezTo>
                      <a:pt x="206" y="771"/>
                      <a:pt x="206" y="771"/>
                      <a:pt x="206" y="771"/>
                    </a:cubicBezTo>
                    <a:cubicBezTo>
                      <a:pt x="199" y="757"/>
                      <a:pt x="124" y="635"/>
                      <a:pt x="88" y="498"/>
                    </a:cubicBezTo>
                    <a:cubicBezTo>
                      <a:pt x="78" y="457"/>
                      <a:pt x="153" y="210"/>
                      <a:pt x="169" y="188"/>
                    </a:cubicBezTo>
                    <a:cubicBezTo>
                      <a:pt x="196" y="152"/>
                      <a:pt x="245" y="152"/>
                      <a:pt x="288" y="139"/>
                    </a:cubicBezTo>
                    <a:cubicBezTo>
                      <a:pt x="368" y="116"/>
                      <a:pt x="454" y="101"/>
                      <a:pt x="538" y="108"/>
                    </a:cubicBezTo>
                    <a:cubicBezTo>
                      <a:pt x="574" y="111"/>
                      <a:pt x="598" y="126"/>
                      <a:pt x="643" y="135"/>
                    </a:cubicBezTo>
                    <a:cubicBezTo>
                      <a:pt x="686" y="144"/>
                      <a:pt x="720" y="158"/>
                      <a:pt x="745" y="210"/>
                    </a:cubicBezTo>
                    <a:cubicBezTo>
                      <a:pt x="810" y="346"/>
                      <a:pt x="843" y="397"/>
                      <a:pt x="832" y="511"/>
                    </a:cubicBezTo>
                    <a:cubicBezTo>
                      <a:pt x="827" y="569"/>
                      <a:pt x="759" y="777"/>
                      <a:pt x="755" y="783"/>
                    </a:cubicBezTo>
                    <a:cubicBezTo>
                      <a:pt x="818" y="804"/>
                      <a:pt x="818" y="804"/>
                      <a:pt x="818" y="804"/>
                    </a:cubicBezTo>
                    <a:cubicBezTo>
                      <a:pt x="839" y="761"/>
                      <a:pt x="891" y="648"/>
                      <a:pt x="911" y="521"/>
                    </a:cubicBezTo>
                    <a:cubicBezTo>
                      <a:pt x="917" y="486"/>
                      <a:pt x="905" y="439"/>
                      <a:pt x="854" y="270"/>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1" name="Freeform 60"/>
              <p:cNvSpPr>
                <a:spLocks/>
              </p:cNvSpPr>
              <p:nvPr/>
            </p:nvSpPr>
            <p:spPr bwMode="auto">
              <a:xfrm>
                <a:off x="2330" y="-1941"/>
                <a:ext cx="903" cy="622"/>
              </a:xfrm>
              <a:custGeom>
                <a:avLst/>
                <a:gdLst>
                  <a:gd name="T0" fmla="*/ 320 w 382"/>
                  <a:gd name="T1" fmla="*/ 24 h 263"/>
                  <a:gd name="T2" fmla="*/ 239 w 382"/>
                  <a:gd name="T3" fmla="*/ 36 h 263"/>
                  <a:gd name="T4" fmla="*/ 56 w 382"/>
                  <a:gd name="T5" fmla="*/ 4 h 263"/>
                  <a:gd name="T6" fmla="*/ 0 w 382"/>
                  <a:gd name="T7" fmla="*/ 90 h 263"/>
                  <a:gd name="T8" fmla="*/ 159 w 382"/>
                  <a:gd name="T9" fmla="*/ 241 h 263"/>
                  <a:gd name="T10" fmla="*/ 164 w 382"/>
                  <a:gd name="T11" fmla="*/ 241 h 263"/>
                  <a:gd name="T12" fmla="*/ 184 w 382"/>
                  <a:gd name="T13" fmla="*/ 262 h 263"/>
                  <a:gd name="T14" fmla="*/ 207 w 382"/>
                  <a:gd name="T15" fmla="*/ 243 h 263"/>
                  <a:gd name="T16" fmla="*/ 315 w 382"/>
                  <a:gd name="T17" fmla="*/ 177 h 263"/>
                  <a:gd name="T18" fmla="*/ 382 w 382"/>
                  <a:gd name="T19" fmla="*/ 0 h 263"/>
                  <a:gd name="T20" fmla="*/ 320 w 382"/>
                  <a:gd name="T21" fmla="*/ 2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263">
                    <a:moveTo>
                      <a:pt x="320" y="24"/>
                    </a:moveTo>
                    <a:cubicBezTo>
                      <a:pt x="293" y="33"/>
                      <a:pt x="268" y="36"/>
                      <a:pt x="239" y="36"/>
                    </a:cubicBezTo>
                    <a:cubicBezTo>
                      <a:pt x="182" y="36"/>
                      <a:pt x="101" y="45"/>
                      <a:pt x="56" y="4"/>
                    </a:cubicBezTo>
                    <a:cubicBezTo>
                      <a:pt x="0" y="90"/>
                      <a:pt x="0" y="90"/>
                      <a:pt x="0" y="90"/>
                    </a:cubicBezTo>
                    <a:cubicBezTo>
                      <a:pt x="27" y="158"/>
                      <a:pt x="86" y="229"/>
                      <a:pt x="159" y="241"/>
                    </a:cubicBezTo>
                    <a:cubicBezTo>
                      <a:pt x="160" y="241"/>
                      <a:pt x="162" y="241"/>
                      <a:pt x="164" y="241"/>
                    </a:cubicBezTo>
                    <a:cubicBezTo>
                      <a:pt x="168" y="249"/>
                      <a:pt x="177" y="259"/>
                      <a:pt x="184" y="262"/>
                    </a:cubicBezTo>
                    <a:cubicBezTo>
                      <a:pt x="186" y="263"/>
                      <a:pt x="195" y="257"/>
                      <a:pt x="207" y="243"/>
                    </a:cubicBezTo>
                    <a:cubicBezTo>
                      <a:pt x="251" y="239"/>
                      <a:pt x="282" y="215"/>
                      <a:pt x="315" y="177"/>
                    </a:cubicBezTo>
                    <a:cubicBezTo>
                      <a:pt x="375" y="108"/>
                      <a:pt x="370" y="57"/>
                      <a:pt x="382" y="0"/>
                    </a:cubicBezTo>
                    <a:cubicBezTo>
                      <a:pt x="364" y="7"/>
                      <a:pt x="340" y="18"/>
                      <a:pt x="320" y="24"/>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2" name="Freeform 61"/>
              <p:cNvSpPr>
                <a:spLocks/>
              </p:cNvSpPr>
              <p:nvPr/>
            </p:nvSpPr>
            <p:spPr bwMode="auto">
              <a:xfrm>
                <a:off x="2203" y="-2508"/>
                <a:ext cx="1123" cy="1071"/>
              </a:xfrm>
              <a:custGeom>
                <a:avLst/>
                <a:gdLst>
                  <a:gd name="T0" fmla="*/ 452 w 475"/>
                  <a:gd name="T1" fmla="*/ 234 h 453"/>
                  <a:gd name="T2" fmla="*/ 240 w 475"/>
                  <a:gd name="T3" fmla="*/ 453 h 453"/>
                  <a:gd name="T4" fmla="*/ 25 w 475"/>
                  <a:gd name="T5" fmla="*/ 234 h 453"/>
                  <a:gd name="T6" fmla="*/ 238 w 475"/>
                  <a:gd name="T7" fmla="*/ 0 h 453"/>
                  <a:gd name="T8" fmla="*/ 452 w 475"/>
                  <a:gd name="T9" fmla="*/ 234 h 453"/>
                </a:gdLst>
                <a:ahLst/>
                <a:cxnLst>
                  <a:cxn ang="0">
                    <a:pos x="T0" y="T1"/>
                  </a:cxn>
                  <a:cxn ang="0">
                    <a:pos x="T2" y="T3"/>
                  </a:cxn>
                  <a:cxn ang="0">
                    <a:pos x="T4" y="T5"/>
                  </a:cxn>
                  <a:cxn ang="0">
                    <a:pos x="T6" y="T7"/>
                  </a:cxn>
                  <a:cxn ang="0">
                    <a:pos x="T8" y="T9"/>
                  </a:cxn>
                </a:cxnLst>
                <a:rect l="0" t="0" r="r" b="b"/>
                <a:pathLst>
                  <a:path w="475" h="453">
                    <a:moveTo>
                      <a:pt x="452" y="234"/>
                    </a:moveTo>
                    <a:cubicBezTo>
                      <a:pt x="424" y="377"/>
                      <a:pt x="358" y="453"/>
                      <a:pt x="240" y="453"/>
                    </a:cubicBezTo>
                    <a:cubicBezTo>
                      <a:pt x="122" y="453"/>
                      <a:pt x="52" y="377"/>
                      <a:pt x="25" y="234"/>
                    </a:cubicBezTo>
                    <a:cubicBezTo>
                      <a:pt x="0" y="101"/>
                      <a:pt x="120" y="0"/>
                      <a:pt x="238" y="0"/>
                    </a:cubicBezTo>
                    <a:cubicBezTo>
                      <a:pt x="356" y="0"/>
                      <a:pt x="475" y="110"/>
                      <a:pt x="452" y="234"/>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3" name="Freeform 62"/>
              <p:cNvSpPr>
                <a:spLocks/>
              </p:cNvSpPr>
              <p:nvPr/>
            </p:nvSpPr>
            <p:spPr bwMode="auto">
              <a:xfrm>
                <a:off x="361" y="187"/>
                <a:ext cx="1147" cy="1083"/>
              </a:xfrm>
              <a:custGeom>
                <a:avLst/>
                <a:gdLst>
                  <a:gd name="T0" fmla="*/ 313 w 485"/>
                  <a:gd name="T1" fmla="*/ 4 h 458"/>
                  <a:gd name="T2" fmla="*/ 331 w 485"/>
                  <a:gd name="T3" fmla="*/ 8 h 458"/>
                  <a:gd name="T4" fmla="*/ 481 w 485"/>
                  <a:gd name="T5" fmla="*/ 226 h 458"/>
                  <a:gd name="T6" fmla="*/ 478 w 485"/>
                  <a:gd name="T7" fmla="*/ 244 h 458"/>
                  <a:gd name="T8" fmla="*/ 172 w 485"/>
                  <a:gd name="T9" fmla="*/ 454 h 458"/>
                  <a:gd name="T10" fmla="*/ 154 w 485"/>
                  <a:gd name="T11" fmla="*/ 451 h 458"/>
                  <a:gd name="T12" fmla="*/ 4 w 485"/>
                  <a:gd name="T13" fmla="*/ 232 h 458"/>
                  <a:gd name="T14" fmla="*/ 7 w 485"/>
                  <a:gd name="T15" fmla="*/ 214 h 458"/>
                  <a:gd name="T16" fmla="*/ 313 w 485"/>
                  <a:gd name="T17" fmla="*/ 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458">
                    <a:moveTo>
                      <a:pt x="313" y="4"/>
                    </a:moveTo>
                    <a:cubicBezTo>
                      <a:pt x="318" y="0"/>
                      <a:pt x="327" y="2"/>
                      <a:pt x="331" y="8"/>
                    </a:cubicBezTo>
                    <a:cubicBezTo>
                      <a:pt x="481" y="226"/>
                      <a:pt x="481" y="226"/>
                      <a:pt x="481" y="226"/>
                    </a:cubicBezTo>
                    <a:cubicBezTo>
                      <a:pt x="485" y="232"/>
                      <a:pt x="483" y="240"/>
                      <a:pt x="478" y="244"/>
                    </a:cubicBezTo>
                    <a:cubicBezTo>
                      <a:pt x="172" y="454"/>
                      <a:pt x="172" y="454"/>
                      <a:pt x="172" y="454"/>
                    </a:cubicBezTo>
                    <a:cubicBezTo>
                      <a:pt x="166" y="458"/>
                      <a:pt x="158" y="457"/>
                      <a:pt x="154" y="451"/>
                    </a:cubicBezTo>
                    <a:cubicBezTo>
                      <a:pt x="4" y="232"/>
                      <a:pt x="4" y="232"/>
                      <a:pt x="4" y="232"/>
                    </a:cubicBezTo>
                    <a:cubicBezTo>
                      <a:pt x="0" y="227"/>
                      <a:pt x="1" y="219"/>
                      <a:pt x="7" y="214"/>
                    </a:cubicBezTo>
                    <a:lnTo>
                      <a:pt x="313" y="4"/>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4" name="Freeform 63"/>
              <p:cNvSpPr>
                <a:spLocks/>
              </p:cNvSpPr>
              <p:nvPr/>
            </p:nvSpPr>
            <p:spPr bwMode="auto">
              <a:xfrm>
                <a:off x="803" y="1116"/>
                <a:ext cx="59" cy="59"/>
              </a:xfrm>
              <a:custGeom>
                <a:avLst/>
                <a:gdLst>
                  <a:gd name="T0" fmla="*/ 6 w 25"/>
                  <a:gd name="T1" fmla="*/ 4 h 25"/>
                  <a:gd name="T2" fmla="*/ 21 w 25"/>
                  <a:gd name="T3" fmla="*/ 6 h 25"/>
                  <a:gd name="T4" fmla="*/ 19 w 25"/>
                  <a:gd name="T5" fmla="*/ 22 h 25"/>
                  <a:gd name="T6" fmla="*/ 3 w 25"/>
                  <a:gd name="T7" fmla="*/ 19 h 25"/>
                  <a:gd name="T8" fmla="*/ 6 w 25"/>
                  <a:gd name="T9" fmla="*/ 4 h 25"/>
                </a:gdLst>
                <a:ahLst/>
                <a:cxnLst>
                  <a:cxn ang="0">
                    <a:pos x="T0" y="T1"/>
                  </a:cxn>
                  <a:cxn ang="0">
                    <a:pos x="T2" y="T3"/>
                  </a:cxn>
                  <a:cxn ang="0">
                    <a:pos x="T4" y="T5"/>
                  </a:cxn>
                  <a:cxn ang="0">
                    <a:pos x="T6" y="T7"/>
                  </a:cxn>
                  <a:cxn ang="0">
                    <a:pos x="T8" y="T9"/>
                  </a:cxn>
                </a:cxnLst>
                <a:rect l="0" t="0" r="r" b="b"/>
                <a:pathLst>
                  <a:path w="25" h="25">
                    <a:moveTo>
                      <a:pt x="6" y="4"/>
                    </a:moveTo>
                    <a:cubicBezTo>
                      <a:pt x="11" y="0"/>
                      <a:pt x="18" y="1"/>
                      <a:pt x="21" y="6"/>
                    </a:cubicBezTo>
                    <a:cubicBezTo>
                      <a:pt x="25" y="11"/>
                      <a:pt x="23" y="18"/>
                      <a:pt x="19" y="22"/>
                    </a:cubicBezTo>
                    <a:cubicBezTo>
                      <a:pt x="14" y="25"/>
                      <a:pt x="7" y="24"/>
                      <a:pt x="3" y="19"/>
                    </a:cubicBezTo>
                    <a:cubicBezTo>
                      <a:pt x="0" y="14"/>
                      <a:pt x="1" y="7"/>
                      <a:pt x="6" y="4"/>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5" name="Freeform 64"/>
              <p:cNvSpPr>
                <a:spLocks/>
              </p:cNvSpPr>
              <p:nvPr/>
            </p:nvSpPr>
            <p:spPr bwMode="auto">
              <a:xfrm>
                <a:off x="893" y="1055"/>
                <a:ext cx="59" cy="59"/>
              </a:xfrm>
              <a:custGeom>
                <a:avLst/>
                <a:gdLst>
                  <a:gd name="T0" fmla="*/ 6 w 25"/>
                  <a:gd name="T1" fmla="*/ 3 h 25"/>
                  <a:gd name="T2" fmla="*/ 21 w 25"/>
                  <a:gd name="T3" fmla="*/ 6 h 25"/>
                  <a:gd name="T4" fmla="*/ 18 w 25"/>
                  <a:gd name="T5" fmla="*/ 22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2"/>
                    </a:cubicBezTo>
                    <a:cubicBezTo>
                      <a:pt x="13"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6" name="Freeform 65"/>
              <p:cNvSpPr>
                <a:spLocks/>
              </p:cNvSpPr>
              <p:nvPr/>
            </p:nvSpPr>
            <p:spPr bwMode="auto">
              <a:xfrm>
                <a:off x="602" y="348"/>
                <a:ext cx="669" cy="759"/>
              </a:xfrm>
              <a:custGeom>
                <a:avLst/>
                <a:gdLst>
                  <a:gd name="T0" fmla="*/ 279 w 669"/>
                  <a:gd name="T1" fmla="*/ 0 h 759"/>
                  <a:gd name="T2" fmla="*/ 669 w 669"/>
                  <a:gd name="T3" fmla="*/ 567 h 759"/>
                  <a:gd name="T4" fmla="*/ 390 w 669"/>
                  <a:gd name="T5" fmla="*/ 759 h 759"/>
                  <a:gd name="T6" fmla="*/ 0 w 669"/>
                  <a:gd name="T7" fmla="*/ 191 h 759"/>
                  <a:gd name="T8" fmla="*/ 279 w 669"/>
                  <a:gd name="T9" fmla="*/ 0 h 759"/>
                </a:gdLst>
                <a:ahLst/>
                <a:cxnLst>
                  <a:cxn ang="0">
                    <a:pos x="T0" y="T1"/>
                  </a:cxn>
                  <a:cxn ang="0">
                    <a:pos x="T2" y="T3"/>
                  </a:cxn>
                  <a:cxn ang="0">
                    <a:pos x="T4" y="T5"/>
                  </a:cxn>
                  <a:cxn ang="0">
                    <a:pos x="T6" y="T7"/>
                  </a:cxn>
                  <a:cxn ang="0">
                    <a:pos x="T8" y="T9"/>
                  </a:cxn>
                </a:cxnLst>
                <a:rect l="0" t="0" r="r" b="b"/>
                <a:pathLst>
                  <a:path w="669" h="759">
                    <a:moveTo>
                      <a:pt x="279" y="0"/>
                    </a:moveTo>
                    <a:lnTo>
                      <a:pt x="669" y="567"/>
                    </a:lnTo>
                    <a:lnTo>
                      <a:pt x="390" y="759"/>
                    </a:lnTo>
                    <a:lnTo>
                      <a:pt x="0" y="191"/>
                    </a:lnTo>
                    <a:lnTo>
                      <a:pt x="279" y="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7" name="Freeform 66"/>
              <p:cNvSpPr>
                <a:spLocks/>
              </p:cNvSpPr>
              <p:nvPr/>
            </p:nvSpPr>
            <p:spPr bwMode="auto">
              <a:xfrm>
                <a:off x="983" y="993"/>
                <a:ext cx="59" cy="59"/>
              </a:xfrm>
              <a:custGeom>
                <a:avLst/>
                <a:gdLst>
                  <a:gd name="T0" fmla="*/ 6 w 25"/>
                  <a:gd name="T1" fmla="*/ 3 h 25"/>
                  <a:gd name="T2" fmla="*/ 21 w 25"/>
                  <a:gd name="T3" fmla="*/ 6 h 25"/>
                  <a:gd name="T4" fmla="*/ 18 w 25"/>
                  <a:gd name="T5" fmla="*/ 21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1"/>
                    </a:cubicBezTo>
                    <a:cubicBezTo>
                      <a:pt x="13" y="25"/>
                      <a:pt x="6"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8" name="Freeform 67"/>
              <p:cNvSpPr>
                <a:spLocks/>
              </p:cNvSpPr>
              <p:nvPr/>
            </p:nvSpPr>
            <p:spPr bwMode="auto">
              <a:xfrm>
                <a:off x="1070" y="930"/>
                <a:ext cx="59" cy="59"/>
              </a:xfrm>
              <a:custGeom>
                <a:avLst/>
                <a:gdLst>
                  <a:gd name="T0" fmla="*/ 6 w 25"/>
                  <a:gd name="T1" fmla="*/ 3 h 25"/>
                  <a:gd name="T2" fmla="*/ 21 w 25"/>
                  <a:gd name="T3" fmla="*/ 6 h 25"/>
                  <a:gd name="T4" fmla="*/ 19 w 25"/>
                  <a:gd name="T5" fmla="*/ 22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4" y="18"/>
                      <a:pt x="19" y="22"/>
                    </a:cubicBezTo>
                    <a:cubicBezTo>
                      <a:pt x="14"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9" name="Freeform 68"/>
              <p:cNvSpPr>
                <a:spLocks/>
              </p:cNvSpPr>
              <p:nvPr/>
            </p:nvSpPr>
            <p:spPr bwMode="auto">
              <a:xfrm>
                <a:off x="1160" y="868"/>
                <a:ext cx="59" cy="59"/>
              </a:xfrm>
              <a:custGeom>
                <a:avLst/>
                <a:gdLst>
                  <a:gd name="T0" fmla="*/ 6 w 25"/>
                  <a:gd name="T1" fmla="*/ 3 h 25"/>
                  <a:gd name="T2" fmla="*/ 21 w 25"/>
                  <a:gd name="T3" fmla="*/ 6 h 25"/>
                  <a:gd name="T4" fmla="*/ 18 w 25"/>
                  <a:gd name="T5" fmla="*/ 21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1"/>
                    </a:cubicBezTo>
                    <a:cubicBezTo>
                      <a:pt x="13"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0" name="Freeform 69"/>
              <p:cNvSpPr>
                <a:spLocks/>
              </p:cNvSpPr>
              <p:nvPr/>
            </p:nvSpPr>
            <p:spPr bwMode="auto">
              <a:xfrm>
                <a:off x="1250" y="807"/>
                <a:ext cx="59" cy="59"/>
              </a:xfrm>
              <a:custGeom>
                <a:avLst/>
                <a:gdLst>
                  <a:gd name="T0" fmla="*/ 6 w 25"/>
                  <a:gd name="T1" fmla="*/ 3 h 25"/>
                  <a:gd name="T2" fmla="*/ 21 w 25"/>
                  <a:gd name="T3" fmla="*/ 6 h 25"/>
                  <a:gd name="T4" fmla="*/ 18 w 25"/>
                  <a:gd name="T5" fmla="*/ 21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1"/>
                    </a:cubicBezTo>
                    <a:cubicBezTo>
                      <a:pt x="13"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1" name="Freeform 70"/>
              <p:cNvSpPr>
                <a:spLocks/>
              </p:cNvSpPr>
              <p:nvPr/>
            </p:nvSpPr>
            <p:spPr bwMode="auto">
              <a:xfrm>
                <a:off x="1340" y="745"/>
                <a:ext cx="57" cy="59"/>
              </a:xfrm>
              <a:custGeom>
                <a:avLst/>
                <a:gdLst>
                  <a:gd name="T0" fmla="*/ 6 w 24"/>
                  <a:gd name="T1" fmla="*/ 3 h 25"/>
                  <a:gd name="T2" fmla="*/ 21 w 24"/>
                  <a:gd name="T3" fmla="*/ 6 h 25"/>
                  <a:gd name="T4" fmla="*/ 18 w 24"/>
                  <a:gd name="T5" fmla="*/ 21 h 25"/>
                  <a:gd name="T6" fmla="*/ 3 w 24"/>
                  <a:gd name="T7" fmla="*/ 19 h 25"/>
                  <a:gd name="T8" fmla="*/ 6 w 24"/>
                  <a:gd name="T9" fmla="*/ 3 h 25"/>
                </a:gdLst>
                <a:ahLst/>
                <a:cxnLst>
                  <a:cxn ang="0">
                    <a:pos x="T0" y="T1"/>
                  </a:cxn>
                  <a:cxn ang="0">
                    <a:pos x="T2" y="T3"/>
                  </a:cxn>
                  <a:cxn ang="0">
                    <a:pos x="T4" y="T5"/>
                  </a:cxn>
                  <a:cxn ang="0">
                    <a:pos x="T6" y="T7"/>
                  </a:cxn>
                  <a:cxn ang="0">
                    <a:pos x="T8" y="T9"/>
                  </a:cxn>
                </a:cxnLst>
                <a:rect l="0" t="0" r="r" b="b"/>
                <a:pathLst>
                  <a:path w="24" h="25">
                    <a:moveTo>
                      <a:pt x="6" y="3"/>
                    </a:moveTo>
                    <a:cubicBezTo>
                      <a:pt x="11" y="0"/>
                      <a:pt x="18" y="1"/>
                      <a:pt x="21" y="6"/>
                    </a:cubicBezTo>
                    <a:cubicBezTo>
                      <a:pt x="24" y="11"/>
                      <a:pt x="23" y="18"/>
                      <a:pt x="18" y="21"/>
                    </a:cubicBezTo>
                    <a:cubicBezTo>
                      <a:pt x="13" y="25"/>
                      <a:pt x="6"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2" name="Freeform 71"/>
              <p:cNvSpPr>
                <a:spLocks/>
              </p:cNvSpPr>
              <p:nvPr/>
            </p:nvSpPr>
            <p:spPr bwMode="auto">
              <a:xfrm>
                <a:off x="716" y="717"/>
                <a:ext cx="792" cy="553"/>
              </a:xfrm>
              <a:custGeom>
                <a:avLst/>
                <a:gdLst>
                  <a:gd name="T0" fmla="*/ 0 w 335"/>
                  <a:gd name="T1" fmla="*/ 221 h 234"/>
                  <a:gd name="T2" fmla="*/ 4 w 335"/>
                  <a:gd name="T3" fmla="*/ 227 h 234"/>
                  <a:gd name="T4" fmla="*/ 22 w 335"/>
                  <a:gd name="T5" fmla="*/ 230 h 234"/>
                  <a:gd name="T6" fmla="*/ 328 w 335"/>
                  <a:gd name="T7" fmla="*/ 20 h 234"/>
                  <a:gd name="T8" fmla="*/ 331 w 335"/>
                  <a:gd name="T9" fmla="*/ 2 h 234"/>
                  <a:gd name="T10" fmla="*/ 329 w 335"/>
                  <a:gd name="T11" fmla="*/ 0 h 234"/>
                  <a:gd name="T12" fmla="*/ 0 w 335"/>
                  <a:gd name="T13" fmla="*/ 221 h 234"/>
                </a:gdLst>
                <a:ahLst/>
                <a:cxnLst>
                  <a:cxn ang="0">
                    <a:pos x="T0" y="T1"/>
                  </a:cxn>
                  <a:cxn ang="0">
                    <a:pos x="T2" y="T3"/>
                  </a:cxn>
                  <a:cxn ang="0">
                    <a:pos x="T4" y="T5"/>
                  </a:cxn>
                  <a:cxn ang="0">
                    <a:pos x="T6" y="T7"/>
                  </a:cxn>
                  <a:cxn ang="0">
                    <a:pos x="T8" y="T9"/>
                  </a:cxn>
                  <a:cxn ang="0">
                    <a:pos x="T10" y="T11"/>
                  </a:cxn>
                  <a:cxn ang="0">
                    <a:pos x="T12" y="T13"/>
                  </a:cxn>
                </a:cxnLst>
                <a:rect l="0" t="0" r="r" b="b"/>
                <a:pathLst>
                  <a:path w="335" h="234">
                    <a:moveTo>
                      <a:pt x="0" y="221"/>
                    </a:moveTo>
                    <a:cubicBezTo>
                      <a:pt x="4" y="227"/>
                      <a:pt x="4" y="227"/>
                      <a:pt x="4" y="227"/>
                    </a:cubicBezTo>
                    <a:cubicBezTo>
                      <a:pt x="8" y="233"/>
                      <a:pt x="16" y="234"/>
                      <a:pt x="22" y="230"/>
                    </a:cubicBezTo>
                    <a:cubicBezTo>
                      <a:pt x="328" y="20"/>
                      <a:pt x="328" y="20"/>
                      <a:pt x="328" y="20"/>
                    </a:cubicBezTo>
                    <a:cubicBezTo>
                      <a:pt x="333" y="16"/>
                      <a:pt x="335" y="8"/>
                      <a:pt x="331" y="2"/>
                    </a:cubicBezTo>
                    <a:cubicBezTo>
                      <a:pt x="329" y="0"/>
                      <a:pt x="329" y="0"/>
                      <a:pt x="329" y="0"/>
                    </a:cubicBezTo>
                    <a:lnTo>
                      <a:pt x="0" y="221"/>
                    </a:ln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3" name="Freeform 72"/>
              <p:cNvSpPr>
                <a:spLocks/>
              </p:cNvSpPr>
              <p:nvPr/>
            </p:nvSpPr>
            <p:spPr bwMode="auto">
              <a:xfrm>
                <a:off x="813" y="1130"/>
                <a:ext cx="80" cy="93"/>
              </a:xfrm>
              <a:custGeom>
                <a:avLst/>
                <a:gdLst>
                  <a:gd name="T0" fmla="*/ 6 w 34"/>
                  <a:gd name="T1" fmla="*/ 2 h 39"/>
                  <a:gd name="T2" fmla="*/ 18 w 34"/>
                  <a:gd name="T3" fmla="*/ 5 h 39"/>
                  <a:gd name="T4" fmla="*/ 31 w 34"/>
                  <a:gd name="T5" fmla="*/ 23 h 39"/>
                  <a:gd name="T6" fmla="*/ 29 w 34"/>
                  <a:gd name="T7" fmla="*/ 36 h 39"/>
                  <a:gd name="T8" fmla="*/ 29 w 34"/>
                  <a:gd name="T9" fmla="*/ 36 h 39"/>
                  <a:gd name="T10" fmla="*/ 16 w 34"/>
                  <a:gd name="T11" fmla="*/ 34 h 39"/>
                  <a:gd name="T12" fmla="*/ 3 w 34"/>
                  <a:gd name="T13" fmla="*/ 16 h 39"/>
                  <a:gd name="T14" fmla="*/ 6 w 34"/>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9">
                    <a:moveTo>
                      <a:pt x="6" y="2"/>
                    </a:moveTo>
                    <a:cubicBezTo>
                      <a:pt x="10" y="0"/>
                      <a:pt x="15" y="1"/>
                      <a:pt x="18" y="5"/>
                    </a:cubicBezTo>
                    <a:cubicBezTo>
                      <a:pt x="31" y="23"/>
                      <a:pt x="31" y="23"/>
                      <a:pt x="31" y="23"/>
                    </a:cubicBezTo>
                    <a:cubicBezTo>
                      <a:pt x="34" y="28"/>
                      <a:pt x="33" y="34"/>
                      <a:pt x="29" y="36"/>
                    </a:cubicBezTo>
                    <a:cubicBezTo>
                      <a:pt x="29" y="36"/>
                      <a:pt x="29" y="36"/>
                      <a:pt x="29" y="36"/>
                    </a:cubicBezTo>
                    <a:cubicBezTo>
                      <a:pt x="25" y="39"/>
                      <a:pt x="19" y="38"/>
                      <a:pt x="16" y="34"/>
                    </a:cubicBezTo>
                    <a:cubicBezTo>
                      <a:pt x="3" y="16"/>
                      <a:pt x="3" y="16"/>
                      <a:pt x="3" y="16"/>
                    </a:cubicBezTo>
                    <a:cubicBezTo>
                      <a:pt x="0" y="11"/>
                      <a:pt x="1" y="5"/>
                      <a:pt x="6" y="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4" name="Freeform 73"/>
              <p:cNvSpPr>
                <a:spLocks/>
              </p:cNvSpPr>
              <p:nvPr/>
            </p:nvSpPr>
            <p:spPr bwMode="auto">
              <a:xfrm>
                <a:off x="824" y="1147"/>
                <a:ext cx="60" cy="59"/>
              </a:xfrm>
              <a:custGeom>
                <a:avLst/>
                <a:gdLst>
                  <a:gd name="T0" fmla="*/ 0 w 60"/>
                  <a:gd name="T1" fmla="*/ 24 h 59"/>
                  <a:gd name="T2" fmla="*/ 24 w 60"/>
                  <a:gd name="T3" fmla="*/ 59 h 59"/>
                  <a:gd name="T4" fmla="*/ 60 w 60"/>
                  <a:gd name="T5" fmla="*/ 35 h 59"/>
                  <a:gd name="T6" fmla="*/ 36 w 60"/>
                  <a:gd name="T7" fmla="*/ 0 h 59"/>
                  <a:gd name="T8" fmla="*/ 0 w 60"/>
                  <a:gd name="T9" fmla="*/ 24 h 59"/>
                </a:gdLst>
                <a:ahLst/>
                <a:cxnLst>
                  <a:cxn ang="0">
                    <a:pos x="T0" y="T1"/>
                  </a:cxn>
                  <a:cxn ang="0">
                    <a:pos x="T2" y="T3"/>
                  </a:cxn>
                  <a:cxn ang="0">
                    <a:pos x="T4" y="T5"/>
                  </a:cxn>
                  <a:cxn ang="0">
                    <a:pos x="T6" y="T7"/>
                  </a:cxn>
                  <a:cxn ang="0">
                    <a:pos x="T8" y="T9"/>
                  </a:cxn>
                </a:cxnLst>
                <a:rect l="0" t="0" r="r" b="b"/>
                <a:pathLst>
                  <a:path w="60" h="59">
                    <a:moveTo>
                      <a:pt x="0" y="24"/>
                    </a:moveTo>
                    <a:lnTo>
                      <a:pt x="24" y="59"/>
                    </a:lnTo>
                    <a:lnTo>
                      <a:pt x="60" y="35"/>
                    </a:lnTo>
                    <a:lnTo>
                      <a:pt x="36"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5" name="Freeform 74"/>
              <p:cNvSpPr>
                <a:spLocks/>
              </p:cNvSpPr>
              <p:nvPr/>
            </p:nvSpPr>
            <p:spPr bwMode="auto">
              <a:xfrm>
                <a:off x="902" y="1069"/>
                <a:ext cx="81" cy="92"/>
              </a:xfrm>
              <a:custGeom>
                <a:avLst/>
                <a:gdLst>
                  <a:gd name="T0" fmla="*/ 5 w 34"/>
                  <a:gd name="T1" fmla="*/ 2 h 39"/>
                  <a:gd name="T2" fmla="*/ 18 w 34"/>
                  <a:gd name="T3" fmla="*/ 5 h 39"/>
                  <a:gd name="T4" fmla="*/ 31 w 34"/>
                  <a:gd name="T5" fmla="*/ 23 h 39"/>
                  <a:gd name="T6" fmla="*/ 29 w 34"/>
                  <a:gd name="T7" fmla="*/ 36 h 39"/>
                  <a:gd name="T8" fmla="*/ 29 w 34"/>
                  <a:gd name="T9" fmla="*/ 36 h 39"/>
                  <a:gd name="T10" fmla="*/ 16 w 34"/>
                  <a:gd name="T11" fmla="*/ 34 h 39"/>
                  <a:gd name="T12" fmla="*/ 3 w 34"/>
                  <a:gd name="T13" fmla="*/ 16 h 39"/>
                  <a:gd name="T14" fmla="*/ 5 w 34"/>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9">
                    <a:moveTo>
                      <a:pt x="5" y="2"/>
                    </a:moveTo>
                    <a:cubicBezTo>
                      <a:pt x="10" y="0"/>
                      <a:pt x="15" y="1"/>
                      <a:pt x="18" y="5"/>
                    </a:cubicBezTo>
                    <a:cubicBezTo>
                      <a:pt x="31" y="23"/>
                      <a:pt x="31" y="23"/>
                      <a:pt x="31" y="23"/>
                    </a:cubicBezTo>
                    <a:cubicBezTo>
                      <a:pt x="34" y="28"/>
                      <a:pt x="33" y="34"/>
                      <a:pt x="29" y="36"/>
                    </a:cubicBezTo>
                    <a:cubicBezTo>
                      <a:pt x="29" y="36"/>
                      <a:pt x="29" y="36"/>
                      <a:pt x="29" y="36"/>
                    </a:cubicBezTo>
                    <a:cubicBezTo>
                      <a:pt x="25" y="39"/>
                      <a:pt x="19" y="38"/>
                      <a:pt x="16" y="34"/>
                    </a:cubicBezTo>
                    <a:cubicBezTo>
                      <a:pt x="3" y="16"/>
                      <a:pt x="3" y="16"/>
                      <a:pt x="3" y="16"/>
                    </a:cubicBezTo>
                    <a:cubicBezTo>
                      <a:pt x="0" y="11"/>
                      <a:pt x="1" y="5"/>
                      <a:pt x="5" y="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6" name="Freeform 75"/>
              <p:cNvSpPr>
                <a:spLocks/>
              </p:cNvSpPr>
              <p:nvPr/>
            </p:nvSpPr>
            <p:spPr bwMode="auto">
              <a:xfrm>
                <a:off x="912" y="1086"/>
                <a:ext cx="61" cy="59"/>
              </a:xfrm>
              <a:custGeom>
                <a:avLst/>
                <a:gdLst>
                  <a:gd name="T0" fmla="*/ 0 w 61"/>
                  <a:gd name="T1" fmla="*/ 23 h 59"/>
                  <a:gd name="T2" fmla="*/ 26 w 61"/>
                  <a:gd name="T3" fmla="*/ 59 h 59"/>
                  <a:gd name="T4" fmla="*/ 61 w 61"/>
                  <a:gd name="T5" fmla="*/ 35 h 59"/>
                  <a:gd name="T6" fmla="*/ 35 w 61"/>
                  <a:gd name="T7" fmla="*/ 0 h 59"/>
                  <a:gd name="T8" fmla="*/ 0 w 61"/>
                  <a:gd name="T9" fmla="*/ 23 h 59"/>
                </a:gdLst>
                <a:ahLst/>
                <a:cxnLst>
                  <a:cxn ang="0">
                    <a:pos x="T0" y="T1"/>
                  </a:cxn>
                  <a:cxn ang="0">
                    <a:pos x="T2" y="T3"/>
                  </a:cxn>
                  <a:cxn ang="0">
                    <a:pos x="T4" y="T5"/>
                  </a:cxn>
                  <a:cxn ang="0">
                    <a:pos x="T6" y="T7"/>
                  </a:cxn>
                  <a:cxn ang="0">
                    <a:pos x="T8" y="T9"/>
                  </a:cxn>
                </a:cxnLst>
                <a:rect l="0" t="0" r="r" b="b"/>
                <a:pathLst>
                  <a:path w="61" h="59">
                    <a:moveTo>
                      <a:pt x="0" y="23"/>
                    </a:moveTo>
                    <a:lnTo>
                      <a:pt x="26" y="59"/>
                    </a:lnTo>
                    <a:lnTo>
                      <a:pt x="61" y="35"/>
                    </a:lnTo>
                    <a:lnTo>
                      <a:pt x="35" y="0"/>
                    </a:lnTo>
                    <a:lnTo>
                      <a:pt x="0" y="2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7" name="Freeform 76"/>
              <p:cNvSpPr>
                <a:spLocks/>
              </p:cNvSpPr>
              <p:nvPr/>
            </p:nvSpPr>
            <p:spPr bwMode="auto">
              <a:xfrm>
                <a:off x="992" y="1008"/>
                <a:ext cx="81" cy="92"/>
              </a:xfrm>
              <a:custGeom>
                <a:avLst/>
                <a:gdLst>
                  <a:gd name="T0" fmla="*/ 5 w 34"/>
                  <a:gd name="T1" fmla="*/ 2 h 39"/>
                  <a:gd name="T2" fmla="*/ 18 w 34"/>
                  <a:gd name="T3" fmla="*/ 5 h 39"/>
                  <a:gd name="T4" fmla="*/ 31 w 34"/>
                  <a:gd name="T5" fmla="*/ 23 h 39"/>
                  <a:gd name="T6" fmla="*/ 29 w 34"/>
                  <a:gd name="T7" fmla="*/ 36 h 39"/>
                  <a:gd name="T8" fmla="*/ 29 w 34"/>
                  <a:gd name="T9" fmla="*/ 36 h 39"/>
                  <a:gd name="T10" fmla="*/ 16 w 34"/>
                  <a:gd name="T11" fmla="*/ 34 h 39"/>
                  <a:gd name="T12" fmla="*/ 3 w 34"/>
                  <a:gd name="T13" fmla="*/ 15 h 39"/>
                  <a:gd name="T14" fmla="*/ 5 w 34"/>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9">
                    <a:moveTo>
                      <a:pt x="5" y="2"/>
                    </a:moveTo>
                    <a:cubicBezTo>
                      <a:pt x="9" y="0"/>
                      <a:pt x="15" y="1"/>
                      <a:pt x="18" y="5"/>
                    </a:cubicBezTo>
                    <a:cubicBezTo>
                      <a:pt x="31" y="23"/>
                      <a:pt x="31" y="23"/>
                      <a:pt x="31" y="23"/>
                    </a:cubicBezTo>
                    <a:cubicBezTo>
                      <a:pt x="34" y="28"/>
                      <a:pt x="33" y="34"/>
                      <a:pt x="29" y="36"/>
                    </a:cubicBezTo>
                    <a:cubicBezTo>
                      <a:pt x="29" y="36"/>
                      <a:pt x="29" y="36"/>
                      <a:pt x="29" y="36"/>
                    </a:cubicBezTo>
                    <a:cubicBezTo>
                      <a:pt x="25" y="39"/>
                      <a:pt x="19" y="38"/>
                      <a:pt x="16" y="34"/>
                    </a:cubicBezTo>
                    <a:cubicBezTo>
                      <a:pt x="3" y="15"/>
                      <a:pt x="3" y="15"/>
                      <a:pt x="3" y="15"/>
                    </a:cubicBezTo>
                    <a:cubicBezTo>
                      <a:pt x="0" y="11"/>
                      <a:pt x="1" y="5"/>
                      <a:pt x="5" y="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8" name="Freeform 77"/>
              <p:cNvSpPr>
                <a:spLocks/>
              </p:cNvSpPr>
              <p:nvPr/>
            </p:nvSpPr>
            <p:spPr bwMode="auto">
              <a:xfrm>
                <a:off x="1002" y="1024"/>
                <a:ext cx="61" cy="59"/>
              </a:xfrm>
              <a:custGeom>
                <a:avLst/>
                <a:gdLst>
                  <a:gd name="T0" fmla="*/ 0 w 61"/>
                  <a:gd name="T1" fmla="*/ 24 h 59"/>
                  <a:gd name="T2" fmla="*/ 26 w 61"/>
                  <a:gd name="T3" fmla="*/ 59 h 59"/>
                  <a:gd name="T4" fmla="*/ 61 w 61"/>
                  <a:gd name="T5" fmla="*/ 36 h 59"/>
                  <a:gd name="T6" fmla="*/ 35 w 61"/>
                  <a:gd name="T7" fmla="*/ 0 h 59"/>
                  <a:gd name="T8" fmla="*/ 0 w 61"/>
                  <a:gd name="T9" fmla="*/ 24 h 59"/>
                </a:gdLst>
                <a:ahLst/>
                <a:cxnLst>
                  <a:cxn ang="0">
                    <a:pos x="T0" y="T1"/>
                  </a:cxn>
                  <a:cxn ang="0">
                    <a:pos x="T2" y="T3"/>
                  </a:cxn>
                  <a:cxn ang="0">
                    <a:pos x="T4" y="T5"/>
                  </a:cxn>
                  <a:cxn ang="0">
                    <a:pos x="T6" y="T7"/>
                  </a:cxn>
                  <a:cxn ang="0">
                    <a:pos x="T8" y="T9"/>
                  </a:cxn>
                </a:cxnLst>
                <a:rect l="0" t="0" r="r" b="b"/>
                <a:pathLst>
                  <a:path w="61" h="59">
                    <a:moveTo>
                      <a:pt x="0" y="24"/>
                    </a:moveTo>
                    <a:lnTo>
                      <a:pt x="26" y="59"/>
                    </a:lnTo>
                    <a:lnTo>
                      <a:pt x="61" y="36"/>
                    </a:lnTo>
                    <a:lnTo>
                      <a:pt x="35"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9" name="Freeform 78"/>
              <p:cNvSpPr>
                <a:spLocks/>
              </p:cNvSpPr>
              <p:nvPr/>
            </p:nvSpPr>
            <p:spPr bwMode="auto">
              <a:xfrm>
                <a:off x="1082" y="944"/>
                <a:ext cx="81" cy="94"/>
              </a:xfrm>
              <a:custGeom>
                <a:avLst/>
                <a:gdLst>
                  <a:gd name="T0" fmla="*/ 5 w 34"/>
                  <a:gd name="T1" fmla="*/ 3 h 40"/>
                  <a:gd name="T2" fmla="*/ 18 w 34"/>
                  <a:gd name="T3" fmla="*/ 6 h 40"/>
                  <a:gd name="T4" fmla="*/ 31 w 34"/>
                  <a:gd name="T5" fmla="*/ 24 h 40"/>
                  <a:gd name="T6" fmla="*/ 29 w 34"/>
                  <a:gd name="T7" fmla="*/ 37 h 40"/>
                  <a:gd name="T8" fmla="*/ 29 w 34"/>
                  <a:gd name="T9" fmla="*/ 37 h 40"/>
                  <a:gd name="T10" fmla="*/ 16 w 34"/>
                  <a:gd name="T11" fmla="*/ 34 h 40"/>
                  <a:gd name="T12" fmla="*/ 3 w 34"/>
                  <a:gd name="T13" fmla="*/ 16 h 40"/>
                  <a:gd name="T14" fmla="*/ 5 w 34"/>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0">
                    <a:moveTo>
                      <a:pt x="5" y="3"/>
                    </a:moveTo>
                    <a:cubicBezTo>
                      <a:pt x="9" y="0"/>
                      <a:pt x="15" y="2"/>
                      <a:pt x="18" y="6"/>
                    </a:cubicBezTo>
                    <a:cubicBezTo>
                      <a:pt x="31" y="24"/>
                      <a:pt x="31" y="24"/>
                      <a:pt x="31" y="24"/>
                    </a:cubicBezTo>
                    <a:cubicBezTo>
                      <a:pt x="34" y="29"/>
                      <a:pt x="33" y="34"/>
                      <a:pt x="29" y="37"/>
                    </a:cubicBezTo>
                    <a:cubicBezTo>
                      <a:pt x="29" y="37"/>
                      <a:pt x="29" y="37"/>
                      <a:pt x="29" y="37"/>
                    </a:cubicBezTo>
                    <a:cubicBezTo>
                      <a:pt x="24" y="40"/>
                      <a:pt x="19" y="39"/>
                      <a:pt x="16"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0" name="Freeform 79"/>
              <p:cNvSpPr>
                <a:spLocks/>
              </p:cNvSpPr>
              <p:nvPr/>
            </p:nvSpPr>
            <p:spPr bwMode="auto">
              <a:xfrm>
                <a:off x="1092" y="963"/>
                <a:ext cx="59" cy="59"/>
              </a:xfrm>
              <a:custGeom>
                <a:avLst/>
                <a:gdLst>
                  <a:gd name="T0" fmla="*/ 0 w 59"/>
                  <a:gd name="T1" fmla="*/ 23 h 59"/>
                  <a:gd name="T2" fmla="*/ 23 w 59"/>
                  <a:gd name="T3" fmla="*/ 59 h 59"/>
                  <a:gd name="T4" fmla="*/ 59 w 59"/>
                  <a:gd name="T5" fmla="*/ 35 h 59"/>
                  <a:gd name="T6" fmla="*/ 35 w 59"/>
                  <a:gd name="T7" fmla="*/ 0 h 59"/>
                  <a:gd name="T8" fmla="*/ 0 w 59"/>
                  <a:gd name="T9" fmla="*/ 23 h 59"/>
                </a:gdLst>
                <a:ahLst/>
                <a:cxnLst>
                  <a:cxn ang="0">
                    <a:pos x="T0" y="T1"/>
                  </a:cxn>
                  <a:cxn ang="0">
                    <a:pos x="T2" y="T3"/>
                  </a:cxn>
                  <a:cxn ang="0">
                    <a:pos x="T4" y="T5"/>
                  </a:cxn>
                  <a:cxn ang="0">
                    <a:pos x="T6" y="T7"/>
                  </a:cxn>
                  <a:cxn ang="0">
                    <a:pos x="T8" y="T9"/>
                  </a:cxn>
                </a:cxnLst>
                <a:rect l="0" t="0" r="r" b="b"/>
                <a:pathLst>
                  <a:path w="59" h="59">
                    <a:moveTo>
                      <a:pt x="0" y="23"/>
                    </a:moveTo>
                    <a:lnTo>
                      <a:pt x="23" y="59"/>
                    </a:lnTo>
                    <a:lnTo>
                      <a:pt x="59" y="35"/>
                    </a:lnTo>
                    <a:lnTo>
                      <a:pt x="35" y="0"/>
                    </a:lnTo>
                    <a:lnTo>
                      <a:pt x="0" y="2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1" name="Freeform 80"/>
              <p:cNvSpPr>
                <a:spLocks/>
              </p:cNvSpPr>
              <p:nvPr/>
            </p:nvSpPr>
            <p:spPr bwMode="auto">
              <a:xfrm>
                <a:off x="1172" y="882"/>
                <a:ext cx="78" cy="95"/>
              </a:xfrm>
              <a:custGeom>
                <a:avLst/>
                <a:gdLst>
                  <a:gd name="T0" fmla="*/ 5 w 33"/>
                  <a:gd name="T1" fmla="*/ 3 h 40"/>
                  <a:gd name="T2" fmla="*/ 18 w 33"/>
                  <a:gd name="T3" fmla="*/ 6 h 40"/>
                  <a:gd name="T4" fmla="*/ 30 w 33"/>
                  <a:gd name="T5" fmla="*/ 24 h 40"/>
                  <a:gd name="T6" fmla="*/ 28 w 33"/>
                  <a:gd name="T7" fmla="*/ 37 h 40"/>
                  <a:gd name="T8" fmla="*/ 28 w 33"/>
                  <a:gd name="T9" fmla="*/ 37 h 40"/>
                  <a:gd name="T10" fmla="*/ 15 w 33"/>
                  <a:gd name="T11" fmla="*/ 34 h 40"/>
                  <a:gd name="T12" fmla="*/ 3 w 33"/>
                  <a:gd name="T13" fmla="*/ 16 h 40"/>
                  <a:gd name="T14" fmla="*/ 5 w 33"/>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5" y="3"/>
                    </a:moveTo>
                    <a:cubicBezTo>
                      <a:pt x="9" y="0"/>
                      <a:pt x="15" y="2"/>
                      <a:pt x="18" y="6"/>
                    </a:cubicBezTo>
                    <a:cubicBezTo>
                      <a:pt x="30" y="24"/>
                      <a:pt x="30" y="24"/>
                      <a:pt x="30" y="24"/>
                    </a:cubicBezTo>
                    <a:cubicBezTo>
                      <a:pt x="33" y="29"/>
                      <a:pt x="33" y="34"/>
                      <a:pt x="28" y="37"/>
                    </a:cubicBezTo>
                    <a:cubicBezTo>
                      <a:pt x="28" y="37"/>
                      <a:pt x="28" y="37"/>
                      <a:pt x="28" y="37"/>
                    </a:cubicBezTo>
                    <a:cubicBezTo>
                      <a:pt x="24" y="40"/>
                      <a:pt x="18" y="39"/>
                      <a:pt x="15"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2" name="Freeform 81"/>
              <p:cNvSpPr>
                <a:spLocks/>
              </p:cNvSpPr>
              <p:nvPr/>
            </p:nvSpPr>
            <p:spPr bwMode="auto">
              <a:xfrm>
                <a:off x="1181" y="901"/>
                <a:ext cx="60" cy="59"/>
              </a:xfrm>
              <a:custGeom>
                <a:avLst/>
                <a:gdLst>
                  <a:gd name="T0" fmla="*/ 0 w 60"/>
                  <a:gd name="T1" fmla="*/ 24 h 59"/>
                  <a:gd name="T2" fmla="*/ 24 w 60"/>
                  <a:gd name="T3" fmla="*/ 59 h 59"/>
                  <a:gd name="T4" fmla="*/ 60 w 60"/>
                  <a:gd name="T5" fmla="*/ 36 h 59"/>
                  <a:gd name="T6" fmla="*/ 36 w 60"/>
                  <a:gd name="T7" fmla="*/ 0 h 59"/>
                  <a:gd name="T8" fmla="*/ 0 w 60"/>
                  <a:gd name="T9" fmla="*/ 24 h 59"/>
                </a:gdLst>
                <a:ahLst/>
                <a:cxnLst>
                  <a:cxn ang="0">
                    <a:pos x="T0" y="T1"/>
                  </a:cxn>
                  <a:cxn ang="0">
                    <a:pos x="T2" y="T3"/>
                  </a:cxn>
                  <a:cxn ang="0">
                    <a:pos x="T4" y="T5"/>
                  </a:cxn>
                  <a:cxn ang="0">
                    <a:pos x="T6" y="T7"/>
                  </a:cxn>
                  <a:cxn ang="0">
                    <a:pos x="T8" y="T9"/>
                  </a:cxn>
                </a:cxnLst>
                <a:rect l="0" t="0" r="r" b="b"/>
                <a:pathLst>
                  <a:path w="60" h="59">
                    <a:moveTo>
                      <a:pt x="0" y="24"/>
                    </a:moveTo>
                    <a:lnTo>
                      <a:pt x="24" y="59"/>
                    </a:lnTo>
                    <a:lnTo>
                      <a:pt x="60" y="36"/>
                    </a:lnTo>
                    <a:lnTo>
                      <a:pt x="36"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3" name="Freeform 82"/>
              <p:cNvSpPr>
                <a:spLocks/>
              </p:cNvSpPr>
              <p:nvPr/>
            </p:nvSpPr>
            <p:spPr bwMode="auto">
              <a:xfrm>
                <a:off x="1262" y="821"/>
                <a:ext cx="78" cy="94"/>
              </a:xfrm>
              <a:custGeom>
                <a:avLst/>
                <a:gdLst>
                  <a:gd name="T0" fmla="*/ 5 w 33"/>
                  <a:gd name="T1" fmla="*/ 3 h 40"/>
                  <a:gd name="T2" fmla="*/ 18 w 33"/>
                  <a:gd name="T3" fmla="*/ 6 h 40"/>
                  <a:gd name="T4" fmla="*/ 30 w 33"/>
                  <a:gd name="T5" fmla="*/ 24 h 40"/>
                  <a:gd name="T6" fmla="*/ 28 w 33"/>
                  <a:gd name="T7" fmla="*/ 37 h 40"/>
                  <a:gd name="T8" fmla="*/ 28 w 33"/>
                  <a:gd name="T9" fmla="*/ 37 h 40"/>
                  <a:gd name="T10" fmla="*/ 15 w 33"/>
                  <a:gd name="T11" fmla="*/ 34 h 40"/>
                  <a:gd name="T12" fmla="*/ 3 w 33"/>
                  <a:gd name="T13" fmla="*/ 16 h 40"/>
                  <a:gd name="T14" fmla="*/ 5 w 33"/>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5" y="3"/>
                    </a:moveTo>
                    <a:cubicBezTo>
                      <a:pt x="9" y="0"/>
                      <a:pt x="15" y="2"/>
                      <a:pt x="18" y="6"/>
                    </a:cubicBezTo>
                    <a:cubicBezTo>
                      <a:pt x="30" y="24"/>
                      <a:pt x="30" y="24"/>
                      <a:pt x="30" y="24"/>
                    </a:cubicBezTo>
                    <a:cubicBezTo>
                      <a:pt x="33" y="28"/>
                      <a:pt x="32" y="34"/>
                      <a:pt x="28" y="37"/>
                    </a:cubicBezTo>
                    <a:cubicBezTo>
                      <a:pt x="28" y="37"/>
                      <a:pt x="28" y="37"/>
                      <a:pt x="28" y="37"/>
                    </a:cubicBezTo>
                    <a:cubicBezTo>
                      <a:pt x="24" y="40"/>
                      <a:pt x="18" y="39"/>
                      <a:pt x="15"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4" name="Freeform 83"/>
              <p:cNvSpPr>
                <a:spLocks/>
              </p:cNvSpPr>
              <p:nvPr/>
            </p:nvSpPr>
            <p:spPr bwMode="auto">
              <a:xfrm>
                <a:off x="1271" y="840"/>
                <a:ext cx="59" cy="59"/>
              </a:xfrm>
              <a:custGeom>
                <a:avLst/>
                <a:gdLst>
                  <a:gd name="T0" fmla="*/ 0 w 59"/>
                  <a:gd name="T1" fmla="*/ 23 h 59"/>
                  <a:gd name="T2" fmla="*/ 24 w 59"/>
                  <a:gd name="T3" fmla="*/ 59 h 59"/>
                  <a:gd name="T4" fmla="*/ 59 w 59"/>
                  <a:gd name="T5" fmla="*/ 33 h 59"/>
                  <a:gd name="T6" fmla="*/ 36 w 59"/>
                  <a:gd name="T7" fmla="*/ 0 h 59"/>
                  <a:gd name="T8" fmla="*/ 0 w 59"/>
                  <a:gd name="T9" fmla="*/ 23 h 59"/>
                </a:gdLst>
                <a:ahLst/>
                <a:cxnLst>
                  <a:cxn ang="0">
                    <a:pos x="T0" y="T1"/>
                  </a:cxn>
                  <a:cxn ang="0">
                    <a:pos x="T2" y="T3"/>
                  </a:cxn>
                  <a:cxn ang="0">
                    <a:pos x="T4" y="T5"/>
                  </a:cxn>
                  <a:cxn ang="0">
                    <a:pos x="T6" y="T7"/>
                  </a:cxn>
                  <a:cxn ang="0">
                    <a:pos x="T8" y="T9"/>
                  </a:cxn>
                </a:cxnLst>
                <a:rect l="0" t="0" r="r" b="b"/>
                <a:pathLst>
                  <a:path w="59" h="59">
                    <a:moveTo>
                      <a:pt x="0" y="23"/>
                    </a:moveTo>
                    <a:lnTo>
                      <a:pt x="24" y="59"/>
                    </a:lnTo>
                    <a:lnTo>
                      <a:pt x="59" y="33"/>
                    </a:lnTo>
                    <a:lnTo>
                      <a:pt x="36" y="0"/>
                    </a:lnTo>
                    <a:lnTo>
                      <a:pt x="0" y="2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5" name="Freeform 84"/>
              <p:cNvSpPr>
                <a:spLocks/>
              </p:cNvSpPr>
              <p:nvPr/>
            </p:nvSpPr>
            <p:spPr bwMode="auto">
              <a:xfrm>
                <a:off x="1352" y="759"/>
                <a:ext cx="78" cy="95"/>
              </a:xfrm>
              <a:custGeom>
                <a:avLst/>
                <a:gdLst>
                  <a:gd name="T0" fmla="*/ 5 w 33"/>
                  <a:gd name="T1" fmla="*/ 3 h 40"/>
                  <a:gd name="T2" fmla="*/ 18 w 33"/>
                  <a:gd name="T3" fmla="*/ 6 h 40"/>
                  <a:gd name="T4" fmla="*/ 30 w 33"/>
                  <a:gd name="T5" fmla="*/ 24 h 40"/>
                  <a:gd name="T6" fmla="*/ 28 w 33"/>
                  <a:gd name="T7" fmla="*/ 37 h 40"/>
                  <a:gd name="T8" fmla="*/ 28 w 33"/>
                  <a:gd name="T9" fmla="*/ 37 h 40"/>
                  <a:gd name="T10" fmla="*/ 15 w 33"/>
                  <a:gd name="T11" fmla="*/ 34 h 40"/>
                  <a:gd name="T12" fmla="*/ 3 w 33"/>
                  <a:gd name="T13" fmla="*/ 16 h 40"/>
                  <a:gd name="T14" fmla="*/ 5 w 33"/>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5" y="3"/>
                    </a:moveTo>
                    <a:cubicBezTo>
                      <a:pt x="9" y="0"/>
                      <a:pt x="15" y="2"/>
                      <a:pt x="18" y="6"/>
                    </a:cubicBezTo>
                    <a:cubicBezTo>
                      <a:pt x="30" y="24"/>
                      <a:pt x="30" y="24"/>
                      <a:pt x="30" y="24"/>
                    </a:cubicBezTo>
                    <a:cubicBezTo>
                      <a:pt x="33" y="28"/>
                      <a:pt x="32" y="34"/>
                      <a:pt x="28" y="37"/>
                    </a:cubicBezTo>
                    <a:cubicBezTo>
                      <a:pt x="28" y="37"/>
                      <a:pt x="28" y="37"/>
                      <a:pt x="28" y="37"/>
                    </a:cubicBezTo>
                    <a:cubicBezTo>
                      <a:pt x="24" y="40"/>
                      <a:pt x="18" y="39"/>
                      <a:pt x="15"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6" name="Freeform 85"/>
              <p:cNvSpPr>
                <a:spLocks/>
              </p:cNvSpPr>
              <p:nvPr/>
            </p:nvSpPr>
            <p:spPr bwMode="auto">
              <a:xfrm>
                <a:off x="1361" y="778"/>
                <a:ext cx="59" cy="59"/>
              </a:xfrm>
              <a:custGeom>
                <a:avLst/>
                <a:gdLst>
                  <a:gd name="T0" fmla="*/ 0 w 59"/>
                  <a:gd name="T1" fmla="*/ 24 h 59"/>
                  <a:gd name="T2" fmla="*/ 24 w 59"/>
                  <a:gd name="T3" fmla="*/ 59 h 59"/>
                  <a:gd name="T4" fmla="*/ 59 w 59"/>
                  <a:gd name="T5" fmla="*/ 33 h 59"/>
                  <a:gd name="T6" fmla="*/ 36 w 59"/>
                  <a:gd name="T7" fmla="*/ 0 h 59"/>
                  <a:gd name="T8" fmla="*/ 0 w 59"/>
                  <a:gd name="T9" fmla="*/ 24 h 59"/>
                </a:gdLst>
                <a:ahLst/>
                <a:cxnLst>
                  <a:cxn ang="0">
                    <a:pos x="T0" y="T1"/>
                  </a:cxn>
                  <a:cxn ang="0">
                    <a:pos x="T2" y="T3"/>
                  </a:cxn>
                  <a:cxn ang="0">
                    <a:pos x="T4" y="T5"/>
                  </a:cxn>
                  <a:cxn ang="0">
                    <a:pos x="T6" y="T7"/>
                  </a:cxn>
                  <a:cxn ang="0">
                    <a:pos x="T8" y="T9"/>
                  </a:cxn>
                </a:cxnLst>
                <a:rect l="0" t="0" r="r" b="b"/>
                <a:pathLst>
                  <a:path w="59" h="59">
                    <a:moveTo>
                      <a:pt x="0" y="24"/>
                    </a:moveTo>
                    <a:lnTo>
                      <a:pt x="24" y="59"/>
                    </a:lnTo>
                    <a:lnTo>
                      <a:pt x="59" y="33"/>
                    </a:lnTo>
                    <a:lnTo>
                      <a:pt x="36"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7" name="Freeform 86"/>
              <p:cNvSpPr>
                <a:spLocks/>
              </p:cNvSpPr>
              <p:nvPr/>
            </p:nvSpPr>
            <p:spPr bwMode="auto">
              <a:xfrm>
                <a:off x="978" y="573"/>
                <a:ext cx="1050" cy="1141"/>
              </a:xfrm>
              <a:custGeom>
                <a:avLst/>
                <a:gdLst>
                  <a:gd name="T0" fmla="*/ 189 w 444"/>
                  <a:gd name="T1" fmla="*/ 8 h 483"/>
                  <a:gd name="T2" fmla="*/ 206 w 444"/>
                  <a:gd name="T3" fmla="*/ 3 h 483"/>
                  <a:gd name="T4" fmla="*/ 436 w 444"/>
                  <a:gd name="T5" fmla="*/ 136 h 483"/>
                  <a:gd name="T6" fmla="*/ 441 w 444"/>
                  <a:gd name="T7" fmla="*/ 154 h 483"/>
                  <a:gd name="T8" fmla="*/ 256 w 444"/>
                  <a:gd name="T9" fmla="*/ 475 h 483"/>
                  <a:gd name="T10" fmla="*/ 238 w 444"/>
                  <a:gd name="T11" fmla="*/ 480 h 483"/>
                  <a:gd name="T12" fmla="*/ 8 w 444"/>
                  <a:gd name="T13" fmla="*/ 347 h 483"/>
                  <a:gd name="T14" fmla="*/ 3 w 444"/>
                  <a:gd name="T15" fmla="*/ 330 h 483"/>
                  <a:gd name="T16" fmla="*/ 189 w 444"/>
                  <a:gd name="T17" fmla="*/ 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483">
                    <a:moveTo>
                      <a:pt x="189" y="8"/>
                    </a:moveTo>
                    <a:cubicBezTo>
                      <a:pt x="192" y="2"/>
                      <a:pt x="200" y="0"/>
                      <a:pt x="206" y="3"/>
                    </a:cubicBezTo>
                    <a:cubicBezTo>
                      <a:pt x="436" y="136"/>
                      <a:pt x="436" y="136"/>
                      <a:pt x="436" y="136"/>
                    </a:cubicBezTo>
                    <a:cubicBezTo>
                      <a:pt x="442" y="139"/>
                      <a:pt x="444" y="147"/>
                      <a:pt x="441" y="154"/>
                    </a:cubicBezTo>
                    <a:cubicBezTo>
                      <a:pt x="256" y="475"/>
                      <a:pt x="256" y="475"/>
                      <a:pt x="256" y="475"/>
                    </a:cubicBezTo>
                    <a:cubicBezTo>
                      <a:pt x="252" y="481"/>
                      <a:pt x="244" y="483"/>
                      <a:pt x="238" y="480"/>
                    </a:cubicBezTo>
                    <a:cubicBezTo>
                      <a:pt x="8" y="347"/>
                      <a:pt x="8" y="347"/>
                      <a:pt x="8" y="347"/>
                    </a:cubicBezTo>
                    <a:cubicBezTo>
                      <a:pt x="2" y="344"/>
                      <a:pt x="0" y="336"/>
                      <a:pt x="3" y="330"/>
                    </a:cubicBezTo>
                    <a:lnTo>
                      <a:pt x="189" y="8"/>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8" name="Freeform 87"/>
              <p:cNvSpPr>
                <a:spLocks/>
              </p:cNvSpPr>
              <p:nvPr/>
            </p:nvSpPr>
            <p:spPr bwMode="auto">
              <a:xfrm>
                <a:off x="1562" y="1535"/>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1"/>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9" name="Freeform 88"/>
              <p:cNvSpPr>
                <a:spLocks/>
              </p:cNvSpPr>
              <p:nvPr/>
            </p:nvSpPr>
            <p:spPr bwMode="auto">
              <a:xfrm>
                <a:off x="1616" y="1440"/>
                <a:ext cx="60"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0" name="Freeform 89"/>
              <p:cNvSpPr>
                <a:spLocks/>
              </p:cNvSpPr>
              <p:nvPr/>
            </p:nvSpPr>
            <p:spPr bwMode="auto">
              <a:xfrm>
                <a:off x="1671" y="1346"/>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3" y="0"/>
                      <a:pt x="18" y="3"/>
                    </a:cubicBezTo>
                    <a:cubicBezTo>
                      <a:pt x="23" y="6"/>
                      <a:pt x="25" y="13"/>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1" name="Freeform 90"/>
              <p:cNvSpPr>
                <a:spLocks/>
              </p:cNvSpPr>
              <p:nvPr/>
            </p:nvSpPr>
            <p:spPr bwMode="auto">
              <a:xfrm>
                <a:off x="1723" y="1251"/>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1"/>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2" name="Freeform 91"/>
              <p:cNvSpPr>
                <a:spLocks/>
              </p:cNvSpPr>
              <p:nvPr/>
            </p:nvSpPr>
            <p:spPr bwMode="auto">
              <a:xfrm>
                <a:off x="1777" y="1156"/>
                <a:ext cx="59" cy="60"/>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1"/>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3" name="Freeform 92"/>
              <p:cNvSpPr>
                <a:spLocks/>
              </p:cNvSpPr>
              <p:nvPr/>
            </p:nvSpPr>
            <p:spPr bwMode="auto">
              <a:xfrm>
                <a:off x="1832" y="1062"/>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2" y="0"/>
                      <a:pt x="18" y="3"/>
                    </a:cubicBezTo>
                    <a:cubicBezTo>
                      <a:pt x="23" y="6"/>
                      <a:pt x="25" y="13"/>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4" name="Freeform 93"/>
              <p:cNvSpPr>
                <a:spLocks/>
              </p:cNvSpPr>
              <p:nvPr/>
            </p:nvSpPr>
            <p:spPr bwMode="auto">
              <a:xfrm>
                <a:off x="1886" y="967"/>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2" y="0"/>
                      <a:pt x="18" y="3"/>
                    </a:cubicBezTo>
                    <a:cubicBezTo>
                      <a:pt x="23" y="6"/>
                      <a:pt x="25" y="13"/>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5" name="Freeform 94"/>
              <p:cNvSpPr>
                <a:spLocks/>
              </p:cNvSpPr>
              <p:nvPr/>
            </p:nvSpPr>
            <p:spPr bwMode="auto">
              <a:xfrm>
                <a:off x="1576" y="1544"/>
                <a:ext cx="95" cy="76"/>
              </a:xfrm>
              <a:custGeom>
                <a:avLst/>
                <a:gdLst>
                  <a:gd name="T0" fmla="*/ 2 w 40"/>
                  <a:gd name="T1" fmla="*/ 6 h 32"/>
                  <a:gd name="T2" fmla="*/ 15 w 40"/>
                  <a:gd name="T3" fmla="*/ 3 h 32"/>
                  <a:gd name="T4" fmla="*/ 34 w 40"/>
                  <a:gd name="T5" fmla="*/ 14 h 32"/>
                  <a:gd name="T6" fmla="*/ 38 w 40"/>
                  <a:gd name="T7" fmla="*/ 26 h 32"/>
                  <a:gd name="T8" fmla="*/ 38 w 40"/>
                  <a:gd name="T9" fmla="*/ 26 h 32"/>
                  <a:gd name="T10" fmla="*/ 25 w 40"/>
                  <a:gd name="T11" fmla="*/ 29 h 32"/>
                  <a:gd name="T12" fmla="*/ 6 w 40"/>
                  <a:gd name="T13" fmla="*/ 18 h 32"/>
                  <a:gd name="T14" fmla="*/ 2 w 40"/>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2" y="6"/>
                    </a:moveTo>
                    <a:cubicBezTo>
                      <a:pt x="5" y="1"/>
                      <a:pt x="10" y="0"/>
                      <a:pt x="15" y="3"/>
                    </a:cubicBezTo>
                    <a:cubicBezTo>
                      <a:pt x="34" y="14"/>
                      <a:pt x="34" y="14"/>
                      <a:pt x="34" y="14"/>
                    </a:cubicBezTo>
                    <a:cubicBezTo>
                      <a:pt x="39" y="16"/>
                      <a:pt x="40" y="22"/>
                      <a:pt x="38" y="26"/>
                    </a:cubicBezTo>
                    <a:cubicBezTo>
                      <a:pt x="38" y="26"/>
                      <a:pt x="38" y="26"/>
                      <a:pt x="38" y="26"/>
                    </a:cubicBezTo>
                    <a:cubicBezTo>
                      <a:pt x="35" y="31"/>
                      <a:pt x="30" y="32"/>
                      <a:pt x="25" y="29"/>
                    </a:cubicBezTo>
                    <a:cubicBezTo>
                      <a:pt x="6" y="18"/>
                      <a:pt x="6" y="18"/>
                      <a:pt x="6" y="18"/>
                    </a:cubicBezTo>
                    <a:cubicBezTo>
                      <a:pt x="1" y="16"/>
                      <a:pt x="0" y="10"/>
                      <a:pt x="2"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6" name="Freeform 95"/>
              <p:cNvSpPr>
                <a:spLocks/>
              </p:cNvSpPr>
              <p:nvPr/>
            </p:nvSpPr>
            <p:spPr bwMode="auto">
              <a:xfrm>
                <a:off x="1595" y="1554"/>
                <a:ext cx="57" cy="56"/>
              </a:xfrm>
              <a:custGeom>
                <a:avLst/>
                <a:gdLst>
                  <a:gd name="T0" fmla="*/ 0 w 57"/>
                  <a:gd name="T1" fmla="*/ 35 h 56"/>
                  <a:gd name="T2" fmla="*/ 36 w 57"/>
                  <a:gd name="T3" fmla="*/ 56 h 56"/>
                  <a:gd name="T4" fmla="*/ 57 w 57"/>
                  <a:gd name="T5" fmla="*/ 21 h 56"/>
                  <a:gd name="T6" fmla="*/ 21 w 57"/>
                  <a:gd name="T7" fmla="*/ 0 h 56"/>
                  <a:gd name="T8" fmla="*/ 0 w 57"/>
                  <a:gd name="T9" fmla="*/ 35 h 56"/>
                </a:gdLst>
                <a:ahLst/>
                <a:cxnLst>
                  <a:cxn ang="0">
                    <a:pos x="T0" y="T1"/>
                  </a:cxn>
                  <a:cxn ang="0">
                    <a:pos x="T2" y="T3"/>
                  </a:cxn>
                  <a:cxn ang="0">
                    <a:pos x="T4" y="T5"/>
                  </a:cxn>
                  <a:cxn ang="0">
                    <a:pos x="T6" y="T7"/>
                  </a:cxn>
                  <a:cxn ang="0">
                    <a:pos x="T8" y="T9"/>
                  </a:cxn>
                </a:cxnLst>
                <a:rect l="0" t="0" r="r" b="b"/>
                <a:pathLst>
                  <a:path w="57" h="56">
                    <a:moveTo>
                      <a:pt x="0" y="35"/>
                    </a:moveTo>
                    <a:lnTo>
                      <a:pt x="36" y="56"/>
                    </a:lnTo>
                    <a:lnTo>
                      <a:pt x="57" y="21"/>
                    </a:lnTo>
                    <a:lnTo>
                      <a:pt x="21" y="0"/>
                    </a:lnTo>
                    <a:lnTo>
                      <a:pt x="0" y="35"/>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7" name="Freeform 96"/>
              <p:cNvSpPr>
                <a:spLocks/>
              </p:cNvSpPr>
              <p:nvPr/>
            </p:nvSpPr>
            <p:spPr bwMode="auto">
              <a:xfrm>
                <a:off x="1631" y="1450"/>
                <a:ext cx="94" cy="75"/>
              </a:xfrm>
              <a:custGeom>
                <a:avLst/>
                <a:gdLst>
                  <a:gd name="T0" fmla="*/ 2 w 40"/>
                  <a:gd name="T1" fmla="*/ 6 h 32"/>
                  <a:gd name="T2" fmla="*/ 15 w 40"/>
                  <a:gd name="T3" fmla="*/ 3 h 32"/>
                  <a:gd name="T4" fmla="*/ 34 w 40"/>
                  <a:gd name="T5" fmla="*/ 14 h 32"/>
                  <a:gd name="T6" fmla="*/ 38 w 40"/>
                  <a:gd name="T7" fmla="*/ 26 h 32"/>
                  <a:gd name="T8" fmla="*/ 38 w 40"/>
                  <a:gd name="T9" fmla="*/ 26 h 32"/>
                  <a:gd name="T10" fmla="*/ 25 w 40"/>
                  <a:gd name="T11" fmla="*/ 29 h 32"/>
                  <a:gd name="T12" fmla="*/ 6 w 40"/>
                  <a:gd name="T13" fmla="*/ 18 h 32"/>
                  <a:gd name="T14" fmla="*/ 2 w 40"/>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2" y="6"/>
                    </a:moveTo>
                    <a:cubicBezTo>
                      <a:pt x="5" y="1"/>
                      <a:pt x="10" y="0"/>
                      <a:pt x="15" y="3"/>
                    </a:cubicBezTo>
                    <a:cubicBezTo>
                      <a:pt x="34" y="14"/>
                      <a:pt x="34" y="14"/>
                      <a:pt x="34" y="14"/>
                    </a:cubicBezTo>
                    <a:cubicBezTo>
                      <a:pt x="39" y="16"/>
                      <a:pt x="40" y="22"/>
                      <a:pt x="38" y="26"/>
                    </a:cubicBezTo>
                    <a:cubicBezTo>
                      <a:pt x="38" y="26"/>
                      <a:pt x="38" y="26"/>
                      <a:pt x="38" y="26"/>
                    </a:cubicBezTo>
                    <a:cubicBezTo>
                      <a:pt x="35" y="31"/>
                      <a:pt x="30" y="32"/>
                      <a:pt x="25" y="29"/>
                    </a:cubicBezTo>
                    <a:cubicBezTo>
                      <a:pt x="6" y="18"/>
                      <a:pt x="6" y="18"/>
                      <a:pt x="6" y="18"/>
                    </a:cubicBezTo>
                    <a:cubicBezTo>
                      <a:pt x="1" y="16"/>
                      <a:pt x="0" y="10"/>
                      <a:pt x="2"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8" name="Freeform 97"/>
              <p:cNvSpPr>
                <a:spLocks/>
              </p:cNvSpPr>
              <p:nvPr/>
            </p:nvSpPr>
            <p:spPr bwMode="auto">
              <a:xfrm>
                <a:off x="1650" y="1459"/>
                <a:ext cx="56" cy="57"/>
              </a:xfrm>
              <a:custGeom>
                <a:avLst/>
                <a:gdLst>
                  <a:gd name="T0" fmla="*/ 0 w 56"/>
                  <a:gd name="T1" fmla="*/ 36 h 57"/>
                  <a:gd name="T2" fmla="*/ 35 w 56"/>
                  <a:gd name="T3" fmla="*/ 57 h 57"/>
                  <a:gd name="T4" fmla="*/ 56 w 56"/>
                  <a:gd name="T5" fmla="*/ 21 h 57"/>
                  <a:gd name="T6" fmla="*/ 21 w 56"/>
                  <a:gd name="T7" fmla="*/ 0 h 57"/>
                  <a:gd name="T8" fmla="*/ 0 w 56"/>
                  <a:gd name="T9" fmla="*/ 36 h 57"/>
                </a:gdLst>
                <a:ahLst/>
                <a:cxnLst>
                  <a:cxn ang="0">
                    <a:pos x="T0" y="T1"/>
                  </a:cxn>
                  <a:cxn ang="0">
                    <a:pos x="T2" y="T3"/>
                  </a:cxn>
                  <a:cxn ang="0">
                    <a:pos x="T4" y="T5"/>
                  </a:cxn>
                  <a:cxn ang="0">
                    <a:pos x="T6" y="T7"/>
                  </a:cxn>
                  <a:cxn ang="0">
                    <a:pos x="T8" y="T9"/>
                  </a:cxn>
                </a:cxnLst>
                <a:rect l="0" t="0" r="r" b="b"/>
                <a:pathLst>
                  <a:path w="56" h="57">
                    <a:moveTo>
                      <a:pt x="0" y="36"/>
                    </a:moveTo>
                    <a:lnTo>
                      <a:pt x="35" y="57"/>
                    </a:lnTo>
                    <a:lnTo>
                      <a:pt x="56" y="21"/>
                    </a:lnTo>
                    <a:lnTo>
                      <a:pt x="21" y="0"/>
                    </a:lnTo>
                    <a:lnTo>
                      <a:pt x="0" y="36"/>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9" name="Freeform 98"/>
              <p:cNvSpPr>
                <a:spLocks/>
              </p:cNvSpPr>
              <p:nvPr/>
            </p:nvSpPr>
            <p:spPr bwMode="auto">
              <a:xfrm>
                <a:off x="1685" y="1355"/>
                <a:ext cx="95" cy="76"/>
              </a:xfrm>
              <a:custGeom>
                <a:avLst/>
                <a:gdLst>
                  <a:gd name="T0" fmla="*/ 2 w 40"/>
                  <a:gd name="T1" fmla="*/ 6 h 32"/>
                  <a:gd name="T2" fmla="*/ 15 w 40"/>
                  <a:gd name="T3" fmla="*/ 3 h 32"/>
                  <a:gd name="T4" fmla="*/ 34 w 40"/>
                  <a:gd name="T5" fmla="*/ 14 h 32"/>
                  <a:gd name="T6" fmla="*/ 38 w 40"/>
                  <a:gd name="T7" fmla="*/ 27 h 32"/>
                  <a:gd name="T8" fmla="*/ 38 w 40"/>
                  <a:gd name="T9" fmla="*/ 27 h 32"/>
                  <a:gd name="T10" fmla="*/ 25 w 40"/>
                  <a:gd name="T11" fmla="*/ 30 h 32"/>
                  <a:gd name="T12" fmla="*/ 6 w 40"/>
                  <a:gd name="T13" fmla="*/ 19 h 32"/>
                  <a:gd name="T14" fmla="*/ 2 w 40"/>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2" y="6"/>
                    </a:moveTo>
                    <a:cubicBezTo>
                      <a:pt x="5" y="2"/>
                      <a:pt x="10" y="0"/>
                      <a:pt x="15" y="3"/>
                    </a:cubicBezTo>
                    <a:cubicBezTo>
                      <a:pt x="34" y="14"/>
                      <a:pt x="34" y="14"/>
                      <a:pt x="34" y="14"/>
                    </a:cubicBezTo>
                    <a:cubicBezTo>
                      <a:pt x="39" y="17"/>
                      <a:pt x="40" y="22"/>
                      <a:pt x="38" y="27"/>
                    </a:cubicBezTo>
                    <a:cubicBezTo>
                      <a:pt x="38" y="27"/>
                      <a:pt x="38" y="27"/>
                      <a:pt x="38" y="27"/>
                    </a:cubicBezTo>
                    <a:cubicBezTo>
                      <a:pt x="35" y="31"/>
                      <a:pt x="29" y="32"/>
                      <a:pt x="25" y="30"/>
                    </a:cubicBezTo>
                    <a:cubicBezTo>
                      <a:pt x="6" y="19"/>
                      <a:pt x="6" y="19"/>
                      <a:pt x="6" y="19"/>
                    </a:cubicBezTo>
                    <a:cubicBezTo>
                      <a:pt x="1" y="16"/>
                      <a:pt x="0" y="10"/>
                      <a:pt x="2"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0" name="Freeform 99"/>
              <p:cNvSpPr>
                <a:spLocks/>
              </p:cNvSpPr>
              <p:nvPr/>
            </p:nvSpPr>
            <p:spPr bwMode="auto">
              <a:xfrm>
                <a:off x="1704" y="1365"/>
                <a:ext cx="57" cy="59"/>
              </a:xfrm>
              <a:custGeom>
                <a:avLst/>
                <a:gdLst>
                  <a:gd name="T0" fmla="*/ 0 w 57"/>
                  <a:gd name="T1" fmla="*/ 37 h 59"/>
                  <a:gd name="T2" fmla="*/ 35 w 57"/>
                  <a:gd name="T3" fmla="*/ 59 h 59"/>
                  <a:gd name="T4" fmla="*/ 57 w 57"/>
                  <a:gd name="T5" fmla="*/ 21 h 59"/>
                  <a:gd name="T6" fmla="*/ 21 w 57"/>
                  <a:gd name="T7" fmla="*/ 0 h 59"/>
                  <a:gd name="T8" fmla="*/ 0 w 57"/>
                  <a:gd name="T9" fmla="*/ 37 h 59"/>
                </a:gdLst>
                <a:ahLst/>
                <a:cxnLst>
                  <a:cxn ang="0">
                    <a:pos x="T0" y="T1"/>
                  </a:cxn>
                  <a:cxn ang="0">
                    <a:pos x="T2" y="T3"/>
                  </a:cxn>
                  <a:cxn ang="0">
                    <a:pos x="T4" y="T5"/>
                  </a:cxn>
                  <a:cxn ang="0">
                    <a:pos x="T6" y="T7"/>
                  </a:cxn>
                  <a:cxn ang="0">
                    <a:pos x="T8" y="T9"/>
                  </a:cxn>
                </a:cxnLst>
                <a:rect l="0" t="0" r="r" b="b"/>
                <a:pathLst>
                  <a:path w="57" h="59">
                    <a:moveTo>
                      <a:pt x="0" y="37"/>
                    </a:moveTo>
                    <a:lnTo>
                      <a:pt x="35" y="59"/>
                    </a:lnTo>
                    <a:lnTo>
                      <a:pt x="57" y="21"/>
                    </a:lnTo>
                    <a:lnTo>
                      <a:pt x="21" y="0"/>
                    </a:lnTo>
                    <a:lnTo>
                      <a:pt x="0" y="37"/>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1" name="Freeform 100"/>
              <p:cNvSpPr>
                <a:spLocks/>
              </p:cNvSpPr>
              <p:nvPr/>
            </p:nvSpPr>
            <p:spPr bwMode="auto">
              <a:xfrm>
                <a:off x="1737" y="1260"/>
                <a:ext cx="97" cy="76"/>
              </a:xfrm>
              <a:custGeom>
                <a:avLst/>
                <a:gdLst>
                  <a:gd name="T0" fmla="*/ 3 w 41"/>
                  <a:gd name="T1" fmla="*/ 6 h 32"/>
                  <a:gd name="T2" fmla="*/ 16 w 41"/>
                  <a:gd name="T3" fmla="*/ 3 h 32"/>
                  <a:gd name="T4" fmla="*/ 35 w 41"/>
                  <a:gd name="T5" fmla="*/ 14 h 32"/>
                  <a:gd name="T6" fmla="*/ 39 w 41"/>
                  <a:gd name="T7" fmla="*/ 27 h 32"/>
                  <a:gd name="T8" fmla="*/ 39 w 41"/>
                  <a:gd name="T9" fmla="*/ 27 h 32"/>
                  <a:gd name="T10" fmla="*/ 26 w 41"/>
                  <a:gd name="T11" fmla="*/ 30 h 32"/>
                  <a:gd name="T12" fmla="*/ 7 w 41"/>
                  <a:gd name="T13" fmla="*/ 19 h 32"/>
                  <a:gd name="T14" fmla="*/ 3 w 41"/>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6"/>
                    </a:moveTo>
                    <a:cubicBezTo>
                      <a:pt x="6" y="2"/>
                      <a:pt x="11" y="0"/>
                      <a:pt x="16" y="3"/>
                    </a:cubicBezTo>
                    <a:cubicBezTo>
                      <a:pt x="35" y="14"/>
                      <a:pt x="35" y="14"/>
                      <a:pt x="35" y="14"/>
                    </a:cubicBezTo>
                    <a:cubicBezTo>
                      <a:pt x="40" y="17"/>
                      <a:pt x="41" y="22"/>
                      <a:pt x="39" y="27"/>
                    </a:cubicBezTo>
                    <a:cubicBezTo>
                      <a:pt x="39" y="27"/>
                      <a:pt x="39" y="27"/>
                      <a:pt x="39" y="27"/>
                    </a:cubicBezTo>
                    <a:cubicBezTo>
                      <a:pt x="36" y="31"/>
                      <a:pt x="30" y="32"/>
                      <a:pt x="26" y="30"/>
                    </a:cubicBezTo>
                    <a:cubicBezTo>
                      <a:pt x="7" y="19"/>
                      <a:pt x="7" y="19"/>
                      <a:pt x="7" y="19"/>
                    </a:cubicBezTo>
                    <a:cubicBezTo>
                      <a:pt x="2" y="16"/>
                      <a:pt x="0" y="10"/>
                      <a:pt x="3"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2" name="Freeform 101"/>
              <p:cNvSpPr>
                <a:spLocks/>
              </p:cNvSpPr>
              <p:nvPr/>
            </p:nvSpPr>
            <p:spPr bwMode="auto">
              <a:xfrm>
                <a:off x="1758" y="1270"/>
                <a:ext cx="57" cy="59"/>
              </a:xfrm>
              <a:custGeom>
                <a:avLst/>
                <a:gdLst>
                  <a:gd name="T0" fmla="*/ 0 w 57"/>
                  <a:gd name="T1" fmla="*/ 38 h 59"/>
                  <a:gd name="T2" fmla="*/ 36 w 57"/>
                  <a:gd name="T3" fmla="*/ 59 h 59"/>
                  <a:gd name="T4" fmla="*/ 57 w 57"/>
                  <a:gd name="T5" fmla="*/ 21 h 59"/>
                  <a:gd name="T6" fmla="*/ 22 w 57"/>
                  <a:gd name="T7" fmla="*/ 0 h 59"/>
                  <a:gd name="T8" fmla="*/ 0 w 57"/>
                  <a:gd name="T9" fmla="*/ 38 h 59"/>
                </a:gdLst>
                <a:ahLst/>
                <a:cxnLst>
                  <a:cxn ang="0">
                    <a:pos x="T0" y="T1"/>
                  </a:cxn>
                  <a:cxn ang="0">
                    <a:pos x="T2" y="T3"/>
                  </a:cxn>
                  <a:cxn ang="0">
                    <a:pos x="T4" y="T5"/>
                  </a:cxn>
                  <a:cxn ang="0">
                    <a:pos x="T6" y="T7"/>
                  </a:cxn>
                  <a:cxn ang="0">
                    <a:pos x="T8" y="T9"/>
                  </a:cxn>
                </a:cxnLst>
                <a:rect l="0" t="0" r="r" b="b"/>
                <a:pathLst>
                  <a:path w="57" h="59">
                    <a:moveTo>
                      <a:pt x="0" y="38"/>
                    </a:moveTo>
                    <a:lnTo>
                      <a:pt x="36" y="59"/>
                    </a:lnTo>
                    <a:lnTo>
                      <a:pt x="57" y="21"/>
                    </a:lnTo>
                    <a:lnTo>
                      <a:pt x="22" y="0"/>
                    </a:lnTo>
                    <a:lnTo>
                      <a:pt x="0" y="3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3" name="Freeform 102"/>
              <p:cNvSpPr>
                <a:spLocks/>
              </p:cNvSpPr>
              <p:nvPr/>
            </p:nvSpPr>
            <p:spPr bwMode="auto">
              <a:xfrm>
                <a:off x="1791" y="1168"/>
                <a:ext cx="97" cy="76"/>
              </a:xfrm>
              <a:custGeom>
                <a:avLst/>
                <a:gdLst>
                  <a:gd name="T0" fmla="*/ 3 w 41"/>
                  <a:gd name="T1" fmla="*/ 5 h 32"/>
                  <a:gd name="T2" fmla="*/ 16 w 41"/>
                  <a:gd name="T3" fmla="*/ 2 h 32"/>
                  <a:gd name="T4" fmla="*/ 35 w 41"/>
                  <a:gd name="T5" fmla="*/ 13 h 32"/>
                  <a:gd name="T6" fmla="*/ 39 w 41"/>
                  <a:gd name="T7" fmla="*/ 26 h 32"/>
                  <a:gd name="T8" fmla="*/ 39 w 41"/>
                  <a:gd name="T9" fmla="*/ 26 h 32"/>
                  <a:gd name="T10" fmla="*/ 26 w 41"/>
                  <a:gd name="T11" fmla="*/ 29 h 32"/>
                  <a:gd name="T12" fmla="*/ 7 w 41"/>
                  <a:gd name="T13" fmla="*/ 18 h 32"/>
                  <a:gd name="T14" fmla="*/ 3 w 41"/>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5"/>
                    </a:moveTo>
                    <a:cubicBezTo>
                      <a:pt x="5" y="1"/>
                      <a:pt x="11" y="0"/>
                      <a:pt x="16" y="2"/>
                    </a:cubicBezTo>
                    <a:cubicBezTo>
                      <a:pt x="35" y="13"/>
                      <a:pt x="35" y="13"/>
                      <a:pt x="35" y="13"/>
                    </a:cubicBezTo>
                    <a:cubicBezTo>
                      <a:pt x="39" y="16"/>
                      <a:pt x="41" y="22"/>
                      <a:pt x="39" y="26"/>
                    </a:cubicBezTo>
                    <a:cubicBezTo>
                      <a:pt x="39" y="26"/>
                      <a:pt x="39" y="26"/>
                      <a:pt x="39" y="26"/>
                    </a:cubicBezTo>
                    <a:cubicBezTo>
                      <a:pt x="36" y="30"/>
                      <a:pt x="30" y="32"/>
                      <a:pt x="26" y="29"/>
                    </a:cubicBezTo>
                    <a:cubicBezTo>
                      <a:pt x="7" y="18"/>
                      <a:pt x="7" y="18"/>
                      <a:pt x="7" y="18"/>
                    </a:cubicBezTo>
                    <a:cubicBezTo>
                      <a:pt x="2" y="15"/>
                      <a:pt x="0" y="10"/>
                      <a:pt x="3" y="5"/>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4" name="Freeform 103"/>
              <p:cNvSpPr>
                <a:spLocks/>
              </p:cNvSpPr>
              <p:nvPr/>
            </p:nvSpPr>
            <p:spPr bwMode="auto">
              <a:xfrm>
                <a:off x="1810" y="1175"/>
                <a:ext cx="59" cy="59"/>
              </a:xfrm>
              <a:custGeom>
                <a:avLst/>
                <a:gdLst>
                  <a:gd name="T0" fmla="*/ 0 w 59"/>
                  <a:gd name="T1" fmla="*/ 38 h 59"/>
                  <a:gd name="T2" fmla="*/ 38 w 59"/>
                  <a:gd name="T3" fmla="*/ 59 h 59"/>
                  <a:gd name="T4" fmla="*/ 59 w 59"/>
                  <a:gd name="T5" fmla="*/ 22 h 59"/>
                  <a:gd name="T6" fmla="*/ 24 w 59"/>
                  <a:gd name="T7" fmla="*/ 0 h 59"/>
                  <a:gd name="T8" fmla="*/ 0 w 59"/>
                  <a:gd name="T9" fmla="*/ 38 h 59"/>
                </a:gdLst>
                <a:ahLst/>
                <a:cxnLst>
                  <a:cxn ang="0">
                    <a:pos x="T0" y="T1"/>
                  </a:cxn>
                  <a:cxn ang="0">
                    <a:pos x="T2" y="T3"/>
                  </a:cxn>
                  <a:cxn ang="0">
                    <a:pos x="T4" y="T5"/>
                  </a:cxn>
                  <a:cxn ang="0">
                    <a:pos x="T6" y="T7"/>
                  </a:cxn>
                  <a:cxn ang="0">
                    <a:pos x="T8" y="T9"/>
                  </a:cxn>
                </a:cxnLst>
                <a:rect l="0" t="0" r="r" b="b"/>
                <a:pathLst>
                  <a:path w="59" h="59">
                    <a:moveTo>
                      <a:pt x="0" y="38"/>
                    </a:moveTo>
                    <a:lnTo>
                      <a:pt x="38" y="59"/>
                    </a:lnTo>
                    <a:lnTo>
                      <a:pt x="59" y="22"/>
                    </a:lnTo>
                    <a:lnTo>
                      <a:pt x="24" y="0"/>
                    </a:lnTo>
                    <a:lnTo>
                      <a:pt x="0" y="3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5" name="Freeform 104"/>
              <p:cNvSpPr>
                <a:spLocks/>
              </p:cNvSpPr>
              <p:nvPr/>
            </p:nvSpPr>
            <p:spPr bwMode="auto">
              <a:xfrm>
                <a:off x="1846" y="1074"/>
                <a:ext cx="97" cy="75"/>
              </a:xfrm>
              <a:custGeom>
                <a:avLst/>
                <a:gdLst>
                  <a:gd name="T0" fmla="*/ 3 w 41"/>
                  <a:gd name="T1" fmla="*/ 5 h 32"/>
                  <a:gd name="T2" fmla="*/ 16 w 41"/>
                  <a:gd name="T3" fmla="*/ 2 h 32"/>
                  <a:gd name="T4" fmla="*/ 35 w 41"/>
                  <a:gd name="T5" fmla="*/ 13 h 32"/>
                  <a:gd name="T6" fmla="*/ 39 w 41"/>
                  <a:gd name="T7" fmla="*/ 26 h 32"/>
                  <a:gd name="T8" fmla="*/ 39 w 41"/>
                  <a:gd name="T9" fmla="*/ 26 h 32"/>
                  <a:gd name="T10" fmla="*/ 26 w 41"/>
                  <a:gd name="T11" fmla="*/ 29 h 32"/>
                  <a:gd name="T12" fmla="*/ 7 w 41"/>
                  <a:gd name="T13" fmla="*/ 18 h 32"/>
                  <a:gd name="T14" fmla="*/ 3 w 41"/>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5"/>
                    </a:moveTo>
                    <a:cubicBezTo>
                      <a:pt x="5" y="1"/>
                      <a:pt x="11" y="0"/>
                      <a:pt x="16" y="2"/>
                    </a:cubicBezTo>
                    <a:cubicBezTo>
                      <a:pt x="35" y="13"/>
                      <a:pt x="35" y="13"/>
                      <a:pt x="35" y="13"/>
                    </a:cubicBezTo>
                    <a:cubicBezTo>
                      <a:pt x="39" y="16"/>
                      <a:pt x="41" y="22"/>
                      <a:pt x="39" y="26"/>
                    </a:cubicBezTo>
                    <a:cubicBezTo>
                      <a:pt x="39" y="26"/>
                      <a:pt x="39" y="26"/>
                      <a:pt x="39" y="26"/>
                    </a:cubicBezTo>
                    <a:cubicBezTo>
                      <a:pt x="36" y="30"/>
                      <a:pt x="30" y="32"/>
                      <a:pt x="26" y="29"/>
                    </a:cubicBezTo>
                    <a:cubicBezTo>
                      <a:pt x="7" y="18"/>
                      <a:pt x="7" y="18"/>
                      <a:pt x="7" y="18"/>
                    </a:cubicBezTo>
                    <a:cubicBezTo>
                      <a:pt x="2" y="15"/>
                      <a:pt x="0" y="10"/>
                      <a:pt x="3" y="5"/>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6" name="Freeform 105"/>
              <p:cNvSpPr>
                <a:spLocks/>
              </p:cNvSpPr>
              <p:nvPr/>
            </p:nvSpPr>
            <p:spPr bwMode="auto">
              <a:xfrm>
                <a:off x="1865" y="1081"/>
                <a:ext cx="59" cy="59"/>
              </a:xfrm>
              <a:custGeom>
                <a:avLst/>
                <a:gdLst>
                  <a:gd name="T0" fmla="*/ 0 w 59"/>
                  <a:gd name="T1" fmla="*/ 38 h 59"/>
                  <a:gd name="T2" fmla="*/ 37 w 59"/>
                  <a:gd name="T3" fmla="*/ 59 h 59"/>
                  <a:gd name="T4" fmla="*/ 59 w 59"/>
                  <a:gd name="T5" fmla="*/ 21 h 59"/>
                  <a:gd name="T6" fmla="*/ 21 w 59"/>
                  <a:gd name="T7" fmla="*/ 0 h 59"/>
                  <a:gd name="T8" fmla="*/ 0 w 59"/>
                  <a:gd name="T9" fmla="*/ 38 h 59"/>
                </a:gdLst>
                <a:ahLst/>
                <a:cxnLst>
                  <a:cxn ang="0">
                    <a:pos x="T0" y="T1"/>
                  </a:cxn>
                  <a:cxn ang="0">
                    <a:pos x="T2" y="T3"/>
                  </a:cxn>
                  <a:cxn ang="0">
                    <a:pos x="T4" y="T5"/>
                  </a:cxn>
                  <a:cxn ang="0">
                    <a:pos x="T6" y="T7"/>
                  </a:cxn>
                  <a:cxn ang="0">
                    <a:pos x="T8" y="T9"/>
                  </a:cxn>
                </a:cxnLst>
                <a:rect l="0" t="0" r="r" b="b"/>
                <a:pathLst>
                  <a:path w="59" h="59">
                    <a:moveTo>
                      <a:pt x="0" y="38"/>
                    </a:moveTo>
                    <a:lnTo>
                      <a:pt x="37" y="59"/>
                    </a:lnTo>
                    <a:lnTo>
                      <a:pt x="59" y="21"/>
                    </a:lnTo>
                    <a:lnTo>
                      <a:pt x="21" y="0"/>
                    </a:lnTo>
                    <a:lnTo>
                      <a:pt x="0" y="3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7" name="Freeform 106"/>
              <p:cNvSpPr>
                <a:spLocks/>
              </p:cNvSpPr>
              <p:nvPr/>
            </p:nvSpPr>
            <p:spPr bwMode="auto">
              <a:xfrm>
                <a:off x="1900" y="979"/>
                <a:ext cx="97" cy="76"/>
              </a:xfrm>
              <a:custGeom>
                <a:avLst/>
                <a:gdLst>
                  <a:gd name="T0" fmla="*/ 3 w 41"/>
                  <a:gd name="T1" fmla="*/ 6 h 32"/>
                  <a:gd name="T2" fmla="*/ 16 w 41"/>
                  <a:gd name="T3" fmla="*/ 3 h 32"/>
                  <a:gd name="T4" fmla="*/ 35 w 41"/>
                  <a:gd name="T5" fmla="*/ 13 h 32"/>
                  <a:gd name="T6" fmla="*/ 39 w 41"/>
                  <a:gd name="T7" fmla="*/ 26 h 32"/>
                  <a:gd name="T8" fmla="*/ 39 w 41"/>
                  <a:gd name="T9" fmla="*/ 26 h 32"/>
                  <a:gd name="T10" fmla="*/ 26 w 41"/>
                  <a:gd name="T11" fmla="*/ 29 h 32"/>
                  <a:gd name="T12" fmla="*/ 7 w 41"/>
                  <a:gd name="T13" fmla="*/ 18 h 32"/>
                  <a:gd name="T14" fmla="*/ 3 w 41"/>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6"/>
                    </a:moveTo>
                    <a:cubicBezTo>
                      <a:pt x="5" y="1"/>
                      <a:pt x="11" y="0"/>
                      <a:pt x="16" y="3"/>
                    </a:cubicBezTo>
                    <a:cubicBezTo>
                      <a:pt x="35" y="13"/>
                      <a:pt x="35" y="13"/>
                      <a:pt x="35" y="13"/>
                    </a:cubicBezTo>
                    <a:cubicBezTo>
                      <a:pt x="39" y="16"/>
                      <a:pt x="41" y="22"/>
                      <a:pt x="39" y="26"/>
                    </a:cubicBezTo>
                    <a:cubicBezTo>
                      <a:pt x="39" y="26"/>
                      <a:pt x="39" y="26"/>
                      <a:pt x="39" y="26"/>
                    </a:cubicBezTo>
                    <a:cubicBezTo>
                      <a:pt x="36" y="31"/>
                      <a:pt x="30" y="32"/>
                      <a:pt x="26" y="29"/>
                    </a:cubicBezTo>
                    <a:cubicBezTo>
                      <a:pt x="7" y="18"/>
                      <a:pt x="7" y="18"/>
                      <a:pt x="7" y="18"/>
                    </a:cubicBezTo>
                    <a:cubicBezTo>
                      <a:pt x="2" y="16"/>
                      <a:pt x="0" y="10"/>
                      <a:pt x="3"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8" name="Freeform 107"/>
              <p:cNvSpPr>
                <a:spLocks/>
              </p:cNvSpPr>
              <p:nvPr/>
            </p:nvSpPr>
            <p:spPr bwMode="auto">
              <a:xfrm>
                <a:off x="1919" y="989"/>
                <a:ext cx="59" cy="56"/>
              </a:xfrm>
              <a:custGeom>
                <a:avLst/>
                <a:gdLst>
                  <a:gd name="T0" fmla="*/ 0 w 59"/>
                  <a:gd name="T1" fmla="*/ 35 h 56"/>
                  <a:gd name="T2" fmla="*/ 38 w 59"/>
                  <a:gd name="T3" fmla="*/ 56 h 56"/>
                  <a:gd name="T4" fmla="*/ 59 w 59"/>
                  <a:gd name="T5" fmla="*/ 21 h 56"/>
                  <a:gd name="T6" fmla="*/ 21 w 59"/>
                  <a:gd name="T7" fmla="*/ 0 h 56"/>
                  <a:gd name="T8" fmla="*/ 0 w 59"/>
                  <a:gd name="T9" fmla="*/ 35 h 56"/>
                </a:gdLst>
                <a:ahLst/>
                <a:cxnLst>
                  <a:cxn ang="0">
                    <a:pos x="T0" y="T1"/>
                  </a:cxn>
                  <a:cxn ang="0">
                    <a:pos x="T2" y="T3"/>
                  </a:cxn>
                  <a:cxn ang="0">
                    <a:pos x="T4" y="T5"/>
                  </a:cxn>
                  <a:cxn ang="0">
                    <a:pos x="T6" y="T7"/>
                  </a:cxn>
                  <a:cxn ang="0">
                    <a:pos x="T8" y="T9"/>
                  </a:cxn>
                </a:cxnLst>
                <a:rect l="0" t="0" r="r" b="b"/>
                <a:pathLst>
                  <a:path w="59" h="56">
                    <a:moveTo>
                      <a:pt x="0" y="35"/>
                    </a:moveTo>
                    <a:lnTo>
                      <a:pt x="38" y="56"/>
                    </a:lnTo>
                    <a:lnTo>
                      <a:pt x="59" y="21"/>
                    </a:lnTo>
                    <a:lnTo>
                      <a:pt x="21" y="0"/>
                    </a:lnTo>
                    <a:lnTo>
                      <a:pt x="0" y="35"/>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9" name="Freeform 108"/>
              <p:cNvSpPr>
                <a:spLocks/>
              </p:cNvSpPr>
              <p:nvPr/>
            </p:nvSpPr>
            <p:spPr bwMode="auto">
              <a:xfrm>
                <a:off x="1196" y="1237"/>
                <a:ext cx="314" cy="194"/>
              </a:xfrm>
              <a:custGeom>
                <a:avLst/>
                <a:gdLst>
                  <a:gd name="T0" fmla="*/ 11 w 314"/>
                  <a:gd name="T1" fmla="*/ 0 h 194"/>
                  <a:gd name="T2" fmla="*/ 314 w 314"/>
                  <a:gd name="T3" fmla="*/ 175 h 194"/>
                  <a:gd name="T4" fmla="*/ 305 w 314"/>
                  <a:gd name="T5" fmla="*/ 194 h 194"/>
                  <a:gd name="T6" fmla="*/ 0 w 314"/>
                  <a:gd name="T7" fmla="*/ 19 h 194"/>
                  <a:gd name="T8" fmla="*/ 11 w 314"/>
                  <a:gd name="T9" fmla="*/ 0 h 194"/>
                </a:gdLst>
                <a:ahLst/>
                <a:cxnLst>
                  <a:cxn ang="0">
                    <a:pos x="T0" y="T1"/>
                  </a:cxn>
                  <a:cxn ang="0">
                    <a:pos x="T2" y="T3"/>
                  </a:cxn>
                  <a:cxn ang="0">
                    <a:pos x="T4" y="T5"/>
                  </a:cxn>
                  <a:cxn ang="0">
                    <a:pos x="T6" y="T7"/>
                  </a:cxn>
                  <a:cxn ang="0">
                    <a:pos x="T8" y="T9"/>
                  </a:cxn>
                </a:cxnLst>
                <a:rect l="0" t="0" r="r" b="b"/>
                <a:pathLst>
                  <a:path w="314" h="194">
                    <a:moveTo>
                      <a:pt x="11" y="0"/>
                    </a:moveTo>
                    <a:lnTo>
                      <a:pt x="314" y="175"/>
                    </a:lnTo>
                    <a:lnTo>
                      <a:pt x="305" y="194"/>
                    </a:lnTo>
                    <a:lnTo>
                      <a:pt x="0" y="19"/>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0" name="Freeform 109"/>
              <p:cNvSpPr>
                <a:spLocks/>
              </p:cNvSpPr>
              <p:nvPr/>
            </p:nvSpPr>
            <p:spPr bwMode="auto">
              <a:xfrm>
                <a:off x="531" y="2856"/>
                <a:ext cx="1492" cy="1558"/>
              </a:xfrm>
              <a:custGeom>
                <a:avLst/>
                <a:gdLst>
                  <a:gd name="T0" fmla="*/ 1492 w 1492"/>
                  <a:gd name="T1" fmla="*/ 556 h 1558"/>
                  <a:gd name="T2" fmla="*/ 771 w 1492"/>
                  <a:gd name="T3" fmla="*/ 0 h 1558"/>
                  <a:gd name="T4" fmla="*/ 0 w 1492"/>
                  <a:gd name="T5" fmla="*/ 1003 h 1558"/>
                  <a:gd name="T6" fmla="*/ 721 w 1492"/>
                  <a:gd name="T7" fmla="*/ 1558 h 1558"/>
                  <a:gd name="T8" fmla="*/ 1492 w 1492"/>
                  <a:gd name="T9" fmla="*/ 556 h 1558"/>
                </a:gdLst>
                <a:ahLst/>
                <a:cxnLst>
                  <a:cxn ang="0">
                    <a:pos x="T0" y="T1"/>
                  </a:cxn>
                  <a:cxn ang="0">
                    <a:pos x="T2" y="T3"/>
                  </a:cxn>
                  <a:cxn ang="0">
                    <a:pos x="T4" y="T5"/>
                  </a:cxn>
                  <a:cxn ang="0">
                    <a:pos x="T6" y="T7"/>
                  </a:cxn>
                  <a:cxn ang="0">
                    <a:pos x="T8" y="T9"/>
                  </a:cxn>
                </a:cxnLst>
                <a:rect l="0" t="0" r="r" b="b"/>
                <a:pathLst>
                  <a:path w="1492" h="1558">
                    <a:moveTo>
                      <a:pt x="1492" y="556"/>
                    </a:moveTo>
                    <a:lnTo>
                      <a:pt x="771" y="0"/>
                    </a:lnTo>
                    <a:lnTo>
                      <a:pt x="0" y="1003"/>
                    </a:lnTo>
                    <a:lnTo>
                      <a:pt x="721" y="1558"/>
                    </a:lnTo>
                    <a:lnTo>
                      <a:pt x="1492" y="55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1" name="Freeform 110"/>
              <p:cNvSpPr>
                <a:spLocks/>
              </p:cNvSpPr>
              <p:nvPr/>
            </p:nvSpPr>
            <p:spPr bwMode="auto">
              <a:xfrm>
                <a:off x="406" y="2849"/>
                <a:ext cx="1492" cy="1556"/>
              </a:xfrm>
              <a:custGeom>
                <a:avLst/>
                <a:gdLst>
                  <a:gd name="T0" fmla="*/ 1492 w 1492"/>
                  <a:gd name="T1" fmla="*/ 553 h 1556"/>
                  <a:gd name="T2" fmla="*/ 771 w 1492"/>
                  <a:gd name="T3" fmla="*/ 0 h 1556"/>
                  <a:gd name="T4" fmla="*/ 0 w 1492"/>
                  <a:gd name="T5" fmla="*/ 1003 h 1556"/>
                  <a:gd name="T6" fmla="*/ 721 w 1492"/>
                  <a:gd name="T7" fmla="*/ 1556 h 1556"/>
                  <a:gd name="T8" fmla="*/ 1492 w 1492"/>
                  <a:gd name="T9" fmla="*/ 553 h 1556"/>
                </a:gdLst>
                <a:ahLst/>
                <a:cxnLst>
                  <a:cxn ang="0">
                    <a:pos x="T0" y="T1"/>
                  </a:cxn>
                  <a:cxn ang="0">
                    <a:pos x="T2" y="T3"/>
                  </a:cxn>
                  <a:cxn ang="0">
                    <a:pos x="T4" y="T5"/>
                  </a:cxn>
                  <a:cxn ang="0">
                    <a:pos x="T6" y="T7"/>
                  </a:cxn>
                  <a:cxn ang="0">
                    <a:pos x="T8" y="T9"/>
                  </a:cxn>
                </a:cxnLst>
                <a:rect l="0" t="0" r="r" b="b"/>
                <a:pathLst>
                  <a:path w="1492" h="1556">
                    <a:moveTo>
                      <a:pt x="1492" y="553"/>
                    </a:moveTo>
                    <a:lnTo>
                      <a:pt x="771" y="0"/>
                    </a:lnTo>
                    <a:lnTo>
                      <a:pt x="0" y="1003"/>
                    </a:lnTo>
                    <a:lnTo>
                      <a:pt x="721" y="1556"/>
                    </a:lnTo>
                    <a:lnTo>
                      <a:pt x="1492" y="5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2" name="Freeform 111"/>
              <p:cNvSpPr>
                <a:spLocks/>
              </p:cNvSpPr>
              <p:nvPr/>
            </p:nvSpPr>
            <p:spPr bwMode="auto">
              <a:xfrm>
                <a:off x="1030" y="3043"/>
                <a:ext cx="218" cy="262"/>
              </a:xfrm>
              <a:custGeom>
                <a:avLst/>
                <a:gdLst>
                  <a:gd name="T0" fmla="*/ 43 w 218"/>
                  <a:gd name="T1" fmla="*/ 262 h 262"/>
                  <a:gd name="T2" fmla="*/ 0 w 218"/>
                  <a:gd name="T3" fmla="*/ 232 h 262"/>
                  <a:gd name="T4" fmla="*/ 175 w 218"/>
                  <a:gd name="T5" fmla="*/ 0 h 262"/>
                  <a:gd name="T6" fmla="*/ 218 w 218"/>
                  <a:gd name="T7" fmla="*/ 33 h 262"/>
                  <a:gd name="T8" fmla="*/ 43 w 218"/>
                  <a:gd name="T9" fmla="*/ 262 h 262"/>
                </a:gdLst>
                <a:ahLst/>
                <a:cxnLst>
                  <a:cxn ang="0">
                    <a:pos x="T0" y="T1"/>
                  </a:cxn>
                  <a:cxn ang="0">
                    <a:pos x="T2" y="T3"/>
                  </a:cxn>
                  <a:cxn ang="0">
                    <a:pos x="T4" y="T5"/>
                  </a:cxn>
                  <a:cxn ang="0">
                    <a:pos x="T6" y="T7"/>
                  </a:cxn>
                  <a:cxn ang="0">
                    <a:pos x="T8" y="T9"/>
                  </a:cxn>
                </a:cxnLst>
                <a:rect l="0" t="0" r="r" b="b"/>
                <a:pathLst>
                  <a:path w="218" h="262">
                    <a:moveTo>
                      <a:pt x="43" y="262"/>
                    </a:moveTo>
                    <a:lnTo>
                      <a:pt x="0" y="232"/>
                    </a:lnTo>
                    <a:lnTo>
                      <a:pt x="175" y="0"/>
                    </a:lnTo>
                    <a:lnTo>
                      <a:pt x="218" y="33"/>
                    </a:lnTo>
                    <a:lnTo>
                      <a:pt x="43" y="262"/>
                    </a:ln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3" name="Freeform 112"/>
              <p:cNvSpPr>
                <a:spLocks/>
              </p:cNvSpPr>
              <p:nvPr/>
            </p:nvSpPr>
            <p:spPr bwMode="auto">
              <a:xfrm>
                <a:off x="1134" y="3175"/>
                <a:ext cx="180" cy="211"/>
              </a:xfrm>
              <a:custGeom>
                <a:avLst/>
                <a:gdLst>
                  <a:gd name="T0" fmla="*/ 43 w 180"/>
                  <a:gd name="T1" fmla="*/ 211 h 211"/>
                  <a:gd name="T2" fmla="*/ 0 w 180"/>
                  <a:gd name="T3" fmla="*/ 178 h 211"/>
                  <a:gd name="T4" fmla="*/ 137 w 180"/>
                  <a:gd name="T5" fmla="*/ 0 h 211"/>
                  <a:gd name="T6" fmla="*/ 180 w 180"/>
                  <a:gd name="T7" fmla="*/ 34 h 211"/>
                  <a:gd name="T8" fmla="*/ 43 w 180"/>
                  <a:gd name="T9" fmla="*/ 211 h 211"/>
                </a:gdLst>
                <a:ahLst/>
                <a:cxnLst>
                  <a:cxn ang="0">
                    <a:pos x="T0" y="T1"/>
                  </a:cxn>
                  <a:cxn ang="0">
                    <a:pos x="T2" y="T3"/>
                  </a:cxn>
                  <a:cxn ang="0">
                    <a:pos x="T4" y="T5"/>
                  </a:cxn>
                  <a:cxn ang="0">
                    <a:pos x="T6" y="T7"/>
                  </a:cxn>
                  <a:cxn ang="0">
                    <a:pos x="T8" y="T9"/>
                  </a:cxn>
                </a:cxnLst>
                <a:rect l="0" t="0" r="r" b="b"/>
                <a:pathLst>
                  <a:path w="180" h="211">
                    <a:moveTo>
                      <a:pt x="43" y="211"/>
                    </a:moveTo>
                    <a:lnTo>
                      <a:pt x="0" y="178"/>
                    </a:lnTo>
                    <a:lnTo>
                      <a:pt x="137" y="0"/>
                    </a:lnTo>
                    <a:lnTo>
                      <a:pt x="180" y="34"/>
                    </a:lnTo>
                    <a:lnTo>
                      <a:pt x="43" y="211"/>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4" name="Freeform 113"/>
              <p:cNvSpPr>
                <a:spLocks/>
              </p:cNvSpPr>
              <p:nvPr/>
            </p:nvSpPr>
            <p:spPr bwMode="auto">
              <a:xfrm>
                <a:off x="1255" y="3232"/>
                <a:ext cx="208" cy="246"/>
              </a:xfrm>
              <a:custGeom>
                <a:avLst/>
                <a:gdLst>
                  <a:gd name="T0" fmla="*/ 42 w 208"/>
                  <a:gd name="T1" fmla="*/ 246 h 246"/>
                  <a:gd name="T2" fmla="*/ 0 w 208"/>
                  <a:gd name="T3" fmla="*/ 215 h 246"/>
                  <a:gd name="T4" fmla="*/ 165 w 208"/>
                  <a:gd name="T5" fmla="*/ 0 h 246"/>
                  <a:gd name="T6" fmla="*/ 208 w 208"/>
                  <a:gd name="T7" fmla="*/ 33 h 246"/>
                  <a:gd name="T8" fmla="*/ 42 w 208"/>
                  <a:gd name="T9" fmla="*/ 246 h 246"/>
                </a:gdLst>
                <a:ahLst/>
                <a:cxnLst>
                  <a:cxn ang="0">
                    <a:pos x="T0" y="T1"/>
                  </a:cxn>
                  <a:cxn ang="0">
                    <a:pos x="T2" y="T3"/>
                  </a:cxn>
                  <a:cxn ang="0">
                    <a:pos x="T4" y="T5"/>
                  </a:cxn>
                  <a:cxn ang="0">
                    <a:pos x="T6" y="T7"/>
                  </a:cxn>
                  <a:cxn ang="0">
                    <a:pos x="T8" y="T9"/>
                  </a:cxn>
                </a:cxnLst>
                <a:rect l="0" t="0" r="r" b="b"/>
                <a:pathLst>
                  <a:path w="208" h="246">
                    <a:moveTo>
                      <a:pt x="42" y="246"/>
                    </a:moveTo>
                    <a:lnTo>
                      <a:pt x="0" y="215"/>
                    </a:lnTo>
                    <a:lnTo>
                      <a:pt x="165" y="0"/>
                    </a:lnTo>
                    <a:lnTo>
                      <a:pt x="208" y="33"/>
                    </a:lnTo>
                    <a:lnTo>
                      <a:pt x="42" y="246"/>
                    </a:lnTo>
                    <a:close/>
                  </a:path>
                </a:pathLst>
              </a:custGeom>
              <a:solidFill>
                <a:srgbClr val="74B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5" name="Freeform 114"/>
              <p:cNvSpPr>
                <a:spLocks/>
              </p:cNvSpPr>
              <p:nvPr/>
            </p:nvSpPr>
            <p:spPr bwMode="auto">
              <a:xfrm>
                <a:off x="940" y="3317"/>
                <a:ext cx="587" cy="457"/>
              </a:xfrm>
              <a:custGeom>
                <a:avLst/>
                <a:gdLst>
                  <a:gd name="T0" fmla="*/ 12 w 587"/>
                  <a:gd name="T1" fmla="*/ 0 h 457"/>
                  <a:gd name="T2" fmla="*/ 0 w 587"/>
                  <a:gd name="T3" fmla="*/ 17 h 457"/>
                  <a:gd name="T4" fmla="*/ 575 w 587"/>
                  <a:gd name="T5" fmla="*/ 457 h 457"/>
                  <a:gd name="T6" fmla="*/ 587 w 587"/>
                  <a:gd name="T7" fmla="*/ 442 h 457"/>
                  <a:gd name="T8" fmla="*/ 12 w 587"/>
                  <a:gd name="T9" fmla="*/ 0 h 457"/>
                </a:gdLst>
                <a:ahLst/>
                <a:cxnLst>
                  <a:cxn ang="0">
                    <a:pos x="T0" y="T1"/>
                  </a:cxn>
                  <a:cxn ang="0">
                    <a:pos x="T2" y="T3"/>
                  </a:cxn>
                  <a:cxn ang="0">
                    <a:pos x="T4" y="T5"/>
                  </a:cxn>
                  <a:cxn ang="0">
                    <a:pos x="T6" y="T7"/>
                  </a:cxn>
                  <a:cxn ang="0">
                    <a:pos x="T8" y="T9"/>
                  </a:cxn>
                </a:cxnLst>
                <a:rect l="0" t="0" r="r" b="b"/>
                <a:pathLst>
                  <a:path w="587" h="457">
                    <a:moveTo>
                      <a:pt x="12" y="0"/>
                    </a:moveTo>
                    <a:lnTo>
                      <a:pt x="0" y="17"/>
                    </a:lnTo>
                    <a:lnTo>
                      <a:pt x="575" y="457"/>
                    </a:lnTo>
                    <a:lnTo>
                      <a:pt x="587"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6" name="Freeform 115"/>
              <p:cNvSpPr>
                <a:spLocks/>
              </p:cNvSpPr>
              <p:nvPr/>
            </p:nvSpPr>
            <p:spPr bwMode="auto">
              <a:xfrm>
                <a:off x="912" y="3355"/>
                <a:ext cx="586" cy="456"/>
              </a:xfrm>
              <a:custGeom>
                <a:avLst/>
                <a:gdLst>
                  <a:gd name="T0" fmla="*/ 12 w 586"/>
                  <a:gd name="T1" fmla="*/ 0 h 456"/>
                  <a:gd name="T2" fmla="*/ 0 w 586"/>
                  <a:gd name="T3" fmla="*/ 14 h 456"/>
                  <a:gd name="T4" fmla="*/ 574 w 586"/>
                  <a:gd name="T5" fmla="*/ 456 h 456"/>
                  <a:gd name="T6" fmla="*/ 586 w 586"/>
                  <a:gd name="T7" fmla="*/ 442 h 456"/>
                  <a:gd name="T8" fmla="*/ 12 w 586"/>
                  <a:gd name="T9" fmla="*/ 0 h 456"/>
                </a:gdLst>
                <a:ahLst/>
                <a:cxnLst>
                  <a:cxn ang="0">
                    <a:pos x="T0" y="T1"/>
                  </a:cxn>
                  <a:cxn ang="0">
                    <a:pos x="T2" y="T3"/>
                  </a:cxn>
                  <a:cxn ang="0">
                    <a:pos x="T4" y="T5"/>
                  </a:cxn>
                  <a:cxn ang="0">
                    <a:pos x="T6" y="T7"/>
                  </a:cxn>
                  <a:cxn ang="0">
                    <a:pos x="T8" y="T9"/>
                  </a:cxn>
                </a:cxnLst>
                <a:rect l="0" t="0" r="r" b="b"/>
                <a:pathLst>
                  <a:path w="586" h="456">
                    <a:moveTo>
                      <a:pt x="12" y="0"/>
                    </a:moveTo>
                    <a:lnTo>
                      <a:pt x="0" y="14"/>
                    </a:lnTo>
                    <a:lnTo>
                      <a:pt x="574" y="456"/>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7" name="Freeform 116"/>
              <p:cNvSpPr>
                <a:spLocks/>
              </p:cNvSpPr>
              <p:nvPr/>
            </p:nvSpPr>
            <p:spPr bwMode="auto">
              <a:xfrm>
                <a:off x="886" y="3391"/>
                <a:ext cx="586" cy="456"/>
              </a:xfrm>
              <a:custGeom>
                <a:avLst/>
                <a:gdLst>
                  <a:gd name="T0" fmla="*/ 12 w 586"/>
                  <a:gd name="T1" fmla="*/ 0 h 456"/>
                  <a:gd name="T2" fmla="*/ 0 w 586"/>
                  <a:gd name="T3" fmla="*/ 14 h 456"/>
                  <a:gd name="T4" fmla="*/ 574 w 586"/>
                  <a:gd name="T5" fmla="*/ 456 h 456"/>
                  <a:gd name="T6" fmla="*/ 586 w 586"/>
                  <a:gd name="T7" fmla="*/ 439 h 456"/>
                  <a:gd name="T8" fmla="*/ 12 w 586"/>
                  <a:gd name="T9" fmla="*/ 0 h 456"/>
                </a:gdLst>
                <a:ahLst/>
                <a:cxnLst>
                  <a:cxn ang="0">
                    <a:pos x="T0" y="T1"/>
                  </a:cxn>
                  <a:cxn ang="0">
                    <a:pos x="T2" y="T3"/>
                  </a:cxn>
                  <a:cxn ang="0">
                    <a:pos x="T4" y="T5"/>
                  </a:cxn>
                  <a:cxn ang="0">
                    <a:pos x="T6" y="T7"/>
                  </a:cxn>
                  <a:cxn ang="0">
                    <a:pos x="T8" y="T9"/>
                  </a:cxn>
                </a:cxnLst>
                <a:rect l="0" t="0" r="r" b="b"/>
                <a:pathLst>
                  <a:path w="586" h="456">
                    <a:moveTo>
                      <a:pt x="12" y="0"/>
                    </a:moveTo>
                    <a:lnTo>
                      <a:pt x="0" y="14"/>
                    </a:lnTo>
                    <a:lnTo>
                      <a:pt x="574" y="456"/>
                    </a:lnTo>
                    <a:lnTo>
                      <a:pt x="586" y="439"/>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8" name="Freeform 117"/>
              <p:cNvSpPr>
                <a:spLocks/>
              </p:cNvSpPr>
              <p:nvPr/>
            </p:nvSpPr>
            <p:spPr bwMode="auto">
              <a:xfrm>
                <a:off x="858" y="3426"/>
                <a:ext cx="586" cy="459"/>
              </a:xfrm>
              <a:custGeom>
                <a:avLst/>
                <a:gdLst>
                  <a:gd name="T0" fmla="*/ 11 w 586"/>
                  <a:gd name="T1" fmla="*/ 0 h 459"/>
                  <a:gd name="T2" fmla="*/ 0 w 586"/>
                  <a:gd name="T3" fmla="*/ 17 h 459"/>
                  <a:gd name="T4" fmla="*/ 574 w 586"/>
                  <a:gd name="T5" fmla="*/ 459 h 459"/>
                  <a:gd name="T6" fmla="*/ 586 w 586"/>
                  <a:gd name="T7" fmla="*/ 442 h 459"/>
                  <a:gd name="T8" fmla="*/ 11 w 586"/>
                  <a:gd name="T9" fmla="*/ 0 h 459"/>
                </a:gdLst>
                <a:ahLst/>
                <a:cxnLst>
                  <a:cxn ang="0">
                    <a:pos x="T0" y="T1"/>
                  </a:cxn>
                  <a:cxn ang="0">
                    <a:pos x="T2" y="T3"/>
                  </a:cxn>
                  <a:cxn ang="0">
                    <a:pos x="T4" y="T5"/>
                  </a:cxn>
                  <a:cxn ang="0">
                    <a:pos x="T6" y="T7"/>
                  </a:cxn>
                  <a:cxn ang="0">
                    <a:pos x="T8" y="T9"/>
                  </a:cxn>
                </a:cxnLst>
                <a:rect l="0" t="0" r="r" b="b"/>
                <a:pathLst>
                  <a:path w="586" h="459">
                    <a:moveTo>
                      <a:pt x="11" y="0"/>
                    </a:moveTo>
                    <a:lnTo>
                      <a:pt x="0" y="17"/>
                    </a:lnTo>
                    <a:lnTo>
                      <a:pt x="574" y="459"/>
                    </a:lnTo>
                    <a:lnTo>
                      <a:pt x="586" y="442"/>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9" name="Freeform 118"/>
              <p:cNvSpPr>
                <a:spLocks/>
              </p:cNvSpPr>
              <p:nvPr/>
            </p:nvSpPr>
            <p:spPr bwMode="auto">
              <a:xfrm>
                <a:off x="829" y="3464"/>
                <a:ext cx="586" cy="458"/>
              </a:xfrm>
              <a:custGeom>
                <a:avLst/>
                <a:gdLst>
                  <a:gd name="T0" fmla="*/ 12 w 586"/>
                  <a:gd name="T1" fmla="*/ 0 h 458"/>
                  <a:gd name="T2" fmla="*/ 0 w 586"/>
                  <a:gd name="T3" fmla="*/ 16 h 458"/>
                  <a:gd name="T4" fmla="*/ 575 w 586"/>
                  <a:gd name="T5" fmla="*/ 458 h 458"/>
                  <a:gd name="T6" fmla="*/ 586 w 586"/>
                  <a:gd name="T7" fmla="*/ 442 h 458"/>
                  <a:gd name="T8" fmla="*/ 12 w 586"/>
                  <a:gd name="T9" fmla="*/ 0 h 458"/>
                </a:gdLst>
                <a:ahLst/>
                <a:cxnLst>
                  <a:cxn ang="0">
                    <a:pos x="T0" y="T1"/>
                  </a:cxn>
                  <a:cxn ang="0">
                    <a:pos x="T2" y="T3"/>
                  </a:cxn>
                  <a:cxn ang="0">
                    <a:pos x="T4" y="T5"/>
                  </a:cxn>
                  <a:cxn ang="0">
                    <a:pos x="T6" y="T7"/>
                  </a:cxn>
                  <a:cxn ang="0">
                    <a:pos x="T8" y="T9"/>
                  </a:cxn>
                </a:cxnLst>
                <a:rect l="0" t="0" r="r" b="b"/>
                <a:pathLst>
                  <a:path w="586" h="458">
                    <a:moveTo>
                      <a:pt x="12" y="0"/>
                    </a:moveTo>
                    <a:lnTo>
                      <a:pt x="0" y="16"/>
                    </a:lnTo>
                    <a:lnTo>
                      <a:pt x="575" y="458"/>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0" name="Freeform 119"/>
              <p:cNvSpPr>
                <a:spLocks/>
              </p:cNvSpPr>
              <p:nvPr/>
            </p:nvSpPr>
            <p:spPr bwMode="auto">
              <a:xfrm>
                <a:off x="798" y="3502"/>
                <a:ext cx="589" cy="456"/>
              </a:xfrm>
              <a:custGeom>
                <a:avLst/>
                <a:gdLst>
                  <a:gd name="T0" fmla="*/ 12 w 589"/>
                  <a:gd name="T1" fmla="*/ 0 h 456"/>
                  <a:gd name="T2" fmla="*/ 0 w 589"/>
                  <a:gd name="T3" fmla="*/ 14 h 456"/>
                  <a:gd name="T4" fmla="*/ 577 w 589"/>
                  <a:gd name="T5" fmla="*/ 456 h 456"/>
                  <a:gd name="T6" fmla="*/ 589 w 589"/>
                  <a:gd name="T7" fmla="*/ 442 h 456"/>
                  <a:gd name="T8" fmla="*/ 12 w 589"/>
                  <a:gd name="T9" fmla="*/ 0 h 456"/>
                </a:gdLst>
                <a:ahLst/>
                <a:cxnLst>
                  <a:cxn ang="0">
                    <a:pos x="T0" y="T1"/>
                  </a:cxn>
                  <a:cxn ang="0">
                    <a:pos x="T2" y="T3"/>
                  </a:cxn>
                  <a:cxn ang="0">
                    <a:pos x="T4" y="T5"/>
                  </a:cxn>
                  <a:cxn ang="0">
                    <a:pos x="T6" y="T7"/>
                  </a:cxn>
                  <a:cxn ang="0">
                    <a:pos x="T8" y="T9"/>
                  </a:cxn>
                </a:cxnLst>
                <a:rect l="0" t="0" r="r" b="b"/>
                <a:pathLst>
                  <a:path w="589" h="456">
                    <a:moveTo>
                      <a:pt x="12" y="0"/>
                    </a:moveTo>
                    <a:lnTo>
                      <a:pt x="0" y="14"/>
                    </a:lnTo>
                    <a:lnTo>
                      <a:pt x="577" y="456"/>
                    </a:lnTo>
                    <a:lnTo>
                      <a:pt x="589"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1" name="Freeform 120"/>
              <p:cNvSpPr>
                <a:spLocks/>
              </p:cNvSpPr>
              <p:nvPr/>
            </p:nvSpPr>
            <p:spPr bwMode="auto">
              <a:xfrm>
                <a:off x="772" y="3537"/>
                <a:ext cx="587" cy="456"/>
              </a:xfrm>
              <a:custGeom>
                <a:avLst/>
                <a:gdLst>
                  <a:gd name="T0" fmla="*/ 12 w 587"/>
                  <a:gd name="T1" fmla="*/ 0 h 456"/>
                  <a:gd name="T2" fmla="*/ 0 w 587"/>
                  <a:gd name="T3" fmla="*/ 14 h 456"/>
                  <a:gd name="T4" fmla="*/ 575 w 587"/>
                  <a:gd name="T5" fmla="*/ 456 h 456"/>
                  <a:gd name="T6" fmla="*/ 587 w 587"/>
                  <a:gd name="T7" fmla="*/ 440 h 456"/>
                  <a:gd name="T8" fmla="*/ 12 w 587"/>
                  <a:gd name="T9" fmla="*/ 0 h 456"/>
                </a:gdLst>
                <a:ahLst/>
                <a:cxnLst>
                  <a:cxn ang="0">
                    <a:pos x="T0" y="T1"/>
                  </a:cxn>
                  <a:cxn ang="0">
                    <a:pos x="T2" y="T3"/>
                  </a:cxn>
                  <a:cxn ang="0">
                    <a:pos x="T4" y="T5"/>
                  </a:cxn>
                  <a:cxn ang="0">
                    <a:pos x="T6" y="T7"/>
                  </a:cxn>
                  <a:cxn ang="0">
                    <a:pos x="T8" y="T9"/>
                  </a:cxn>
                </a:cxnLst>
                <a:rect l="0" t="0" r="r" b="b"/>
                <a:pathLst>
                  <a:path w="587" h="456">
                    <a:moveTo>
                      <a:pt x="12" y="0"/>
                    </a:moveTo>
                    <a:lnTo>
                      <a:pt x="0" y="14"/>
                    </a:lnTo>
                    <a:lnTo>
                      <a:pt x="575" y="456"/>
                    </a:lnTo>
                    <a:lnTo>
                      <a:pt x="587" y="440"/>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2" name="Freeform 121"/>
              <p:cNvSpPr>
                <a:spLocks/>
              </p:cNvSpPr>
              <p:nvPr/>
            </p:nvSpPr>
            <p:spPr bwMode="auto">
              <a:xfrm>
                <a:off x="744" y="3573"/>
                <a:ext cx="586" cy="458"/>
              </a:xfrm>
              <a:custGeom>
                <a:avLst/>
                <a:gdLst>
                  <a:gd name="T0" fmla="*/ 12 w 586"/>
                  <a:gd name="T1" fmla="*/ 0 h 458"/>
                  <a:gd name="T2" fmla="*/ 0 w 586"/>
                  <a:gd name="T3" fmla="*/ 16 h 458"/>
                  <a:gd name="T4" fmla="*/ 575 w 586"/>
                  <a:gd name="T5" fmla="*/ 458 h 458"/>
                  <a:gd name="T6" fmla="*/ 586 w 586"/>
                  <a:gd name="T7" fmla="*/ 442 h 458"/>
                  <a:gd name="T8" fmla="*/ 12 w 586"/>
                  <a:gd name="T9" fmla="*/ 0 h 458"/>
                </a:gdLst>
                <a:ahLst/>
                <a:cxnLst>
                  <a:cxn ang="0">
                    <a:pos x="T0" y="T1"/>
                  </a:cxn>
                  <a:cxn ang="0">
                    <a:pos x="T2" y="T3"/>
                  </a:cxn>
                  <a:cxn ang="0">
                    <a:pos x="T4" y="T5"/>
                  </a:cxn>
                  <a:cxn ang="0">
                    <a:pos x="T6" y="T7"/>
                  </a:cxn>
                  <a:cxn ang="0">
                    <a:pos x="T8" y="T9"/>
                  </a:cxn>
                </a:cxnLst>
                <a:rect l="0" t="0" r="r" b="b"/>
                <a:pathLst>
                  <a:path w="586" h="458">
                    <a:moveTo>
                      <a:pt x="12" y="0"/>
                    </a:moveTo>
                    <a:lnTo>
                      <a:pt x="0" y="16"/>
                    </a:lnTo>
                    <a:lnTo>
                      <a:pt x="575" y="458"/>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3" name="Freeform 122"/>
              <p:cNvSpPr>
                <a:spLocks/>
              </p:cNvSpPr>
              <p:nvPr/>
            </p:nvSpPr>
            <p:spPr bwMode="auto">
              <a:xfrm>
                <a:off x="720" y="3615"/>
                <a:ext cx="587" cy="456"/>
              </a:xfrm>
              <a:custGeom>
                <a:avLst/>
                <a:gdLst>
                  <a:gd name="T0" fmla="*/ 12 w 587"/>
                  <a:gd name="T1" fmla="*/ 0 h 456"/>
                  <a:gd name="T2" fmla="*/ 0 w 587"/>
                  <a:gd name="T3" fmla="*/ 14 h 456"/>
                  <a:gd name="T4" fmla="*/ 575 w 587"/>
                  <a:gd name="T5" fmla="*/ 456 h 456"/>
                  <a:gd name="T6" fmla="*/ 587 w 587"/>
                  <a:gd name="T7" fmla="*/ 440 h 456"/>
                  <a:gd name="T8" fmla="*/ 12 w 587"/>
                  <a:gd name="T9" fmla="*/ 0 h 456"/>
                </a:gdLst>
                <a:ahLst/>
                <a:cxnLst>
                  <a:cxn ang="0">
                    <a:pos x="T0" y="T1"/>
                  </a:cxn>
                  <a:cxn ang="0">
                    <a:pos x="T2" y="T3"/>
                  </a:cxn>
                  <a:cxn ang="0">
                    <a:pos x="T4" y="T5"/>
                  </a:cxn>
                  <a:cxn ang="0">
                    <a:pos x="T6" y="T7"/>
                  </a:cxn>
                  <a:cxn ang="0">
                    <a:pos x="T8" y="T9"/>
                  </a:cxn>
                </a:cxnLst>
                <a:rect l="0" t="0" r="r" b="b"/>
                <a:pathLst>
                  <a:path w="587" h="456">
                    <a:moveTo>
                      <a:pt x="12" y="0"/>
                    </a:moveTo>
                    <a:lnTo>
                      <a:pt x="0" y="14"/>
                    </a:lnTo>
                    <a:lnTo>
                      <a:pt x="575" y="456"/>
                    </a:lnTo>
                    <a:lnTo>
                      <a:pt x="587" y="440"/>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4" name="Freeform 123"/>
              <p:cNvSpPr>
                <a:spLocks/>
              </p:cNvSpPr>
              <p:nvPr/>
            </p:nvSpPr>
            <p:spPr bwMode="auto">
              <a:xfrm>
                <a:off x="690" y="3651"/>
                <a:ext cx="588" cy="458"/>
              </a:xfrm>
              <a:custGeom>
                <a:avLst/>
                <a:gdLst>
                  <a:gd name="T0" fmla="*/ 12 w 588"/>
                  <a:gd name="T1" fmla="*/ 0 h 458"/>
                  <a:gd name="T2" fmla="*/ 0 w 588"/>
                  <a:gd name="T3" fmla="*/ 16 h 458"/>
                  <a:gd name="T4" fmla="*/ 577 w 588"/>
                  <a:gd name="T5" fmla="*/ 458 h 458"/>
                  <a:gd name="T6" fmla="*/ 588 w 588"/>
                  <a:gd name="T7" fmla="*/ 442 h 458"/>
                  <a:gd name="T8" fmla="*/ 12 w 588"/>
                  <a:gd name="T9" fmla="*/ 0 h 458"/>
                </a:gdLst>
                <a:ahLst/>
                <a:cxnLst>
                  <a:cxn ang="0">
                    <a:pos x="T0" y="T1"/>
                  </a:cxn>
                  <a:cxn ang="0">
                    <a:pos x="T2" y="T3"/>
                  </a:cxn>
                  <a:cxn ang="0">
                    <a:pos x="T4" y="T5"/>
                  </a:cxn>
                  <a:cxn ang="0">
                    <a:pos x="T6" y="T7"/>
                  </a:cxn>
                  <a:cxn ang="0">
                    <a:pos x="T8" y="T9"/>
                  </a:cxn>
                </a:cxnLst>
                <a:rect l="0" t="0" r="r" b="b"/>
                <a:pathLst>
                  <a:path w="588" h="458">
                    <a:moveTo>
                      <a:pt x="12" y="0"/>
                    </a:moveTo>
                    <a:lnTo>
                      <a:pt x="0" y="16"/>
                    </a:lnTo>
                    <a:lnTo>
                      <a:pt x="577" y="458"/>
                    </a:lnTo>
                    <a:lnTo>
                      <a:pt x="588"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5" name="Freeform 124"/>
              <p:cNvSpPr>
                <a:spLocks/>
              </p:cNvSpPr>
              <p:nvPr/>
            </p:nvSpPr>
            <p:spPr bwMode="auto">
              <a:xfrm>
                <a:off x="664" y="3686"/>
                <a:ext cx="586" cy="459"/>
              </a:xfrm>
              <a:custGeom>
                <a:avLst/>
                <a:gdLst>
                  <a:gd name="T0" fmla="*/ 12 w 586"/>
                  <a:gd name="T1" fmla="*/ 0 h 459"/>
                  <a:gd name="T2" fmla="*/ 0 w 586"/>
                  <a:gd name="T3" fmla="*/ 17 h 459"/>
                  <a:gd name="T4" fmla="*/ 574 w 586"/>
                  <a:gd name="T5" fmla="*/ 459 h 459"/>
                  <a:gd name="T6" fmla="*/ 586 w 586"/>
                  <a:gd name="T7" fmla="*/ 442 h 459"/>
                  <a:gd name="T8" fmla="*/ 12 w 586"/>
                  <a:gd name="T9" fmla="*/ 0 h 459"/>
                </a:gdLst>
                <a:ahLst/>
                <a:cxnLst>
                  <a:cxn ang="0">
                    <a:pos x="T0" y="T1"/>
                  </a:cxn>
                  <a:cxn ang="0">
                    <a:pos x="T2" y="T3"/>
                  </a:cxn>
                  <a:cxn ang="0">
                    <a:pos x="T4" y="T5"/>
                  </a:cxn>
                  <a:cxn ang="0">
                    <a:pos x="T6" y="T7"/>
                  </a:cxn>
                  <a:cxn ang="0">
                    <a:pos x="T8" y="T9"/>
                  </a:cxn>
                </a:cxnLst>
                <a:rect l="0" t="0" r="r" b="b"/>
                <a:pathLst>
                  <a:path w="586" h="459">
                    <a:moveTo>
                      <a:pt x="12" y="0"/>
                    </a:moveTo>
                    <a:lnTo>
                      <a:pt x="0" y="17"/>
                    </a:lnTo>
                    <a:lnTo>
                      <a:pt x="574" y="459"/>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6" name="Freeform 125"/>
              <p:cNvSpPr>
                <a:spLocks/>
              </p:cNvSpPr>
              <p:nvPr/>
            </p:nvSpPr>
            <p:spPr bwMode="auto">
              <a:xfrm>
                <a:off x="635" y="3724"/>
                <a:ext cx="587" cy="459"/>
              </a:xfrm>
              <a:custGeom>
                <a:avLst/>
                <a:gdLst>
                  <a:gd name="T0" fmla="*/ 12 w 587"/>
                  <a:gd name="T1" fmla="*/ 0 h 459"/>
                  <a:gd name="T2" fmla="*/ 0 w 587"/>
                  <a:gd name="T3" fmla="*/ 16 h 459"/>
                  <a:gd name="T4" fmla="*/ 575 w 587"/>
                  <a:gd name="T5" fmla="*/ 459 h 459"/>
                  <a:gd name="T6" fmla="*/ 587 w 587"/>
                  <a:gd name="T7" fmla="*/ 442 h 459"/>
                  <a:gd name="T8" fmla="*/ 12 w 587"/>
                  <a:gd name="T9" fmla="*/ 0 h 459"/>
                </a:gdLst>
                <a:ahLst/>
                <a:cxnLst>
                  <a:cxn ang="0">
                    <a:pos x="T0" y="T1"/>
                  </a:cxn>
                  <a:cxn ang="0">
                    <a:pos x="T2" y="T3"/>
                  </a:cxn>
                  <a:cxn ang="0">
                    <a:pos x="T4" y="T5"/>
                  </a:cxn>
                  <a:cxn ang="0">
                    <a:pos x="T6" y="T7"/>
                  </a:cxn>
                  <a:cxn ang="0">
                    <a:pos x="T8" y="T9"/>
                  </a:cxn>
                </a:cxnLst>
                <a:rect l="0" t="0" r="r" b="b"/>
                <a:pathLst>
                  <a:path w="587" h="459">
                    <a:moveTo>
                      <a:pt x="12" y="0"/>
                    </a:moveTo>
                    <a:lnTo>
                      <a:pt x="0" y="16"/>
                    </a:lnTo>
                    <a:lnTo>
                      <a:pt x="575" y="459"/>
                    </a:lnTo>
                    <a:lnTo>
                      <a:pt x="587"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7" name="Freeform 126"/>
              <p:cNvSpPr>
                <a:spLocks/>
              </p:cNvSpPr>
              <p:nvPr/>
            </p:nvSpPr>
            <p:spPr bwMode="auto">
              <a:xfrm>
                <a:off x="607" y="3762"/>
                <a:ext cx="586" cy="456"/>
              </a:xfrm>
              <a:custGeom>
                <a:avLst/>
                <a:gdLst>
                  <a:gd name="T0" fmla="*/ 12 w 586"/>
                  <a:gd name="T1" fmla="*/ 0 h 456"/>
                  <a:gd name="T2" fmla="*/ 0 w 586"/>
                  <a:gd name="T3" fmla="*/ 14 h 456"/>
                  <a:gd name="T4" fmla="*/ 574 w 586"/>
                  <a:gd name="T5" fmla="*/ 456 h 456"/>
                  <a:gd name="T6" fmla="*/ 586 w 586"/>
                  <a:gd name="T7" fmla="*/ 442 h 456"/>
                  <a:gd name="T8" fmla="*/ 12 w 586"/>
                  <a:gd name="T9" fmla="*/ 0 h 456"/>
                </a:gdLst>
                <a:ahLst/>
                <a:cxnLst>
                  <a:cxn ang="0">
                    <a:pos x="T0" y="T1"/>
                  </a:cxn>
                  <a:cxn ang="0">
                    <a:pos x="T2" y="T3"/>
                  </a:cxn>
                  <a:cxn ang="0">
                    <a:pos x="T4" y="T5"/>
                  </a:cxn>
                  <a:cxn ang="0">
                    <a:pos x="T6" y="T7"/>
                  </a:cxn>
                  <a:cxn ang="0">
                    <a:pos x="T8" y="T9"/>
                  </a:cxn>
                </a:cxnLst>
                <a:rect l="0" t="0" r="r" b="b"/>
                <a:pathLst>
                  <a:path w="586" h="456">
                    <a:moveTo>
                      <a:pt x="12" y="0"/>
                    </a:moveTo>
                    <a:lnTo>
                      <a:pt x="0" y="14"/>
                    </a:lnTo>
                    <a:lnTo>
                      <a:pt x="574" y="456"/>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8" name="Freeform 127"/>
              <p:cNvSpPr>
                <a:spLocks/>
              </p:cNvSpPr>
              <p:nvPr/>
            </p:nvSpPr>
            <p:spPr bwMode="auto">
              <a:xfrm>
                <a:off x="579" y="3800"/>
                <a:ext cx="586" cy="456"/>
              </a:xfrm>
              <a:custGeom>
                <a:avLst/>
                <a:gdLst>
                  <a:gd name="T0" fmla="*/ 11 w 586"/>
                  <a:gd name="T1" fmla="*/ 0 h 456"/>
                  <a:gd name="T2" fmla="*/ 0 w 586"/>
                  <a:gd name="T3" fmla="*/ 14 h 456"/>
                  <a:gd name="T4" fmla="*/ 574 w 586"/>
                  <a:gd name="T5" fmla="*/ 456 h 456"/>
                  <a:gd name="T6" fmla="*/ 586 w 586"/>
                  <a:gd name="T7" fmla="*/ 439 h 456"/>
                  <a:gd name="T8" fmla="*/ 11 w 586"/>
                  <a:gd name="T9" fmla="*/ 0 h 456"/>
                </a:gdLst>
                <a:ahLst/>
                <a:cxnLst>
                  <a:cxn ang="0">
                    <a:pos x="T0" y="T1"/>
                  </a:cxn>
                  <a:cxn ang="0">
                    <a:pos x="T2" y="T3"/>
                  </a:cxn>
                  <a:cxn ang="0">
                    <a:pos x="T4" y="T5"/>
                  </a:cxn>
                  <a:cxn ang="0">
                    <a:pos x="T6" y="T7"/>
                  </a:cxn>
                  <a:cxn ang="0">
                    <a:pos x="T8" y="T9"/>
                  </a:cxn>
                </a:cxnLst>
                <a:rect l="0" t="0" r="r" b="b"/>
                <a:pathLst>
                  <a:path w="586" h="456">
                    <a:moveTo>
                      <a:pt x="11" y="0"/>
                    </a:moveTo>
                    <a:lnTo>
                      <a:pt x="0" y="14"/>
                    </a:lnTo>
                    <a:lnTo>
                      <a:pt x="574" y="456"/>
                    </a:lnTo>
                    <a:lnTo>
                      <a:pt x="586" y="439"/>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9" name="Freeform 128"/>
              <p:cNvSpPr>
                <a:spLocks/>
              </p:cNvSpPr>
              <p:nvPr/>
            </p:nvSpPr>
            <p:spPr bwMode="auto">
              <a:xfrm>
                <a:off x="1607" y="3317"/>
                <a:ext cx="173" cy="140"/>
              </a:xfrm>
              <a:custGeom>
                <a:avLst/>
                <a:gdLst>
                  <a:gd name="T0" fmla="*/ 14 w 173"/>
                  <a:gd name="T1" fmla="*/ 0 h 140"/>
                  <a:gd name="T2" fmla="*/ 0 w 173"/>
                  <a:gd name="T3" fmla="*/ 17 h 140"/>
                  <a:gd name="T4" fmla="*/ 161 w 173"/>
                  <a:gd name="T5" fmla="*/ 140 h 140"/>
                  <a:gd name="T6" fmla="*/ 173 w 173"/>
                  <a:gd name="T7" fmla="*/ 123 h 140"/>
                  <a:gd name="T8" fmla="*/ 14 w 173"/>
                  <a:gd name="T9" fmla="*/ 0 h 140"/>
                </a:gdLst>
                <a:ahLst/>
                <a:cxnLst>
                  <a:cxn ang="0">
                    <a:pos x="T0" y="T1"/>
                  </a:cxn>
                  <a:cxn ang="0">
                    <a:pos x="T2" y="T3"/>
                  </a:cxn>
                  <a:cxn ang="0">
                    <a:pos x="T4" y="T5"/>
                  </a:cxn>
                  <a:cxn ang="0">
                    <a:pos x="T6" y="T7"/>
                  </a:cxn>
                  <a:cxn ang="0">
                    <a:pos x="T8" y="T9"/>
                  </a:cxn>
                </a:cxnLst>
                <a:rect l="0" t="0" r="r" b="b"/>
                <a:pathLst>
                  <a:path w="173" h="140">
                    <a:moveTo>
                      <a:pt x="14" y="0"/>
                    </a:moveTo>
                    <a:lnTo>
                      <a:pt x="0" y="17"/>
                    </a:lnTo>
                    <a:lnTo>
                      <a:pt x="161" y="140"/>
                    </a:lnTo>
                    <a:lnTo>
                      <a:pt x="173" y="123"/>
                    </a:lnTo>
                    <a:lnTo>
                      <a:pt x="14"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0" name="Freeform 129"/>
              <p:cNvSpPr>
                <a:spLocks/>
              </p:cNvSpPr>
              <p:nvPr/>
            </p:nvSpPr>
            <p:spPr bwMode="auto">
              <a:xfrm>
                <a:off x="1579" y="3355"/>
                <a:ext cx="172" cy="140"/>
              </a:xfrm>
              <a:custGeom>
                <a:avLst/>
                <a:gdLst>
                  <a:gd name="T0" fmla="*/ 11 w 172"/>
                  <a:gd name="T1" fmla="*/ 0 h 140"/>
                  <a:gd name="T2" fmla="*/ 0 w 172"/>
                  <a:gd name="T3" fmla="*/ 17 h 140"/>
                  <a:gd name="T4" fmla="*/ 160 w 172"/>
                  <a:gd name="T5" fmla="*/ 140 h 140"/>
                  <a:gd name="T6" fmla="*/ 172 w 172"/>
                  <a:gd name="T7" fmla="*/ 123 h 140"/>
                  <a:gd name="T8" fmla="*/ 11 w 172"/>
                  <a:gd name="T9" fmla="*/ 0 h 140"/>
                </a:gdLst>
                <a:ahLst/>
                <a:cxnLst>
                  <a:cxn ang="0">
                    <a:pos x="T0" y="T1"/>
                  </a:cxn>
                  <a:cxn ang="0">
                    <a:pos x="T2" y="T3"/>
                  </a:cxn>
                  <a:cxn ang="0">
                    <a:pos x="T4" y="T5"/>
                  </a:cxn>
                  <a:cxn ang="0">
                    <a:pos x="T6" y="T7"/>
                  </a:cxn>
                  <a:cxn ang="0">
                    <a:pos x="T8" y="T9"/>
                  </a:cxn>
                </a:cxnLst>
                <a:rect l="0" t="0" r="r" b="b"/>
                <a:pathLst>
                  <a:path w="172" h="140">
                    <a:moveTo>
                      <a:pt x="11" y="0"/>
                    </a:moveTo>
                    <a:lnTo>
                      <a:pt x="0" y="17"/>
                    </a:lnTo>
                    <a:lnTo>
                      <a:pt x="160" y="140"/>
                    </a:lnTo>
                    <a:lnTo>
                      <a:pt x="172" y="123"/>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1" name="Freeform 130"/>
              <p:cNvSpPr>
                <a:spLocks/>
              </p:cNvSpPr>
              <p:nvPr/>
            </p:nvSpPr>
            <p:spPr bwMode="auto">
              <a:xfrm>
                <a:off x="1531" y="3419"/>
                <a:ext cx="171" cy="137"/>
              </a:xfrm>
              <a:custGeom>
                <a:avLst/>
                <a:gdLst>
                  <a:gd name="T0" fmla="*/ 12 w 171"/>
                  <a:gd name="T1" fmla="*/ 0 h 137"/>
                  <a:gd name="T2" fmla="*/ 0 w 171"/>
                  <a:gd name="T3" fmla="*/ 16 h 137"/>
                  <a:gd name="T4" fmla="*/ 159 w 171"/>
                  <a:gd name="T5" fmla="*/ 137 h 137"/>
                  <a:gd name="T6" fmla="*/ 171 w 171"/>
                  <a:gd name="T7" fmla="*/ 123 h 137"/>
                  <a:gd name="T8" fmla="*/ 12 w 171"/>
                  <a:gd name="T9" fmla="*/ 0 h 137"/>
                </a:gdLst>
                <a:ahLst/>
                <a:cxnLst>
                  <a:cxn ang="0">
                    <a:pos x="T0" y="T1"/>
                  </a:cxn>
                  <a:cxn ang="0">
                    <a:pos x="T2" y="T3"/>
                  </a:cxn>
                  <a:cxn ang="0">
                    <a:pos x="T4" y="T5"/>
                  </a:cxn>
                  <a:cxn ang="0">
                    <a:pos x="T6" y="T7"/>
                  </a:cxn>
                  <a:cxn ang="0">
                    <a:pos x="T8" y="T9"/>
                  </a:cxn>
                </a:cxnLst>
                <a:rect l="0" t="0" r="r" b="b"/>
                <a:pathLst>
                  <a:path w="171" h="137">
                    <a:moveTo>
                      <a:pt x="12" y="0"/>
                    </a:moveTo>
                    <a:lnTo>
                      <a:pt x="0" y="16"/>
                    </a:lnTo>
                    <a:lnTo>
                      <a:pt x="159" y="137"/>
                    </a:lnTo>
                    <a:lnTo>
                      <a:pt x="171" y="123"/>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2" name="Freeform 131"/>
              <p:cNvSpPr>
                <a:spLocks/>
              </p:cNvSpPr>
              <p:nvPr/>
            </p:nvSpPr>
            <p:spPr bwMode="auto">
              <a:xfrm>
                <a:off x="1501" y="3457"/>
                <a:ext cx="172" cy="137"/>
              </a:xfrm>
              <a:custGeom>
                <a:avLst/>
                <a:gdLst>
                  <a:gd name="T0" fmla="*/ 14 w 172"/>
                  <a:gd name="T1" fmla="*/ 0 h 137"/>
                  <a:gd name="T2" fmla="*/ 0 w 172"/>
                  <a:gd name="T3" fmla="*/ 16 h 137"/>
                  <a:gd name="T4" fmla="*/ 160 w 172"/>
                  <a:gd name="T5" fmla="*/ 137 h 137"/>
                  <a:gd name="T6" fmla="*/ 172 w 172"/>
                  <a:gd name="T7" fmla="*/ 123 h 137"/>
                  <a:gd name="T8" fmla="*/ 14 w 172"/>
                  <a:gd name="T9" fmla="*/ 0 h 137"/>
                </a:gdLst>
                <a:ahLst/>
                <a:cxnLst>
                  <a:cxn ang="0">
                    <a:pos x="T0" y="T1"/>
                  </a:cxn>
                  <a:cxn ang="0">
                    <a:pos x="T2" y="T3"/>
                  </a:cxn>
                  <a:cxn ang="0">
                    <a:pos x="T4" y="T5"/>
                  </a:cxn>
                  <a:cxn ang="0">
                    <a:pos x="T6" y="T7"/>
                  </a:cxn>
                  <a:cxn ang="0">
                    <a:pos x="T8" y="T9"/>
                  </a:cxn>
                </a:cxnLst>
                <a:rect l="0" t="0" r="r" b="b"/>
                <a:pathLst>
                  <a:path w="172" h="137">
                    <a:moveTo>
                      <a:pt x="14" y="0"/>
                    </a:moveTo>
                    <a:lnTo>
                      <a:pt x="0" y="16"/>
                    </a:lnTo>
                    <a:lnTo>
                      <a:pt x="160" y="137"/>
                    </a:lnTo>
                    <a:lnTo>
                      <a:pt x="172" y="123"/>
                    </a:lnTo>
                    <a:lnTo>
                      <a:pt x="14"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3" name="Freeform 132"/>
              <p:cNvSpPr>
                <a:spLocks/>
              </p:cNvSpPr>
              <p:nvPr/>
            </p:nvSpPr>
            <p:spPr bwMode="auto">
              <a:xfrm>
                <a:off x="1451" y="3523"/>
                <a:ext cx="170" cy="137"/>
              </a:xfrm>
              <a:custGeom>
                <a:avLst/>
                <a:gdLst>
                  <a:gd name="T0" fmla="*/ 12 w 170"/>
                  <a:gd name="T1" fmla="*/ 0 h 137"/>
                  <a:gd name="T2" fmla="*/ 0 w 170"/>
                  <a:gd name="T3" fmla="*/ 14 h 137"/>
                  <a:gd name="T4" fmla="*/ 158 w 170"/>
                  <a:gd name="T5" fmla="*/ 137 h 137"/>
                  <a:gd name="T6" fmla="*/ 170 w 170"/>
                  <a:gd name="T7" fmla="*/ 123 h 137"/>
                  <a:gd name="T8" fmla="*/ 12 w 170"/>
                  <a:gd name="T9" fmla="*/ 0 h 137"/>
                </a:gdLst>
                <a:ahLst/>
                <a:cxnLst>
                  <a:cxn ang="0">
                    <a:pos x="T0" y="T1"/>
                  </a:cxn>
                  <a:cxn ang="0">
                    <a:pos x="T2" y="T3"/>
                  </a:cxn>
                  <a:cxn ang="0">
                    <a:pos x="T4" y="T5"/>
                  </a:cxn>
                  <a:cxn ang="0">
                    <a:pos x="T6" y="T7"/>
                  </a:cxn>
                  <a:cxn ang="0">
                    <a:pos x="T8" y="T9"/>
                  </a:cxn>
                </a:cxnLst>
                <a:rect l="0" t="0" r="r" b="b"/>
                <a:pathLst>
                  <a:path w="170" h="137">
                    <a:moveTo>
                      <a:pt x="12" y="0"/>
                    </a:moveTo>
                    <a:lnTo>
                      <a:pt x="0" y="14"/>
                    </a:lnTo>
                    <a:lnTo>
                      <a:pt x="158" y="137"/>
                    </a:lnTo>
                    <a:lnTo>
                      <a:pt x="170" y="123"/>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4" name="Freeform 133"/>
              <p:cNvSpPr>
                <a:spLocks/>
              </p:cNvSpPr>
              <p:nvPr/>
            </p:nvSpPr>
            <p:spPr bwMode="auto">
              <a:xfrm>
                <a:off x="1423" y="3561"/>
                <a:ext cx="170" cy="137"/>
              </a:xfrm>
              <a:custGeom>
                <a:avLst/>
                <a:gdLst>
                  <a:gd name="T0" fmla="*/ 11 w 170"/>
                  <a:gd name="T1" fmla="*/ 0 h 137"/>
                  <a:gd name="T2" fmla="*/ 0 w 170"/>
                  <a:gd name="T3" fmla="*/ 14 h 137"/>
                  <a:gd name="T4" fmla="*/ 158 w 170"/>
                  <a:gd name="T5" fmla="*/ 137 h 137"/>
                  <a:gd name="T6" fmla="*/ 170 w 170"/>
                  <a:gd name="T7" fmla="*/ 120 h 137"/>
                  <a:gd name="T8" fmla="*/ 11 w 170"/>
                  <a:gd name="T9" fmla="*/ 0 h 137"/>
                </a:gdLst>
                <a:ahLst/>
                <a:cxnLst>
                  <a:cxn ang="0">
                    <a:pos x="T0" y="T1"/>
                  </a:cxn>
                  <a:cxn ang="0">
                    <a:pos x="T2" y="T3"/>
                  </a:cxn>
                  <a:cxn ang="0">
                    <a:pos x="T4" y="T5"/>
                  </a:cxn>
                  <a:cxn ang="0">
                    <a:pos x="T6" y="T7"/>
                  </a:cxn>
                  <a:cxn ang="0">
                    <a:pos x="T8" y="T9"/>
                  </a:cxn>
                </a:cxnLst>
                <a:rect l="0" t="0" r="r" b="b"/>
                <a:pathLst>
                  <a:path w="170" h="137">
                    <a:moveTo>
                      <a:pt x="11" y="0"/>
                    </a:moveTo>
                    <a:lnTo>
                      <a:pt x="0" y="14"/>
                    </a:lnTo>
                    <a:lnTo>
                      <a:pt x="158" y="137"/>
                    </a:lnTo>
                    <a:lnTo>
                      <a:pt x="170" y="120"/>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5" name="Freeform 134"/>
              <p:cNvSpPr>
                <a:spLocks/>
              </p:cNvSpPr>
              <p:nvPr/>
            </p:nvSpPr>
            <p:spPr bwMode="auto">
              <a:xfrm>
                <a:off x="1512" y="3272"/>
                <a:ext cx="62" cy="62"/>
              </a:xfrm>
              <a:custGeom>
                <a:avLst/>
                <a:gdLst>
                  <a:gd name="T0" fmla="*/ 22 w 26"/>
                  <a:gd name="T1" fmla="*/ 20 h 26"/>
                  <a:gd name="T2" fmla="*/ 6 w 26"/>
                  <a:gd name="T3" fmla="*/ 22 h 26"/>
                  <a:gd name="T4" fmla="*/ 4 w 26"/>
                  <a:gd name="T5" fmla="*/ 6 h 26"/>
                  <a:gd name="T6" fmla="*/ 20 w 26"/>
                  <a:gd name="T7" fmla="*/ 4 h 26"/>
                  <a:gd name="T8" fmla="*/ 22 w 26"/>
                  <a:gd name="T9" fmla="*/ 20 h 26"/>
                </a:gdLst>
                <a:ahLst/>
                <a:cxnLst>
                  <a:cxn ang="0">
                    <a:pos x="T0" y="T1"/>
                  </a:cxn>
                  <a:cxn ang="0">
                    <a:pos x="T2" y="T3"/>
                  </a:cxn>
                  <a:cxn ang="0">
                    <a:pos x="T4" y="T5"/>
                  </a:cxn>
                  <a:cxn ang="0">
                    <a:pos x="T6" y="T7"/>
                  </a:cxn>
                  <a:cxn ang="0">
                    <a:pos x="T8" y="T9"/>
                  </a:cxn>
                </a:cxnLst>
                <a:rect l="0" t="0" r="r" b="b"/>
                <a:pathLst>
                  <a:path w="26" h="26">
                    <a:moveTo>
                      <a:pt x="22" y="20"/>
                    </a:moveTo>
                    <a:cubicBezTo>
                      <a:pt x="18" y="25"/>
                      <a:pt x="11" y="26"/>
                      <a:pt x="6" y="22"/>
                    </a:cubicBezTo>
                    <a:cubicBezTo>
                      <a:pt x="1" y="18"/>
                      <a:pt x="0" y="11"/>
                      <a:pt x="4" y="6"/>
                    </a:cubicBezTo>
                    <a:cubicBezTo>
                      <a:pt x="8" y="1"/>
                      <a:pt x="15" y="0"/>
                      <a:pt x="20" y="4"/>
                    </a:cubicBezTo>
                    <a:cubicBezTo>
                      <a:pt x="25" y="8"/>
                      <a:pt x="26" y="15"/>
                      <a:pt x="22" y="20"/>
                    </a:cubicBez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6" name="Freeform 135"/>
              <p:cNvSpPr>
                <a:spLocks/>
              </p:cNvSpPr>
              <p:nvPr/>
            </p:nvSpPr>
            <p:spPr bwMode="auto">
              <a:xfrm>
                <a:off x="1437" y="3372"/>
                <a:ext cx="59" cy="59"/>
              </a:xfrm>
              <a:custGeom>
                <a:avLst/>
                <a:gdLst>
                  <a:gd name="T0" fmla="*/ 21 w 25"/>
                  <a:gd name="T1" fmla="*/ 19 h 25"/>
                  <a:gd name="T2" fmla="*/ 5 w 25"/>
                  <a:gd name="T3" fmla="*/ 21 h 25"/>
                  <a:gd name="T4" fmla="*/ 4 w 25"/>
                  <a:gd name="T5" fmla="*/ 5 h 25"/>
                  <a:gd name="T6" fmla="*/ 19 w 25"/>
                  <a:gd name="T7" fmla="*/ 3 h 25"/>
                  <a:gd name="T8" fmla="*/ 21 w 25"/>
                  <a:gd name="T9" fmla="*/ 19 h 25"/>
                </a:gdLst>
                <a:ahLst/>
                <a:cxnLst>
                  <a:cxn ang="0">
                    <a:pos x="T0" y="T1"/>
                  </a:cxn>
                  <a:cxn ang="0">
                    <a:pos x="T2" y="T3"/>
                  </a:cxn>
                  <a:cxn ang="0">
                    <a:pos x="T4" y="T5"/>
                  </a:cxn>
                  <a:cxn ang="0">
                    <a:pos x="T6" y="T7"/>
                  </a:cxn>
                  <a:cxn ang="0">
                    <a:pos x="T8" y="T9"/>
                  </a:cxn>
                </a:cxnLst>
                <a:rect l="0" t="0" r="r" b="b"/>
                <a:pathLst>
                  <a:path w="25" h="25">
                    <a:moveTo>
                      <a:pt x="21" y="19"/>
                    </a:moveTo>
                    <a:cubicBezTo>
                      <a:pt x="17" y="24"/>
                      <a:pt x="10" y="25"/>
                      <a:pt x="5" y="21"/>
                    </a:cubicBezTo>
                    <a:cubicBezTo>
                      <a:pt x="0" y="17"/>
                      <a:pt x="0" y="10"/>
                      <a:pt x="4" y="5"/>
                    </a:cubicBezTo>
                    <a:cubicBezTo>
                      <a:pt x="7" y="0"/>
                      <a:pt x="15" y="0"/>
                      <a:pt x="19" y="3"/>
                    </a:cubicBezTo>
                    <a:cubicBezTo>
                      <a:pt x="24" y="7"/>
                      <a:pt x="25" y="14"/>
                      <a:pt x="21" y="19"/>
                    </a:cubicBez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7" name="Freeform 136"/>
              <p:cNvSpPr>
                <a:spLocks/>
              </p:cNvSpPr>
              <p:nvPr/>
            </p:nvSpPr>
            <p:spPr bwMode="auto">
              <a:xfrm>
                <a:off x="1356" y="3471"/>
                <a:ext cx="62" cy="59"/>
              </a:xfrm>
              <a:custGeom>
                <a:avLst/>
                <a:gdLst>
                  <a:gd name="T0" fmla="*/ 22 w 26"/>
                  <a:gd name="T1" fmla="*/ 19 h 25"/>
                  <a:gd name="T2" fmla="*/ 6 w 26"/>
                  <a:gd name="T3" fmla="*/ 21 h 25"/>
                  <a:gd name="T4" fmla="*/ 4 w 26"/>
                  <a:gd name="T5" fmla="*/ 5 h 25"/>
                  <a:gd name="T6" fmla="*/ 20 w 26"/>
                  <a:gd name="T7" fmla="*/ 4 h 25"/>
                  <a:gd name="T8" fmla="*/ 22 w 26"/>
                  <a:gd name="T9" fmla="*/ 19 h 25"/>
                </a:gdLst>
                <a:ahLst/>
                <a:cxnLst>
                  <a:cxn ang="0">
                    <a:pos x="T0" y="T1"/>
                  </a:cxn>
                  <a:cxn ang="0">
                    <a:pos x="T2" y="T3"/>
                  </a:cxn>
                  <a:cxn ang="0">
                    <a:pos x="T4" y="T5"/>
                  </a:cxn>
                  <a:cxn ang="0">
                    <a:pos x="T6" y="T7"/>
                  </a:cxn>
                  <a:cxn ang="0">
                    <a:pos x="T8" y="T9"/>
                  </a:cxn>
                </a:cxnLst>
                <a:rect l="0" t="0" r="r" b="b"/>
                <a:pathLst>
                  <a:path w="26" h="25">
                    <a:moveTo>
                      <a:pt x="22" y="19"/>
                    </a:moveTo>
                    <a:cubicBezTo>
                      <a:pt x="18" y="24"/>
                      <a:pt x="11" y="25"/>
                      <a:pt x="6" y="21"/>
                    </a:cubicBezTo>
                    <a:cubicBezTo>
                      <a:pt x="1" y="17"/>
                      <a:pt x="0" y="10"/>
                      <a:pt x="4" y="5"/>
                    </a:cubicBezTo>
                    <a:cubicBezTo>
                      <a:pt x="8" y="0"/>
                      <a:pt x="15" y="0"/>
                      <a:pt x="20" y="4"/>
                    </a:cubicBezTo>
                    <a:cubicBezTo>
                      <a:pt x="25" y="7"/>
                      <a:pt x="26" y="15"/>
                      <a:pt x="22" y="19"/>
                    </a:cubicBez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8" name="Freeform 137"/>
              <p:cNvSpPr>
                <a:spLocks/>
              </p:cNvSpPr>
              <p:nvPr/>
            </p:nvSpPr>
            <p:spPr bwMode="auto">
              <a:xfrm>
                <a:off x="2557" y="1081"/>
                <a:ext cx="1282" cy="1496"/>
              </a:xfrm>
              <a:custGeom>
                <a:avLst/>
                <a:gdLst>
                  <a:gd name="T0" fmla="*/ 426 w 1282"/>
                  <a:gd name="T1" fmla="*/ 1496 h 1496"/>
                  <a:gd name="T2" fmla="*/ 1282 w 1282"/>
                  <a:gd name="T3" fmla="*/ 1189 h 1496"/>
                  <a:gd name="T4" fmla="*/ 856 w 1282"/>
                  <a:gd name="T5" fmla="*/ 0 h 1496"/>
                  <a:gd name="T6" fmla="*/ 0 w 1282"/>
                  <a:gd name="T7" fmla="*/ 305 h 1496"/>
                  <a:gd name="T8" fmla="*/ 426 w 1282"/>
                  <a:gd name="T9" fmla="*/ 1496 h 1496"/>
                </a:gdLst>
                <a:ahLst/>
                <a:cxnLst>
                  <a:cxn ang="0">
                    <a:pos x="T0" y="T1"/>
                  </a:cxn>
                  <a:cxn ang="0">
                    <a:pos x="T2" y="T3"/>
                  </a:cxn>
                  <a:cxn ang="0">
                    <a:pos x="T4" y="T5"/>
                  </a:cxn>
                  <a:cxn ang="0">
                    <a:pos x="T6" y="T7"/>
                  </a:cxn>
                  <a:cxn ang="0">
                    <a:pos x="T8" y="T9"/>
                  </a:cxn>
                </a:cxnLst>
                <a:rect l="0" t="0" r="r" b="b"/>
                <a:pathLst>
                  <a:path w="1282" h="1496">
                    <a:moveTo>
                      <a:pt x="426" y="1496"/>
                    </a:moveTo>
                    <a:lnTo>
                      <a:pt x="1282" y="1189"/>
                    </a:lnTo>
                    <a:lnTo>
                      <a:pt x="856" y="0"/>
                    </a:lnTo>
                    <a:lnTo>
                      <a:pt x="0" y="305"/>
                    </a:lnTo>
                    <a:lnTo>
                      <a:pt x="426" y="149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9" name="Freeform 138"/>
              <p:cNvSpPr>
                <a:spLocks/>
              </p:cNvSpPr>
              <p:nvPr/>
            </p:nvSpPr>
            <p:spPr bwMode="auto">
              <a:xfrm>
                <a:off x="2576" y="1022"/>
                <a:ext cx="1241" cy="1477"/>
              </a:xfrm>
              <a:custGeom>
                <a:avLst/>
                <a:gdLst>
                  <a:gd name="T0" fmla="*/ 870 w 1241"/>
                  <a:gd name="T1" fmla="*/ 1477 h 1477"/>
                  <a:gd name="T2" fmla="*/ 0 w 1241"/>
                  <a:gd name="T3" fmla="*/ 1208 h 1477"/>
                  <a:gd name="T4" fmla="*/ 374 w 1241"/>
                  <a:gd name="T5" fmla="*/ 0 h 1477"/>
                  <a:gd name="T6" fmla="*/ 1241 w 1241"/>
                  <a:gd name="T7" fmla="*/ 269 h 1477"/>
                  <a:gd name="T8" fmla="*/ 870 w 1241"/>
                  <a:gd name="T9" fmla="*/ 1477 h 1477"/>
                </a:gdLst>
                <a:ahLst/>
                <a:cxnLst>
                  <a:cxn ang="0">
                    <a:pos x="T0" y="T1"/>
                  </a:cxn>
                  <a:cxn ang="0">
                    <a:pos x="T2" y="T3"/>
                  </a:cxn>
                  <a:cxn ang="0">
                    <a:pos x="T4" y="T5"/>
                  </a:cxn>
                  <a:cxn ang="0">
                    <a:pos x="T6" y="T7"/>
                  </a:cxn>
                  <a:cxn ang="0">
                    <a:pos x="T8" y="T9"/>
                  </a:cxn>
                </a:cxnLst>
                <a:rect l="0" t="0" r="r" b="b"/>
                <a:pathLst>
                  <a:path w="1241" h="1477">
                    <a:moveTo>
                      <a:pt x="870" y="1477"/>
                    </a:moveTo>
                    <a:lnTo>
                      <a:pt x="0" y="1208"/>
                    </a:lnTo>
                    <a:lnTo>
                      <a:pt x="374" y="0"/>
                    </a:lnTo>
                    <a:lnTo>
                      <a:pt x="1241" y="269"/>
                    </a:lnTo>
                    <a:lnTo>
                      <a:pt x="870" y="14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0" name="Freeform 139"/>
              <p:cNvSpPr>
                <a:spLocks/>
              </p:cNvSpPr>
              <p:nvPr/>
            </p:nvSpPr>
            <p:spPr bwMode="auto">
              <a:xfrm>
                <a:off x="2754" y="1866"/>
                <a:ext cx="137" cy="290"/>
              </a:xfrm>
              <a:custGeom>
                <a:avLst/>
                <a:gdLst>
                  <a:gd name="T0" fmla="*/ 137 w 137"/>
                  <a:gd name="T1" fmla="*/ 14 h 290"/>
                  <a:gd name="T2" fmla="*/ 85 w 137"/>
                  <a:gd name="T3" fmla="*/ 0 h 290"/>
                  <a:gd name="T4" fmla="*/ 0 w 137"/>
                  <a:gd name="T5" fmla="*/ 276 h 290"/>
                  <a:gd name="T6" fmla="*/ 52 w 137"/>
                  <a:gd name="T7" fmla="*/ 290 h 290"/>
                  <a:gd name="T8" fmla="*/ 137 w 137"/>
                  <a:gd name="T9" fmla="*/ 14 h 290"/>
                </a:gdLst>
                <a:ahLst/>
                <a:cxnLst>
                  <a:cxn ang="0">
                    <a:pos x="T0" y="T1"/>
                  </a:cxn>
                  <a:cxn ang="0">
                    <a:pos x="T2" y="T3"/>
                  </a:cxn>
                  <a:cxn ang="0">
                    <a:pos x="T4" y="T5"/>
                  </a:cxn>
                  <a:cxn ang="0">
                    <a:pos x="T6" y="T7"/>
                  </a:cxn>
                  <a:cxn ang="0">
                    <a:pos x="T8" y="T9"/>
                  </a:cxn>
                </a:cxnLst>
                <a:rect l="0" t="0" r="r" b="b"/>
                <a:pathLst>
                  <a:path w="137" h="290">
                    <a:moveTo>
                      <a:pt x="137" y="14"/>
                    </a:moveTo>
                    <a:lnTo>
                      <a:pt x="85" y="0"/>
                    </a:lnTo>
                    <a:lnTo>
                      <a:pt x="0" y="276"/>
                    </a:lnTo>
                    <a:lnTo>
                      <a:pt x="52" y="290"/>
                    </a:lnTo>
                    <a:lnTo>
                      <a:pt x="137" y="14"/>
                    </a:ln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1" name="Freeform 140"/>
              <p:cNvSpPr>
                <a:spLocks/>
              </p:cNvSpPr>
              <p:nvPr/>
            </p:nvSpPr>
            <p:spPr bwMode="auto">
              <a:xfrm>
                <a:off x="2898" y="1904"/>
                <a:ext cx="118" cy="231"/>
              </a:xfrm>
              <a:custGeom>
                <a:avLst/>
                <a:gdLst>
                  <a:gd name="T0" fmla="*/ 118 w 118"/>
                  <a:gd name="T1" fmla="*/ 16 h 231"/>
                  <a:gd name="T2" fmla="*/ 66 w 118"/>
                  <a:gd name="T3" fmla="*/ 0 h 231"/>
                  <a:gd name="T4" fmla="*/ 0 w 118"/>
                  <a:gd name="T5" fmla="*/ 215 h 231"/>
                  <a:gd name="T6" fmla="*/ 52 w 118"/>
                  <a:gd name="T7" fmla="*/ 231 h 231"/>
                  <a:gd name="T8" fmla="*/ 118 w 118"/>
                  <a:gd name="T9" fmla="*/ 16 h 231"/>
                </a:gdLst>
                <a:ahLst/>
                <a:cxnLst>
                  <a:cxn ang="0">
                    <a:pos x="T0" y="T1"/>
                  </a:cxn>
                  <a:cxn ang="0">
                    <a:pos x="T2" y="T3"/>
                  </a:cxn>
                  <a:cxn ang="0">
                    <a:pos x="T4" y="T5"/>
                  </a:cxn>
                  <a:cxn ang="0">
                    <a:pos x="T6" y="T7"/>
                  </a:cxn>
                  <a:cxn ang="0">
                    <a:pos x="T8" y="T9"/>
                  </a:cxn>
                </a:cxnLst>
                <a:rect l="0" t="0" r="r" b="b"/>
                <a:pathLst>
                  <a:path w="118" h="231">
                    <a:moveTo>
                      <a:pt x="118" y="16"/>
                    </a:moveTo>
                    <a:lnTo>
                      <a:pt x="66" y="0"/>
                    </a:lnTo>
                    <a:lnTo>
                      <a:pt x="0" y="215"/>
                    </a:lnTo>
                    <a:lnTo>
                      <a:pt x="52" y="231"/>
                    </a:lnTo>
                    <a:lnTo>
                      <a:pt x="118" y="16"/>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2" name="Freeform 141"/>
              <p:cNvSpPr>
                <a:spLocks/>
              </p:cNvSpPr>
              <p:nvPr/>
            </p:nvSpPr>
            <p:spPr bwMode="auto">
              <a:xfrm>
                <a:off x="3030" y="1948"/>
                <a:ext cx="130" cy="275"/>
              </a:xfrm>
              <a:custGeom>
                <a:avLst/>
                <a:gdLst>
                  <a:gd name="T0" fmla="*/ 130 w 130"/>
                  <a:gd name="T1" fmla="*/ 17 h 275"/>
                  <a:gd name="T2" fmla="*/ 81 w 130"/>
                  <a:gd name="T3" fmla="*/ 0 h 275"/>
                  <a:gd name="T4" fmla="*/ 0 w 130"/>
                  <a:gd name="T5" fmla="*/ 258 h 275"/>
                  <a:gd name="T6" fmla="*/ 50 w 130"/>
                  <a:gd name="T7" fmla="*/ 275 h 275"/>
                  <a:gd name="T8" fmla="*/ 130 w 130"/>
                  <a:gd name="T9" fmla="*/ 17 h 275"/>
                </a:gdLst>
                <a:ahLst/>
                <a:cxnLst>
                  <a:cxn ang="0">
                    <a:pos x="T0" y="T1"/>
                  </a:cxn>
                  <a:cxn ang="0">
                    <a:pos x="T2" y="T3"/>
                  </a:cxn>
                  <a:cxn ang="0">
                    <a:pos x="T4" y="T5"/>
                  </a:cxn>
                  <a:cxn ang="0">
                    <a:pos x="T6" y="T7"/>
                  </a:cxn>
                  <a:cxn ang="0">
                    <a:pos x="T8" y="T9"/>
                  </a:cxn>
                </a:cxnLst>
                <a:rect l="0" t="0" r="r" b="b"/>
                <a:pathLst>
                  <a:path w="130" h="275">
                    <a:moveTo>
                      <a:pt x="130" y="17"/>
                    </a:moveTo>
                    <a:lnTo>
                      <a:pt x="81" y="0"/>
                    </a:lnTo>
                    <a:lnTo>
                      <a:pt x="0" y="258"/>
                    </a:lnTo>
                    <a:lnTo>
                      <a:pt x="50" y="275"/>
                    </a:lnTo>
                    <a:lnTo>
                      <a:pt x="130" y="17"/>
                    </a:lnTo>
                    <a:close/>
                  </a:path>
                </a:pathLst>
              </a:custGeom>
              <a:solidFill>
                <a:srgbClr val="74B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3" name="Freeform 142"/>
              <p:cNvSpPr>
                <a:spLocks/>
              </p:cNvSpPr>
              <p:nvPr/>
            </p:nvSpPr>
            <p:spPr bwMode="auto">
              <a:xfrm>
                <a:off x="2829" y="1759"/>
                <a:ext cx="700" cy="232"/>
              </a:xfrm>
              <a:custGeom>
                <a:avLst/>
                <a:gdLst>
                  <a:gd name="T0" fmla="*/ 0 w 700"/>
                  <a:gd name="T1" fmla="*/ 19 h 232"/>
                  <a:gd name="T2" fmla="*/ 7 w 700"/>
                  <a:gd name="T3" fmla="*/ 0 h 232"/>
                  <a:gd name="T4" fmla="*/ 700 w 700"/>
                  <a:gd name="T5" fmla="*/ 213 h 232"/>
                  <a:gd name="T6" fmla="*/ 693 w 700"/>
                  <a:gd name="T7" fmla="*/ 232 h 232"/>
                  <a:gd name="T8" fmla="*/ 0 w 700"/>
                  <a:gd name="T9" fmla="*/ 19 h 232"/>
                </a:gdLst>
                <a:ahLst/>
                <a:cxnLst>
                  <a:cxn ang="0">
                    <a:pos x="T0" y="T1"/>
                  </a:cxn>
                  <a:cxn ang="0">
                    <a:pos x="T2" y="T3"/>
                  </a:cxn>
                  <a:cxn ang="0">
                    <a:pos x="T4" y="T5"/>
                  </a:cxn>
                  <a:cxn ang="0">
                    <a:pos x="T6" y="T7"/>
                  </a:cxn>
                  <a:cxn ang="0">
                    <a:pos x="T8" y="T9"/>
                  </a:cxn>
                </a:cxnLst>
                <a:rect l="0" t="0" r="r" b="b"/>
                <a:pathLst>
                  <a:path w="700" h="232">
                    <a:moveTo>
                      <a:pt x="0" y="19"/>
                    </a:moveTo>
                    <a:lnTo>
                      <a:pt x="7" y="0"/>
                    </a:lnTo>
                    <a:lnTo>
                      <a:pt x="700" y="213"/>
                    </a:lnTo>
                    <a:lnTo>
                      <a:pt x="693"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4" name="Freeform 143"/>
              <p:cNvSpPr>
                <a:spLocks/>
              </p:cNvSpPr>
              <p:nvPr/>
            </p:nvSpPr>
            <p:spPr bwMode="auto">
              <a:xfrm>
                <a:off x="2843" y="1714"/>
                <a:ext cx="700" cy="232"/>
              </a:xfrm>
              <a:custGeom>
                <a:avLst/>
                <a:gdLst>
                  <a:gd name="T0" fmla="*/ 0 w 700"/>
                  <a:gd name="T1" fmla="*/ 19 h 232"/>
                  <a:gd name="T2" fmla="*/ 7 w 700"/>
                  <a:gd name="T3" fmla="*/ 0 h 232"/>
                  <a:gd name="T4" fmla="*/ 700 w 700"/>
                  <a:gd name="T5" fmla="*/ 213 h 232"/>
                  <a:gd name="T6" fmla="*/ 693 w 700"/>
                  <a:gd name="T7" fmla="*/ 232 h 232"/>
                  <a:gd name="T8" fmla="*/ 0 w 700"/>
                  <a:gd name="T9" fmla="*/ 19 h 232"/>
                </a:gdLst>
                <a:ahLst/>
                <a:cxnLst>
                  <a:cxn ang="0">
                    <a:pos x="T0" y="T1"/>
                  </a:cxn>
                  <a:cxn ang="0">
                    <a:pos x="T2" y="T3"/>
                  </a:cxn>
                  <a:cxn ang="0">
                    <a:pos x="T4" y="T5"/>
                  </a:cxn>
                  <a:cxn ang="0">
                    <a:pos x="T6" y="T7"/>
                  </a:cxn>
                  <a:cxn ang="0">
                    <a:pos x="T8" y="T9"/>
                  </a:cxn>
                </a:cxnLst>
                <a:rect l="0" t="0" r="r" b="b"/>
                <a:pathLst>
                  <a:path w="700" h="232">
                    <a:moveTo>
                      <a:pt x="0" y="19"/>
                    </a:moveTo>
                    <a:lnTo>
                      <a:pt x="7" y="0"/>
                    </a:lnTo>
                    <a:lnTo>
                      <a:pt x="700" y="213"/>
                    </a:lnTo>
                    <a:lnTo>
                      <a:pt x="693"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5" name="Freeform 144"/>
              <p:cNvSpPr>
                <a:spLocks/>
              </p:cNvSpPr>
              <p:nvPr/>
            </p:nvSpPr>
            <p:spPr bwMode="auto">
              <a:xfrm>
                <a:off x="2858" y="1672"/>
                <a:ext cx="697" cy="232"/>
              </a:xfrm>
              <a:custGeom>
                <a:avLst/>
                <a:gdLst>
                  <a:gd name="T0" fmla="*/ 0 w 697"/>
                  <a:gd name="T1" fmla="*/ 19 h 232"/>
                  <a:gd name="T2" fmla="*/ 4 w 697"/>
                  <a:gd name="T3" fmla="*/ 0 h 232"/>
                  <a:gd name="T4" fmla="*/ 697 w 697"/>
                  <a:gd name="T5" fmla="*/ 213 h 232"/>
                  <a:gd name="T6" fmla="*/ 692 w 697"/>
                  <a:gd name="T7" fmla="*/ 232 h 232"/>
                  <a:gd name="T8" fmla="*/ 0 w 697"/>
                  <a:gd name="T9" fmla="*/ 19 h 232"/>
                </a:gdLst>
                <a:ahLst/>
                <a:cxnLst>
                  <a:cxn ang="0">
                    <a:pos x="T0" y="T1"/>
                  </a:cxn>
                  <a:cxn ang="0">
                    <a:pos x="T2" y="T3"/>
                  </a:cxn>
                  <a:cxn ang="0">
                    <a:pos x="T4" y="T5"/>
                  </a:cxn>
                  <a:cxn ang="0">
                    <a:pos x="T6" y="T7"/>
                  </a:cxn>
                  <a:cxn ang="0">
                    <a:pos x="T8" y="T9"/>
                  </a:cxn>
                </a:cxnLst>
                <a:rect l="0" t="0" r="r" b="b"/>
                <a:pathLst>
                  <a:path w="697" h="232">
                    <a:moveTo>
                      <a:pt x="0" y="19"/>
                    </a:moveTo>
                    <a:lnTo>
                      <a:pt x="4" y="0"/>
                    </a:lnTo>
                    <a:lnTo>
                      <a:pt x="697"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6" name="Freeform 145"/>
              <p:cNvSpPr>
                <a:spLocks/>
              </p:cNvSpPr>
              <p:nvPr/>
            </p:nvSpPr>
            <p:spPr bwMode="auto">
              <a:xfrm>
                <a:off x="2872" y="1627"/>
                <a:ext cx="697" cy="232"/>
              </a:xfrm>
              <a:custGeom>
                <a:avLst/>
                <a:gdLst>
                  <a:gd name="T0" fmla="*/ 0 w 697"/>
                  <a:gd name="T1" fmla="*/ 19 h 232"/>
                  <a:gd name="T2" fmla="*/ 4 w 697"/>
                  <a:gd name="T3" fmla="*/ 0 h 232"/>
                  <a:gd name="T4" fmla="*/ 697 w 697"/>
                  <a:gd name="T5" fmla="*/ 213 h 232"/>
                  <a:gd name="T6" fmla="*/ 692 w 697"/>
                  <a:gd name="T7" fmla="*/ 232 h 232"/>
                  <a:gd name="T8" fmla="*/ 0 w 697"/>
                  <a:gd name="T9" fmla="*/ 19 h 232"/>
                </a:gdLst>
                <a:ahLst/>
                <a:cxnLst>
                  <a:cxn ang="0">
                    <a:pos x="T0" y="T1"/>
                  </a:cxn>
                  <a:cxn ang="0">
                    <a:pos x="T2" y="T3"/>
                  </a:cxn>
                  <a:cxn ang="0">
                    <a:pos x="T4" y="T5"/>
                  </a:cxn>
                  <a:cxn ang="0">
                    <a:pos x="T6" y="T7"/>
                  </a:cxn>
                  <a:cxn ang="0">
                    <a:pos x="T8" y="T9"/>
                  </a:cxn>
                </a:cxnLst>
                <a:rect l="0" t="0" r="r" b="b"/>
                <a:pathLst>
                  <a:path w="697" h="232">
                    <a:moveTo>
                      <a:pt x="0" y="19"/>
                    </a:moveTo>
                    <a:lnTo>
                      <a:pt x="4" y="0"/>
                    </a:lnTo>
                    <a:lnTo>
                      <a:pt x="697"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7" name="Freeform 146"/>
              <p:cNvSpPr>
                <a:spLocks/>
              </p:cNvSpPr>
              <p:nvPr/>
            </p:nvSpPr>
            <p:spPr bwMode="auto">
              <a:xfrm>
                <a:off x="2884" y="1582"/>
                <a:ext cx="699" cy="232"/>
              </a:xfrm>
              <a:custGeom>
                <a:avLst/>
                <a:gdLst>
                  <a:gd name="T0" fmla="*/ 0 w 699"/>
                  <a:gd name="T1" fmla="*/ 19 h 232"/>
                  <a:gd name="T2" fmla="*/ 7 w 699"/>
                  <a:gd name="T3" fmla="*/ 0 h 232"/>
                  <a:gd name="T4" fmla="*/ 699 w 699"/>
                  <a:gd name="T5" fmla="*/ 213 h 232"/>
                  <a:gd name="T6" fmla="*/ 692 w 699"/>
                  <a:gd name="T7" fmla="*/ 232 h 232"/>
                  <a:gd name="T8" fmla="*/ 0 w 699"/>
                  <a:gd name="T9" fmla="*/ 19 h 232"/>
                </a:gdLst>
                <a:ahLst/>
                <a:cxnLst>
                  <a:cxn ang="0">
                    <a:pos x="T0" y="T1"/>
                  </a:cxn>
                  <a:cxn ang="0">
                    <a:pos x="T2" y="T3"/>
                  </a:cxn>
                  <a:cxn ang="0">
                    <a:pos x="T4" y="T5"/>
                  </a:cxn>
                  <a:cxn ang="0">
                    <a:pos x="T6" y="T7"/>
                  </a:cxn>
                  <a:cxn ang="0">
                    <a:pos x="T8" y="T9"/>
                  </a:cxn>
                </a:cxnLst>
                <a:rect l="0" t="0" r="r" b="b"/>
                <a:pathLst>
                  <a:path w="699" h="232">
                    <a:moveTo>
                      <a:pt x="0" y="19"/>
                    </a:moveTo>
                    <a:lnTo>
                      <a:pt x="7" y="0"/>
                    </a:lnTo>
                    <a:lnTo>
                      <a:pt x="699"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8" name="Freeform 147"/>
              <p:cNvSpPr>
                <a:spLocks/>
              </p:cNvSpPr>
              <p:nvPr/>
            </p:nvSpPr>
            <p:spPr bwMode="auto">
              <a:xfrm>
                <a:off x="2898" y="1537"/>
                <a:ext cx="700" cy="232"/>
              </a:xfrm>
              <a:custGeom>
                <a:avLst/>
                <a:gdLst>
                  <a:gd name="T0" fmla="*/ 0 w 700"/>
                  <a:gd name="T1" fmla="*/ 19 h 232"/>
                  <a:gd name="T2" fmla="*/ 7 w 700"/>
                  <a:gd name="T3" fmla="*/ 0 h 232"/>
                  <a:gd name="T4" fmla="*/ 700 w 700"/>
                  <a:gd name="T5" fmla="*/ 213 h 232"/>
                  <a:gd name="T6" fmla="*/ 692 w 700"/>
                  <a:gd name="T7" fmla="*/ 232 h 232"/>
                  <a:gd name="T8" fmla="*/ 0 w 700"/>
                  <a:gd name="T9" fmla="*/ 19 h 232"/>
                </a:gdLst>
                <a:ahLst/>
                <a:cxnLst>
                  <a:cxn ang="0">
                    <a:pos x="T0" y="T1"/>
                  </a:cxn>
                  <a:cxn ang="0">
                    <a:pos x="T2" y="T3"/>
                  </a:cxn>
                  <a:cxn ang="0">
                    <a:pos x="T4" y="T5"/>
                  </a:cxn>
                  <a:cxn ang="0">
                    <a:pos x="T6" y="T7"/>
                  </a:cxn>
                  <a:cxn ang="0">
                    <a:pos x="T8" y="T9"/>
                  </a:cxn>
                </a:cxnLst>
                <a:rect l="0" t="0" r="r" b="b"/>
                <a:pathLst>
                  <a:path w="700" h="232">
                    <a:moveTo>
                      <a:pt x="0" y="19"/>
                    </a:moveTo>
                    <a:lnTo>
                      <a:pt x="7" y="0"/>
                    </a:lnTo>
                    <a:lnTo>
                      <a:pt x="700"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9" name="Freeform 148"/>
              <p:cNvSpPr>
                <a:spLocks/>
              </p:cNvSpPr>
              <p:nvPr/>
            </p:nvSpPr>
            <p:spPr bwMode="auto">
              <a:xfrm>
                <a:off x="2912" y="1495"/>
                <a:ext cx="697" cy="231"/>
              </a:xfrm>
              <a:custGeom>
                <a:avLst/>
                <a:gdLst>
                  <a:gd name="T0" fmla="*/ 0 w 697"/>
                  <a:gd name="T1" fmla="*/ 18 h 231"/>
                  <a:gd name="T2" fmla="*/ 5 w 697"/>
                  <a:gd name="T3" fmla="*/ 0 h 231"/>
                  <a:gd name="T4" fmla="*/ 697 w 697"/>
                  <a:gd name="T5" fmla="*/ 212 h 231"/>
                  <a:gd name="T6" fmla="*/ 693 w 697"/>
                  <a:gd name="T7" fmla="*/ 231 h 231"/>
                  <a:gd name="T8" fmla="*/ 0 w 697"/>
                  <a:gd name="T9" fmla="*/ 18 h 231"/>
                </a:gdLst>
                <a:ahLst/>
                <a:cxnLst>
                  <a:cxn ang="0">
                    <a:pos x="T0" y="T1"/>
                  </a:cxn>
                  <a:cxn ang="0">
                    <a:pos x="T2" y="T3"/>
                  </a:cxn>
                  <a:cxn ang="0">
                    <a:pos x="T4" y="T5"/>
                  </a:cxn>
                  <a:cxn ang="0">
                    <a:pos x="T6" y="T7"/>
                  </a:cxn>
                  <a:cxn ang="0">
                    <a:pos x="T8" y="T9"/>
                  </a:cxn>
                </a:cxnLst>
                <a:rect l="0" t="0" r="r" b="b"/>
                <a:pathLst>
                  <a:path w="697" h="231">
                    <a:moveTo>
                      <a:pt x="0" y="18"/>
                    </a:moveTo>
                    <a:lnTo>
                      <a:pt x="5" y="0"/>
                    </a:lnTo>
                    <a:lnTo>
                      <a:pt x="697" y="212"/>
                    </a:lnTo>
                    <a:lnTo>
                      <a:pt x="693" y="231"/>
                    </a:lnTo>
                    <a:lnTo>
                      <a:pt x="0" y="18"/>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0" name="Freeform 149"/>
              <p:cNvSpPr>
                <a:spLocks/>
              </p:cNvSpPr>
              <p:nvPr/>
            </p:nvSpPr>
            <p:spPr bwMode="auto">
              <a:xfrm>
                <a:off x="2926" y="1450"/>
                <a:ext cx="698" cy="231"/>
              </a:xfrm>
              <a:custGeom>
                <a:avLst/>
                <a:gdLst>
                  <a:gd name="T0" fmla="*/ 0 w 698"/>
                  <a:gd name="T1" fmla="*/ 19 h 231"/>
                  <a:gd name="T2" fmla="*/ 5 w 698"/>
                  <a:gd name="T3" fmla="*/ 0 h 231"/>
                  <a:gd name="T4" fmla="*/ 698 w 698"/>
                  <a:gd name="T5" fmla="*/ 212 h 231"/>
                  <a:gd name="T6" fmla="*/ 693 w 698"/>
                  <a:gd name="T7" fmla="*/ 231 h 231"/>
                  <a:gd name="T8" fmla="*/ 0 w 698"/>
                  <a:gd name="T9" fmla="*/ 19 h 231"/>
                </a:gdLst>
                <a:ahLst/>
                <a:cxnLst>
                  <a:cxn ang="0">
                    <a:pos x="T0" y="T1"/>
                  </a:cxn>
                  <a:cxn ang="0">
                    <a:pos x="T2" y="T3"/>
                  </a:cxn>
                  <a:cxn ang="0">
                    <a:pos x="T4" y="T5"/>
                  </a:cxn>
                  <a:cxn ang="0">
                    <a:pos x="T6" y="T7"/>
                  </a:cxn>
                  <a:cxn ang="0">
                    <a:pos x="T8" y="T9"/>
                  </a:cxn>
                </a:cxnLst>
                <a:rect l="0" t="0" r="r" b="b"/>
                <a:pathLst>
                  <a:path w="698" h="231">
                    <a:moveTo>
                      <a:pt x="0" y="19"/>
                    </a:moveTo>
                    <a:lnTo>
                      <a:pt x="5" y="0"/>
                    </a:lnTo>
                    <a:lnTo>
                      <a:pt x="698" y="212"/>
                    </a:lnTo>
                    <a:lnTo>
                      <a:pt x="693" y="231"/>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1" name="Freeform 150"/>
              <p:cNvSpPr>
                <a:spLocks/>
              </p:cNvSpPr>
              <p:nvPr/>
            </p:nvSpPr>
            <p:spPr bwMode="auto">
              <a:xfrm>
                <a:off x="2945" y="1405"/>
                <a:ext cx="697" cy="234"/>
              </a:xfrm>
              <a:custGeom>
                <a:avLst/>
                <a:gdLst>
                  <a:gd name="T0" fmla="*/ 0 w 697"/>
                  <a:gd name="T1" fmla="*/ 19 h 234"/>
                  <a:gd name="T2" fmla="*/ 5 w 697"/>
                  <a:gd name="T3" fmla="*/ 0 h 234"/>
                  <a:gd name="T4" fmla="*/ 697 w 697"/>
                  <a:gd name="T5" fmla="*/ 215 h 234"/>
                  <a:gd name="T6" fmla="*/ 693 w 697"/>
                  <a:gd name="T7" fmla="*/ 234 h 234"/>
                  <a:gd name="T8" fmla="*/ 0 w 697"/>
                  <a:gd name="T9" fmla="*/ 19 h 234"/>
                </a:gdLst>
                <a:ahLst/>
                <a:cxnLst>
                  <a:cxn ang="0">
                    <a:pos x="T0" y="T1"/>
                  </a:cxn>
                  <a:cxn ang="0">
                    <a:pos x="T2" y="T3"/>
                  </a:cxn>
                  <a:cxn ang="0">
                    <a:pos x="T4" y="T5"/>
                  </a:cxn>
                  <a:cxn ang="0">
                    <a:pos x="T6" y="T7"/>
                  </a:cxn>
                  <a:cxn ang="0">
                    <a:pos x="T8" y="T9"/>
                  </a:cxn>
                </a:cxnLst>
                <a:rect l="0" t="0" r="r" b="b"/>
                <a:pathLst>
                  <a:path w="697" h="234">
                    <a:moveTo>
                      <a:pt x="0" y="19"/>
                    </a:moveTo>
                    <a:lnTo>
                      <a:pt x="5" y="0"/>
                    </a:lnTo>
                    <a:lnTo>
                      <a:pt x="697" y="215"/>
                    </a:lnTo>
                    <a:lnTo>
                      <a:pt x="693" y="234"/>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2" name="Freeform 151"/>
              <p:cNvSpPr>
                <a:spLocks/>
              </p:cNvSpPr>
              <p:nvPr/>
            </p:nvSpPr>
            <p:spPr bwMode="auto">
              <a:xfrm>
                <a:off x="2959" y="1360"/>
                <a:ext cx="698" cy="234"/>
              </a:xfrm>
              <a:custGeom>
                <a:avLst/>
                <a:gdLst>
                  <a:gd name="T0" fmla="*/ 0 w 698"/>
                  <a:gd name="T1" fmla="*/ 19 h 234"/>
                  <a:gd name="T2" fmla="*/ 5 w 698"/>
                  <a:gd name="T3" fmla="*/ 0 h 234"/>
                  <a:gd name="T4" fmla="*/ 698 w 698"/>
                  <a:gd name="T5" fmla="*/ 215 h 234"/>
                  <a:gd name="T6" fmla="*/ 693 w 698"/>
                  <a:gd name="T7" fmla="*/ 234 h 234"/>
                  <a:gd name="T8" fmla="*/ 0 w 698"/>
                  <a:gd name="T9" fmla="*/ 19 h 234"/>
                </a:gdLst>
                <a:ahLst/>
                <a:cxnLst>
                  <a:cxn ang="0">
                    <a:pos x="T0" y="T1"/>
                  </a:cxn>
                  <a:cxn ang="0">
                    <a:pos x="T2" y="T3"/>
                  </a:cxn>
                  <a:cxn ang="0">
                    <a:pos x="T4" y="T5"/>
                  </a:cxn>
                  <a:cxn ang="0">
                    <a:pos x="T6" y="T7"/>
                  </a:cxn>
                  <a:cxn ang="0">
                    <a:pos x="T8" y="T9"/>
                  </a:cxn>
                </a:cxnLst>
                <a:rect l="0" t="0" r="r" b="b"/>
                <a:pathLst>
                  <a:path w="698" h="234">
                    <a:moveTo>
                      <a:pt x="0" y="19"/>
                    </a:moveTo>
                    <a:lnTo>
                      <a:pt x="5" y="0"/>
                    </a:lnTo>
                    <a:lnTo>
                      <a:pt x="698" y="215"/>
                    </a:lnTo>
                    <a:lnTo>
                      <a:pt x="693" y="234"/>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3" name="Freeform 152"/>
              <p:cNvSpPr>
                <a:spLocks/>
              </p:cNvSpPr>
              <p:nvPr/>
            </p:nvSpPr>
            <p:spPr bwMode="auto">
              <a:xfrm>
                <a:off x="2971" y="1320"/>
                <a:ext cx="700" cy="231"/>
              </a:xfrm>
              <a:custGeom>
                <a:avLst/>
                <a:gdLst>
                  <a:gd name="T0" fmla="*/ 0 w 700"/>
                  <a:gd name="T1" fmla="*/ 19 h 231"/>
                  <a:gd name="T2" fmla="*/ 7 w 700"/>
                  <a:gd name="T3" fmla="*/ 0 h 231"/>
                  <a:gd name="T4" fmla="*/ 700 w 700"/>
                  <a:gd name="T5" fmla="*/ 212 h 231"/>
                  <a:gd name="T6" fmla="*/ 693 w 700"/>
                  <a:gd name="T7" fmla="*/ 231 h 231"/>
                  <a:gd name="T8" fmla="*/ 0 w 700"/>
                  <a:gd name="T9" fmla="*/ 19 h 231"/>
                </a:gdLst>
                <a:ahLst/>
                <a:cxnLst>
                  <a:cxn ang="0">
                    <a:pos x="T0" y="T1"/>
                  </a:cxn>
                  <a:cxn ang="0">
                    <a:pos x="T2" y="T3"/>
                  </a:cxn>
                  <a:cxn ang="0">
                    <a:pos x="T4" y="T5"/>
                  </a:cxn>
                  <a:cxn ang="0">
                    <a:pos x="T6" y="T7"/>
                  </a:cxn>
                  <a:cxn ang="0">
                    <a:pos x="T8" y="T9"/>
                  </a:cxn>
                </a:cxnLst>
                <a:rect l="0" t="0" r="r" b="b"/>
                <a:pathLst>
                  <a:path w="700" h="231">
                    <a:moveTo>
                      <a:pt x="0" y="19"/>
                    </a:moveTo>
                    <a:lnTo>
                      <a:pt x="7" y="0"/>
                    </a:lnTo>
                    <a:lnTo>
                      <a:pt x="700" y="212"/>
                    </a:lnTo>
                    <a:lnTo>
                      <a:pt x="693" y="231"/>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4" name="Freeform 153"/>
              <p:cNvSpPr>
                <a:spLocks/>
              </p:cNvSpPr>
              <p:nvPr/>
            </p:nvSpPr>
            <p:spPr bwMode="auto">
              <a:xfrm>
                <a:off x="2985" y="1275"/>
                <a:ext cx="698" cy="231"/>
              </a:xfrm>
              <a:custGeom>
                <a:avLst/>
                <a:gdLst>
                  <a:gd name="T0" fmla="*/ 0 w 698"/>
                  <a:gd name="T1" fmla="*/ 16 h 231"/>
                  <a:gd name="T2" fmla="*/ 7 w 698"/>
                  <a:gd name="T3" fmla="*/ 0 h 231"/>
                  <a:gd name="T4" fmla="*/ 698 w 698"/>
                  <a:gd name="T5" fmla="*/ 212 h 231"/>
                  <a:gd name="T6" fmla="*/ 693 w 698"/>
                  <a:gd name="T7" fmla="*/ 231 h 231"/>
                  <a:gd name="T8" fmla="*/ 0 w 698"/>
                  <a:gd name="T9" fmla="*/ 16 h 231"/>
                </a:gdLst>
                <a:ahLst/>
                <a:cxnLst>
                  <a:cxn ang="0">
                    <a:pos x="T0" y="T1"/>
                  </a:cxn>
                  <a:cxn ang="0">
                    <a:pos x="T2" y="T3"/>
                  </a:cxn>
                  <a:cxn ang="0">
                    <a:pos x="T4" y="T5"/>
                  </a:cxn>
                  <a:cxn ang="0">
                    <a:pos x="T6" y="T7"/>
                  </a:cxn>
                  <a:cxn ang="0">
                    <a:pos x="T8" y="T9"/>
                  </a:cxn>
                </a:cxnLst>
                <a:rect l="0" t="0" r="r" b="b"/>
                <a:pathLst>
                  <a:path w="698" h="231">
                    <a:moveTo>
                      <a:pt x="0" y="16"/>
                    </a:moveTo>
                    <a:lnTo>
                      <a:pt x="7" y="0"/>
                    </a:lnTo>
                    <a:lnTo>
                      <a:pt x="698" y="212"/>
                    </a:lnTo>
                    <a:lnTo>
                      <a:pt x="693" y="231"/>
                    </a:lnTo>
                    <a:lnTo>
                      <a:pt x="0" y="1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5" name="Freeform 154"/>
              <p:cNvSpPr>
                <a:spLocks/>
              </p:cNvSpPr>
              <p:nvPr/>
            </p:nvSpPr>
            <p:spPr bwMode="auto">
              <a:xfrm>
                <a:off x="2999" y="1230"/>
                <a:ext cx="698" cy="231"/>
              </a:xfrm>
              <a:custGeom>
                <a:avLst/>
                <a:gdLst>
                  <a:gd name="T0" fmla="*/ 0 w 698"/>
                  <a:gd name="T1" fmla="*/ 19 h 231"/>
                  <a:gd name="T2" fmla="*/ 5 w 698"/>
                  <a:gd name="T3" fmla="*/ 0 h 231"/>
                  <a:gd name="T4" fmla="*/ 698 w 698"/>
                  <a:gd name="T5" fmla="*/ 213 h 231"/>
                  <a:gd name="T6" fmla="*/ 693 w 698"/>
                  <a:gd name="T7" fmla="*/ 231 h 231"/>
                  <a:gd name="T8" fmla="*/ 0 w 698"/>
                  <a:gd name="T9" fmla="*/ 19 h 231"/>
                </a:gdLst>
                <a:ahLst/>
                <a:cxnLst>
                  <a:cxn ang="0">
                    <a:pos x="T0" y="T1"/>
                  </a:cxn>
                  <a:cxn ang="0">
                    <a:pos x="T2" y="T3"/>
                  </a:cxn>
                  <a:cxn ang="0">
                    <a:pos x="T4" y="T5"/>
                  </a:cxn>
                  <a:cxn ang="0">
                    <a:pos x="T6" y="T7"/>
                  </a:cxn>
                  <a:cxn ang="0">
                    <a:pos x="T8" y="T9"/>
                  </a:cxn>
                </a:cxnLst>
                <a:rect l="0" t="0" r="r" b="b"/>
                <a:pathLst>
                  <a:path w="698" h="231">
                    <a:moveTo>
                      <a:pt x="0" y="19"/>
                    </a:moveTo>
                    <a:lnTo>
                      <a:pt x="5" y="0"/>
                    </a:lnTo>
                    <a:lnTo>
                      <a:pt x="698" y="213"/>
                    </a:lnTo>
                    <a:lnTo>
                      <a:pt x="693" y="231"/>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6" name="Freeform 155"/>
              <p:cNvSpPr>
                <a:spLocks/>
              </p:cNvSpPr>
              <p:nvPr/>
            </p:nvSpPr>
            <p:spPr bwMode="auto">
              <a:xfrm>
                <a:off x="3014" y="1185"/>
                <a:ext cx="697" cy="232"/>
              </a:xfrm>
              <a:custGeom>
                <a:avLst/>
                <a:gdLst>
                  <a:gd name="T0" fmla="*/ 0 w 697"/>
                  <a:gd name="T1" fmla="*/ 19 h 232"/>
                  <a:gd name="T2" fmla="*/ 4 w 697"/>
                  <a:gd name="T3" fmla="*/ 0 h 232"/>
                  <a:gd name="T4" fmla="*/ 697 w 697"/>
                  <a:gd name="T5" fmla="*/ 213 h 232"/>
                  <a:gd name="T6" fmla="*/ 692 w 697"/>
                  <a:gd name="T7" fmla="*/ 232 h 232"/>
                  <a:gd name="T8" fmla="*/ 0 w 697"/>
                  <a:gd name="T9" fmla="*/ 19 h 232"/>
                </a:gdLst>
                <a:ahLst/>
                <a:cxnLst>
                  <a:cxn ang="0">
                    <a:pos x="T0" y="T1"/>
                  </a:cxn>
                  <a:cxn ang="0">
                    <a:pos x="T2" y="T3"/>
                  </a:cxn>
                  <a:cxn ang="0">
                    <a:pos x="T4" y="T5"/>
                  </a:cxn>
                  <a:cxn ang="0">
                    <a:pos x="T6" y="T7"/>
                  </a:cxn>
                  <a:cxn ang="0">
                    <a:pos x="T8" y="T9"/>
                  </a:cxn>
                </a:cxnLst>
                <a:rect l="0" t="0" r="r" b="b"/>
                <a:pathLst>
                  <a:path w="697" h="232">
                    <a:moveTo>
                      <a:pt x="0" y="19"/>
                    </a:moveTo>
                    <a:lnTo>
                      <a:pt x="4" y="0"/>
                    </a:lnTo>
                    <a:lnTo>
                      <a:pt x="697"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7" name="Freeform 156"/>
              <p:cNvSpPr>
                <a:spLocks/>
              </p:cNvSpPr>
              <p:nvPr/>
            </p:nvSpPr>
            <p:spPr bwMode="auto">
              <a:xfrm>
                <a:off x="3217" y="2303"/>
                <a:ext cx="196" cy="78"/>
              </a:xfrm>
              <a:custGeom>
                <a:avLst/>
                <a:gdLst>
                  <a:gd name="T0" fmla="*/ 0 w 196"/>
                  <a:gd name="T1" fmla="*/ 19 h 78"/>
                  <a:gd name="T2" fmla="*/ 5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5"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8" name="Freeform 157"/>
              <p:cNvSpPr>
                <a:spLocks/>
              </p:cNvSpPr>
              <p:nvPr/>
            </p:nvSpPr>
            <p:spPr bwMode="auto">
              <a:xfrm>
                <a:off x="3231" y="2258"/>
                <a:ext cx="196" cy="78"/>
              </a:xfrm>
              <a:custGeom>
                <a:avLst/>
                <a:gdLst>
                  <a:gd name="T0" fmla="*/ 0 w 196"/>
                  <a:gd name="T1" fmla="*/ 19 h 78"/>
                  <a:gd name="T2" fmla="*/ 5 w 196"/>
                  <a:gd name="T3" fmla="*/ 0 h 78"/>
                  <a:gd name="T4" fmla="*/ 196 w 196"/>
                  <a:gd name="T5" fmla="*/ 59 h 78"/>
                  <a:gd name="T6" fmla="*/ 192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5" y="0"/>
                    </a:lnTo>
                    <a:lnTo>
                      <a:pt x="196" y="59"/>
                    </a:lnTo>
                    <a:lnTo>
                      <a:pt x="192"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9" name="Freeform 158"/>
              <p:cNvSpPr>
                <a:spLocks/>
              </p:cNvSpPr>
              <p:nvPr/>
            </p:nvSpPr>
            <p:spPr bwMode="auto">
              <a:xfrm>
                <a:off x="3255" y="2180"/>
                <a:ext cx="196" cy="78"/>
              </a:xfrm>
              <a:custGeom>
                <a:avLst/>
                <a:gdLst>
                  <a:gd name="T0" fmla="*/ 0 w 196"/>
                  <a:gd name="T1" fmla="*/ 19 h 78"/>
                  <a:gd name="T2" fmla="*/ 4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4"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0" name="Freeform 159"/>
              <p:cNvSpPr>
                <a:spLocks/>
              </p:cNvSpPr>
              <p:nvPr/>
            </p:nvSpPr>
            <p:spPr bwMode="auto">
              <a:xfrm>
                <a:off x="3269" y="2135"/>
                <a:ext cx="196" cy="78"/>
              </a:xfrm>
              <a:custGeom>
                <a:avLst/>
                <a:gdLst>
                  <a:gd name="T0" fmla="*/ 0 w 196"/>
                  <a:gd name="T1" fmla="*/ 19 h 78"/>
                  <a:gd name="T2" fmla="*/ 5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5"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1" name="Freeform 160"/>
              <p:cNvSpPr>
                <a:spLocks/>
              </p:cNvSpPr>
              <p:nvPr/>
            </p:nvSpPr>
            <p:spPr bwMode="auto">
              <a:xfrm>
                <a:off x="3293" y="2055"/>
                <a:ext cx="196" cy="78"/>
              </a:xfrm>
              <a:custGeom>
                <a:avLst/>
                <a:gdLst>
                  <a:gd name="T0" fmla="*/ 0 w 196"/>
                  <a:gd name="T1" fmla="*/ 19 h 78"/>
                  <a:gd name="T2" fmla="*/ 4 w 196"/>
                  <a:gd name="T3" fmla="*/ 0 h 78"/>
                  <a:gd name="T4" fmla="*/ 196 w 196"/>
                  <a:gd name="T5" fmla="*/ 61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4" y="0"/>
                    </a:lnTo>
                    <a:lnTo>
                      <a:pt x="196" y="61"/>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2" name="Freeform 161"/>
              <p:cNvSpPr>
                <a:spLocks/>
              </p:cNvSpPr>
              <p:nvPr/>
            </p:nvSpPr>
            <p:spPr bwMode="auto">
              <a:xfrm>
                <a:off x="3307" y="2010"/>
                <a:ext cx="196" cy="78"/>
              </a:xfrm>
              <a:custGeom>
                <a:avLst/>
                <a:gdLst>
                  <a:gd name="T0" fmla="*/ 0 w 196"/>
                  <a:gd name="T1" fmla="*/ 19 h 78"/>
                  <a:gd name="T2" fmla="*/ 4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4"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3" name="Freeform 162"/>
              <p:cNvSpPr>
                <a:spLocks/>
              </p:cNvSpPr>
              <p:nvPr/>
            </p:nvSpPr>
            <p:spPr bwMode="auto">
              <a:xfrm>
                <a:off x="3129" y="2237"/>
                <a:ext cx="60" cy="59"/>
              </a:xfrm>
              <a:custGeom>
                <a:avLst/>
                <a:gdLst>
                  <a:gd name="T0" fmla="*/ 23 w 25"/>
                  <a:gd name="T1" fmla="*/ 16 h 25"/>
                  <a:gd name="T2" fmla="*/ 16 w 25"/>
                  <a:gd name="T3" fmla="*/ 2 h 25"/>
                  <a:gd name="T4" fmla="*/ 2 w 25"/>
                  <a:gd name="T5" fmla="*/ 10 h 25"/>
                  <a:gd name="T6" fmla="*/ 9 w 25"/>
                  <a:gd name="T7" fmla="*/ 24 h 25"/>
                  <a:gd name="T8" fmla="*/ 23 w 25"/>
                  <a:gd name="T9" fmla="*/ 16 h 25"/>
                </a:gdLst>
                <a:ahLst/>
                <a:cxnLst>
                  <a:cxn ang="0">
                    <a:pos x="T0" y="T1"/>
                  </a:cxn>
                  <a:cxn ang="0">
                    <a:pos x="T2" y="T3"/>
                  </a:cxn>
                  <a:cxn ang="0">
                    <a:pos x="T4" y="T5"/>
                  </a:cxn>
                  <a:cxn ang="0">
                    <a:pos x="T6" y="T7"/>
                  </a:cxn>
                  <a:cxn ang="0">
                    <a:pos x="T8" y="T9"/>
                  </a:cxn>
                </a:cxnLst>
                <a:rect l="0" t="0" r="r" b="b"/>
                <a:pathLst>
                  <a:path w="25" h="25">
                    <a:moveTo>
                      <a:pt x="23" y="16"/>
                    </a:moveTo>
                    <a:cubicBezTo>
                      <a:pt x="25" y="10"/>
                      <a:pt x="22" y="4"/>
                      <a:pt x="16" y="2"/>
                    </a:cubicBezTo>
                    <a:cubicBezTo>
                      <a:pt x="10" y="0"/>
                      <a:pt x="4" y="4"/>
                      <a:pt x="2" y="10"/>
                    </a:cubicBezTo>
                    <a:cubicBezTo>
                      <a:pt x="0" y="16"/>
                      <a:pt x="3" y="22"/>
                      <a:pt x="9" y="24"/>
                    </a:cubicBezTo>
                    <a:cubicBezTo>
                      <a:pt x="15" y="25"/>
                      <a:pt x="22" y="22"/>
                      <a:pt x="23" y="16"/>
                    </a:cubicBez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4" name="Freeform 163"/>
              <p:cNvSpPr>
                <a:spLocks/>
              </p:cNvSpPr>
              <p:nvPr/>
            </p:nvSpPr>
            <p:spPr bwMode="auto">
              <a:xfrm>
                <a:off x="3165" y="2119"/>
                <a:ext cx="59" cy="59"/>
              </a:xfrm>
              <a:custGeom>
                <a:avLst/>
                <a:gdLst>
                  <a:gd name="T0" fmla="*/ 23 w 25"/>
                  <a:gd name="T1" fmla="*/ 16 h 25"/>
                  <a:gd name="T2" fmla="*/ 16 w 25"/>
                  <a:gd name="T3" fmla="*/ 1 h 25"/>
                  <a:gd name="T4" fmla="*/ 2 w 25"/>
                  <a:gd name="T5" fmla="*/ 9 h 25"/>
                  <a:gd name="T6" fmla="*/ 9 w 25"/>
                  <a:gd name="T7" fmla="*/ 23 h 25"/>
                  <a:gd name="T8" fmla="*/ 23 w 25"/>
                  <a:gd name="T9" fmla="*/ 16 h 25"/>
                </a:gdLst>
                <a:ahLst/>
                <a:cxnLst>
                  <a:cxn ang="0">
                    <a:pos x="T0" y="T1"/>
                  </a:cxn>
                  <a:cxn ang="0">
                    <a:pos x="T2" y="T3"/>
                  </a:cxn>
                  <a:cxn ang="0">
                    <a:pos x="T4" y="T5"/>
                  </a:cxn>
                  <a:cxn ang="0">
                    <a:pos x="T6" y="T7"/>
                  </a:cxn>
                  <a:cxn ang="0">
                    <a:pos x="T8" y="T9"/>
                  </a:cxn>
                </a:cxnLst>
                <a:rect l="0" t="0" r="r" b="b"/>
                <a:pathLst>
                  <a:path w="25" h="25">
                    <a:moveTo>
                      <a:pt x="23" y="16"/>
                    </a:moveTo>
                    <a:cubicBezTo>
                      <a:pt x="25" y="10"/>
                      <a:pt x="22" y="3"/>
                      <a:pt x="16" y="1"/>
                    </a:cubicBezTo>
                    <a:cubicBezTo>
                      <a:pt x="10" y="0"/>
                      <a:pt x="3" y="3"/>
                      <a:pt x="2" y="9"/>
                    </a:cubicBezTo>
                    <a:cubicBezTo>
                      <a:pt x="0" y="15"/>
                      <a:pt x="3" y="21"/>
                      <a:pt x="9" y="23"/>
                    </a:cubicBezTo>
                    <a:cubicBezTo>
                      <a:pt x="15" y="25"/>
                      <a:pt x="22" y="22"/>
                      <a:pt x="23" y="16"/>
                    </a:cubicBez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5" name="Freeform 164"/>
              <p:cNvSpPr>
                <a:spLocks/>
              </p:cNvSpPr>
              <p:nvPr/>
            </p:nvSpPr>
            <p:spPr bwMode="auto">
              <a:xfrm>
                <a:off x="3200" y="1996"/>
                <a:ext cx="59" cy="61"/>
              </a:xfrm>
              <a:custGeom>
                <a:avLst/>
                <a:gdLst>
                  <a:gd name="T0" fmla="*/ 24 w 25"/>
                  <a:gd name="T1" fmla="*/ 16 h 26"/>
                  <a:gd name="T2" fmla="*/ 16 w 25"/>
                  <a:gd name="T3" fmla="*/ 2 h 26"/>
                  <a:gd name="T4" fmla="*/ 2 w 25"/>
                  <a:gd name="T5" fmla="*/ 10 h 26"/>
                  <a:gd name="T6" fmla="*/ 10 w 25"/>
                  <a:gd name="T7" fmla="*/ 24 h 26"/>
                  <a:gd name="T8" fmla="*/ 24 w 25"/>
                  <a:gd name="T9" fmla="*/ 16 h 26"/>
                </a:gdLst>
                <a:ahLst/>
                <a:cxnLst>
                  <a:cxn ang="0">
                    <a:pos x="T0" y="T1"/>
                  </a:cxn>
                  <a:cxn ang="0">
                    <a:pos x="T2" y="T3"/>
                  </a:cxn>
                  <a:cxn ang="0">
                    <a:pos x="T4" y="T5"/>
                  </a:cxn>
                  <a:cxn ang="0">
                    <a:pos x="T6" y="T7"/>
                  </a:cxn>
                  <a:cxn ang="0">
                    <a:pos x="T8" y="T9"/>
                  </a:cxn>
                </a:cxnLst>
                <a:rect l="0" t="0" r="r" b="b"/>
                <a:pathLst>
                  <a:path w="25" h="26">
                    <a:moveTo>
                      <a:pt x="24" y="16"/>
                    </a:moveTo>
                    <a:cubicBezTo>
                      <a:pt x="25" y="10"/>
                      <a:pt x="22" y="4"/>
                      <a:pt x="16" y="2"/>
                    </a:cubicBezTo>
                    <a:cubicBezTo>
                      <a:pt x="10" y="0"/>
                      <a:pt x="4" y="4"/>
                      <a:pt x="2" y="10"/>
                    </a:cubicBezTo>
                    <a:cubicBezTo>
                      <a:pt x="0" y="16"/>
                      <a:pt x="4" y="22"/>
                      <a:pt x="10" y="24"/>
                    </a:cubicBezTo>
                    <a:cubicBezTo>
                      <a:pt x="16" y="26"/>
                      <a:pt x="22" y="22"/>
                      <a:pt x="24" y="16"/>
                    </a:cubicBez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6" name="Freeform 165"/>
              <p:cNvSpPr>
                <a:spLocks/>
              </p:cNvSpPr>
              <p:nvPr/>
            </p:nvSpPr>
            <p:spPr bwMode="auto">
              <a:xfrm>
                <a:off x="2423" y="1135"/>
                <a:ext cx="1073" cy="1376"/>
              </a:xfrm>
              <a:custGeom>
                <a:avLst/>
                <a:gdLst>
                  <a:gd name="T0" fmla="*/ 172 w 1073"/>
                  <a:gd name="T1" fmla="*/ 1376 h 1376"/>
                  <a:gd name="T2" fmla="*/ 1073 w 1073"/>
                  <a:gd name="T3" fmla="*/ 1251 h 1376"/>
                  <a:gd name="T4" fmla="*/ 900 w 1073"/>
                  <a:gd name="T5" fmla="*/ 0 h 1376"/>
                  <a:gd name="T6" fmla="*/ 0 w 1073"/>
                  <a:gd name="T7" fmla="*/ 123 h 1376"/>
                  <a:gd name="T8" fmla="*/ 172 w 1073"/>
                  <a:gd name="T9" fmla="*/ 1376 h 1376"/>
                </a:gdLst>
                <a:ahLst/>
                <a:cxnLst>
                  <a:cxn ang="0">
                    <a:pos x="T0" y="T1"/>
                  </a:cxn>
                  <a:cxn ang="0">
                    <a:pos x="T2" y="T3"/>
                  </a:cxn>
                  <a:cxn ang="0">
                    <a:pos x="T4" y="T5"/>
                  </a:cxn>
                  <a:cxn ang="0">
                    <a:pos x="T6" y="T7"/>
                  </a:cxn>
                  <a:cxn ang="0">
                    <a:pos x="T8" y="T9"/>
                  </a:cxn>
                </a:cxnLst>
                <a:rect l="0" t="0" r="r" b="b"/>
                <a:pathLst>
                  <a:path w="1073" h="1376">
                    <a:moveTo>
                      <a:pt x="172" y="1376"/>
                    </a:moveTo>
                    <a:lnTo>
                      <a:pt x="1073" y="1251"/>
                    </a:lnTo>
                    <a:lnTo>
                      <a:pt x="900" y="0"/>
                    </a:lnTo>
                    <a:lnTo>
                      <a:pt x="0" y="123"/>
                    </a:lnTo>
                    <a:lnTo>
                      <a:pt x="172" y="1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7" name="Freeform 166"/>
              <p:cNvSpPr>
                <a:spLocks/>
              </p:cNvSpPr>
              <p:nvPr/>
            </p:nvSpPr>
            <p:spPr bwMode="auto">
              <a:xfrm>
                <a:off x="3243" y="1984"/>
                <a:ext cx="92" cy="293"/>
              </a:xfrm>
              <a:custGeom>
                <a:avLst/>
                <a:gdLst>
                  <a:gd name="T0" fmla="*/ 0 w 92"/>
                  <a:gd name="T1" fmla="*/ 7 h 293"/>
                  <a:gd name="T2" fmla="*/ 54 w 92"/>
                  <a:gd name="T3" fmla="*/ 0 h 293"/>
                  <a:gd name="T4" fmla="*/ 92 w 92"/>
                  <a:gd name="T5" fmla="*/ 286 h 293"/>
                  <a:gd name="T6" fmla="*/ 40 w 92"/>
                  <a:gd name="T7" fmla="*/ 293 h 293"/>
                  <a:gd name="T8" fmla="*/ 0 w 92"/>
                  <a:gd name="T9" fmla="*/ 7 h 293"/>
                </a:gdLst>
                <a:ahLst/>
                <a:cxnLst>
                  <a:cxn ang="0">
                    <a:pos x="T0" y="T1"/>
                  </a:cxn>
                  <a:cxn ang="0">
                    <a:pos x="T2" y="T3"/>
                  </a:cxn>
                  <a:cxn ang="0">
                    <a:pos x="T4" y="T5"/>
                  </a:cxn>
                  <a:cxn ang="0">
                    <a:pos x="T6" y="T7"/>
                  </a:cxn>
                  <a:cxn ang="0">
                    <a:pos x="T8" y="T9"/>
                  </a:cxn>
                </a:cxnLst>
                <a:rect l="0" t="0" r="r" b="b"/>
                <a:pathLst>
                  <a:path w="92" h="293">
                    <a:moveTo>
                      <a:pt x="0" y="7"/>
                    </a:moveTo>
                    <a:lnTo>
                      <a:pt x="54" y="0"/>
                    </a:lnTo>
                    <a:lnTo>
                      <a:pt x="92" y="286"/>
                    </a:lnTo>
                    <a:lnTo>
                      <a:pt x="40" y="293"/>
                    </a:lnTo>
                    <a:lnTo>
                      <a:pt x="0" y="7"/>
                    </a:ln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8" name="Freeform 167"/>
              <p:cNvSpPr>
                <a:spLocks/>
              </p:cNvSpPr>
              <p:nvPr/>
            </p:nvSpPr>
            <p:spPr bwMode="auto">
              <a:xfrm>
                <a:off x="3113" y="2000"/>
                <a:ext cx="85" cy="232"/>
              </a:xfrm>
              <a:custGeom>
                <a:avLst/>
                <a:gdLst>
                  <a:gd name="T0" fmla="*/ 0 w 85"/>
                  <a:gd name="T1" fmla="*/ 8 h 232"/>
                  <a:gd name="T2" fmla="*/ 54 w 85"/>
                  <a:gd name="T3" fmla="*/ 0 h 232"/>
                  <a:gd name="T4" fmla="*/ 85 w 85"/>
                  <a:gd name="T5" fmla="*/ 225 h 232"/>
                  <a:gd name="T6" fmla="*/ 31 w 85"/>
                  <a:gd name="T7" fmla="*/ 232 h 232"/>
                  <a:gd name="T8" fmla="*/ 0 w 85"/>
                  <a:gd name="T9" fmla="*/ 8 h 232"/>
                </a:gdLst>
                <a:ahLst/>
                <a:cxnLst>
                  <a:cxn ang="0">
                    <a:pos x="T0" y="T1"/>
                  </a:cxn>
                  <a:cxn ang="0">
                    <a:pos x="T2" y="T3"/>
                  </a:cxn>
                  <a:cxn ang="0">
                    <a:pos x="T4" y="T5"/>
                  </a:cxn>
                  <a:cxn ang="0">
                    <a:pos x="T6" y="T7"/>
                  </a:cxn>
                  <a:cxn ang="0">
                    <a:pos x="T8" y="T9"/>
                  </a:cxn>
                </a:cxnLst>
                <a:rect l="0" t="0" r="r" b="b"/>
                <a:pathLst>
                  <a:path w="85" h="232">
                    <a:moveTo>
                      <a:pt x="0" y="8"/>
                    </a:moveTo>
                    <a:lnTo>
                      <a:pt x="54" y="0"/>
                    </a:lnTo>
                    <a:lnTo>
                      <a:pt x="85" y="225"/>
                    </a:lnTo>
                    <a:lnTo>
                      <a:pt x="31" y="232"/>
                    </a:lnTo>
                    <a:lnTo>
                      <a:pt x="0" y="8"/>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9" name="Freeform 168"/>
              <p:cNvSpPr>
                <a:spLocks/>
              </p:cNvSpPr>
              <p:nvPr/>
            </p:nvSpPr>
            <p:spPr bwMode="auto">
              <a:xfrm>
                <a:off x="2962" y="2022"/>
                <a:ext cx="92" cy="276"/>
              </a:xfrm>
              <a:custGeom>
                <a:avLst/>
                <a:gdLst>
                  <a:gd name="T0" fmla="*/ 0 w 92"/>
                  <a:gd name="T1" fmla="*/ 7 h 276"/>
                  <a:gd name="T2" fmla="*/ 54 w 92"/>
                  <a:gd name="T3" fmla="*/ 0 h 276"/>
                  <a:gd name="T4" fmla="*/ 92 w 92"/>
                  <a:gd name="T5" fmla="*/ 269 h 276"/>
                  <a:gd name="T6" fmla="*/ 37 w 92"/>
                  <a:gd name="T7" fmla="*/ 276 h 276"/>
                  <a:gd name="T8" fmla="*/ 0 w 92"/>
                  <a:gd name="T9" fmla="*/ 7 h 276"/>
                </a:gdLst>
                <a:ahLst/>
                <a:cxnLst>
                  <a:cxn ang="0">
                    <a:pos x="T0" y="T1"/>
                  </a:cxn>
                  <a:cxn ang="0">
                    <a:pos x="T2" y="T3"/>
                  </a:cxn>
                  <a:cxn ang="0">
                    <a:pos x="T4" y="T5"/>
                  </a:cxn>
                  <a:cxn ang="0">
                    <a:pos x="T6" y="T7"/>
                  </a:cxn>
                  <a:cxn ang="0">
                    <a:pos x="T8" y="T9"/>
                  </a:cxn>
                </a:cxnLst>
                <a:rect l="0" t="0" r="r" b="b"/>
                <a:pathLst>
                  <a:path w="92" h="276">
                    <a:moveTo>
                      <a:pt x="0" y="7"/>
                    </a:moveTo>
                    <a:lnTo>
                      <a:pt x="54" y="0"/>
                    </a:lnTo>
                    <a:lnTo>
                      <a:pt x="92" y="269"/>
                    </a:lnTo>
                    <a:lnTo>
                      <a:pt x="37" y="276"/>
                    </a:lnTo>
                    <a:lnTo>
                      <a:pt x="0" y="7"/>
                    </a:lnTo>
                    <a:close/>
                  </a:path>
                </a:pathLst>
              </a:custGeom>
              <a:solidFill>
                <a:srgbClr val="74B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0" name="Freeform 169"/>
              <p:cNvSpPr>
                <a:spLocks/>
              </p:cNvSpPr>
              <p:nvPr/>
            </p:nvSpPr>
            <p:spPr bwMode="auto">
              <a:xfrm>
                <a:off x="2600" y="1878"/>
                <a:ext cx="719" cy="120"/>
              </a:xfrm>
              <a:custGeom>
                <a:avLst/>
                <a:gdLst>
                  <a:gd name="T0" fmla="*/ 719 w 719"/>
                  <a:gd name="T1" fmla="*/ 21 h 120"/>
                  <a:gd name="T2" fmla="*/ 716 w 719"/>
                  <a:gd name="T3" fmla="*/ 0 h 120"/>
                  <a:gd name="T4" fmla="*/ 0 w 719"/>
                  <a:gd name="T5" fmla="*/ 99 h 120"/>
                  <a:gd name="T6" fmla="*/ 2 w 719"/>
                  <a:gd name="T7" fmla="*/ 120 h 120"/>
                  <a:gd name="T8" fmla="*/ 719 w 719"/>
                  <a:gd name="T9" fmla="*/ 21 h 120"/>
                </a:gdLst>
                <a:ahLst/>
                <a:cxnLst>
                  <a:cxn ang="0">
                    <a:pos x="T0" y="T1"/>
                  </a:cxn>
                  <a:cxn ang="0">
                    <a:pos x="T2" y="T3"/>
                  </a:cxn>
                  <a:cxn ang="0">
                    <a:pos x="T4" y="T5"/>
                  </a:cxn>
                  <a:cxn ang="0">
                    <a:pos x="T6" y="T7"/>
                  </a:cxn>
                  <a:cxn ang="0">
                    <a:pos x="T8" y="T9"/>
                  </a:cxn>
                </a:cxnLst>
                <a:rect l="0" t="0" r="r" b="b"/>
                <a:pathLst>
                  <a:path w="719" h="120">
                    <a:moveTo>
                      <a:pt x="719" y="21"/>
                    </a:moveTo>
                    <a:lnTo>
                      <a:pt x="716" y="0"/>
                    </a:lnTo>
                    <a:lnTo>
                      <a:pt x="0" y="99"/>
                    </a:lnTo>
                    <a:lnTo>
                      <a:pt x="2" y="120"/>
                    </a:lnTo>
                    <a:lnTo>
                      <a:pt x="719"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1" name="Freeform 170"/>
              <p:cNvSpPr>
                <a:spLocks/>
              </p:cNvSpPr>
              <p:nvPr/>
            </p:nvSpPr>
            <p:spPr bwMode="auto">
              <a:xfrm>
                <a:off x="2593" y="1833"/>
                <a:ext cx="721" cy="118"/>
              </a:xfrm>
              <a:custGeom>
                <a:avLst/>
                <a:gdLst>
                  <a:gd name="T0" fmla="*/ 721 w 721"/>
                  <a:gd name="T1" fmla="*/ 19 h 118"/>
                  <a:gd name="T2" fmla="*/ 718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8"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2" name="Freeform 171"/>
              <p:cNvSpPr>
                <a:spLocks/>
              </p:cNvSpPr>
              <p:nvPr/>
            </p:nvSpPr>
            <p:spPr bwMode="auto">
              <a:xfrm>
                <a:off x="2586" y="1788"/>
                <a:ext cx="721" cy="118"/>
              </a:xfrm>
              <a:custGeom>
                <a:avLst/>
                <a:gdLst>
                  <a:gd name="T0" fmla="*/ 721 w 721"/>
                  <a:gd name="T1" fmla="*/ 19 h 118"/>
                  <a:gd name="T2" fmla="*/ 718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8"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3" name="Freeform 172"/>
              <p:cNvSpPr>
                <a:spLocks/>
              </p:cNvSpPr>
              <p:nvPr/>
            </p:nvSpPr>
            <p:spPr bwMode="auto">
              <a:xfrm>
                <a:off x="2581" y="1740"/>
                <a:ext cx="719" cy="121"/>
              </a:xfrm>
              <a:custGeom>
                <a:avLst/>
                <a:gdLst>
                  <a:gd name="T0" fmla="*/ 719 w 719"/>
                  <a:gd name="T1" fmla="*/ 22 h 121"/>
                  <a:gd name="T2" fmla="*/ 716 w 719"/>
                  <a:gd name="T3" fmla="*/ 0 h 121"/>
                  <a:gd name="T4" fmla="*/ 0 w 719"/>
                  <a:gd name="T5" fmla="*/ 100 h 121"/>
                  <a:gd name="T6" fmla="*/ 2 w 719"/>
                  <a:gd name="T7" fmla="*/ 121 h 121"/>
                  <a:gd name="T8" fmla="*/ 719 w 719"/>
                  <a:gd name="T9" fmla="*/ 22 h 121"/>
                </a:gdLst>
                <a:ahLst/>
                <a:cxnLst>
                  <a:cxn ang="0">
                    <a:pos x="T0" y="T1"/>
                  </a:cxn>
                  <a:cxn ang="0">
                    <a:pos x="T2" y="T3"/>
                  </a:cxn>
                  <a:cxn ang="0">
                    <a:pos x="T4" y="T5"/>
                  </a:cxn>
                  <a:cxn ang="0">
                    <a:pos x="T6" y="T7"/>
                  </a:cxn>
                  <a:cxn ang="0">
                    <a:pos x="T8" y="T9"/>
                  </a:cxn>
                </a:cxnLst>
                <a:rect l="0" t="0" r="r" b="b"/>
                <a:pathLst>
                  <a:path w="719" h="121">
                    <a:moveTo>
                      <a:pt x="719" y="22"/>
                    </a:moveTo>
                    <a:lnTo>
                      <a:pt x="716" y="0"/>
                    </a:lnTo>
                    <a:lnTo>
                      <a:pt x="0" y="100"/>
                    </a:lnTo>
                    <a:lnTo>
                      <a:pt x="2" y="121"/>
                    </a:lnTo>
                    <a:lnTo>
                      <a:pt x="719" y="2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4" name="Freeform 173"/>
              <p:cNvSpPr>
                <a:spLocks/>
              </p:cNvSpPr>
              <p:nvPr/>
            </p:nvSpPr>
            <p:spPr bwMode="auto">
              <a:xfrm>
                <a:off x="2574" y="1695"/>
                <a:ext cx="721" cy="119"/>
              </a:xfrm>
              <a:custGeom>
                <a:avLst/>
                <a:gdLst>
                  <a:gd name="T0" fmla="*/ 721 w 721"/>
                  <a:gd name="T1" fmla="*/ 19 h 119"/>
                  <a:gd name="T2" fmla="*/ 719 w 721"/>
                  <a:gd name="T3" fmla="*/ 0 h 119"/>
                  <a:gd name="T4" fmla="*/ 0 w 721"/>
                  <a:gd name="T5" fmla="*/ 100 h 119"/>
                  <a:gd name="T6" fmla="*/ 2 w 721"/>
                  <a:gd name="T7" fmla="*/ 119 h 119"/>
                  <a:gd name="T8" fmla="*/ 721 w 721"/>
                  <a:gd name="T9" fmla="*/ 19 h 119"/>
                </a:gdLst>
                <a:ahLst/>
                <a:cxnLst>
                  <a:cxn ang="0">
                    <a:pos x="T0" y="T1"/>
                  </a:cxn>
                  <a:cxn ang="0">
                    <a:pos x="T2" y="T3"/>
                  </a:cxn>
                  <a:cxn ang="0">
                    <a:pos x="T4" y="T5"/>
                  </a:cxn>
                  <a:cxn ang="0">
                    <a:pos x="T6" y="T7"/>
                  </a:cxn>
                  <a:cxn ang="0">
                    <a:pos x="T8" y="T9"/>
                  </a:cxn>
                </a:cxnLst>
                <a:rect l="0" t="0" r="r" b="b"/>
                <a:pathLst>
                  <a:path w="721" h="119">
                    <a:moveTo>
                      <a:pt x="721" y="19"/>
                    </a:moveTo>
                    <a:lnTo>
                      <a:pt x="719" y="0"/>
                    </a:lnTo>
                    <a:lnTo>
                      <a:pt x="0" y="100"/>
                    </a:lnTo>
                    <a:lnTo>
                      <a:pt x="2" y="119"/>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5" name="Freeform 174"/>
              <p:cNvSpPr>
                <a:spLocks/>
              </p:cNvSpPr>
              <p:nvPr/>
            </p:nvSpPr>
            <p:spPr bwMode="auto">
              <a:xfrm>
                <a:off x="2567" y="1648"/>
                <a:ext cx="721" cy="118"/>
              </a:xfrm>
              <a:custGeom>
                <a:avLst/>
                <a:gdLst>
                  <a:gd name="T0" fmla="*/ 721 w 721"/>
                  <a:gd name="T1" fmla="*/ 19 h 118"/>
                  <a:gd name="T2" fmla="*/ 718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8"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6" name="Freeform 175"/>
              <p:cNvSpPr>
                <a:spLocks/>
              </p:cNvSpPr>
              <p:nvPr/>
            </p:nvSpPr>
            <p:spPr bwMode="auto">
              <a:xfrm>
                <a:off x="2562" y="1606"/>
                <a:ext cx="719" cy="118"/>
              </a:xfrm>
              <a:custGeom>
                <a:avLst/>
                <a:gdLst>
                  <a:gd name="T0" fmla="*/ 719 w 719"/>
                  <a:gd name="T1" fmla="*/ 19 h 118"/>
                  <a:gd name="T2" fmla="*/ 716 w 719"/>
                  <a:gd name="T3" fmla="*/ 0 h 118"/>
                  <a:gd name="T4" fmla="*/ 0 w 719"/>
                  <a:gd name="T5" fmla="*/ 99 h 118"/>
                  <a:gd name="T6" fmla="*/ 2 w 719"/>
                  <a:gd name="T7" fmla="*/ 118 h 118"/>
                  <a:gd name="T8" fmla="*/ 719 w 719"/>
                  <a:gd name="T9" fmla="*/ 19 h 118"/>
                </a:gdLst>
                <a:ahLst/>
                <a:cxnLst>
                  <a:cxn ang="0">
                    <a:pos x="T0" y="T1"/>
                  </a:cxn>
                  <a:cxn ang="0">
                    <a:pos x="T2" y="T3"/>
                  </a:cxn>
                  <a:cxn ang="0">
                    <a:pos x="T4" y="T5"/>
                  </a:cxn>
                  <a:cxn ang="0">
                    <a:pos x="T6" y="T7"/>
                  </a:cxn>
                  <a:cxn ang="0">
                    <a:pos x="T8" y="T9"/>
                  </a:cxn>
                </a:cxnLst>
                <a:rect l="0" t="0" r="r" b="b"/>
                <a:pathLst>
                  <a:path w="719" h="118">
                    <a:moveTo>
                      <a:pt x="719" y="19"/>
                    </a:moveTo>
                    <a:lnTo>
                      <a:pt x="716" y="0"/>
                    </a:lnTo>
                    <a:lnTo>
                      <a:pt x="0" y="99"/>
                    </a:lnTo>
                    <a:lnTo>
                      <a:pt x="2" y="118"/>
                    </a:lnTo>
                    <a:lnTo>
                      <a:pt x="719"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7" name="Freeform 176"/>
              <p:cNvSpPr>
                <a:spLocks/>
              </p:cNvSpPr>
              <p:nvPr/>
            </p:nvSpPr>
            <p:spPr bwMode="auto">
              <a:xfrm>
                <a:off x="2555" y="1558"/>
                <a:ext cx="721" cy="119"/>
              </a:xfrm>
              <a:custGeom>
                <a:avLst/>
                <a:gdLst>
                  <a:gd name="T0" fmla="*/ 721 w 721"/>
                  <a:gd name="T1" fmla="*/ 19 h 119"/>
                  <a:gd name="T2" fmla="*/ 719 w 721"/>
                  <a:gd name="T3" fmla="*/ 0 h 119"/>
                  <a:gd name="T4" fmla="*/ 0 w 721"/>
                  <a:gd name="T5" fmla="*/ 100 h 119"/>
                  <a:gd name="T6" fmla="*/ 2 w 721"/>
                  <a:gd name="T7" fmla="*/ 119 h 119"/>
                  <a:gd name="T8" fmla="*/ 721 w 721"/>
                  <a:gd name="T9" fmla="*/ 19 h 119"/>
                </a:gdLst>
                <a:ahLst/>
                <a:cxnLst>
                  <a:cxn ang="0">
                    <a:pos x="T0" y="T1"/>
                  </a:cxn>
                  <a:cxn ang="0">
                    <a:pos x="T2" y="T3"/>
                  </a:cxn>
                  <a:cxn ang="0">
                    <a:pos x="T4" y="T5"/>
                  </a:cxn>
                  <a:cxn ang="0">
                    <a:pos x="T6" y="T7"/>
                  </a:cxn>
                  <a:cxn ang="0">
                    <a:pos x="T8" y="T9"/>
                  </a:cxn>
                </a:cxnLst>
                <a:rect l="0" t="0" r="r" b="b"/>
                <a:pathLst>
                  <a:path w="721" h="119">
                    <a:moveTo>
                      <a:pt x="721" y="19"/>
                    </a:moveTo>
                    <a:lnTo>
                      <a:pt x="719" y="0"/>
                    </a:lnTo>
                    <a:lnTo>
                      <a:pt x="0" y="100"/>
                    </a:lnTo>
                    <a:lnTo>
                      <a:pt x="2" y="119"/>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8" name="Freeform 177"/>
              <p:cNvSpPr>
                <a:spLocks/>
              </p:cNvSpPr>
              <p:nvPr/>
            </p:nvSpPr>
            <p:spPr bwMode="auto">
              <a:xfrm>
                <a:off x="2543" y="1511"/>
                <a:ext cx="721" cy="121"/>
              </a:xfrm>
              <a:custGeom>
                <a:avLst/>
                <a:gdLst>
                  <a:gd name="T0" fmla="*/ 721 w 721"/>
                  <a:gd name="T1" fmla="*/ 21 h 121"/>
                  <a:gd name="T2" fmla="*/ 719 w 721"/>
                  <a:gd name="T3" fmla="*/ 0 h 121"/>
                  <a:gd name="T4" fmla="*/ 0 w 721"/>
                  <a:gd name="T5" fmla="*/ 99 h 121"/>
                  <a:gd name="T6" fmla="*/ 3 w 721"/>
                  <a:gd name="T7" fmla="*/ 121 h 121"/>
                  <a:gd name="T8" fmla="*/ 721 w 721"/>
                  <a:gd name="T9" fmla="*/ 21 h 121"/>
                </a:gdLst>
                <a:ahLst/>
                <a:cxnLst>
                  <a:cxn ang="0">
                    <a:pos x="T0" y="T1"/>
                  </a:cxn>
                  <a:cxn ang="0">
                    <a:pos x="T2" y="T3"/>
                  </a:cxn>
                  <a:cxn ang="0">
                    <a:pos x="T4" y="T5"/>
                  </a:cxn>
                  <a:cxn ang="0">
                    <a:pos x="T6" y="T7"/>
                  </a:cxn>
                  <a:cxn ang="0">
                    <a:pos x="T8" y="T9"/>
                  </a:cxn>
                </a:cxnLst>
                <a:rect l="0" t="0" r="r" b="b"/>
                <a:pathLst>
                  <a:path w="721" h="121">
                    <a:moveTo>
                      <a:pt x="721" y="21"/>
                    </a:moveTo>
                    <a:lnTo>
                      <a:pt x="719" y="0"/>
                    </a:lnTo>
                    <a:lnTo>
                      <a:pt x="0" y="99"/>
                    </a:lnTo>
                    <a:lnTo>
                      <a:pt x="3" y="121"/>
                    </a:lnTo>
                    <a:lnTo>
                      <a:pt x="721"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9" name="Freeform 178"/>
              <p:cNvSpPr>
                <a:spLocks/>
              </p:cNvSpPr>
              <p:nvPr/>
            </p:nvSpPr>
            <p:spPr bwMode="auto">
              <a:xfrm>
                <a:off x="2536" y="1466"/>
                <a:ext cx="721" cy="118"/>
              </a:xfrm>
              <a:custGeom>
                <a:avLst/>
                <a:gdLst>
                  <a:gd name="T0" fmla="*/ 721 w 721"/>
                  <a:gd name="T1" fmla="*/ 19 h 118"/>
                  <a:gd name="T2" fmla="*/ 719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9"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0" name="Freeform 179"/>
              <p:cNvSpPr>
                <a:spLocks/>
              </p:cNvSpPr>
              <p:nvPr/>
            </p:nvSpPr>
            <p:spPr bwMode="auto">
              <a:xfrm>
                <a:off x="2531" y="1421"/>
                <a:ext cx="719" cy="118"/>
              </a:xfrm>
              <a:custGeom>
                <a:avLst/>
                <a:gdLst>
                  <a:gd name="T0" fmla="*/ 719 w 719"/>
                  <a:gd name="T1" fmla="*/ 19 h 118"/>
                  <a:gd name="T2" fmla="*/ 717 w 719"/>
                  <a:gd name="T3" fmla="*/ 0 h 118"/>
                  <a:gd name="T4" fmla="*/ 0 w 719"/>
                  <a:gd name="T5" fmla="*/ 100 h 118"/>
                  <a:gd name="T6" fmla="*/ 3 w 719"/>
                  <a:gd name="T7" fmla="*/ 118 h 118"/>
                  <a:gd name="T8" fmla="*/ 719 w 719"/>
                  <a:gd name="T9" fmla="*/ 19 h 118"/>
                </a:gdLst>
                <a:ahLst/>
                <a:cxnLst>
                  <a:cxn ang="0">
                    <a:pos x="T0" y="T1"/>
                  </a:cxn>
                  <a:cxn ang="0">
                    <a:pos x="T2" y="T3"/>
                  </a:cxn>
                  <a:cxn ang="0">
                    <a:pos x="T4" y="T5"/>
                  </a:cxn>
                  <a:cxn ang="0">
                    <a:pos x="T6" y="T7"/>
                  </a:cxn>
                  <a:cxn ang="0">
                    <a:pos x="T8" y="T9"/>
                  </a:cxn>
                </a:cxnLst>
                <a:rect l="0" t="0" r="r" b="b"/>
                <a:pathLst>
                  <a:path w="719" h="118">
                    <a:moveTo>
                      <a:pt x="719" y="19"/>
                    </a:moveTo>
                    <a:lnTo>
                      <a:pt x="717" y="0"/>
                    </a:lnTo>
                    <a:lnTo>
                      <a:pt x="0" y="100"/>
                    </a:lnTo>
                    <a:lnTo>
                      <a:pt x="3" y="118"/>
                    </a:lnTo>
                    <a:lnTo>
                      <a:pt x="719"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1" name="Freeform 180"/>
              <p:cNvSpPr>
                <a:spLocks/>
              </p:cNvSpPr>
              <p:nvPr/>
            </p:nvSpPr>
            <p:spPr bwMode="auto">
              <a:xfrm>
                <a:off x="2524" y="1374"/>
                <a:ext cx="721" cy="121"/>
              </a:xfrm>
              <a:custGeom>
                <a:avLst/>
                <a:gdLst>
                  <a:gd name="T0" fmla="*/ 721 w 721"/>
                  <a:gd name="T1" fmla="*/ 21 h 121"/>
                  <a:gd name="T2" fmla="*/ 719 w 721"/>
                  <a:gd name="T3" fmla="*/ 0 h 121"/>
                  <a:gd name="T4" fmla="*/ 0 w 721"/>
                  <a:gd name="T5" fmla="*/ 99 h 121"/>
                  <a:gd name="T6" fmla="*/ 3 w 721"/>
                  <a:gd name="T7" fmla="*/ 121 h 121"/>
                  <a:gd name="T8" fmla="*/ 721 w 721"/>
                  <a:gd name="T9" fmla="*/ 21 h 121"/>
                </a:gdLst>
                <a:ahLst/>
                <a:cxnLst>
                  <a:cxn ang="0">
                    <a:pos x="T0" y="T1"/>
                  </a:cxn>
                  <a:cxn ang="0">
                    <a:pos x="T2" y="T3"/>
                  </a:cxn>
                  <a:cxn ang="0">
                    <a:pos x="T4" y="T5"/>
                  </a:cxn>
                  <a:cxn ang="0">
                    <a:pos x="T6" y="T7"/>
                  </a:cxn>
                  <a:cxn ang="0">
                    <a:pos x="T8" y="T9"/>
                  </a:cxn>
                </a:cxnLst>
                <a:rect l="0" t="0" r="r" b="b"/>
                <a:pathLst>
                  <a:path w="721" h="121">
                    <a:moveTo>
                      <a:pt x="721" y="21"/>
                    </a:moveTo>
                    <a:lnTo>
                      <a:pt x="719" y="0"/>
                    </a:lnTo>
                    <a:lnTo>
                      <a:pt x="0" y="99"/>
                    </a:lnTo>
                    <a:lnTo>
                      <a:pt x="3" y="121"/>
                    </a:lnTo>
                    <a:lnTo>
                      <a:pt x="721"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2" name="Freeform 181"/>
              <p:cNvSpPr>
                <a:spLocks/>
              </p:cNvSpPr>
              <p:nvPr/>
            </p:nvSpPr>
            <p:spPr bwMode="auto">
              <a:xfrm>
                <a:off x="2517" y="1329"/>
                <a:ext cx="721" cy="118"/>
              </a:xfrm>
              <a:custGeom>
                <a:avLst/>
                <a:gdLst>
                  <a:gd name="T0" fmla="*/ 721 w 721"/>
                  <a:gd name="T1" fmla="*/ 19 h 118"/>
                  <a:gd name="T2" fmla="*/ 719 w 721"/>
                  <a:gd name="T3" fmla="*/ 0 h 118"/>
                  <a:gd name="T4" fmla="*/ 0 w 721"/>
                  <a:gd name="T5" fmla="*/ 99 h 118"/>
                  <a:gd name="T6" fmla="*/ 3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9" y="0"/>
                    </a:lnTo>
                    <a:lnTo>
                      <a:pt x="0" y="99"/>
                    </a:lnTo>
                    <a:lnTo>
                      <a:pt x="3"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3" name="Freeform 182"/>
              <p:cNvSpPr>
                <a:spLocks/>
              </p:cNvSpPr>
              <p:nvPr/>
            </p:nvSpPr>
            <p:spPr bwMode="auto">
              <a:xfrm>
                <a:off x="2510" y="1282"/>
                <a:ext cx="721" cy="118"/>
              </a:xfrm>
              <a:custGeom>
                <a:avLst/>
                <a:gdLst>
                  <a:gd name="T0" fmla="*/ 721 w 721"/>
                  <a:gd name="T1" fmla="*/ 19 h 118"/>
                  <a:gd name="T2" fmla="*/ 719 w 721"/>
                  <a:gd name="T3" fmla="*/ 0 h 118"/>
                  <a:gd name="T4" fmla="*/ 0 w 721"/>
                  <a:gd name="T5" fmla="*/ 99 h 118"/>
                  <a:gd name="T6" fmla="*/ 5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9" y="0"/>
                    </a:lnTo>
                    <a:lnTo>
                      <a:pt x="0" y="99"/>
                    </a:lnTo>
                    <a:lnTo>
                      <a:pt x="5"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4" name="Freeform 183"/>
              <p:cNvSpPr>
                <a:spLocks/>
              </p:cNvSpPr>
              <p:nvPr/>
            </p:nvSpPr>
            <p:spPr bwMode="auto">
              <a:xfrm>
                <a:off x="2650" y="2353"/>
                <a:ext cx="200" cy="47"/>
              </a:xfrm>
              <a:custGeom>
                <a:avLst/>
                <a:gdLst>
                  <a:gd name="T0" fmla="*/ 200 w 200"/>
                  <a:gd name="T1" fmla="*/ 19 h 47"/>
                  <a:gd name="T2" fmla="*/ 198 w 200"/>
                  <a:gd name="T3" fmla="*/ 0 h 47"/>
                  <a:gd name="T4" fmla="*/ 0 w 200"/>
                  <a:gd name="T5" fmla="*/ 28 h 47"/>
                  <a:gd name="T6" fmla="*/ 2 w 200"/>
                  <a:gd name="T7" fmla="*/ 47 h 47"/>
                  <a:gd name="T8" fmla="*/ 200 w 200"/>
                  <a:gd name="T9" fmla="*/ 19 h 47"/>
                </a:gdLst>
                <a:ahLst/>
                <a:cxnLst>
                  <a:cxn ang="0">
                    <a:pos x="T0" y="T1"/>
                  </a:cxn>
                  <a:cxn ang="0">
                    <a:pos x="T2" y="T3"/>
                  </a:cxn>
                  <a:cxn ang="0">
                    <a:pos x="T4" y="T5"/>
                  </a:cxn>
                  <a:cxn ang="0">
                    <a:pos x="T6" y="T7"/>
                  </a:cxn>
                  <a:cxn ang="0">
                    <a:pos x="T8" y="T9"/>
                  </a:cxn>
                </a:cxnLst>
                <a:rect l="0" t="0" r="r" b="b"/>
                <a:pathLst>
                  <a:path w="200" h="47">
                    <a:moveTo>
                      <a:pt x="200" y="19"/>
                    </a:moveTo>
                    <a:lnTo>
                      <a:pt x="198" y="0"/>
                    </a:lnTo>
                    <a:lnTo>
                      <a:pt x="0" y="28"/>
                    </a:lnTo>
                    <a:lnTo>
                      <a:pt x="2" y="47"/>
                    </a:lnTo>
                    <a:lnTo>
                      <a:pt x="20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5" name="Freeform 184"/>
              <p:cNvSpPr>
                <a:spLocks/>
              </p:cNvSpPr>
              <p:nvPr/>
            </p:nvSpPr>
            <p:spPr bwMode="auto">
              <a:xfrm>
                <a:off x="2642" y="2305"/>
                <a:ext cx="201" cy="48"/>
              </a:xfrm>
              <a:custGeom>
                <a:avLst/>
                <a:gdLst>
                  <a:gd name="T0" fmla="*/ 201 w 201"/>
                  <a:gd name="T1" fmla="*/ 22 h 48"/>
                  <a:gd name="T2" fmla="*/ 199 w 201"/>
                  <a:gd name="T3" fmla="*/ 0 h 48"/>
                  <a:gd name="T4" fmla="*/ 0 w 201"/>
                  <a:gd name="T5" fmla="*/ 29 h 48"/>
                  <a:gd name="T6" fmla="*/ 3 w 201"/>
                  <a:gd name="T7" fmla="*/ 48 h 48"/>
                  <a:gd name="T8" fmla="*/ 201 w 201"/>
                  <a:gd name="T9" fmla="*/ 22 h 48"/>
                </a:gdLst>
                <a:ahLst/>
                <a:cxnLst>
                  <a:cxn ang="0">
                    <a:pos x="T0" y="T1"/>
                  </a:cxn>
                  <a:cxn ang="0">
                    <a:pos x="T2" y="T3"/>
                  </a:cxn>
                  <a:cxn ang="0">
                    <a:pos x="T4" y="T5"/>
                  </a:cxn>
                  <a:cxn ang="0">
                    <a:pos x="T6" y="T7"/>
                  </a:cxn>
                  <a:cxn ang="0">
                    <a:pos x="T8" y="T9"/>
                  </a:cxn>
                </a:cxnLst>
                <a:rect l="0" t="0" r="r" b="b"/>
                <a:pathLst>
                  <a:path w="201" h="48">
                    <a:moveTo>
                      <a:pt x="201" y="22"/>
                    </a:moveTo>
                    <a:lnTo>
                      <a:pt x="199" y="0"/>
                    </a:lnTo>
                    <a:lnTo>
                      <a:pt x="0" y="29"/>
                    </a:lnTo>
                    <a:lnTo>
                      <a:pt x="3" y="48"/>
                    </a:lnTo>
                    <a:lnTo>
                      <a:pt x="201" y="2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6" name="Freeform 185"/>
              <p:cNvSpPr>
                <a:spLocks/>
              </p:cNvSpPr>
              <p:nvPr/>
            </p:nvSpPr>
            <p:spPr bwMode="auto">
              <a:xfrm>
                <a:off x="2631" y="2227"/>
                <a:ext cx="203" cy="45"/>
              </a:xfrm>
              <a:custGeom>
                <a:avLst/>
                <a:gdLst>
                  <a:gd name="T0" fmla="*/ 203 w 203"/>
                  <a:gd name="T1" fmla="*/ 19 h 45"/>
                  <a:gd name="T2" fmla="*/ 198 w 203"/>
                  <a:gd name="T3" fmla="*/ 0 h 45"/>
                  <a:gd name="T4" fmla="*/ 0 w 203"/>
                  <a:gd name="T5" fmla="*/ 26 h 45"/>
                  <a:gd name="T6" fmla="*/ 4 w 203"/>
                  <a:gd name="T7" fmla="*/ 45 h 45"/>
                  <a:gd name="T8" fmla="*/ 203 w 203"/>
                  <a:gd name="T9" fmla="*/ 19 h 45"/>
                </a:gdLst>
                <a:ahLst/>
                <a:cxnLst>
                  <a:cxn ang="0">
                    <a:pos x="T0" y="T1"/>
                  </a:cxn>
                  <a:cxn ang="0">
                    <a:pos x="T2" y="T3"/>
                  </a:cxn>
                  <a:cxn ang="0">
                    <a:pos x="T4" y="T5"/>
                  </a:cxn>
                  <a:cxn ang="0">
                    <a:pos x="T6" y="T7"/>
                  </a:cxn>
                  <a:cxn ang="0">
                    <a:pos x="T8" y="T9"/>
                  </a:cxn>
                </a:cxnLst>
                <a:rect l="0" t="0" r="r" b="b"/>
                <a:pathLst>
                  <a:path w="203" h="45">
                    <a:moveTo>
                      <a:pt x="203" y="19"/>
                    </a:moveTo>
                    <a:lnTo>
                      <a:pt x="198" y="0"/>
                    </a:lnTo>
                    <a:lnTo>
                      <a:pt x="0" y="26"/>
                    </a:lnTo>
                    <a:lnTo>
                      <a:pt x="4" y="45"/>
                    </a:lnTo>
                    <a:lnTo>
                      <a:pt x="203"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7" name="Freeform 186"/>
              <p:cNvSpPr>
                <a:spLocks/>
              </p:cNvSpPr>
              <p:nvPr/>
            </p:nvSpPr>
            <p:spPr bwMode="auto">
              <a:xfrm>
                <a:off x="2626" y="2180"/>
                <a:ext cx="201" cy="47"/>
              </a:xfrm>
              <a:custGeom>
                <a:avLst/>
                <a:gdLst>
                  <a:gd name="T0" fmla="*/ 201 w 201"/>
                  <a:gd name="T1" fmla="*/ 19 h 47"/>
                  <a:gd name="T2" fmla="*/ 198 w 201"/>
                  <a:gd name="T3" fmla="*/ 0 h 47"/>
                  <a:gd name="T4" fmla="*/ 0 w 201"/>
                  <a:gd name="T5" fmla="*/ 26 h 47"/>
                  <a:gd name="T6" fmla="*/ 2 w 201"/>
                  <a:gd name="T7" fmla="*/ 47 h 47"/>
                  <a:gd name="T8" fmla="*/ 201 w 201"/>
                  <a:gd name="T9" fmla="*/ 19 h 47"/>
                </a:gdLst>
                <a:ahLst/>
                <a:cxnLst>
                  <a:cxn ang="0">
                    <a:pos x="T0" y="T1"/>
                  </a:cxn>
                  <a:cxn ang="0">
                    <a:pos x="T2" y="T3"/>
                  </a:cxn>
                  <a:cxn ang="0">
                    <a:pos x="T4" y="T5"/>
                  </a:cxn>
                  <a:cxn ang="0">
                    <a:pos x="T6" y="T7"/>
                  </a:cxn>
                  <a:cxn ang="0">
                    <a:pos x="T8" y="T9"/>
                  </a:cxn>
                </a:cxnLst>
                <a:rect l="0" t="0" r="r" b="b"/>
                <a:pathLst>
                  <a:path w="201" h="47">
                    <a:moveTo>
                      <a:pt x="201" y="19"/>
                    </a:moveTo>
                    <a:lnTo>
                      <a:pt x="198" y="0"/>
                    </a:lnTo>
                    <a:lnTo>
                      <a:pt x="0" y="26"/>
                    </a:lnTo>
                    <a:lnTo>
                      <a:pt x="2" y="47"/>
                    </a:lnTo>
                    <a:lnTo>
                      <a:pt x="20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8" name="Freeform 187"/>
              <p:cNvSpPr>
                <a:spLocks/>
              </p:cNvSpPr>
              <p:nvPr/>
            </p:nvSpPr>
            <p:spPr bwMode="auto">
              <a:xfrm>
                <a:off x="2614" y="2097"/>
                <a:ext cx="201" cy="48"/>
              </a:xfrm>
              <a:custGeom>
                <a:avLst/>
                <a:gdLst>
                  <a:gd name="T0" fmla="*/ 201 w 201"/>
                  <a:gd name="T1" fmla="*/ 19 h 48"/>
                  <a:gd name="T2" fmla="*/ 199 w 201"/>
                  <a:gd name="T3" fmla="*/ 0 h 48"/>
                  <a:gd name="T4" fmla="*/ 0 w 201"/>
                  <a:gd name="T5" fmla="*/ 29 h 48"/>
                  <a:gd name="T6" fmla="*/ 2 w 201"/>
                  <a:gd name="T7" fmla="*/ 48 h 48"/>
                  <a:gd name="T8" fmla="*/ 201 w 201"/>
                  <a:gd name="T9" fmla="*/ 19 h 48"/>
                </a:gdLst>
                <a:ahLst/>
                <a:cxnLst>
                  <a:cxn ang="0">
                    <a:pos x="T0" y="T1"/>
                  </a:cxn>
                  <a:cxn ang="0">
                    <a:pos x="T2" y="T3"/>
                  </a:cxn>
                  <a:cxn ang="0">
                    <a:pos x="T4" y="T5"/>
                  </a:cxn>
                  <a:cxn ang="0">
                    <a:pos x="T6" y="T7"/>
                  </a:cxn>
                  <a:cxn ang="0">
                    <a:pos x="T8" y="T9"/>
                  </a:cxn>
                </a:cxnLst>
                <a:rect l="0" t="0" r="r" b="b"/>
                <a:pathLst>
                  <a:path w="201" h="48">
                    <a:moveTo>
                      <a:pt x="201" y="19"/>
                    </a:moveTo>
                    <a:lnTo>
                      <a:pt x="199" y="0"/>
                    </a:lnTo>
                    <a:lnTo>
                      <a:pt x="0" y="29"/>
                    </a:lnTo>
                    <a:lnTo>
                      <a:pt x="2" y="48"/>
                    </a:lnTo>
                    <a:lnTo>
                      <a:pt x="20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9" name="Freeform 188"/>
              <p:cNvSpPr>
                <a:spLocks/>
              </p:cNvSpPr>
              <p:nvPr/>
            </p:nvSpPr>
            <p:spPr bwMode="auto">
              <a:xfrm>
                <a:off x="2607" y="2050"/>
                <a:ext cx="201" cy="47"/>
              </a:xfrm>
              <a:custGeom>
                <a:avLst/>
                <a:gdLst>
                  <a:gd name="T0" fmla="*/ 201 w 201"/>
                  <a:gd name="T1" fmla="*/ 21 h 47"/>
                  <a:gd name="T2" fmla="*/ 199 w 201"/>
                  <a:gd name="T3" fmla="*/ 0 h 47"/>
                  <a:gd name="T4" fmla="*/ 0 w 201"/>
                  <a:gd name="T5" fmla="*/ 28 h 47"/>
                  <a:gd name="T6" fmla="*/ 2 w 201"/>
                  <a:gd name="T7" fmla="*/ 47 h 47"/>
                  <a:gd name="T8" fmla="*/ 201 w 201"/>
                  <a:gd name="T9" fmla="*/ 21 h 47"/>
                </a:gdLst>
                <a:ahLst/>
                <a:cxnLst>
                  <a:cxn ang="0">
                    <a:pos x="T0" y="T1"/>
                  </a:cxn>
                  <a:cxn ang="0">
                    <a:pos x="T2" y="T3"/>
                  </a:cxn>
                  <a:cxn ang="0">
                    <a:pos x="T4" y="T5"/>
                  </a:cxn>
                  <a:cxn ang="0">
                    <a:pos x="T6" y="T7"/>
                  </a:cxn>
                  <a:cxn ang="0">
                    <a:pos x="T8" y="T9"/>
                  </a:cxn>
                </a:cxnLst>
                <a:rect l="0" t="0" r="r" b="b"/>
                <a:pathLst>
                  <a:path w="201" h="47">
                    <a:moveTo>
                      <a:pt x="201" y="21"/>
                    </a:moveTo>
                    <a:lnTo>
                      <a:pt x="199" y="0"/>
                    </a:lnTo>
                    <a:lnTo>
                      <a:pt x="0" y="28"/>
                    </a:lnTo>
                    <a:lnTo>
                      <a:pt x="2" y="47"/>
                    </a:lnTo>
                    <a:lnTo>
                      <a:pt x="201"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0" name="Freeform 189"/>
              <p:cNvSpPr>
                <a:spLocks/>
              </p:cNvSpPr>
              <p:nvPr/>
            </p:nvSpPr>
            <p:spPr bwMode="auto">
              <a:xfrm>
                <a:off x="2886" y="2301"/>
                <a:ext cx="57" cy="56"/>
              </a:xfrm>
              <a:custGeom>
                <a:avLst/>
                <a:gdLst>
                  <a:gd name="T0" fmla="*/ 1 w 24"/>
                  <a:gd name="T1" fmla="*/ 13 h 24"/>
                  <a:gd name="T2" fmla="*/ 11 w 24"/>
                  <a:gd name="T3" fmla="*/ 0 h 24"/>
                  <a:gd name="T4" fmla="*/ 24 w 24"/>
                  <a:gd name="T5" fmla="*/ 10 h 24"/>
                  <a:gd name="T6" fmla="*/ 14 w 24"/>
                  <a:gd name="T7" fmla="*/ 23 h 24"/>
                  <a:gd name="T8" fmla="*/ 1 w 24"/>
                  <a:gd name="T9" fmla="*/ 13 h 24"/>
                </a:gdLst>
                <a:ahLst/>
                <a:cxnLst>
                  <a:cxn ang="0">
                    <a:pos x="T0" y="T1"/>
                  </a:cxn>
                  <a:cxn ang="0">
                    <a:pos x="T2" y="T3"/>
                  </a:cxn>
                  <a:cxn ang="0">
                    <a:pos x="T4" y="T5"/>
                  </a:cxn>
                  <a:cxn ang="0">
                    <a:pos x="T6" y="T7"/>
                  </a:cxn>
                  <a:cxn ang="0">
                    <a:pos x="T8" y="T9"/>
                  </a:cxn>
                </a:cxnLst>
                <a:rect l="0" t="0" r="r" b="b"/>
                <a:pathLst>
                  <a:path w="24" h="24">
                    <a:moveTo>
                      <a:pt x="1" y="13"/>
                    </a:moveTo>
                    <a:cubicBezTo>
                      <a:pt x="0" y="7"/>
                      <a:pt x="5" y="1"/>
                      <a:pt x="11" y="0"/>
                    </a:cubicBezTo>
                    <a:cubicBezTo>
                      <a:pt x="17" y="0"/>
                      <a:pt x="23" y="4"/>
                      <a:pt x="24" y="10"/>
                    </a:cubicBezTo>
                    <a:cubicBezTo>
                      <a:pt x="24" y="16"/>
                      <a:pt x="20" y="22"/>
                      <a:pt x="14" y="23"/>
                    </a:cubicBezTo>
                    <a:cubicBezTo>
                      <a:pt x="8" y="24"/>
                      <a:pt x="2" y="19"/>
                      <a:pt x="1" y="13"/>
                    </a:cubicBez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1" name="Freeform 190"/>
              <p:cNvSpPr>
                <a:spLocks/>
              </p:cNvSpPr>
              <p:nvPr/>
            </p:nvSpPr>
            <p:spPr bwMode="auto">
              <a:xfrm>
                <a:off x="2872" y="2175"/>
                <a:ext cx="56" cy="57"/>
              </a:xfrm>
              <a:custGeom>
                <a:avLst/>
                <a:gdLst>
                  <a:gd name="T0" fmla="*/ 1 w 24"/>
                  <a:gd name="T1" fmla="*/ 14 h 24"/>
                  <a:gd name="T2" fmla="*/ 10 w 24"/>
                  <a:gd name="T3" fmla="*/ 1 h 24"/>
                  <a:gd name="T4" fmla="*/ 23 w 24"/>
                  <a:gd name="T5" fmla="*/ 11 h 24"/>
                  <a:gd name="T6" fmla="*/ 13 w 24"/>
                  <a:gd name="T7" fmla="*/ 24 h 24"/>
                  <a:gd name="T8" fmla="*/ 1 w 24"/>
                  <a:gd name="T9" fmla="*/ 14 h 24"/>
                </a:gdLst>
                <a:ahLst/>
                <a:cxnLst>
                  <a:cxn ang="0">
                    <a:pos x="T0" y="T1"/>
                  </a:cxn>
                  <a:cxn ang="0">
                    <a:pos x="T2" y="T3"/>
                  </a:cxn>
                  <a:cxn ang="0">
                    <a:pos x="T4" y="T5"/>
                  </a:cxn>
                  <a:cxn ang="0">
                    <a:pos x="T6" y="T7"/>
                  </a:cxn>
                  <a:cxn ang="0">
                    <a:pos x="T8" y="T9"/>
                  </a:cxn>
                </a:cxnLst>
                <a:rect l="0" t="0" r="r" b="b"/>
                <a:pathLst>
                  <a:path w="24" h="24">
                    <a:moveTo>
                      <a:pt x="1" y="14"/>
                    </a:moveTo>
                    <a:cubicBezTo>
                      <a:pt x="0" y="8"/>
                      <a:pt x="4" y="2"/>
                      <a:pt x="10" y="1"/>
                    </a:cubicBezTo>
                    <a:cubicBezTo>
                      <a:pt x="17" y="0"/>
                      <a:pt x="22" y="5"/>
                      <a:pt x="23" y="11"/>
                    </a:cubicBezTo>
                    <a:cubicBezTo>
                      <a:pt x="24" y="17"/>
                      <a:pt x="19" y="23"/>
                      <a:pt x="13" y="24"/>
                    </a:cubicBezTo>
                    <a:cubicBezTo>
                      <a:pt x="7" y="24"/>
                      <a:pt x="1" y="20"/>
                      <a:pt x="1" y="14"/>
                    </a:cubicBez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2" name="Freeform 191"/>
              <p:cNvSpPr>
                <a:spLocks/>
              </p:cNvSpPr>
              <p:nvPr/>
            </p:nvSpPr>
            <p:spPr bwMode="auto">
              <a:xfrm>
                <a:off x="2855" y="2050"/>
                <a:ext cx="57" cy="57"/>
              </a:xfrm>
              <a:custGeom>
                <a:avLst/>
                <a:gdLst>
                  <a:gd name="T0" fmla="*/ 1 w 24"/>
                  <a:gd name="T1" fmla="*/ 14 h 24"/>
                  <a:gd name="T2" fmla="*/ 11 w 24"/>
                  <a:gd name="T3" fmla="*/ 1 h 24"/>
                  <a:gd name="T4" fmla="*/ 23 w 24"/>
                  <a:gd name="T5" fmla="*/ 11 h 24"/>
                  <a:gd name="T6" fmla="*/ 14 w 24"/>
                  <a:gd name="T7" fmla="*/ 23 h 24"/>
                  <a:gd name="T8" fmla="*/ 1 w 24"/>
                  <a:gd name="T9" fmla="*/ 14 h 24"/>
                </a:gdLst>
                <a:ahLst/>
                <a:cxnLst>
                  <a:cxn ang="0">
                    <a:pos x="T0" y="T1"/>
                  </a:cxn>
                  <a:cxn ang="0">
                    <a:pos x="T2" y="T3"/>
                  </a:cxn>
                  <a:cxn ang="0">
                    <a:pos x="T4" y="T5"/>
                  </a:cxn>
                  <a:cxn ang="0">
                    <a:pos x="T6" y="T7"/>
                  </a:cxn>
                  <a:cxn ang="0">
                    <a:pos x="T8" y="T9"/>
                  </a:cxn>
                </a:cxnLst>
                <a:rect l="0" t="0" r="r" b="b"/>
                <a:pathLst>
                  <a:path w="24" h="24">
                    <a:moveTo>
                      <a:pt x="1" y="14"/>
                    </a:moveTo>
                    <a:cubicBezTo>
                      <a:pt x="0" y="7"/>
                      <a:pt x="4" y="2"/>
                      <a:pt x="11" y="1"/>
                    </a:cubicBezTo>
                    <a:cubicBezTo>
                      <a:pt x="17" y="0"/>
                      <a:pt x="23" y="5"/>
                      <a:pt x="23" y="11"/>
                    </a:cubicBezTo>
                    <a:cubicBezTo>
                      <a:pt x="24" y="17"/>
                      <a:pt x="20" y="23"/>
                      <a:pt x="14" y="23"/>
                    </a:cubicBezTo>
                    <a:cubicBezTo>
                      <a:pt x="7" y="24"/>
                      <a:pt x="2" y="20"/>
                      <a:pt x="1" y="14"/>
                    </a:cubicBez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3" name="Freeform 192"/>
              <p:cNvSpPr>
                <a:spLocks/>
              </p:cNvSpPr>
              <p:nvPr/>
            </p:nvSpPr>
            <p:spPr bwMode="auto">
              <a:xfrm>
                <a:off x="1342" y="-260"/>
                <a:ext cx="679" cy="679"/>
              </a:xfrm>
              <a:custGeom>
                <a:avLst/>
                <a:gdLst>
                  <a:gd name="T0" fmla="*/ 239 w 287"/>
                  <a:gd name="T1" fmla="*/ 56 h 287"/>
                  <a:gd name="T2" fmla="*/ 231 w 287"/>
                  <a:gd name="T3" fmla="*/ 239 h 287"/>
                  <a:gd name="T4" fmla="*/ 49 w 287"/>
                  <a:gd name="T5" fmla="*/ 231 h 287"/>
                  <a:gd name="T6" fmla="*/ 56 w 287"/>
                  <a:gd name="T7" fmla="*/ 48 h 287"/>
                  <a:gd name="T8" fmla="*/ 239 w 287"/>
                  <a:gd name="T9" fmla="*/ 56 h 287"/>
                </a:gdLst>
                <a:ahLst/>
                <a:cxnLst>
                  <a:cxn ang="0">
                    <a:pos x="T0" y="T1"/>
                  </a:cxn>
                  <a:cxn ang="0">
                    <a:pos x="T2" y="T3"/>
                  </a:cxn>
                  <a:cxn ang="0">
                    <a:pos x="T4" y="T5"/>
                  </a:cxn>
                  <a:cxn ang="0">
                    <a:pos x="T6" y="T7"/>
                  </a:cxn>
                  <a:cxn ang="0">
                    <a:pos x="T8" y="T9"/>
                  </a:cxn>
                </a:cxnLst>
                <a:rect l="0" t="0" r="r" b="b"/>
                <a:pathLst>
                  <a:path w="287" h="287">
                    <a:moveTo>
                      <a:pt x="239" y="56"/>
                    </a:moveTo>
                    <a:cubicBezTo>
                      <a:pt x="287" y="108"/>
                      <a:pt x="284" y="190"/>
                      <a:pt x="231" y="239"/>
                    </a:cubicBezTo>
                    <a:cubicBezTo>
                      <a:pt x="179" y="287"/>
                      <a:pt x="97" y="283"/>
                      <a:pt x="49" y="231"/>
                    </a:cubicBezTo>
                    <a:cubicBezTo>
                      <a:pt x="0" y="178"/>
                      <a:pt x="4" y="96"/>
                      <a:pt x="56" y="48"/>
                    </a:cubicBezTo>
                    <a:cubicBezTo>
                      <a:pt x="109" y="0"/>
                      <a:pt x="191" y="3"/>
                      <a:pt x="239" y="5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4" name="Freeform 193"/>
              <p:cNvSpPr>
                <a:spLocks/>
              </p:cNvSpPr>
              <p:nvPr/>
            </p:nvSpPr>
            <p:spPr bwMode="auto">
              <a:xfrm>
                <a:off x="1718" y="-255"/>
                <a:ext cx="118" cy="244"/>
              </a:xfrm>
              <a:custGeom>
                <a:avLst/>
                <a:gdLst>
                  <a:gd name="T0" fmla="*/ 42 w 50"/>
                  <a:gd name="T1" fmla="*/ 2 h 103"/>
                  <a:gd name="T2" fmla="*/ 48 w 50"/>
                  <a:gd name="T3" fmla="*/ 15 h 103"/>
                  <a:gd name="T4" fmla="*/ 21 w 50"/>
                  <a:gd name="T5" fmla="*/ 95 h 103"/>
                  <a:gd name="T6" fmla="*/ 8 w 50"/>
                  <a:gd name="T7" fmla="*/ 101 h 103"/>
                  <a:gd name="T8" fmla="*/ 8 w 50"/>
                  <a:gd name="T9" fmla="*/ 101 h 103"/>
                  <a:gd name="T10" fmla="*/ 2 w 50"/>
                  <a:gd name="T11" fmla="*/ 88 h 103"/>
                  <a:gd name="T12" fmla="*/ 29 w 50"/>
                  <a:gd name="T13" fmla="*/ 9 h 103"/>
                  <a:gd name="T14" fmla="*/ 42 w 50"/>
                  <a:gd name="T15" fmla="*/ 2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03">
                    <a:moveTo>
                      <a:pt x="42" y="2"/>
                    </a:moveTo>
                    <a:cubicBezTo>
                      <a:pt x="48" y="4"/>
                      <a:pt x="50" y="10"/>
                      <a:pt x="48" y="15"/>
                    </a:cubicBezTo>
                    <a:cubicBezTo>
                      <a:pt x="21" y="95"/>
                      <a:pt x="21" y="95"/>
                      <a:pt x="21" y="95"/>
                    </a:cubicBezTo>
                    <a:cubicBezTo>
                      <a:pt x="19" y="100"/>
                      <a:pt x="14" y="103"/>
                      <a:pt x="8" y="101"/>
                    </a:cubicBezTo>
                    <a:cubicBezTo>
                      <a:pt x="8" y="101"/>
                      <a:pt x="8" y="101"/>
                      <a:pt x="8" y="101"/>
                    </a:cubicBezTo>
                    <a:cubicBezTo>
                      <a:pt x="3" y="99"/>
                      <a:pt x="0" y="94"/>
                      <a:pt x="2" y="88"/>
                    </a:cubicBezTo>
                    <a:cubicBezTo>
                      <a:pt x="29" y="9"/>
                      <a:pt x="29" y="9"/>
                      <a:pt x="29" y="9"/>
                    </a:cubicBezTo>
                    <a:cubicBezTo>
                      <a:pt x="31" y="3"/>
                      <a:pt x="37" y="0"/>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5" name="Freeform 194"/>
              <p:cNvSpPr>
                <a:spLocks/>
              </p:cNvSpPr>
              <p:nvPr/>
            </p:nvSpPr>
            <p:spPr bwMode="auto">
              <a:xfrm>
                <a:off x="1735" y="-250"/>
                <a:ext cx="101" cy="239"/>
              </a:xfrm>
              <a:custGeom>
                <a:avLst/>
                <a:gdLst>
                  <a:gd name="T0" fmla="*/ 0 w 43"/>
                  <a:gd name="T1" fmla="*/ 99 h 101"/>
                  <a:gd name="T2" fmla="*/ 1 w 43"/>
                  <a:gd name="T3" fmla="*/ 99 h 101"/>
                  <a:gd name="T4" fmla="*/ 14 w 43"/>
                  <a:gd name="T5" fmla="*/ 93 h 101"/>
                  <a:gd name="T6" fmla="*/ 41 w 43"/>
                  <a:gd name="T7" fmla="*/ 13 h 101"/>
                  <a:gd name="T8" fmla="*/ 36 w 43"/>
                  <a:gd name="T9" fmla="*/ 0 h 101"/>
                  <a:gd name="T10" fmla="*/ 0 w 43"/>
                  <a:gd name="T11" fmla="*/ 99 h 101"/>
                </a:gdLst>
                <a:ahLst/>
                <a:cxnLst>
                  <a:cxn ang="0">
                    <a:pos x="T0" y="T1"/>
                  </a:cxn>
                  <a:cxn ang="0">
                    <a:pos x="T2" y="T3"/>
                  </a:cxn>
                  <a:cxn ang="0">
                    <a:pos x="T4" y="T5"/>
                  </a:cxn>
                  <a:cxn ang="0">
                    <a:pos x="T6" y="T7"/>
                  </a:cxn>
                  <a:cxn ang="0">
                    <a:pos x="T8" y="T9"/>
                  </a:cxn>
                  <a:cxn ang="0">
                    <a:pos x="T10" y="T11"/>
                  </a:cxn>
                </a:cxnLst>
                <a:rect l="0" t="0" r="r" b="b"/>
                <a:pathLst>
                  <a:path w="43" h="101">
                    <a:moveTo>
                      <a:pt x="0" y="99"/>
                    </a:moveTo>
                    <a:cubicBezTo>
                      <a:pt x="1" y="99"/>
                      <a:pt x="1" y="99"/>
                      <a:pt x="1" y="99"/>
                    </a:cubicBezTo>
                    <a:cubicBezTo>
                      <a:pt x="7" y="101"/>
                      <a:pt x="12" y="98"/>
                      <a:pt x="14" y="93"/>
                    </a:cubicBezTo>
                    <a:cubicBezTo>
                      <a:pt x="41" y="13"/>
                      <a:pt x="41" y="13"/>
                      <a:pt x="41" y="13"/>
                    </a:cubicBezTo>
                    <a:cubicBezTo>
                      <a:pt x="43" y="8"/>
                      <a:pt x="41" y="2"/>
                      <a:pt x="36" y="0"/>
                    </a:cubicBezTo>
                    <a:cubicBezTo>
                      <a:pt x="29" y="20"/>
                      <a:pt x="2" y="92"/>
                      <a:pt x="0" y="99"/>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6" name="Freeform 195"/>
              <p:cNvSpPr>
                <a:spLocks/>
              </p:cNvSpPr>
              <p:nvPr/>
            </p:nvSpPr>
            <p:spPr bwMode="auto">
              <a:xfrm>
                <a:off x="1470" y="-134"/>
                <a:ext cx="416" cy="416"/>
              </a:xfrm>
              <a:custGeom>
                <a:avLst/>
                <a:gdLst>
                  <a:gd name="T0" fmla="*/ 146 w 176"/>
                  <a:gd name="T1" fmla="*/ 34 h 176"/>
                  <a:gd name="T2" fmla="*/ 141 w 176"/>
                  <a:gd name="T3" fmla="*/ 146 h 176"/>
                  <a:gd name="T4" fmla="*/ 29 w 176"/>
                  <a:gd name="T5" fmla="*/ 142 h 176"/>
                  <a:gd name="T6" fmla="*/ 34 w 176"/>
                  <a:gd name="T7" fmla="*/ 30 h 176"/>
                  <a:gd name="T8" fmla="*/ 146 w 176"/>
                  <a:gd name="T9" fmla="*/ 34 h 176"/>
                </a:gdLst>
                <a:ahLst/>
                <a:cxnLst>
                  <a:cxn ang="0">
                    <a:pos x="T0" y="T1"/>
                  </a:cxn>
                  <a:cxn ang="0">
                    <a:pos x="T2" y="T3"/>
                  </a:cxn>
                  <a:cxn ang="0">
                    <a:pos x="T4" y="T5"/>
                  </a:cxn>
                  <a:cxn ang="0">
                    <a:pos x="T6" y="T7"/>
                  </a:cxn>
                  <a:cxn ang="0">
                    <a:pos x="T8" y="T9"/>
                  </a:cxn>
                </a:cxnLst>
                <a:rect l="0" t="0" r="r" b="b"/>
                <a:pathLst>
                  <a:path w="176" h="176">
                    <a:moveTo>
                      <a:pt x="146" y="34"/>
                    </a:moveTo>
                    <a:cubicBezTo>
                      <a:pt x="176" y="67"/>
                      <a:pt x="174" y="117"/>
                      <a:pt x="141" y="146"/>
                    </a:cubicBezTo>
                    <a:cubicBezTo>
                      <a:pt x="109" y="176"/>
                      <a:pt x="59" y="174"/>
                      <a:pt x="29" y="142"/>
                    </a:cubicBezTo>
                    <a:cubicBezTo>
                      <a:pt x="0" y="109"/>
                      <a:pt x="2" y="59"/>
                      <a:pt x="34" y="30"/>
                    </a:cubicBezTo>
                    <a:cubicBezTo>
                      <a:pt x="66" y="0"/>
                      <a:pt x="116" y="2"/>
                      <a:pt x="146" y="34"/>
                    </a:cubicBezTo>
                    <a:close/>
                  </a:path>
                </a:pathLst>
              </a:custGeom>
              <a:solidFill>
                <a:srgbClr val="615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7" name="Freeform 196"/>
              <p:cNvSpPr>
                <a:spLocks noEditPoints="1"/>
              </p:cNvSpPr>
              <p:nvPr/>
            </p:nvSpPr>
            <p:spPr bwMode="auto">
              <a:xfrm>
                <a:off x="1441" y="-158"/>
                <a:ext cx="480" cy="478"/>
              </a:xfrm>
              <a:custGeom>
                <a:avLst/>
                <a:gdLst>
                  <a:gd name="T0" fmla="*/ 40 w 203"/>
                  <a:gd name="T1" fmla="*/ 34 h 202"/>
                  <a:gd name="T2" fmla="*/ 34 w 203"/>
                  <a:gd name="T3" fmla="*/ 162 h 202"/>
                  <a:gd name="T4" fmla="*/ 163 w 203"/>
                  <a:gd name="T5" fmla="*/ 168 h 202"/>
                  <a:gd name="T6" fmla="*/ 168 w 203"/>
                  <a:gd name="T7" fmla="*/ 39 h 202"/>
                  <a:gd name="T8" fmla="*/ 40 w 203"/>
                  <a:gd name="T9" fmla="*/ 34 h 202"/>
                  <a:gd name="T10" fmla="*/ 151 w 203"/>
                  <a:gd name="T11" fmla="*/ 155 h 202"/>
                  <a:gd name="T12" fmla="*/ 47 w 203"/>
                  <a:gd name="T13" fmla="*/ 150 h 202"/>
                  <a:gd name="T14" fmla="*/ 52 w 203"/>
                  <a:gd name="T15" fmla="*/ 47 h 202"/>
                  <a:gd name="T16" fmla="*/ 155 w 203"/>
                  <a:gd name="T17" fmla="*/ 51 h 202"/>
                  <a:gd name="T18" fmla="*/ 151 w 203"/>
                  <a:gd name="T19" fmla="*/ 15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2">
                    <a:moveTo>
                      <a:pt x="40" y="34"/>
                    </a:moveTo>
                    <a:cubicBezTo>
                      <a:pt x="3" y="68"/>
                      <a:pt x="0" y="125"/>
                      <a:pt x="34" y="162"/>
                    </a:cubicBezTo>
                    <a:cubicBezTo>
                      <a:pt x="68" y="199"/>
                      <a:pt x="126" y="202"/>
                      <a:pt x="163" y="168"/>
                    </a:cubicBezTo>
                    <a:cubicBezTo>
                      <a:pt x="200" y="134"/>
                      <a:pt x="203" y="76"/>
                      <a:pt x="168" y="39"/>
                    </a:cubicBezTo>
                    <a:cubicBezTo>
                      <a:pt x="134" y="2"/>
                      <a:pt x="77" y="0"/>
                      <a:pt x="40" y="34"/>
                    </a:cubicBezTo>
                    <a:close/>
                    <a:moveTo>
                      <a:pt x="151" y="155"/>
                    </a:moveTo>
                    <a:cubicBezTo>
                      <a:pt x="121" y="182"/>
                      <a:pt x="75" y="180"/>
                      <a:pt x="47" y="150"/>
                    </a:cubicBezTo>
                    <a:cubicBezTo>
                      <a:pt x="20" y="121"/>
                      <a:pt x="22" y="74"/>
                      <a:pt x="52" y="47"/>
                    </a:cubicBezTo>
                    <a:cubicBezTo>
                      <a:pt x="82" y="19"/>
                      <a:pt x="128" y="21"/>
                      <a:pt x="155" y="51"/>
                    </a:cubicBezTo>
                    <a:cubicBezTo>
                      <a:pt x="183" y="81"/>
                      <a:pt x="181" y="127"/>
                      <a:pt x="151" y="1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8" name="Freeform 197"/>
              <p:cNvSpPr>
                <a:spLocks noEditPoints="1"/>
              </p:cNvSpPr>
              <p:nvPr/>
            </p:nvSpPr>
            <p:spPr bwMode="auto">
              <a:xfrm>
                <a:off x="1472" y="-130"/>
                <a:ext cx="419" cy="419"/>
              </a:xfrm>
              <a:custGeom>
                <a:avLst/>
                <a:gdLst>
                  <a:gd name="T0" fmla="*/ 34 w 177"/>
                  <a:gd name="T1" fmla="*/ 30 h 177"/>
                  <a:gd name="T2" fmla="*/ 30 w 177"/>
                  <a:gd name="T3" fmla="*/ 143 h 177"/>
                  <a:gd name="T4" fmla="*/ 142 w 177"/>
                  <a:gd name="T5" fmla="*/ 147 h 177"/>
                  <a:gd name="T6" fmla="*/ 147 w 177"/>
                  <a:gd name="T7" fmla="*/ 35 h 177"/>
                  <a:gd name="T8" fmla="*/ 34 w 177"/>
                  <a:gd name="T9" fmla="*/ 30 h 177"/>
                  <a:gd name="T10" fmla="*/ 138 w 177"/>
                  <a:gd name="T11" fmla="*/ 143 h 177"/>
                  <a:gd name="T12" fmla="*/ 34 w 177"/>
                  <a:gd name="T13" fmla="*/ 138 h 177"/>
                  <a:gd name="T14" fmla="*/ 39 w 177"/>
                  <a:gd name="T15" fmla="*/ 35 h 177"/>
                  <a:gd name="T16" fmla="*/ 142 w 177"/>
                  <a:gd name="T17" fmla="*/ 39 h 177"/>
                  <a:gd name="T18" fmla="*/ 138 w 177"/>
                  <a:gd name="T19" fmla="*/ 14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7">
                    <a:moveTo>
                      <a:pt x="34" y="30"/>
                    </a:moveTo>
                    <a:cubicBezTo>
                      <a:pt x="2" y="60"/>
                      <a:pt x="0" y="110"/>
                      <a:pt x="30" y="143"/>
                    </a:cubicBezTo>
                    <a:cubicBezTo>
                      <a:pt x="59" y="175"/>
                      <a:pt x="110" y="177"/>
                      <a:pt x="142" y="147"/>
                    </a:cubicBezTo>
                    <a:cubicBezTo>
                      <a:pt x="175" y="118"/>
                      <a:pt x="177" y="67"/>
                      <a:pt x="147" y="35"/>
                    </a:cubicBezTo>
                    <a:cubicBezTo>
                      <a:pt x="117" y="2"/>
                      <a:pt x="67" y="0"/>
                      <a:pt x="34" y="30"/>
                    </a:cubicBezTo>
                    <a:close/>
                    <a:moveTo>
                      <a:pt x="138" y="143"/>
                    </a:moveTo>
                    <a:cubicBezTo>
                      <a:pt x="108" y="170"/>
                      <a:pt x="62" y="168"/>
                      <a:pt x="34" y="138"/>
                    </a:cubicBezTo>
                    <a:cubicBezTo>
                      <a:pt x="7" y="109"/>
                      <a:pt x="9" y="62"/>
                      <a:pt x="39" y="35"/>
                    </a:cubicBezTo>
                    <a:cubicBezTo>
                      <a:pt x="69" y="7"/>
                      <a:pt x="115" y="9"/>
                      <a:pt x="142" y="39"/>
                    </a:cubicBezTo>
                    <a:cubicBezTo>
                      <a:pt x="170" y="69"/>
                      <a:pt x="168" y="115"/>
                      <a:pt x="138" y="143"/>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9" name="Freeform 198"/>
              <p:cNvSpPr>
                <a:spLocks/>
              </p:cNvSpPr>
              <p:nvPr/>
            </p:nvSpPr>
            <p:spPr bwMode="auto">
              <a:xfrm>
                <a:off x="1515" y="-37"/>
                <a:ext cx="286" cy="286"/>
              </a:xfrm>
              <a:custGeom>
                <a:avLst/>
                <a:gdLst>
                  <a:gd name="T0" fmla="*/ 35 w 121"/>
                  <a:gd name="T1" fmla="*/ 82 h 121"/>
                  <a:gd name="T2" fmla="*/ 32 w 121"/>
                  <a:gd name="T3" fmla="*/ 0 h 121"/>
                  <a:gd name="T4" fmla="*/ 28 w 121"/>
                  <a:gd name="T5" fmla="*/ 3 h 121"/>
                  <a:gd name="T6" fmla="*/ 24 w 121"/>
                  <a:gd name="T7" fmla="*/ 94 h 121"/>
                  <a:gd name="T8" fmla="*/ 114 w 121"/>
                  <a:gd name="T9" fmla="*/ 97 h 121"/>
                  <a:gd name="T10" fmla="*/ 121 w 121"/>
                  <a:gd name="T11" fmla="*/ 90 h 121"/>
                  <a:gd name="T12" fmla="*/ 35 w 121"/>
                  <a:gd name="T13" fmla="*/ 82 h 121"/>
                </a:gdLst>
                <a:ahLst/>
                <a:cxnLst>
                  <a:cxn ang="0">
                    <a:pos x="T0" y="T1"/>
                  </a:cxn>
                  <a:cxn ang="0">
                    <a:pos x="T2" y="T3"/>
                  </a:cxn>
                  <a:cxn ang="0">
                    <a:pos x="T4" y="T5"/>
                  </a:cxn>
                  <a:cxn ang="0">
                    <a:pos x="T6" y="T7"/>
                  </a:cxn>
                  <a:cxn ang="0">
                    <a:pos x="T8" y="T9"/>
                  </a:cxn>
                  <a:cxn ang="0">
                    <a:pos x="T10" y="T11"/>
                  </a:cxn>
                  <a:cxn ang="0">
                    <a:pos x="T12" y="T13"/>
                  </a:cxn>
                </a:cxnLst>
                <a:rect l="0" t="0" r="r" b="b"/>
                <a:pathLst>
                  <a:path w="121" h="121">
                    <a:moveTo>
                      <a:pt x="35" y="82"/>
                    </a:moveTo>
                    <a:cubicBezTo>
                      <a:pt x="13" y="59"/>
                      <a:pt x="13" y="24"/>
                      <a:pt x="32" y="0"/>
                    </a:cubicBezTo>
                    <a:cubicBezTo>
                      <a:pt x="30" y="1"/>
                      <a:pt x="29" y="2"/>
                      <a:pt x="28" y="3"/>
                    </a:cubicBezTo>
                    <a:cubicBezTo>
                      <a:pt x="1" y="27"/>
                      <a:pt x="0" y="68"/>
                      <a:pt x="24" y="94"/>
                    </a:cubicBezTo>
                    <a:cubicBezTo>
                      <a:pt x="48" y="120"/>
                      <a:pt x="88" y="121"/>
                      <a:pt x="114" y="97"/>
                    </a:cubicBezTo>
                    <a:cubicBezTo>
                      <a:pt x="117" y="95"/>
                      <a:pt x="119" y="92"/>
                      <a:pt x="121" y="90"/>
                    </a:cubicBezTo>
                    <a:cubicBezTo>
                      <a:pt x="95" y="110"/>
                      <a:pt x="58" y="107"/>
                      <a:pt x="35" y="8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0" name="Freeform 199"/>
              <p:cNvSpPr>
                <a:spLocks/>
              </p:cNvSpPr>
              <p:nvPr/>
            </p:nvSpPr>
            <p:spPr bwMode="auto">
              <a:xfrm>
                <a:off x="3579" y="-104"/>
                <a:ext cx="1853" cy="1431"/>
              </a:xfrm>
              <a:custGeom>
                <a:avLst/>
                <a:gdLst>
                  <a:gd name="T0" fmla="*/ 1853 w 1853"/>
                  <a:gd name="T1" fmla="*/ 672 h 1431"/>
                  <a:gd name="T2" fmla="*/ 335 w 1853"/>
                  <a:gd name="T3" fmla="*/ 1431 h 1431"/>
                  <a:gd name="T4" fmla="*/ 0 w 1853"/>
                  <a:gd name="T5" fmla="*/ 759 h 1431"/>
                  <a:gd name="T6" fmla="*/ 1520 w 1853"/>
                  <a:gd name="T7" fmla="*/ 0 h 1431"/>
                  <a:gd name="T8" fmla="*/ 1853 w 1853"/>
                  <a:gd name="T9" fmla="*/ 672 h 1431"/>
                </a:gdLst>
                <a:ahLst/>
                <a:cxnLst>
                  <a:cxn ang="0">
                    <a:pos x="T0" y="T1"/>
                  </a:cxn>
                  <a:cxn ang="0">
                    <a:pos x="T2" y="T3"/>
                  </a:cxn>
                  <a:cxn ang="0">
                    <a:pos x="T4" y="T5"/>
                  </a:cxn>
                  <a:cxn ang="0">
                    <a:pos x="T6" y="T7"/>
                  </a:cxn>
                  <a:cxn ang="0">
                    <a:pos x="T8" y="T9"/>
                  </a:cxn>
                </a:cxnLst>
                <a:rect l="0" t="0" r="r" b="b"/>
                <a:pathLst>
                  <a:path w="1853" h="1431">
                    <a:moveTo>
                      <a:pt x="1853" y="672"/>
                    </a:moveTo>
                    <a:lnTo>
                      <a:pt x="335" y="1431"/>
                    </a:lnTo>
                    <a:lnTo>
                      <a:pt x="0" y="759"/>
                    </a:lnTo>
                    <a:lnTo>
                      <a:pt x="1520" y="0"/>
                    </a:lnTo>
                    <a:lnTo>
                      <a:pt x="1853" y="672"/>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1" name="Freeform 200"/>
              <p:cNvSpPr>
                <a:spLocks/>
              </p:cNvSpPr>
              <p:nvPr/>
            </p:nvSpPr>
            <p:spPr bwMode="auto">
              <a:xfrm>
                <a:off x="3593" y="-78"/>
                <a:ext cx="1853" cy="1431"/>
              </a:xfrm>
              <a:custGeom>
                <a:avLst/>
                <a:gdLst>
                  <a:gd name="T0" fmla="*/ 1853 w 1853"/>
                  <a:gd name="T1" fmla="*/ 672 h 1431"/>
                  <a:gd name="T2" fmla="*/ 336 w 1853"/>
                  <a:gd name="T3" fmla="*/ 1431 h 1431"/>
                  <a:gd name="T4" fmla="*/ 0 w 1853"/>
                  <a:gd name="T5" fmla="*/ 762 h 1431"/>
                  <a:gd name="T6" fmla="*/ 1518 w 1853"/>
                  <a:gd name="T7" fmla="*/ 0 h 1431"/>
                  <a:gd name="T8" fmla="*/ 1853 w 1853"/>
                  <a:gd name="T9" fmla="*/ 672 h 1431"/>
                </a:gdLst>
                <a:ahLst/>
                <a:cxnLst>
                  <a:cxn ang="0">
                    <a:pos x="T0" y="T1"/>
                  </a:cxn>
                  <a:cxn ang="0">
                    <a:pos x="T2" y="T3"/>
                  </a:cxn>
                  <a:cxn ang="0">
                    <a:pos x="T4" y="T5"/>
                  </a:cxn>
                  <a:cxn ang="0">
                    <a:pos x="T6" y="T7"/>
                  </a:cxn>
                  <a:cxn ang="0">
                    <a:pos x="T8" y="T9"/>
                  </a:cxn>
                </a:cxnLst>
                <a:rect l="0" t="0" r="r" b="b"/>
                <a:pathLst>
                  <a:path w="1853" h="1431">
                    <a:moveTo>
                      <a:pt x="1853" y="672"/>
                    </a:moveTo>
                    <a:lnTo>
                      <a:pt x="336" y="1431"/>
                    </a:lnTo>
                    <a:lnTo>
                      <a:pt x="0" y="762"/>
                    </a:lnTo>
                    <a:lnTo>
                      <a:pt x="1518" y="0"/>
                    </a:lnTo>
                    <a:lnTo>
                      <a:pt x="1853" y="67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2" name="Freeform 201"/>
              <p:cNvSpPr>
                <a:spLocks/>
              </p:cNvSpPr>
              <p:nvPr/>
            </p:nvSpPr>
            <p:spPr bwMode="auto">
              <a:xfrm>
                <a:off x="3872" y="757"/>
                <a:ext cx="97" cy="83"/>
              </a:xfrm>
              <a:custGeom>
                <a:avLst/>
                <a:gdLst>
                  <a:gd name="T0" fmla="*/ 17 w 41"/>
                  <a:gd name="T1" fmla="*/ 33 h 35"/>
                  <a:gd name="T2" fmla="*/ 6 w 41"/>
                  <a:gd name="T3" fmla="*/ 29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3" name="Freeform 202"/>
              <p:cNvSpPr>
                <a:spLocks/>
              </p:cNvSpPr>
              <p:nvPr/>
            </p:nvSpPr>
            <p:spPr bwMode="auto">
              <a:xfrm>
                <a:off x="3971" y="707"/>
                <a:ext cx="95" cy="83"/>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3"/>
                      <a:pt x="6" y="29"/>
                    </a:cubicBezTo>
                    <a:cubicBezTo>
                      <a:pt x="2" y="21"/>
                      <a:pt x="2" y="21"/>
                      <a:pt x="2" y="21"/>
                    </a:cubicBezTo>
                    <a:cubicBezTo>
                      <a:pt x="0" y="18"/>
                      <a:pt x="2"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4" name="Freeform 203"/>
              <p:cNvSpPr>
                <a:spLocks/>
              </p:cNvSpPr>
              <p:nvPr/>
            </p:nvSpPr>
            <p:spPr bwMode="auto">
              <a:xfrm>
                <a:off x="4070" y="658"/>
                <a:ext cx="95" cy="82"/>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5" name="Freeform 204"/>
              <p:cNvSpPr>
                <a:spLocks/>
              </p:cNvSpPr>
              <p:nvPr/>
            </p:nvSpPr>
            <p:spPr bwMode="auto">
              <a:xfrm>
                <a:off x="4170" y="608"/>
                <a:ext cx="94"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7" y="0"/>
                      <a:pt x="32" y="1"/>
                      <a:pt x="34" y="5"/>
                    </a:cubicBezTo>
                    <a:cubicBezTo>
                      <a:pt x="38" y="13"/>
                      <a:pt x="38" y="13"/>
                      <a:pt x="38" y="13"/>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grpSp>
        <p:sp>
          <p:nvSpPr>
            <p:cNvPr id="33" name="Freeform 206"/>
            <p:cNvSpPr>
              <a:spLocks/>
            </p:cNvSpPr>
            <p:nvPr/>
          </p:nvSpPr>
          <p:spPr bwMode="auto">
            <a:xfrm>
              <a:off x="4267" y="55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 name="Freeform 207"/>
            <p:cNvSpPr>
              <a:spLocks/>
            </p:cNvSpPr>
            <p:nvPr/>
          </p:nvSpPr>
          <p:spPr bwMode="auto">
            <a:xfrm>
              <a:off x="4366" y="509"/>
              <a:ext cx="97" cy="82"/>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 name="Freeform 208"/>
            <p:cNvSpPr>
              <a:spLocks/>
            </p:cNvSpPr>
            <p:nvPr/>
          </p:nvSpPr>
          <p:spPr bwMode="auto">
            <a:xfrm>
              <a:off x="4564" y="409"/>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6"/>
                  </a:cubicBezTo>
                  <a:cubicBezTo>
                    <a:pt x="38" y="14"/>
                    <a:pt x="38" y="14"/>
                    <a:pt x="38" y="14"/>
                  </a:cubicBezTo>
                  <a:cubicBezTo>
                    <a:pt x="40" y="18"/>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 name="Freeform 209"/>
            <p:cNvSpPr>
              <a:spLocks/>
            </p:cNvSpPr>
            <p:nvPr/>
          </p:nvSpPr>
          <p:spPr bwMode="auto">
            <a:xfrm>
              <a:off x="4664" y="360"/>
              <a:ext cx="94" cy="85"/>
            </a:xfrm>
            <a:custGeom>
              <a:avLst/>
              <a:gdLst>
                <a:gd name="T0" fmla="*/ 16 w 40"/>
                <a:gd name="T1" fmla="*/ 34 h 36"/>
                <a:gd name="T2" fmla="*/ 6 w 40"/>
                <a:gd name="T3" fmla="*/ 30 h 36"/>
                <a:gd name="T4" fmla="*/ 2 w 40"/>
                <a:gd name="T5" fmla="*/ 22 h 36"/>
                <a:gd name="T6" fmla="*/ 5 w 40"/>
                <a:gd name="T7" fmla="*/ 11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 name="Freeform 210"/>
            <p:cNvSpPr>
              <a:spLocks/>
            </p:cNvSpPr>
            <p:nvPr/>
          </p:nvSpPr>
          <p:spPr bwMode="auto">
            <a:xfrm>
              <a:off x="4860" y="260"/>
              <a:ext cx="97" cy="86"/>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4"/>
                    <a:pt x="6" y="12"/>
                  </a:cubicBezTo>
                  <a:cubicBezTo>
                    <a:pt x="24" y="2"/>
                    <a:pt x="24" y="2"/>
                    <a:pt x="24" y="2"/>
                  </a:cubicBezTo>
                  <a:cubicBezTo>
                    <a:pt x="28" y="0"/>
                    <a:pt x="33" y="2"/>
                    <a:pt x="35" y="6"/>
                  </a:cubicBezTo>
                  <a:cubicBezTo>
                    <a:pt x="39" y="14"/>
                    <a:pt x="39" y="14"/>
                    <a:pt x="39" y="14"/>
                  </a:cubicBezTo>
                  <a:cubicBezTo>
                    <a:pt x="41" y="18"/>
                    <a:pt x="39" y="23"/>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 name="Freeform 211"/>
            <p:cNvSpPr>
              <a:spLocks/>
            </p:cNvSpPr>
            <p:nvPr/>
          </p:nvSpPr>
          <p:spPr bwMode="auto">
            <a:xfrm>
              <a:off x="4959" y="213"/>
              <a:ext cx="97" cy="83"/>
            </a:xfrm>
            <a:custGeom>
              <a:avLst/>
              <a:gdLst>
                <a:gd name="T0" fmla="*/ 17 w 41"/>
                <a:gd name="T1" fmla="*/ 33 h 35"/>
                <a:gd name="T2" fmla="*/ 6 w 41"/>
                <a:gd name="T3" fmla="*/ 29 h 35"/>
                <a:gd name="T4" fmla="*/ 2 w 41"/>
                <a:gd name="T5" fmla="*/ 21 h 35"/>
                <a:gd name="T6" fmla="*/ 6 w 41"/>
                <a:gd name="T7" fmla="*/ 11 h 35"/>
                <a:gd name="T8" fmla="*/ 24 w 41"/>
                <a:gd name="T9" fmla="*/ 1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1"/>
                    <a:pt x="24" y="1"/>
                    <a:pt x="24" y="1"/>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 name="Freeform 212"/>
            <p:cNvSpPr>
              <a:spLocks/>
            </p:cNvSpPr>
            <p:nvPr/>
          </p:nvSpPr>
          <p:spPr bwMode="auto">
            <a:xfrm>
              <a:off x="3910" y="830"/>
              <a:ext cx="94"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5"/>
                  </a:cubicBezTo>
                  <a:cubicBezTo>
                    <a:pt x="38" y="14"/>
                    <a:pt x="38" y="14"/>
                    <a:pt x="38" y="14"/>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 name="Freeform 213"/>
            <p:cNvSpPr>
              <a:spLocks/>
            </p:cNvSpPr>
            <p:nvPr/>
          </p:nvSpPr>
          <p:spPr bwMode="auto">
            <a:xfrm>
              <a:off x="4009" y="781"/>
              <a:ext cx="94" cy="82"/>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 name="Freeform 214"/>
            <p:cNvSpPr>
              <a:spLocks/>
            </p:cNvSpPr>
            <p:nvPr/>
          </p:nvSpPr>
          <p:spPr bwMode="auto">
            <a:xfrm>
              <a:off x="4106" y="731"/>
              <a:ext cx="97" cy="83"/>
            </a:xfrm>
            <a:custGeom>
              <a:avLst/>
              <a:gdLst>
                <a:gd name="T0" fmla="*/ 17 w 41"/>
                <a:gd name="T1" fmla="*/ 34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6 w 41"/>
                <a:gd name="T15" fmla="*/ 24 h 35"/>
                <a:gd name="T16" fmla="*/ 17 w 41"/>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4"/>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8"/>
                    <a:pt x="39" y="22"/>
                    <a:pt x="36"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3" name="Freeform 215"/>
            <p:cNvSpPr>
              <a:spLocks/>
            </p:cNvSpPr>
            <p:nvPr/>
          </p:nvSpPr>
          <p:spPr bwMode="auto">
            <a:xfrm>
              <a:off x="4404" y="582"/>
              <a:ext cx="94" cy="85"/>
            </a:xfrm>
            <a:custGeom>
              <a:avLst/>
              <a:gdLst>
                <a:gd name="T0" fmla="*/ 16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3" y="36"/>
                    <a:pt x="8" y="34"/>
                    <a:pt x="6" y="30"/>
                  </a:cubicBezTo>
                  <a:cubicBezTo>
                    <a:pt x="2" y="22"/>
                    <a:pt x="2" y="22"/>
                    <a:pt x="2" y="22"/>
                  </a:cubicBezTo>
                  <a:cubicBezTo>
                    <a:pt x="0" y="18"/>
                    <a:pt x="2" y="14"/>
                    <a:pt x="5" y="12"/>
                  </a:cubicBezTo>
                  <a:cubicBezTo>
                    <a:pt x="24" y="2"/>
                    <a:pt x="24" y="2"/>
                    <a:pt x="24" y="2"/>
                  </a:cubicBezTo>
                  <a:cubicBezTo>
                    <a:pt x="28" y="0"/>
                    <a:pt x="32" y="2"/>
                    <a:pt x="34" y="6"/>
                  </a:cubicBezTo>
                  <a:cubicBezTo>
                    <a:pt x="38" y="14"/>
                    <a:pt x="38" y="14"/>
                    <a:pt x="38" y="14"/>
                  </a:cubicBezTo>
                  <a:cubicBezTo>
                    <a:pt x="40" y="18"/>
                    <a:pt x="39" y="23"/>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5" name="Freeform 216"/>
            <p:cNvSpPr>
              <a:spLocks/>
            </p:cNvSpPr>
            <p:nvPr/>
          </p:nvSpPr>
          <p:spPr bwMode="auto">
            <a:xfrm>
              <a:off x="4503" y="535"/>
              <a:ext cx="95" cy="82"/>
            </a:xfrm>
            <a:custGeom>
              <a:avLst/>
              <a:gdLst>
                <a:gd name="T0" fmla="*/ 16 w 40"/>
                <a:gd name="T1" fmla="*/ 33 h 35"/>
                <a:gd name="T2" fmla="*/ 6 w 40"/>
                <a:gd name="T3" fmla="*/ 29 h 35"/>
                <a:gd name="T4" fmla="*/ 2 w 40"/>
                <a:gd name="T5" fmla="*/ 21 h 35"/>
                <a:gd name="T6" fmla="*/ 5 w 40"/>
                <a:gd name="T7" fmla="*/ 11 h 35"/>
                <a:gd name="T8" fmla="*/ 24 w 40"/>
                <a:gd name="T9" fmla="*/ 1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1"/>
                    <a:pt x="24" y="1"/>
                    <a:pt x="24" y="1"/>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6" name="Freeform 217"/>
            <p:cNvSpPr>
              <a:spLocks/>
            </p:cNvSpPr>
            <p:nvPr/>
          </p:nvSpPr>
          <p:spPr bwMode="auto">
            <a:xfrm>
              <a:off x="4602" y="485"/>
              <a:ext cx="95" cy="83"/>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2"/>
                    <a:pt x="24" y="2"/>
                    <a:pt x="24" y="2"/>
                  </a:cubicBezTo>
                  <a:cubicBezTo>
                    <a:pt x="27" y="0"/>
                    <a:pt x="32" y="1"/>
                    <a:pt x="34" y="5"/>
                  </a:cubicBezTo>
                  <a:cubicBezTo>
                    <a:pt x="38" y="13"/>
                    <a:pt x="38" y="13"/>
                    <a:pt x="38" y="13"/>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8" name="Freeform 218"/>
            <p:cNvSpPr>
              <a:spLocks/>
            </p:cNvSpPr>
            <p:nvPr/>
          </p:nvSpPr>
          <p:spPr bwMode="auto">
            <a:xfrm>
              <a:off x="4699" y="435"/>
              <a:ext cx="97"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9" name="Freeform 219"/>
            <p:cNvSpPr>
              <a:spLocks/>
            </p:cNvSpPr>
            <p:nvPr/>
          </p:nvSpPr>
          <p:spPr bwMode="auto">
            <a:xfrm>
              <a:off x="4799" y="386"/>
              <a:ext cx="96"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0" name="Freeform 220"/>
            <p:cNvSpPr>
              <a:spLocks/>
            </p:cNvSpPr>
            <p:nvPr/>
          </p:nvSpPr>
          <p:spPr bwMode="auto">
            <a:xfrm>
              <a:off x="4898" y="336"/>
              <a:ext cx="94" cy="83"/>
            </a:xfrm>
            <a:custGeom>
              <a:avLst/>
              <a:gdLst>
                <a:gd name="T0" fmla="*/ 17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9 w 40"/>
                <a:gd name="T13" fmla="*/ 13 h 35"/>
                <a:gd name="T14" fmla="*/ 35 w 40"/>
                <a:gd name="T15" fmla="*/ 24 h 35"/>
                <a:gd name="T16" fmla="*/ 17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7" y="33"/>
                  </a:moveTo>
                  <a:cubicBezTo>
                    <a:pt x="13" y="35"/>
                    <a:pt x="8" y="34"/>
                    <a:pt x="6" y="30"/>
                  </a:cubicBezTo>
                  <a:cubicBezTo>
                    <a:pt x="2" y="22"/>
                    <a:pt x="2" y="22"/>
                    <a:pt x="2" y="22"/>
                  </a:cubicBezTo>
                  <a:cubicBezTo>
                    <a:pt x="0" y="18"/>
                    <a:pt x="2" y="13"/>
                    <a:pt x="5" y="11"/>
                  </a:cubicBezTo>
                  <a:cubicBezTo>
                    <a:pt x="24" y="2"/>
                    <a:pt x="24" y="2"/>
                    <a:pt x="24" y="2"/>
                  </a:cubicBezTo>
                  <a:cubicBezTo>
                    <a:pt x="28" y="0"/>
                    <a:pt x="33" y="1"/>
                    <a:pt x="34" y="5"/>
                  </a:cubicBezTo>
                  <a:cubicBezTo>
                    <a:pt x="39" y="13"/>
                    <a:pt x="39" y="13"/>
                    <a:pt x="39" y="13"/>
                  </a:cubicBezTo>
                  <a:cubicBezTo>
                    <a:pt x="40"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1" name="Freeform 221"/>
            <p:cNvSpPr>
              <a:spLocks/>
            </p:cNvSpPr>
            <p:nvPr/>
          </p:nvSpPr>
          <p:spPr bwMode="auto">
            <a:xfrm>
              <a:off x="4997" y="286"/>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5"/>
                  </a:cubicBezTo>
                  <a:cubicBezTo>
                    <a:pt x="38" y="14"/>
                    <a:pt x="38" y="14"/>
                    <a:pt x="38" y="14"/>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2" name="Freeform 222"/>
            <p:cNvSpPr>
              <a:spLocks/>
            </p:cNvSpPr>
            <p:nvPr/>
          </p:nvSpPr>
          <p:spPr bwMode="auto">
            <a:xfrm>
              <a:off x="3947" y="904"/>
              <a:ext cx="95" cy="85"/>
            </a:xfrm>
            <a:custGeom>
              <a:avLst/>
              <a:gdLst>
                <a:gd name="T0" fmla="*/ 16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8 w 40"/>
                <a:gd name="T13" fmla="*/ 14 h 36"/>
                <a:gd name="T14" fmla="*/ 35 w 40"/>
                <a:gd name="T15" fmla="*/ 25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4"/>
                    <a:pt x="5" y="12"/>
                  </a:cubicBezTo>
                  <a:cubicBezTo>
                    <a:pt x="24" y="2"/>
                    <a:pt x="24" y="2"/>
                    <a:pt x="24" y="2"/>
                  </a:cubicBezTo>
                  <a:cubicBezTo>
                    <a:pt x="27" y="0"/>
                    <a:pt x="32" y="2"/>
                    <a:pt x="34" y="6"/>
                  </a:cubicBezTo>
                  <a:cubicBezTo>
                    <a:pt x="38" y="14"/>
                    <a:pt x="38" y="14"/>
                    <a:pt x="38" y="14"/>
                  </a:cubicBezTo>
                  <a:cubicBezTo>
                    <a:pt x="40" y="18"/>
                    <a:pt x="38" y="23"/>
                    <a:pt x="35" y="25"/>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3" name="Freeform 223"/>
            <p:cNvSpPr>
              <a:spLocks/>
            </p:cNvSpPr>
            <p:nvPr/>
          </p:nvSpPr>
          <p:spPr bwMode="auto">
            <a:xfrm>
              <a:off x="4044" y="856"/>
              <a:ext cx="97" cy="83"/>
            </a:xfrm>
            <a:custGeom>
              <a:avLst/>
              <a:gdLst>
                <a:gd name="T0" fmla="*/ 17 w 41"/>
                <a:gd name="T1" fmla="*/ 33 h 35"/>
                <a:gd name="T2" fmla="*/ 6 w 41"/>
                <a:gd name="T3" fmla="*/ 29 h 35"/>
                <a:gd name="T4" fmla="*/ 2 w 41"/>
                <a:gd name="T5" fmla="*/ 21 h 35"/>
                <a:gd name="T6" fmla="*/ 6 w 41"/>
                <a:gd name="T7" fmla="*/ 11 h 35"/>
                <a:gd name="T8" fmla="*/ 24 w 41"/>
                <a:gd name="T9" fmla="*/ 1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1"/>
                    <a:pt x="24" y="1"/>
                    <a:pt x="24" y="1"/>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4" name="Freeform 224"/>
            <p:cNvSpPr>
              <a:spLocks/>
            </p:cNvSpPr>
            <p:nvPr/>
          </p:nvSpPr>
          <p:spPr bwMode="auto">
            <a:xfrm>
              <a:off x="4144" y="807"/>
              <a:ext cx="97" cy="82"/>
            </a:xfrm>
            <a:custGeom>
              <a:avLst/>
              <a:gdLst>
                <a:gd name="T0" fmla="*/ 17 w 41"/>
                <a:gd name="T1" fmla="*/ 33 h 35"/>
                <a:gd name="T2" fmla="*/ 6 w 41"/>
                <a:gd name="T3" fmla="*/ 29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5" name="Freeform 225"/>
            <p:cNvSpPr>
              <a:spLocks/>
            </p:cNvSpPr>
            <p:nvPr/>
          </p:nvSpPr>
          <p:spPr bwMode="auto">
            <a:xfrm>
              <a:off x="4342" y="707"/>
              <a:ext cx="95" cy="83"/>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6" name="Freeform 226"/>
            <p:cNvSpPr>
              <a:spLocks/>
            </p:cNvSpPr>
            <p:nvPr/>
          </p:nvSpPr>
          <p:spPr bwMode="auto">
            <a:xfrm>
              <a:off x="4442" y="658"/>
              <a:ext cx="94" cy="82"/>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7"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7" name="Freeform 227"/>
            <p:cNvSpPr>
              <a:spLocks/>
            </p:cNvSpPr>
            <p:nvPr/>
          </p:nvSpPr>
          <p:spPr bwMode="auto">
            <a:xfrm>
              <a:off x="4538" y="60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6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6"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8" name="Freeform 228"/>
            <p:cNvSpPr>
              <a:spLocks/>
            </p:cNvSpPr>
            <p:nvPr/>
          </p:nvSpPr>
          <p:spPr bwMode="auto">
            <a:xfrm>
              <a:off x="4638" y="55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0" name="Freeform 229"/>
            <p:cNvSpPr>
              <a:spLocks/>
            </p:cNvSpPr>
            <p:nvPr/>
          </p:nvSpPr>
          <p:spPr bwMode="auto">
            <a:xfrm>
              <a:off x="4737" y="509"/>
              <a:ext cx="97" cy="82"/>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8"/>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3" name="Freeform 230"/>
            <p:cNvSpPr>
              <a:spLocks/>
            </p:cNvSpPr>
            <p:nvPr/>
          </p:nvSpPr>
          <p:spPr bwMode="auto">
            <a:xfrm>
              <a:off x="4836" y="459"/>
              <a:ext cx="95" cy="83"/>
            </a:xfrm>
            <a:custGeom>
              <a:avLst/>
              <a:gdLst>
                <a:gd name="T0" fmla="*/ 16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4"/>
                  </a:moveTo>
                  <a:cubicBezTo>
                    <a:pt x="13" y="35"/>
                    <a:pt x="8" y="34"/>
                    <a:pt x="6" y="30"/>
                  </a:cubicBezTo>
                  <a:cubicBezTo>
                    <a:pt x="2" y="22"/>
                    <a:pt x="2" y="22"/>
                    <a:pt x="2" y="22"/>
                  </a:cubicBezTo>
                  <a:cubicBezTo>
                    <a:pt x="0" y="18"/>
                    <a:pt x="2" y="13"/>
                    <a:pt x="5" y="11"/>
                  </a:cubicBezTo>
                  <a:cubicBezTo>
                    <a:pt x="24" y="2"/>
                    <a:pt x="24" y="2"/>
                    <a:pt x="24" y="2"/>
                  </a:cubicBezTo>
                  <a:cubicBezTo>
                    <a:pt x="28"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4" name="Freeform 231"/>
            <p:cNvSpPr>
              <a:spLocks/>
            </p:cNvSpPr>
            <p:nvPr/>
          </p:nvSpPr>
          <p:spPr bwMode="auto">
            <a:xfrm>
              <a:off x="4936" y="409"/>
              <a:ext cx="94" cy="86"/>
            </a:xfrm>
            <a:custGeom>
              <a:avLst/>
              <a:gdLst>
                <a:gd name="T0" fmla="*/ 16 w 40"/>
                <a:gd name="T1" fmla="*/ 34 h 36"/>
                <a:gd name="T2" fmla="*/ 6 w 40"/>
                <a:gd name="T3" fmla="*/ 30 h 36"/>
                <a:gd name="T4" fmla="*/ 2 w 40"/>
                <a:gd name="T5" fmla="*/ 22 h 36"/>
                <a:gd name="T6" fmla="*/ 5 w 40"/>
                <a:gd name="T7" fmla="*/ 11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3"/>
                    <a:pt x="5" y="11"/>
                  </a:cubicBezTo>
                  <a:cubicBezTo>
                    <a:pt x="24" y="2"/>
                    <a:pt x="24" y="2"/>
                    <a:pt x="24" y="2"/>
                  </a:cubicBezTo>
                  <a:cubicBezTo>
                    <a:pt x="28"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6" name="Freeform 232"/>
            <p:cNvSpPr>
              <a:spLocks/>
            </p:cNvSpPr>
            <p:nvPr/>
          </p:nvSpPr>
          <p:spPr bwMode="auto">
            <a:xfrm>
              <a:off x="5035" y="360"/>
              <a:ext cx="94" cy="85"/>
            </a:xfrm>
            <a:custGeom>
              <a:avLst/>
              <a:gdLst>
                <a:gd name="T0" fmla="*/ 16 w 40"/>
                <a:gd name="T1" fmla="*/ 34 h 36"/>
                <a:gd name="T2" fmla="*/ 6 w 40"/>
                <a:gd name="T3" fmla="*/ 30 h 36"/>
                <a:gd name="T4" fmla="*/ 1 w 40"/>
                <a:gd name="T5" fmla="*/ 22 h 36"/>
                <a:gd name="T6" fmla="*/ 5 w 40"/>
                <a:gd name="T7" fmla="*/ 12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7" y="34"/>
                    <a:pt x="6" y="30"/>
                  </a:cubicBezTo>
                  <a:cubicBezTo>
                    <a:pt x="1" y="22"/>
                    <a:pt x="1" y="22"/>
                    <a:pt x="1" y="22"/>
                  </a:cubicBezTo>
                  <a:cubicBezTo>
                    <a:pt x="0" y="18"/>
                    <a:pt x="1" y="14"/>
                    <a:pt x="5" y="12"/>
                  </a:cubicBezTo>
                  <a:cubicBezTo>
                    <a:pt x="24" y="2"/>
                    <a:pt x="24" y="2"/>
                    <a:pt x="24" y="2"/>
                  </a:cubicBezTo>
                  <a:cubicBezTo>
                    <a:pt x="27" y="0"/>
                    <a:pt x="32" y="2"/>
                    <a:pt x="34" y="6"/>
                  </a:cubicBezTo>
                  <a:cubicBezTo>
                    <a:pt x="38" y="14"/>
                    <a:pt x="38" y="14"/>
                    <a:pt x="38" y="14"/>
                  </a:cubicBezTo>
                  <a:cubicBezTo>
                    <a:pt x="40" y="18"/>
                    <a:pt x="38" y="23"/>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7" name="Freeform 233"/>
            <p:cNvSpPr>
              <a:spLocks/>
            </p:cNvSpPr>
            <p:nvPr/>
          </p:nvSpPr>
          <p:spPr bwMode="auto">
            <a:xfrm>
              <a:off x="3983" y="979"/>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8" name="Freeform 234"/>
            <p:cNvSpPr>
              <a:spLocks/>
            </p:cNvSpPr>
            <p:nvPr/>
          </p:nvSpPr>
          <p:spPr bwMode="auto">
            <a:xfrm>
              <a:off x="4082" y="930"/>
              <a:ext cx="97" cy="82"/>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9" name="Freeform 235"/>
            <p:cNvSpPr>
              <a:spLocks/>
            </p:cNvSpPr>
            <p:nvPr/>
          </p:nvSpPr>
          <p:spPr bwMode="auto">
            <a:xfrm>
              <a:off x="4181" y="880"/>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4"/>
                    <a:pt x="6" y="30"/>
                  </a:cubicBezTo>
                  <a:cubicBezTo>
                    <a:pt x="2" y="22"/>
                    <a:pt x="2" y="22"/>
                    <a:pt x="2" y="22"/>
                  </a:cubicBezTo>
                  <a:cubicBezTo>
                    <a:pt x="0" y="18"/>
                    <a:pt x="2" y="13"/>
                    <a:pt x="5" y="11"/>
                  </a:cubicBezTo>
                  <a:cubicBezTo>
                    <a:pt x="24" y="2"/>
                    <a:pt x="24" y="2"/>
                    <a:pt x="24" y="2"/>
                  </a:cubicBezTo>
                  <a:cubicBezTo>
                    <a:pt x="28" y="0"/>
                    <a:pt x="32" y="2"/>
                    <a:pt x="34" y="5"/>
                  </a:cubicBezTo>
                  <a:cubicBezTo>
                    <a:pt x="38" y="14"/>
                    <a:pt x="38" y="14"/>
                    <a:pt x="38" y="14"/>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0" name="Freeform 236"/>
            <p:cNvSpPr>
              <a:spLocks/>
            </p:cNvSpPr>
            <p:nvPr/>
          </p:nvSpPr>
          <p:spPr bwMode="auto">
            <a:xfrm>
              <a:off x="4380" y="781"/>
              <a:ext cx="95" cy="82"/>
            </a:xfrm>
            <a:custGeom>
              <a:avLst/>
              <a:gdLst>
                <a:gd name="T0" fmla="*/ 16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4"/>
                  </a:moveTo>
                  <a:cubicBezTo>
                    <a:pt x="12" y="35"/>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8"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1" name="Freeform 237"/>
            <p:cNvSpPr>
              <a:spLocks/>
            </p:cNvSpPr>
            <p:nvPr/>
          </p:nvSpPr>
          <p:spPr bwMode="auto">
            <a:xfrm>
              <a:off x="4477" y="73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3"/>
                    <a:pt x="6" y="12"/>
                  </a:cubicBezTo>
                  <a:cubicBezTo>
                    <a:pt x="24" y="2"/>
                    <a:pt x="24" y="2"/>
                    <a:pt x="24" y="2"/>
                  </a:cubicBezTo>
                  <a:cubicBezTo>
                    <a:pt x="28" y="0"/>
                    <a:pt x="33" y="2"/>
                    <a:pt x="35" y="6"/>
                  </a:cubicBezTo>
                  <a:cubicBezTo>
                    <a:pt x="39" y="14"/>
                    <a:pt x="39" y="14"/>
                    <a:pt x="39" y="14"/>
                  </a:cubicBezTo>
                  <a:cubicBezTo>
                    <a:pt x="41"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2" name="Freeform 238"/>
            <p:cNvSpPr>
              <a:spLocks/>
            </p:cNvSpPr>
            <p:nvPr/>
          </p:nvSpPr>
          <p:spPr bwMode="auto">
            <a:xfrm>
              <a:off x="4576" y="68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4"/>
                    <a:pt x="6" y="12"/>
                  </a:cubicBezTo>
                  <a:cubicBezTo>
                    <a:pt x="24" y="2"/>
                    <a:pt x="24" y="2"/>
                    <a:pt x="24" y="2"/>
                  </a:cubicBezTo>
                  <a:cubicBezTo>
                    <a:pt x="28" y="0"/>
                    <a:pt x="33" y="2"/>
                    <a:pt x="35" y="6"/>
                  </a:cubicBezTo>
                  <a:cubicBezTo>
                    <a:pt x="39" y="14"/>
                    <a:pt x="39" y="14"/>
                    <a:pt x="39" y="14"/>
                  </a:cubicBezTo>
                  <a:cubicBezTo>
                    <a:pt x="41" y="18"/>
                    <a:pt x="39" y="23"/>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4" name="Freeform 239"/>
            <p:cNvSpPr>
              <a:spLocks/>
            </p:cNvSpPr>
            <p:nvPr/>
          </p:nvSpPr>
          <p:spPr bwMode="auto">
            <a:xfrm>
              <a:off x="4676" y="632"/>
              <a:ext cx="94" cy="85"/>
            </a:xfrm>
            <a:custGeom>
              <a:avLst/>
              <a:gdLst>
                <a:gd name="T0" fmla="*/ 17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9 w 40"/>
                <a:gd name="T13" fmla="*/ 14 h 36"/>
                <a:gd name="T14" fmla="*/ 35 w 40"/>
                <a:gd name="T15" fmla="*/ 25 h 36"/>
                <a:gd name="T16" fmla="*/ 17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7" y="34"/>
                  </a:moveTo>
                  <a:cubicBezTo>
                    <a:pt x="13" y="36"/>
                    <a:pt x="8" y="34"/>
                    <a:pt x="6" y="30"/>
                  </a:cubicBezTo>
                  <a:cubicBezTo>
                    <a:pt x="2" y="22"/>
                    <a:pt x="2" y="22"/>
                    <a:pt x="2" y="22"/>
                  </a:cubicBezTo>
                  <a:cubicBezTo>
                    <a:pt x="0" y="18"/>
                    <a:pt x="2" y="14"/>
                    <a:pt x="5" y="12"/>
                  </a:cubicBezTo>
                  <a:cubicBezTo>
                    <a:pt x="24" y="2"/>
                    <a:pt x="24" y="2"/>
                    <a:pt x="24" y="2"/>
                  </a:cubicBezTo>
                  <a:cubicBezTo>
                    <a:pt x="28" y="0"/>
                    <a:pt x="33" y="2"/>
                    <a:pt x="34" y="6"/>
                  </a:cubicBezTo>
                  <a:cubicBezTo>
                    <a:pt x="39" y="14"/>
                    <a:pt x="39" y="14"/>
                    <a:pt x="39" y="14"/>
                  </a:cubicBezTo>
                  <a:cubicBezTo>
                    <a:pt x="40" y="18"/>
                    <a:pt x="39" y="23"/>
                    <a:pt x="35" y="25"/>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5" name="Freeform 240"/>
            <p:cNvSpPr>
              <a:spLocks/>
            </p:cNvSpPr>
            <p:nvPr/>
          </p:nvSpPr>
          <p:spPr bwMode="auto">
            <a:xfrm>
              <a:off x="4775" y="584"/>
              <a:ext cx="94" cy="83"/>
            </a:xfrm>
            <a:custGeom>
              <a:avLst/>
              <a:gdLst>
                <a:gd name="T0" fmla="*/ 16 w 40"/>
                <a:gd name="T1" fmla="*/ 33 h 35"/>
                <a:gd name="T2" fmla="*/ 6 w 40"/>
                <a:gd name="T3" fmla="*/ 29 h 35"/>
                <a:gd name="T4" fmla="*/ 2 w 40"/>
                <a:gd name="T5" fmla="*/ 21 h 35"/>
                <a:gd name="T6" fmla="*/ 5 w 40"/>
                <a:gd name="T7" fmla="*/ 11 h 35"/>
                <a:gd name="T8" fmla="*/ 24 w 40"/>
                <a:gd name="T9" fmla="*/ 1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1"/>
                    <a:pt x="24" y="1"/>
                    <a:pt x="24" y="1"/>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6" name="Freeform 241"/>
            <p:cNvSpPr>
              <a:spLocks/>
            </p:cNvSpPr>
            <p:nvPr/>
          </p:nvSpPr>
          <p:spPr bwMode="auto">
            <a:xfrm>
              <a:off x="4874" y="535"/>
              <a:ext cx="95" cy="82"/>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2"/>
                    <a:pt x="24" y="2"/>
                    <a:pt x="24" y="2"/>
                  </a:cubicBezTo>
                  <a:cubicBezTo>
                    <a:pt x="27"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7" name="Freeform 242"/>
            <p:cNvSpPr>
              <a:spLocks/>
            </p:cNvSpPr>
            <p:nvPr/>
          </p:nvSpPr>
          <p:spPr bwMode="auto">
            <a:xfrm>
              <a:off x="4971" y="485"/>
              <a:ext cx="97"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9" name="Freeform 243"/>
            <p:cNvSpPr>
              <a:spLocks/>
            </p:cNvSpPr>
            <p:nvPr/>
          </p:nvSpPr>
          <p:spPr bwMode="auto">
            <a:xfrm>
              <a:off x="5070" y="435"/>
              <a:ext cx="97"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0" name="Freeform 244"/>
            <p:cNvSpPr>
              <a:spLocks/>
            </p:cNvSpPr>
            <p:nvPr/>
          </p:nvSpPr>
          <p:spPr bwMode="auto">
            <a:xfrm>
              <a:off x="4021" y="1052"/>
              <a:ext cx="94" cy="86"/>
            </a:xfrm>
            <a:custGeom>
              <a:avLst/>
              <a:gdLst>
                <a:gd name="T0" fmla="*/ 17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9 w 40"/>
                <a:gd name="T13" fmla="*/ 14 h 36"/>
                <a:gd name="T14" fmla="*/ 35 w 40"/>
                <a:gd name="T15" fmla="*/ 24 h 36"/>
                <a:gd name="T16" fmla="*/ 17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7" y="34"/>
                  </a:moveTo>
                  <a:cubicBezTo>
                    <a:pt x="13" y="36"/>
                    <a:pt x="8" y="34"/>
                    <a:pt x="6" y="30"/>
                  </a:cubicBezTo>
                  <a:cubicBezTo>
                    <a:pt x="2" y="22"/>
                    <a:pt x="2" y="22"/>
                    <a:pt x="2" y="22"/>
                  </a:cubicBezTo>
                  <a:cubicBezTo>
                    <a:pt x="0" y="18"/>
                    <a:pt x="2" y="13"/>
                    <a:pt x="5" y="12"/>
                  </a:cubicBezTo>
                  <a:cubicBezTo>
                    <a:pt x="24" y="2"/>
                    <a:pt x="24" y="2"/>
                    <a:pt x="24" y="2"/>
                  </a:cubicBezTo>
                  <a:cubicBezTo>
                    <a:pt x="28" y="0"/>
                    <a:pt x="33" y="2"/>
                    <a:pt x="34" y="6"/>
                  </a:cubicBezTo>
                  <a:cubicBezTo>
                    <a:pt x="39" y="14"/>
                    <a:pt x="39" y="14"/>
                    <a:pt x="39" y="14"/>
                  </a:cubicBezTo>
                  <a:cubicBezTo>
                    <a:pt x="40"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1" name="Freeform 245"/>
            <p:cNvSpPr>
              <a:spLocks/>
            </p:cNvSpPr>
            <p:nvPr/>
          </p:nvSpPr>
          <p:spPr bwMode="auto">
            <a:xfrm>
              <a:off x="4120" y="1003"/>
              <a:ext cx="95" cy="85"/>
            </a:xfrm>
            <a:custGeom>
              <a:avLst/>
              <a:gdLst>
                <a:gd name="T0" fmla="*/ 16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4"/>
                    <a:pt x="5" y="12"/>
                  </a:cubicBezTo>
                  <a:cubicBezTo>
                    <a:pt x="24" y="2"/>
                    <a:pt x="24" y="2"/>
                    <a:pt x="24" y="2"/>
                  </a:cubicBezTo>
                  <a:cubicBezTo>
                    <a:pt x="28" y="0"/>
                    <a:pt x="32" y="2"/>
                    <a:pt x="34" y="6"/>
                  </a:cubicBezTo>
                  <a:cubicBezTo>
                    <a:pt x="38" y="14"/>
                    <a:pt x="38" y="14"/>
                    <a:pt x="38" y="14"/>
                  </a:cubicBezTo>
                  <a:cubicBezTo>
                    <a:pt x="40" y="18"/>
                    <a:pt x="39" y="23"/>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3" name="Freeform 246"/>
            <p:cNvSpPr>
              <a:spLocks/>
            </p:cNvSpPr>
            <p:nvPr/>
          </p:nvSpPr>
          <p:spPr bwMode="auto">
            <a:xfrm>
              <a:off x="4219" y="956"/>
              <a:ext cx="95" cy="82"/>
            </a:xfrm>
            <a:custGeom>
              <a:avLst/>
              <a:gdLst>
                <a:gd name="T0" fmla="*/ 16 w 40"/>
                <a:gd name="T1" fmla="*/ 33 h 35"/>
                <a:gd name="T2" fmla="*/ 6 w 40"/>
                <a:gd name="T3" fmla="*/ 29 h 35"/>
                <a:gd name="T4" fmla="*/ 2 w 40"/>
                <a:gd name="T5" fmla="*/ 21 h 35"/>
                <a:gd name="T6" fmla="*/ 5 w 40"/>
                <a:gd name="T7" fmla="*/ 11 h 35"/>
                <a:gd name="T8" fmla="*/ 24 w 40"/>
                <a:gd name="T9" fmla="*/ 1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1"/>
                    <a:pt x="24" y="1"/>
                    <a:pt x="24" y="1"/>
                  </a:cubicBezTo>
                  <a:cubicBezTo>
                    <a:pt x="27"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4" name="Freeform 247"/>
            <p:cNvSpPr>
              <a:spLocks/>
            </p:cNvSpPr>
            <p:nvPr/>
          </p:nvSpPr>
          <p:spPr bwMode="auto">
            <a:xfrm>
              <a:off x="4515" y="807"/>
              <a:ext cx="97" cy="82"/>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7" name="Freeform 248"/>
            <p:cNvSpPr>
              <a:spLocks/>
            </p:cNvSpPr>
            <p:nvPr/>
          </p:nvSpPr>
          <p:spPr bwMode="auto">
            <a:xfrm>
              <a:off x="4614" y="757"/>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4"/>
                    <a:pt x="6" y="30"/>
                  </a:cubicBezTo>
                  <a:cubicBezTo>
                    <a:pt x="2" y="22"/>
                    <a:pt x="2" y="22"/>
                    <a:pt x="2" y="22"/>
                  </a:cubicBezTo>
                  <a:cubicBezTo>
                    <a:pt x="0" y="18"/>
                    <a:pt x="2"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8" name="Freeform 249"/>
            <p:cNvSpPr>
              <a:spLocks/>
            </p:cNvSpPr>
            <p:nvPr/>
          </p:nvSpPr>
          <p:spPr bwMode="auto">
            <a:xfrm>
              <a:off x="4713" y="707"/>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9" name="Freeform 250"/>
            <p:cNvSpPr>
              <a:spLocks/>
            </p:cNvSpPr>
            <p:nvPr/>
          </p:nvSpPr>
          <p:spPr bwMode="auto">
            <a:xfrm>
              <a:off x="4813" y="658"/>
              <a:ext cx="94" cy="82"/>
            </a:xfrm>
            <a:custGeom>
              <a:avLst/>
              <a:gdLst>
                <a:gd name="T0" fmla="*/ 16 w 40"/>
                <a:gd name="T1" fmla="*/ 33 h 35"/>
                <a:gd name="T2" fmla="*/ 6 w 40"/>
                <a:gd name="T3" fmla="*/ 30 h 35"/>
                <a:gd name="T4" fmla="*/ 1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7" y="34"/>
                    <a:pt x="6" y="30"/>
                  </a:cubicBezTo>
                  <a:cubicBezTo>
                    <a:pt x="1" y="22"/>
                    <a:pt x="1" y="22"/>
                    <a:pt x="1" y="22"/>
                  </a:cubicBezTo>
                  <a:cubicBezTo>
                    <a:pt x="0" y="18"/>
                    <a:pt x="1" y="13"/>
                    <a:pt x="5" y="11"/>
                  </a:cubicBezTo>
                  <a:cubicBezTo>
                    <a:pt x="24" y="2"/>
                    <a:pt x="24" y="2"/>
                    <a:pt x="24" y="2"/>
                  </a:cubicBezTo>
                  <a:cubicBezTo>
                    <a:pt x="27" y="0"/>
                    <a:pt x="32" y="2"/>
                    <a:pt x="34" y="5"/>
                  </a:cubicBezTo>
                  <a:cubicBezTo>
                    <a:pt x="38" y="14"/>
                    <a:pt x="38" y="14"/>
                    <a:pt x="38" y="14"/>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0" name="Freeform 251"/>
            <p:cNvSpPr>
              <a:spLocks/>
            </p:cNvSpPr>
            <p:nvPr/>
          </p:nvSpPr>
          <p:spPr bwMode="auto">
            <a:xfrm>
              <a:off x="4910" y="60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1" name="Freeform 252"/>
            <p:cNvSpPr>
              <a:spLocks/>
            </p:cNvSpPr>
            <p:nvPr/>
          </p:nvSpPr>
          <p:spPr bwMode="auto">
            <a:xfrm>
              <a:off x="5009" y="55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8"/>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2" name="Freeform 253"/>
            <p:cNvSpPr>
              <a:spLocks/>
            </p:cNvSpPr>
            <p:nvPr/>
          </p:nvSpPr>
          <p:spPr bwMode="auto">
            <a:xfrm>
              <a:off x="5108" y="509"/>
              <a:ext cx="95" cy="82"/>
            </a:xfrm>
            <a:custGeom>
              <a:avLst/>
              <a:gdLst>
                <a:gd name="T0" fmla="*/ 17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9 w 40"/>
                <a:gd name="T13" fmla="*/ 14 h 35"/>
                <a:gd name="T14" fmla="*/ 35 w 40"/>
                <a:gd name="T15" fmla="*/ 24 h 35"/>
                <a:gd name="T16" fmla="*/ 17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7" y="34"/>
                  </a:moveTo>
                  <a:cubicBezTo>
                    <a:pt x="13" y="35"/>
                    <a:pt x="8" y="34"/>
                    <a:pt x="6" y="30"/>
                  </a:cubicBezTo>
                  <a:cubicBezTo>
                    <a:pt x="2" y="22"/>
                    <a:pt x="2" y="22"/>
                    <a:pt x="2" y="22"/>
                  </a:cubicBezTo>
                  <a:cubicBezTo>
                    <a:pt x="0" y="18"/>
                    <a:pt x="2" y="13"/>
                    <a:pt x="5" y="11"/>
                  </a:cubicBezTo>
                  <a:cubicBezTo>
                    <a:pt x="24" y="2"/>
                    <a:pt x="24" y="2"/>
                    <a:pt x="24" y="2"/>
                  </a:cubicBezTo>
                  <a:cubicBezTo>
                    <a:pt x="28" y="0"/>
                    <a:pt x="33" y="2"/>
                    <a:pt x="34" y="6"/>
                  </a:cubicBezTo>
                  <a:cubicBezTo>
                    <a:pt x="39" y="14"/>
                    <a:pt x="39" y="14"/>
                    <a:pt x="39" y="14"/>
                  </a:cubicBezTo>
                  <a:cubicBezTo>
                    <a:pt x="40"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4" name="Freeform 254"/>
            <p:cNvSpPr>
              <a:spLocks/>
            </p:cNvSpPr>
            <p:nvPr/>
          </p:nvSpPr>
          <p:spPr bwMode="auto">
            <a:xfrm>
              <a:off x="4059" y="1128"/>
              <a:ext cx="94" cy="83"/>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5" name="Freeform 255"/>
            <p:cNvSpPr>
              <a:spLocks/>
            </p:cNvSpPr>
            <p:nvPr/>
          </p:nvSpPr>
          <p:spPr bwMode="auto">
            <a:xfrm>
              <a:off x="4158" y="1078"/>
              <a:ext cx="94" cy="83"/>
            </a:xfrm>
            <a:custGeom>
              <a:avLst/>
              <a:gdLst>
                <a:gd name="T0" fmla="*/ 16 w 40"/>
                <a:gd name="T1" fmla="*/ 33 h 35"/>
                <a:gd name="T2" fmla="*/ 6 w 40"/>
                <a:gd name="T3" fmla="*/ 30 h 35"/>
                <a:gd name="T4" fmla="*/ 1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7" y="34"/>
                    <a:pt x="6" y="30"/>
                  </a:cubicBezTo>
                  <a:cubicBezTo>
                    <a:pt x="1" y="22"/>
                    <a:pt x="1" y="22"/>
                    <a:pt x="1" y="22"/>
                  </a:cubicBezTo>
                  <a:cubicBezTo>
                    <a:pt x="0" y="18"/>
                    <a:pt x="1" y="13"/>
                    <a:pt x="5" y="11"/>
                  </a:cubicBezTo>
                  <a:cubicBezTo>
                    <a:pt x="24" y="2"/>
                    <a:pt x="24" y="2"/>
                    <a:pt x="24" y="2"/>
                  </a:cubicBezTo>
                  <a:cubicBezTo>
                    <a:pt x="27" y="0"/>
                    <a:pt x="32" y="1"/>
                    <a:pt x="34" y="5"/>
                  </a:cubicBezTo>
                  <a:cubicBezTo>
                    <a:pt x="38" y="13"/>
                    <a:pt x="38" y="13"/>
                    <a:pt x="38" y="13"/>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6" name="Freeform 256"/>
            <p:cNvSpPr>
              <a:spLocks/>
            </p:cNvSpPr>
            <p:nvPr/>
          </p:nvSpPr>
          <p:spPr bwMode="auto">
            <a:xfrm>
              <a:off x="4255" y="1029"/>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7" name="Freeform 257"/>
            <p:cNvSpPr>
              <a:spLocks/>
            </p:cNvSpPr>
            <p:nvPr/>
          </p:nvSpPr>
          <p:spPr bwMode="auto">
            <a:xfrm>
              <a:off x="4354" y="979"/>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8" name="Freeform 258"/>
            <p:cNvSpPr>
              <a:spLocks/>
            </p:cNvSpPr>
            <p:nvPr/>
          </p:nvSpPr>
          <p:spPr bwMode="auto">
            <a:xfrm>
              <a:off x="4453" y="930"/>
              <a:ext cx="95" cy="82"/>
            </a:xfrm>
            <a:custGeom>
              <a:avLst/>
              <a:gdLst>
                <a:gd name="T0" fmla="*/ 17 w 40"/>
                <a:gd name="T1" fmla="*/ 33 h 35"/>
                <a:gd name="T2" fmla="*/ 6 w 40"/>
                <a:gd name="T3" fmla="*/ 30 h 35"/>
                <a:gd name="T4" fmla="*/ 2 w 40"/>
                <a:gd name="T5" fmla="*/ 22 h 35"/>
                <a:gd name="T6" fmla="*/ 5 w 40"/>
                <a:gd name="T7" fmla="*/ 11 h 35"/>
                <a:gd name="T8" fmla="*/ 24 w 40"/>
                <a:gd name="T9" fmla="*/ 2 h 35"/>
                <a:gd name="T10" fmla="*/ 34 w 40"/>
                <a:gd name="T11" fmla="*/ 6 h 35"/>
                <a:gd name="T12" fmla="*/ 39 w 40"/>
                <a:gd name="T13" fmla="*/ 14 h 35"/>
                <a:gd name="T14" fmla="*/ 35 w 40"/>
                <a:gd name="T15" fmla="*/ 24 h 35"/>
                <a:gd name="T16" fmla="*/ 17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7" y="33"/>
                  </a:moveTo>
                  <a:cubicBezTo>
                    <a:pt x="13" y="35"/>
                    <a:pt x="8" y="34"/>
                    <a:pt x="6" y="30"/>
                  </a:cubicBezTo>
                  <a:cubicBezTo>
                    <a:pt x="2" y="22"/>
                    <a:pt x="2" y="22"/>
                    <a:pt x="2" y="22"/>
                  </a:cubicBezTo>
                  <a:cubicBezTo>
                    <a:pt x="0" y="18"/>
                    <a:pt x="2" y="13"/>
                    <a:pt x="5" y="11"/>
                  </a:cubicBezTo>
                  <a:cubicBezTo>
                    <a:pt x="24" y="2"/>
                    <a:pt x="24" y="2"/>
                    <a:pt x="24" y="2"/>
                  </a:cubicBezTo>
                  <a:cubicBezTo>
                    <a:pt x="28" y="0"/>
                    <a:pt x="33" y="2"/>
                    <a:pt x="34" y="6"/>
                  </a:cubicBezTo>
                  <a:cubicBezTo>
                    <a:pt x="39" y="14"/>
                    <a:pt x="39" y="14"/>
                    <a:pt x="39" y="14"/>
                  </a:cubicBezTo>
                  <a:cubicBezTo>
                    <a:pt x="40" y="18"/>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9" name="Freeform 259"/>
            <p:cNvSpPr>
              <a:spLocks/>
            </p:cNvSpPr>
            <p:nvPr/>
          </p:nvSpPr>
          <p:spPr bwMode="auto">
            <a:xfrm>
              <a:off x="4553" y="880"/>
              <a:ext cx="94" cy="83"/>
            </a:xfrm>
            <a:custGeom>
              <a:avLst/>
              <a:gdLst>
                <a:gd name="T0" fmla="*/ 16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4"/>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1" name="Freeform 260"/>
            <p:cNvSpPr>
              <a:spLocks/>
            </p:cNvSpPr>
            <p:nvPr/>
          </p:nvSpPr>
          <p:spPr bwMode="auto">
            <a:xfrm>
              <a:off x="4652" y="830"/>
              <a:ext cx="94" cy="85"/>
            </a:xfrm>
            <a:custGeom>
              <a:avLst/>
              <a:gdLst>
                <a:gd name="T0" fmla="*/ 16 w 40"/>
                <a:gd name="T1" fmla="*/ 34 h 36"/>
                <a:gd name="T2" fmla="*/ 6 w 40"/>
                <a:gd name="T3" fmla="*/ 30 h 36"/>
                <a:gd name="T4" fmla="*/ 2 w 40"/>
                <a:gd name="T5" fmla="*/ 22 h 36"/>
                <a:gd name="T6" fmla="*/ 5 w 40"/>
                <a:gd name="T7" fmla="*/ 11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2" name="Freeform 261"/>
            <p:cNvSpPr>
              <a:spLocks/>
            </p:cNvSpPr>
            <p:nvPr/>
          </p:nvSpPr>
          <p:spPr bwMode="auto">
            <a:xfrm>
              <a:off x="4749" y="78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3"/>
                    <a:pt x="6" y="12"/>
                  </a:cubicBezTo>
                  <a:cubicBezTo>
                    <a:pt x="24" y="2"/>
                    <a:pt x="24" y="2"/>
                    <a:pt x="24" y="2"/>
                  </a:cubicBezTo>
                  <a:cubicBezTo>
                    <a:pt x="28" y="0"/>
                    <a:pt x="33" y="2"/>
                    <a:pt x="35" y="6"/>
                  </a:cubicBezTo>
                  <a:cubicBezTo>
                    <a:pt x="39" y="14"/>
                    <a:pt x="39" y="14"/>
                    <a:pt x="39" y="14"/>
                  </a:cubicBezTo>
                  <a:cubicBezTo>
                    <a:pt x="41"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3" name="Freeform 262"/>
            <p:cNvSpPr>
              <a:spLocks/>
            </p:cNvSpPr>
            <p:nvPr/>
          </p:nvSpPr>
          <p:spPr bwMode="auto">
            <a:xfrm>
              <a:off x="4848" y="73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4"/>
                    <a:pt x="6" y="12"/>
                  </a:cubicBezTo>
                  <a:cubicBezTo>
                    <a:pt x="24" y="2"/>
                    <a:pt x="24" y="2"/>
                    <a:pt x="24" y="2"/>
                  </a:cubicBezTo>
                  <a:cubicBezTo>
                    <a:pt x="28" y="0"/>
                    <a:pt x="33" y="2"/>
                    <a:pt x="35" y="6"/>
                  </a:cubicBezTo>
                  <a:cubicBezTo>
                    <a:pt x="39" y="14"/>
                    <a:pt x="39" y="14"/>
                    <a:pt x="39" y="14"/>
                  </a:cubicBezTo>
                  <a:cubicBezTo>
                    <a:pt x="41" y="18"/>
                    <a:pt x="39" y="23"/>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5" name="Freeform 263"/>
            <p:cNvSpPr>
              <a:spLocks/>
            </p:cNvSpPr>
            <p:nvPr/>
          </p:nvSpPr>
          <p:spPr bwMode="auto">
            <a:xfrm>
              <a:off x="4947" y="684"/>
              <a:ext cx="97" cy="82"/>
            </a:xfrm>
            <a:custGeom>
              <a:avLst/>
              <a:gdLst>
                <a:gd name="T0" fmla="*/ 17 w 41"/>
                <a:gd name="T1" fmla="*/ 33 h 35"/>
                <a:gd name="T2" fmla="*/ 6 w 41"/>
                <a:gd name="T3" fmla="*/ 29 h 35"/>
                <a:gd name="T4" fmla="*/ 2 w 41"/>
                <a:gd name="T5" fmla="*/ 21 h 35"/>
                <a:gd name="T6" fmla="*/ 6 w 41"/>
                <a:gd name="T7" fmla="*/ 11 h 35"/>
                <a:gd name="T8" fmla="*/ 24 w 41"/>
                <a:gd name="T9" fmla="*/ 1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1"/>
                    <a:pt x="24" y="1"/>
                    <a:pt x="24" y="1"/>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6" name="Freeform 264"/>
            <p:cNvSpPr>
              <a:spLocks/>
            </p:cNvSpPr>
            <p:nvPr/>
          </p:nvSpPr>
          <p:spPr bwMode="auto">
            <a:xfrm>
              <a:off x="5047" y="634"/>
              <a:ext cx="94" cy="83"/>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3"/>
                    <a:pt x="6" y="29"/>
                  </a:cubicBezTo>
                  <a:cubicBezTo>
                    <a:pt x="2" y="21"/>
                    <a:pt x="2" y="21"/>
                    <a:pt x="2" y="21"/>
                  </a:cubicBezTo>
                  <a:cubicBezTo>
                    <a:pt x="0" y="17"/>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9" name="Freeform 265"/>
            <p:cNvSpPr>
              <a:spLocks/>
            </p:cNvSpPr>
            <p:nvPr/>
          </p:nvSpPr>
          <p:spPr bwMode="auto">
            <a:xfrm>
              <a:off x="5146" y="584"/>
              <a:ext cx="95" cy="83"/>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0" name="Freeform 266"/>
            <p:cNvSpPr>
              <a:spLocks/>
            </p:cNvSpPr>
            <p:nvPr/>
          </p:nvSpPr>
          <p:spPr bwMode="auto">
            <a:xfrm>
              <a:off x="4465" y="310"/>
              <a:ext cx="393" cy="232"/>
            </a:xfrm>
            <a:custGeom>
              <a:avLst/>
              <a:gdLst>
                <a:gd name="T0" fmla="*/ 150 w 166"/>
                <a:gd name="T1" fmla="*/ 2 h 98"/>
                <a:gd name="T2" fmla="*/ 150 w 166"/>
                <a:gd name="T3" fmla="*/ 2 h 98"/>
                <a:gd name="T4" fmla="*/ 149 w 166"/>
                <a:gd name="T5" fmla="*/ 2 h 98"/>
                <a:gd name="T6" fmla="*/ 131 w 166"/>
                <a:gd name="T7" fmla="*/ 12 h 98"/>
                <a:gd name="T8" fmla="*/ 24 w 166"/>
                <a:gd name="T9" fmla="*/ 65 h 98"/>
                <a:gd name="T10" fmla="*/ 23 w 166"/>
                <a:gd name="T11" fmla="*/ 66 h 98"/>
                <a:gd name="T12" fmla="*/ 5 w 166"/>
                <a:gd name="T13" fmla="*/ 74 h 98"/>
                <a:gd name="T14" fmla="*/ 2 w 166"/>
                <a:gd name="T15" fmla="*/ 85 h 98"/>
                <a:gd name="T16" fmla="*/ 6 w 166"/>
                <a:gd name="T17" fmla="*/ 93 h 98"/>
                <a:gd name="T18" fmla="*/ 17 w 166"/>
                <a:gd name="T19" fmla="*/ 96 h 98"/>
                <a:gd name="T20" fmla="*/ 34 w 166"/>
                <a:gd name="T21" fmla="*/ 88 h 98"/>
                <a:gd name="T22" fmla="*/ 35 w 166"/>
                <a:gd name="T23" fmla="*/ 87 h 98"/>
                <a:gd name="T24" fmla="*/ 142 w 166"/>
                <a:gd name="T25" fmla="*/ 34 h 98"/>
                <a:gd name="T26" fmla="*/ 161 w 166"/>
                <a:gd name="T27" fmla="*/ 24 h 98"/>
                <a:gd name="T28" fmla="*/ 161 w 166"/>
                <a:gd name="T29" fmla="*/ 24 h 98"/>
                <a:gd name="T30" fmla="*/ 161 w 166"/>
                <a:gd name="T31" fmla="*/ 24 h 98"/>
                <a:gd name="T32" fmla="*/ 164 w 166"/>
                <a:gd name="T33" fmla="*/ 14 h 98"/>
                <a:gd name="T34" fmla="*/ 160 w 166"/>
                <a:gd name="T35" fmla="*/ 6 h 98"/>
                <a:gd name="T36" fmla="*/ 150 w 166"/>
                <a:gd name="T37"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98">
                  <a:moveTo>
                    <a:pt x="150" y="2"/>
                  </a:moveTo>
                  <a:cubicBezTo>
                    <a:pt x="150" y="2"/>
                    <a:pt x="150" y="2"/>
                    <a:pt x="150" y="2"/>
                  </a:cubicBezTo>
                  <a:cubicBezTo>
                    <a:pt x="149" y="2"/>
                    <a:pt x="149" y="2"/>
                    <a:pt x="149" y="2"/>
                  </a:cubicBezTo>
                  <a:cubicBezTo>
                    <a:pt x="131" y="12"/>
                    <a:pt x="131" y="12"/>
                    <a:pt x="131" y="12"/>
                  </a:cubicBezTo>
                  <a:cubicBezTo>
                    <a:pt x="24" y="65"/>
                    <a:pt x="24" y="65"/>
                    <a:pt x="24" y="65"/>
                  </a:cubicBezTo>
                  <a:cubicBezTo>
                    <a:pt x="23" y="66"/>
                    <a:pt x="23" y="66"/>
                    <a:pt x="23" y="66"/>
                  </a:cubicBezTo>
                  <a:cubicBezTo>
                    <a:pt x="5" y="74"/>
                    <a:pt x="5" y="74"/>
                    <a:pt x="5" y="74"/>
                  </a:cubicBezTo>
                  <a:cubicBezTo>
                    <a:pt x="2" y="76"/>
                    <a:pt x="0" y="81"/>
                    <a:pt x="2" y="85"/>
                  </a:cubicBezTo>
                  <a:cubicBezTo>
                    <a:pt x="6" y="93"/>
                    <a:pt x="6" y="93"/>
                    <a:pt x="6" y="93"/>
                  </a:cubicBezTo>
                  <a:cubicBezTo>
                    <a:pt x="8" y="97"/>
                    <a:pt x="13" y="98"/>
                    <a:pt x="17" y="96"/>
                  </a:cubicBezTo>
                  <a:cubicBezTo>
                    <a:pt x="34" y="88"/>
                    <a:pt x="34" y="88"/>
                    <a:pt x="34" y="88"/>
                  </a:cubicBezTo>
                  <a:cubicBezTo>
                    <a:pt x="35" y="87"/>
                    <a:pt x="35" y="87"/>
                    <a:pt x="35" y="87"/>
                  </a:cubicBezTo>
                  <a:cubicBezTo>
                    <a:pt x="142" y="34"/>
                    <a:pt x="142" y="34"/>
                    <a:pt x="142" y="34"/>
                  </a:cubicBezTo>
                  <a:cubicBezTo>
                    <a:pt x="161" y="24"/>
                    <a:pt x="161" y="24"/>
                    <a:pt x="161" y="24"/>
                  </a:cubicBezTo>
                  <a:cubicBezTo>
                    <a:pt x="161" y="24"/>
                    <a:pt x="161" y="24"/>
                    <a:pt x="161" y="24"/>
                  </a:cubicBezTo>
                  <a:cubicBezTo>
                    <a:pt x="161" y="24"/>
                    <a:pt x="161" y="24"/>
                    <a:pt x="161" y="24"/>
                  </a:cubicBezTo>
                  <a:cubicBezTo>
                    <a:pt x="164" y="22"/>
                    <a:pt x="166" y="18"/>
                    <a:pt x="164" y="14"/>
                  </a:cubicBezTo>
                  <a:cubicBezTo>
                    <a:pt x="160" y="6"/>
                    <a:pt x="160" y="6"/>
                    <a:pt x="160" y="6"/>
                  </a:cubicBezTo>
                  <a:cubicBezTo>
                    <a:pt x="158" y="2"/>
                    <a:pt x="154" y="0"/>
                    <a:pt x="150"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1" name="Freeform 267"/>
            <p:cNvSpPr>
              <a:spLocks/>
            </p:cNvSpPr>
            <p:nvPr/>
          </p:nvSpPr>
          <p:spPr bwMode="auto">
            <a:xfrm>
              <a:off x="4243" y="757"/>
              <a:ext cx="132" cy="156"/>
            </a:xfrm>
            <a:custGeom>
              <a:avLst/>
              <a:gdLst>
                <a:gd name="T0" fmla="*/ 24 w 56"/>
                <a:gd name="T1" fmla="*/ 2 h 66"/>
                <a:gd name="T2" fmla="*/ 5 w 56"/>
                <a:gd name="T3" fmla="*/ 11 h 66"/>
                <a:gd name="T4" fmla="*/ 2 w 56"/>
                <a:gd name="T5" fmla="*/ 21 h 66"/>
                <a:gd name="T6" fmla="*/ 4 w 56"/>
                <a:gd name="T7" fmla="*/ 25 h 66"/>
                <a:gd name="T8" fmla="*/ 6 w 56"/>
                <a:gd name="T9" fmla="*/ 30 h 66"/>
                <a:gd name="T10" fmla="*/ 18 w 56"/>
                <a:gd name="T11" fmla="*/ 53 h 66"/>
                <a:gd name="T12" fmla="*/ 20 w 56"/>
                <a:gd name="T13" fmla="*/ 57 h 66"/>
                <a:gd name="T14" fmla="*/ 22 w 56"/>
                <a:gd name="T15" fmla="*/ 61 h 66"/>
                <a:gd name="T16" fmla="*/ 32 w 56"/>
                <a:gd name="T17" fmla="*/ 64 h 66"/>
                <a:gd name="T18" fmla="*/ 51 w 56"/>
                <a:gd name="T19" fmla="*/ 55 h 66"/>
                <a:gd name="T20" fmla="*/ 54 w 56"/>
                <a:gd name="T21" fmla="*/ 45 h 66"/>
                <a:gd name="T22" fmla="*/ 52 w 56"/>
                <a:gd name="T23" fmla="*/ 41 h 66"/>
                <a:gd name="T24" fmla="*/ 50 w 56"/>
                <a:gd name="T25" fmla="*/ 37 h 66"/>
                <a:gd name="T26" fmla="*/ 39 w 56"/>
                <a:gd name="T27" fmla="*/ 13 h 66"/>
                <a:gd name="T28" fmla="*/ 36 w 56"/>
                <a:gd name="T29" fmla="*/ 9 h 66"/>
                <a:gd name="T30" fmla="*/ 34 w 56"/>
                <a:gd name="T31" fmla="*/ 5 h 66"/>
                <a:gd name="T32" fmla="*/ 24 w 56"/>
                <a:gd name="T33"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6">
                  <a:moveTo>
                    <a:pt x="24" y="2"/>
                  </a:moveTo>
                  <a:cubicBezTo>
                    <a:pt x="5" y="11"/>
                    <a:pt x="5" y="11"/>
                    <a:pt x="5" y="11"/>
                  </a:cubicBezTo>
                  <a:cubicBezTo>
                    <a:pt x="2" y="13"/>
                    <a:pt x="0" y="18"/>
                    <a:pt x="2" y="21"/>
                  </a:cubicBezTo>
                  <a:cubicBezTo>
                    <a:pt x="4" y="25"/>
                    <a:pt x="4" y="25"/>
                    <a:pt x="4" y="25"/>
                  </a:cubicBezTo>
                  <a:cubicBezTo>
                    <a:pt x="6" y="30"/>
                    <a:pt x="6" y="30"/>
                    <a:pt x="6" y="30"/>
                  </a:cubicBezTo>
                  <a:cubicBezTo>
                    <a:pt x="18" y="53"/>
                    <a:pt x="18" y="53"/>
                    <a:pt x="18" y="53"/>
                  </a:cubicBezTo>
                  <a:cubicBezTo>
                    <a:pt x="20" y="57"/>
                    <a:pt x="20" y="57"/>
                    <a:pt x="20" y="57"/>
                  </a:cubicBezTo>
                  <a:cubicBezTo>
                    <a:pt x="22" y="61"/>
                    <a:pt x="22" y="61"/>
                    <a:pt x="22" y="61"/>
                  </a:cubicBezTo>
                  <a:cubicBezTo>
                    <a:pt x="24" y="65"/>
                    <a:pt x="28" y="66"/>
                    <a:pt x="32" y="64"/>
                  </a:cubicBezTo>
                  <a:cubicBezTo>
                    <a:pt x="51" y="55"/>
                    <a:pt x="51" y="55"/>
                    <a:pt x="51" y="55"/>
                  </a:cubicBezTo>
                  <a:cubicBezTo>
                    <a:pt x="55" y="53"/>
                    <a:pt x="56" y="49"/>
                    <a:pt x="54" y="45"/>
                  </a:cubicBezTo>
                  <a:cubicBezTo>
                    <a:pt x="52" y="41"/>
                    <a:pt x="52" y="41"/>
                    <a:pt x="52" y="41"/>
                  </a:cubicBezTo>
                  <a:cubicBezTo>
                    <a:pt x="50" y="37"/>
                    <a:pt x="50" y="37"/>
                    <a:pt x="50" y="37"/>
                  </a:cubicBezTo>
                  <a:cubicBezTo>
                    <a:pt x="39" y="13"/>
                    <a:pt x="39" y="13"/>
                    <a:pt x="39" y="13"/>
                  </a:cubicBezTo>
                  <a:cubicBezTo>
                    <a:pt x="36" y="9"/>
                    <a:pt x="36" y="9"/>
                    <a:pt x="36" y="9"/>
                  </a:cubicBezTo>
                  <a:cubicBezTo>
                    <a:pt x="34" y="5"/>
                    <a:pt x="34" y="5"/>
                    <a:pt x="34" y="5"/>
                  </a:cubicBezTo>
                  <a:cubicBezTo>
                    <a:pt x="33" y="1"/>
                    <a:pt x="28" y="0"/>
                    <a:pt x="24"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2" name="Freeform 268"/>
            <p:cNvSpPr>
              <a:spLocks/>
            </p:cNvSpPr>
            <p:nvPr/>
          </p:nvSpPr>
          <p:spPr bwMode="auto">
            <a:xfrm>
              <a:off x="4316" y="856"/>
              <a:ext cx="196" cy="133"/>
            </a:xfrm>
            <a:custGeom>
              <a:avLst/>
              <a:gdLst>
                <a:gd name="T0" fmla="*/ 66 w 83"/>
                <a:gd name="T1" fmla="*/ 2 h 56"/>
                <a:gd name="T2" fmla="*/ 52 w 83"/>
                <a:gd name="T3" fmla="*/ 9 h 56"/>
                <a:gd name="T4" fmla="*/ 48 w 83"/>
                <a:gd name="T5" fmla="*/ 11 h 56"/>
                <a:gd name="T6" fmla="*/ 24 w 83"/>
                <a:gd name="T7" fmla="*/ 23 h 56"/>
                <a:gd name="T8" fmla="*/ 20 w 83"/>
                <a:gd name="T9" fmla="*/ 25 h 56"/>
                <a:gd name="T10" fmla="*/ 6 w 83"/>
                <a:gd name="T11" fmla="*/ 32 h 56"/>
                <a:gd name="T12" fmla="*/ 2 w 83"/>
                <a:gd name="T13" fmla="*/ 42 h 56"/>
                <a:gd name="T14" fmla="*/ 6 w 83"/>
                <a:gd name="T15" fmla="*/ 50 h 56"/>
                <a:gd name="T16" fmla="*/ 17 w 83"/>
                <a:gd name="T17" fmla="*/ 54 h 56"/>
                <a:gd name="T18" fmla="*/ 31 w 83"/>
                <a:gd name="T19" fmla="*/ 47 h 56"/>
                <a:gd name="T20" fmla="*/ 35 w 83"/>
                <a:gd name="T21" fmla="*/ 45 h 56"/>
                <a:gd name="T22" fmla="*/ 59 w 83"/>
                <a:gd name="T23" fmla="*/ 33 h 56"/>
                <a:gd name="T24" fmla="*/ 63 w 83"/>
                <a:gd name="T25" fmla="*/ 31 h 56"/>
                <a:gd name="T26" fmla="*/ 77 w 83"/>
                <a:gd name="T27" fmla="*/ 24 h 56"/>
                <a:gd name="T28" fmla="*/ 81 w 83"/>
                <a:gd name="T29" fmla="*/ 13 h 56"/>
                <a:gd name="T30" fmla="*/ 77 w 83"/>
                <a:gd name="T31" fmla="*/ 5 h 56"/>
                <a:gd name="T32" fmla="*/ 66 w 83"/>
                <a:gd name="T3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6">
                  <a:moveTo>
                    <a:pt x="66" y="2"/>
                  </a:moveTo>
                  <a:cubicBezTo>
                    <a:pt x="52" y="9"/>
                    <a:pt x="52" y="9"/>
                    <a:pt x="52" y="9"/>
                  </a:cubicBezTo>
                  <a:cubicBezTo>
                    <a:pt x="48" y="11"/>
                    <a:pt x="48" y="11"/>
                    <a:pt x="48" y="11"/>
                  </a:cubicBezTo>
                  <a:cubicBezTo>
                    <a:pt x="24" y="23"/>
                    <a:pt x="24" y="23"/>
                    <a:pt x="24" y="23"/>
                  </a:cubicBezTo>
                  <a:cubicBezTo>
                    <a:pt x="20" y="25"/>
                    <a:pt x="20" y="25"/>
                    <a:pt x="20" y="25"/>
                  </a:cubicBezTo>
                  <a:cubicBezTo>
                    <a:pt x="6" y="32"/>
                    <a:pt x="6" y="32"/>
                    <a:pt x="6" y="32"/>
                  </a:cubicBezTo>
                  <a:cubicBezTo>
                    <a:pt x="2" y="34"/>
                    <a:pt x="0" y="38"/>
                    <a:pt x="2" y="42"/>
                  </a:cubicBezTo>
                  <a:cubicBezTo>
                    <a:pt x="6" y="50"/>
                    <a:pt x="6" y="50"/>
                    <a:pt x="6" y="50"/>
                  </a:cubicBezTo>
                  <a:cubicBezTo>
                    <a:pt x="8" y="54"/>
                    <a:pt x="13" y="56"/>
                    <a:pt x="17" y="54"/>
                  </a:cubicBezTo>
                  <a:cubicBezTo>
                    <a:pt x="31" y="47"/>
                    <a:pt x="31" y="47"/>
                    <a:pt x="31" y="47"/>
                  </a:cubicBezTo>
                  <a:cubicBezTo>
                    <a:pt x="35" y="45"/>
                    <a:pt x="35" y="45"/>
                    <a:pt x="35" y="45"/>
                  </a:cubicBezTo>
                  <a:cubicBezTo>
                    <a:pt x="59" y="33"/>
                    <a:pt x="59" y="33"/>
                    <a:pt x="59" y="33"/>
                  </a:cubicBezTo>
                  <a:cubicBezTo>
                    <a:pt x="63" y="31"/>
                    <a:pt x="63" y="31"/>
                    <a:pt x="63" y="31"/>
                  </a:cubicBezTo>
                  <a:cubicBezTo>
                    <a:pt x="77" y="24"/>
                    <a:pt x="77" y="24"/>
                    <a:pt x="77" y="24"/>
                  </a:cubicBezTo>
                  <a:cubicBezTo>
                    <a:pt x="81" y="22"/>
                    <a:pt x="83" y="17"/>
                    <a:pt x="81" y="13"/>
                  </a:cubicBezTo>
                  <a:cubicBezTo>
                    <a:pt x="77" y="5"/>
                    <a:pt x="77" y="5"/>
                    <a:pt x="77" y="5"/>
                  </a:cubicBezTo>
                  <a:cubicBezTo>
                    <a:pt x="75" y="1"/>
                    <a:pt x="70" y="0"/>
                    <a:pt x="66"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3" name="Freeform 269"/>
            <p:cNvSpPr>
              <a:spLocks/>
            </p:cNvSpPr>
            <p:nvPr/>
          </p:nvSpPr>
          <p:spPr bwMode="auto">
            <a:xfrm>
              <a:off x="4205" y="632"/>
              <a:ext cx="196" cy="134"/>
            </a:xfrm>
            <a:custGeom>
              <a:avLst/>
              <a:gdLst>
                <a:gd name="T0" fmla="*/ 66 w 83"/>
                <a:gd name="T1" fmla="*/ 2 h 57"/>
                <a:gd name="T2" fmla="*/ 48 w 83"/>
                <a:gd name="T3" fmla="*/ 12 h 57"/>
                <a:gd name="T4" fmla="*/ 24 w 83"/>
                <a:gd name="T5" fmla="*/ 23 h 57"/>
                <a:gd name="T6" fmla="*/ 15 w 83"/>
                <a:gd name="T7" fmla="*/ 28 h 57"/>
                <a:gd name="T8" fmla="*/ 6 w 83"/>
                <a:gd name="T9" fmla="*/ 32 h 57"/>
                <a:gd name="T10" fmla="*/ 2 w 83"/>
                <a:gd name="T11" fmla="*/ 43 h 57"/>
                <a:gd name="T12" fmla="*/ 6 w 83"/>
                <a:gd name="T13" fmla="*/ 51 h 57"/>
                <a:gd name="T14" fmla="*/ 17 w 83"/>
                <a:gd name="T15" fmla="*/ 55 h 57"/>
                <a:gd name="T16" fmla="*/ 26 w 83"/>
                <a:gd name="T17" fmla="*/ 50 h 57"/>
                <a:gd name="T18" fmla="*/ 35 w 83"/>
                <a:gd name="T19" fmla="*/ 45 h 57"/>
                <a:gd name="T20" fmla="*/ 59 w 83"/>
                <a:gd name="T21" fmla="*/ 34 h 57"/>
                <a:gd name="T22" fmla="*/ 77 w 83"/>
                <a:gd name="T23" fmla="*/ 24 h 57"/>
                <a:gd name="T24" fmla="*/ 81 w 83"/>
                <a:gd name="T25" fmla="*/ 14 h 57"/>
                <a:gd name="T26" fmla="*/ 77 w 83"/>
                <a:gd name="T27" fmla="*/ 6 h 57"/>
                <a:gd name="T28" fmla="*/ 66 w 83"/>
                <a:gd name="T29"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57">
                  <a:moveTo>
                    <a:pt x="66" y="2"/>
                  </a:moveTo>
                  <a:cubicBezTo>
                    <a:pt x="48" y="12"/>
                    <a:pt x="48" y="12"/>
                    <a:pt x="48" y="12"/>
                  </a:cubicBezTo>
                  <a:cubicBezTo>
                    <a:pt x="24" y="23"/>
                    <a:pt x="24" y="23"/>
                    <a:pt x="24" y="23"/>
                  </a:cubicBezTo>
                  <a:cubicBezTo>
                    <a:pt x="15" y="28"/>
                    <a:pt x="15" y="28"/>
                    <a:pt x="15" y="28"/>
                  </a:cubicBezTo>
                  <a:cubicBezTo>
                    <a:pt x="6" y="32"/>
                    <a:pt x="6" y="32"/>
                    <a:pt x="6" y="32"/>
                  </a:cubicBezTo>
                  <a:cubicBezTo>
                    <a:pt x="2" y="34"/>
                    <a:pt x="0" y="39"/>
                    <a:pt x="2" y="43"/>
                  </a:cubicBezTo>
                  <a:cubicBezTo>
                    <a:pt x="6" y="51"/>
                    <a:pt x="6" y="51"/>
                    <a:pt x="6" y="51"/>
                  </a:cubicBezTo>
                  <a:cubicBezTo>
                    <a:pt x="8" y="55"/>
                    <a:pt x="13" y="57"/>
                    <a:pt x="17" y="55"/>
                  </a:cubicBezTo>
                  <a:cubicBezTo>
                    <a:pt x="26" y="50"/>
                    <a:pt x="26" y="50"/>
                    <a:pt x="26" y="50"/>
                  </a:cubicBezTo>
                  <a:cubicBezTo>
                    <a:pt x="35" y="45"/>
                    <a:pt x="35" y="45"/>
                    <a:pt x="35" y="45"/>
                  </a:cubicBezTo>
                  <a:cubicBezTo>
                    <a:pt x="59" y="34"/>
                    <a:pt x="59" y="34"/>
                    <a:pt x="59" y="34"/>
                  </a:cubicBezTo>
                  <a:cubicBezTo>
                    <a:pt x="77" y="24"/>
                    <a:pt x="77" y="24"/>
                    <a:pt x="77" y="24"/>
                  </a:cubicBezTo>
                  <a:cubicBezTo>
                    <a:pt x="81" y="22"/>
                    <a:pt x="83" y="18"/>
                    <a:pt x="81" y="14"/>
                  </a:cubicBezTo>
                  <a:cubicBezTo>
                    <a:pt x="77" y="6"/>
                    <a:pt x="77" y="6"/>
                    <a:pt x="77" y="6"/>
                  </a:cubicBezTo>
                  <a:cubicBezTo>
                    <a:pt x="75" y="2"/>
                    <a:pt x="70" y="0"/>
                    <a:pt x="66"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4" name="Freeform 270"/>
            <p:cNvSpPr>
              <a:spLocks/>
            </p:cNvSpPr>
            <p:nvPr/>
          </p:nvSpPr>
          <p:spPr bwMode="auto">
            <a:xfrm>
              <a:off x="3876" y="594"/>
              <a:ext cx="1906" cy="1061"/>
            </a:xfrm>
            <a:custGeom>
              <a:avLst/>
              <a:gdLst>
                <a:gd name="T0" fmla="*/ 1906 w 1906"/>
                <a:gd name="T1" fmla="*/ 109 h 1061"/>
                <a:gd name="T2" fmla="*/ 0 w 1906"/>
                <a:gd name="T3" fmla="*/ 1061 h 1061"/>
                <a:gd name="T4" fmla="*/ 53 w 1906"/>
                <a:gd name="T5" fmla="*/ 759 h 1061"/>
                <a:gd name="T6" fmla="*/ 1570 w 1906"/>
                <a:gd name="T7" fmla="*/ 0 h 1061"/>
                <a:gd name="T8" fmla="*/ 1906 w 1906"/>
                <a:gd name="T9" fmla="*/ 109 h 1061"/>
              </a:gdLst>
              <a:ahLst/>
              <a:cxnLst>
                <a:cxn ang="0">
                  <a:pos x="T0" y="T1"/>
                </a:cxn>
                <a:cxn ang="0">
                  <a:pos x="T2" y="T3"/>
                </a:cxn>
                <a:cxn ang="0">
                  <a:pos x="T4" y="T5"/>
                </a:cxn>
                <a:cxn ang="0">
                  <a:pos x="T6" y="T7"/>
                </a:cxn>
                <a:cxn ang="0">
                  <a:pos x="T8" y="T9"/>
                </a:cxn>
              </a:cxnLst>
              <a:rect l="0" t="0" r="r" b="b"/>
              <a:pathLst>
                <a:path w="1906" h="1061">
                  <a:moveTo>
                    <a:pt x="1906" y="109"/>
                  </a:moveTo>
                  <a:lnTo>
                    <a:pt x="0" y="1061"/>
                  </a:lnTo>
                  <a:lnTo>
                    <a:pt x="53" y="759"/>
                  </a:lnTo>
                  <a:lnTo>
                    <a:pt x="1570" y="0"/>
                  </a:lnTo>
                  <a:lnTo>
                    <a:pt x="1906" y="109"/>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5" name="Freeform 271"/>
            <p:cNvSpPr>
              <a:spLocks/>
            </p:cNvSpPr>
            <p:nvPr/>
          </p:nvSpPr>
          <p:spPr bwMode="auto">
            <a:xfrm>
              <a:off x="3959" y="660"/>
              <a:ext cx="1660" cy="884"/>
            </a:xfrm>
            <a:custGeom>
              <a:avLst/>
              <a:gdLst>
                <a:gd name="T0" fmla="*/ 0 w 1660"/>
                <a:gd name="T1" fmla="*/ 884 h 884"/>
                <a:gd name="T2" fmla="*/ 24 w 1660"/>
                <a:gd name="T3" fmla="*/ 735 h 884"/>
                <a:gd name="T4" fmla="*/ 1492 w 1660"/>
                <a:gd name="T5" fmla="*/ 0 h 884"/>
                <a:gd name="T6" fmla="*/ 1660 w 1660"/>
                <a:gd name="T7" fmla="*/ 54 h 884"/>
                <a:gd name="T8" fmla="*/ 0 w 1660"/>
                <a:gd name="T9" fmla="*/ 884 h 884"/>
              </a:gdLst>
              <a:ahLst/>
              <a:cxnLst>
                <a:cxn ang="0">
                  <a:pos x="T0" y="T1"/>
                </a:cxn>
                <a:cxn ang="0">
                  <a:pos x="T2" y="T3"/>
                </a:cxn>
                <a:cxn ang="0">
                  <a:pos x="T4" y="T5"/>
                </a:cxn>
                <a:cxn ang="0">
                  <a:pos x="T6" y="T7"/>
                </a:cxn>
                <a:cxn ang="0">
                  <a:pos x="T8" y="T9"/>
                </a:cxn>
              </a:cxnLst>
              <a:rect l="0" t="0" r="r" b="b"/>
              <a:pathLst>
                <a:path w="1660" h="884">
                  <a:moveTo>
                    <a:pt x="0" y="884"/>
                  </a:moveTo>
                  <a:lnTo>
                    <a:pt x="24" y="735"/>
                  </a:lnTo>
                  <a:lnTo>
                    <a:pt x="1492" y="0"/>
                  </a:lnTo>
                  <a:lnTo>
                    <a:pt x="1660" y="54"/>
                  </a:lnTo>
                  <a:lnTo>
                    <a:pt x="0" y="884"/>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6" name="Freeform 272"/>
            <p:cNvSpPr>
              <a:spLocks/>
            </p:cNvSpPr>
            <p:nvPr/>
          </p:nvSpPr>
          <p:spPr bwMode="auto">
            <a:xfrm>
              <a:off x="4181" y="234"/>
              <a:ext cx="450" cy="324"/>
            </a:xfrm>
            <a:custGeom>
              <a:avLst/>
              <a:gdLst>
                <a:gd name="T0" fmla="*/ 188 w 190"/>
                <a:gd name="T1" fmla="*/ 52 h 137"/>
                <a:gd name="T2" fmla="*/ 186 w 190"/>
                <a:gd name="T3" fmla="*/ 59 h 137"/>
                <a:gd name="T4" fmla="*/ 33 w 190"/>
                <a:gd name="T5" fmla="*/ 136 h 137"/>
                <a:gd name="T6" fmla="*/ 26 w 190"/>
                <a:gd name="T7" fmla="*/ 133 h 137"/>
                <a:gd name="T8" fmla="*/ 2 w 190"/>
                <a:gd name="T9" fmla="*/ 85 h 137"/>
                <a:gd name="T10" fmla="*/ 4 w 190"/>
                <a:gd name="T11" fmla="*/ 78 h 137"/>
                <a:gd name="T12" fmla="*/ 157 w 190"/>
                <a:gd name="T13" fmla="*/ 2 h 137"/>
                <a:gd name="T14" fmla="*/ 164 w 190"/>
                <a:gd name="T15" fmla="*/ 4 h 137"/>
                <a:gd name="T16" fmla="*/ 188 w 190"/>
                <a:gd name="T17" fmla="*/ 5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137">
                  <a:moveTo>
                    <a:pt x="188" y="52"/>
                  </a:moveTo>
                  <a:cubicBezTo>
                    <a:pt x="190" y="55"/>
                    <a:pt x="189" y="58"/>
                    <a:pt x="186" y="59"/>
                  </a:cubicBezTo>
                  <a:cubicBezTo>
                    <a:pt x="33" y="136"/>
                    <a:pt x="33" y="136"/>
                    <a:pt x="33" y="136"/>
                  </a:cubicBezTo>
                  <a:cubicBezTo>
                    <a:pt x="30" y="137"/>
                    <a:pt x="27" y="136"/>
                    <a:pt x="26" y="133"/>
                  </a:cubicBezTo>
                  <a:cubicBezTo>
                    <a:pt x="2" y="85"/>
                    <a:pt x="2" y="85"/>
                    <a:pt x="2" y="85"/>
                  </a:cubicBezTo>
                  <a:cubicBezTo>
                    <a:pt x="0" y="83"/>
                    <a:pt x="1" y="80"/>
                    <a:pt x="4" y="78"/>
                  </a:cubicBezTo>
                  <a:cubicBezTo>
                    <a:pt x="157" y="2"/>
                    <a:pt x="157" y="2"/>
                    <a:pt x="157" y="2"/>
                  </a:cubicBezTo>
                  <a:cubicBezTo>
                    <a:pt x="160" y="0"/>
                    <a:pt x="163" y="1"/>
                    <a:pt x="164" y="4"/>
                  </a:cubicBezTo>
                  <a:lnTo>
                    <a:pt x="188" y="52"/>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7" name="Freeform 273"/>
            <p:cNvSpPr>
              <a:spLocks/>
            </p:cNvSpPr>
            <p:nvPr/>
          </p:nvSpPr>
          <p:spPr bwMode="auto">
            <a:xfrm>
              <a:off x="3876" y="703"/>
              <a:ext cx="1927" cy="995"/>
            </a:xfrm>
            <a:custGeom>
              <a:avLst/>
              <a:gdLst>
                <a:gd name="T0" fmla="*/ 1927 w 1927"/>
                <a:gd name="T1" fmla="*/ 42 h 995"/>
                <a:gd name="T2" fmla="*/ 22 w 1927"/>
                <a:gd name="T3" fmla="*/ 995 h 995"/>
                <a:gd name="T4" fmla="*/ 0 w 1927"/>
                <a:gd name="T5" fmla="*/ 952 h 995"/>
                <a:gd name="T6" fmla="*/ 1906 w 1927"/>
                <a:gd name="T7" fmla="*/ 0 h 995"/>
                <a:gd name="T8" fmla="*/ 1927 w 1927"/>
                <a:gd name="T9" fmla="*/ 42 h 995"/>
              </a:gdLst>
              <a:ahLst/>
              <a:cxnLst>
                <a:cxn ang="0">
                  <a:pos x="T0" y="T1"/>
                </a:cxn>
                <a:cxn ang="0">
                  <a:pos x="T2" y="T3"/>
                </a:cxn>
                <a:cxn ang="0">
                  <a:pos x="T4" y="T5"/>
                </a:cxn>
                <a:cxn ang="0">
                  <a:pos x="T6" y="T7"/>
                </a:cxn>
                <a:cxn ang="0">
                  <a:pos x="T8" y="T9"/>
                </a:cxn>
              </a:cxnLst>
              <a:rect l="0" t="0" r="r" b="b"/>
              <a:pathLst>
                <a:path w="1927" h="995">
                  <a:moveTo>
                    <a:pt x="1927" y="42"/>
                  </a:moveTo>
                  <a:lnTo>
                    <a:pt x="22" y="995"/>
                  </a:lnTo>
                  <a:lnTo>
                    <a:pt x="0" y="952"/>
                  </a:lnTo>
                  <a:lnTo>
                    <a:pt x="1906" y="0"/>
                  </a:lnTo>
                  <a:lnTo>
                    <a:pt x="1927" y="4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8" name="Freeform 274"/>
            <p:cNvSpPr>
              <a:spLocks/>
            </p:cNvSpPr>
            <p:nvPr/>
          </p:nvSpPr>
          <p:spPr bwMode="auto">
            <a:xfrm>
              <a:off x="4047" y="1213"/>
              <a:ext cx="392" cy="248"/>
            </a:xfrm>
            <a:custGeom>
              <a:avLst/>
              <a:gdLst>
                <a:gd name="T0" fmla="*/ 392 w 392"/>
                <a:gd name="T1" fmla="*/ 52 h 248"/>
                <a:gd name="T2" fmla="*/ 0 w 392"/>
                <a:gd name="T3" fmla="*/ 248 h 248"/>
                <a:gd name="T4" fmla="*/ 12 w 392"/>
                <a:gd name="T5" fmla="*/ 182 h 248"/>
                <a:gd name="T6" fmla="*/ 376 w 392"/>
                <a:gd name="T7" fmla="*/ 0 h 248"/>
                <a:gd name="T8" fmla="*/ 392 w 392"/>
                <a:gd name="T9" fmla="*/ 52 h 248"/>
              </a:gdLst>
              <a:ahLst/>
              <a:cxnLst>
                <a:cxn ang="0">
                  <a:pos x="T0" y="T1"/>
                </a:cxn>
                <a:cxn ang="0">
                  <a:pos x="T2" y="T3"/>
                </a:cxn>
                <a:cxn ang="0">
                  <a:pos x="T4" y="T5"/>
                </a:cxn>
                <a:cxn ang="0">
                  <a:pos x="T6" y="T7"/>
                </a:cxn>
                <a:cxn ang="0">
                  <a:pos x="T8" y="T9"/>
                </a:cxn>
              </a:cxnLst>
              <a:rect l="0" t="0" r="r" b="b"/>
              <a:pathLst>
                <a:path w="392" h="248">
                  <a:moveTo>
                    <a:pt x="392" y="52"/>
                  </a:moveTo>
                  <a:lnTo>
                    <a:pt x="0" y="248"/>
                  </a:lnTo>
                  <a:lnTo>
                    <a:pt x="12" y="182"/>
                  </a:lnTo>
                  <a:lnTo>
                    <a:pt x="376" y="0"/>
                  </a:lnTo>
                  <a:lnTo>
                    <a:pt x="392" y="52"/>
                  </a:ln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9" name="Freeform 275"/>
            <p:cNvSpPr>
              <a:spLocks/>
            </p:cNvSpPr>
            <p:nvPr/>
          </p:nvSpPr>
          <p:spPr bwMode="auto">
            <a:xfrm>
              <a:off x="5049" y="717"/>
              <a:ext cx="423" cy="229"/>
            </a:xfrm>
            <a:custGeom>
              <a:avLst/>
              <a:gdLst>
                <a:gd name="T0" fmla="*/ 33 w 423"/>
                <a:gd name="T1" fmla="*/ 229 h 229"/>
                <a:gd name="T2" fmla="*/ 423 w 423"/>
                <a:gd name="T3" fmla="*/ 33 h 229"/>
                <a:gd name="T4" fmla="*/ 364 w 423"/>
                <a:gd name="T5" fmla="*/ 0 h 229"/>
                <a:gd name="T6" fmla="*/ 0 w 423"/>
                <a:gd name="T7" fmla="*/ 184 h 229"/>
                <a:gd name="T8" fmla="*/ 33 w 423"/>
                <a:gd name="T9" fmla="*/ 229 h 229"/>
              </a:gdLst>
              <a:ahLst/>
              <a:cxnLst>
                <a:cxn ang="0">
                  <a:pos x="T0" y="T1"/>
                </a:cxn>
                <a:cxn ang="0">
                  <a:pos x="T2" y="T3"/>
                </a:cxn>
                <a:cxn ang="0">
                  <a:pos x="T4" y="T5"/>
                </a:cxn>
                <a:cxn ang="0">
                  <a:pos x="T6" y="T7"/>
                </a:cxn>
                <a:cxn ang="0">
                  <a:pos x="T8" y="T9"/>
                </a:cxn>
              </a:cxnLst>
              <a:rect l="0" t="0" r="r" b="b"/>
              <a:pathLst>
                <a:path w="423" h="229">
                  <a:moveTo>
                    <a:pt x="33" y="229"/>
                  </a:moveTo>
                  <a:lnTo>
                    <a:pt x="423" y="33"/>
                  </a:lnTo>
                  <a:lnTo>
                    <a:pt x="364" y="0"/>
                  </a:lnTo>
                  <a:lnTo>
                    <a:pt x="0" y="184"/>
                  </a:lnTo>
                  <a:lnTo>
                    <a:pt x="33" y="229"/>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0" name="Freeform 276"/>
            <p:cNvSpPr>
              <a:spLocks/>
            </p:cNvSpPr>
            <p:nvPr/>
          </p:nvSpPr>
          <p:spPr bwMode="auto">
            <a:xfrm>
              <a:off x="4456" y="913"/>
              <a:ext cx="565" cy="286"/>
            </a:xfrm>
            <a:custGeom>
              <a:avLst/>
              <a:gdLst>
                <a:gd name="T0" fmla="*/ 565 w 565"/>
                <a:gd name="T1" fmla="*/ 5 h 286"/>
                <a:gd name="T2" fmla="*/ 2 w 565"/>
                <a:gd name="T3" fmla="*/ 286 h 286"/>
                <a:gd name="T4" fmla="*/ 0 w 565"/>
                <a:gd name="T5" fmla="*/ 281 h 286"/>
                <a:gd name="T6" fmla="*/ 562 w 565"/>
                <a:gd name="T7" fmla="*/ 0 h 286"/>
                <a:gd name="T8" fmla="*/ 565 w 565"/>
                <a:gd name="T9" fmla="*/ 5 h 286"/>
              </a:gdLst>
              <a:ahLst/>
              <a:cxnLst>
                <a:cxn ang="0">
                  <a:pos x="T0" y="T1"/>
                </a:cxn>
                <a:cxn ang="0">
                  <a:pos x="T2" y="T3"/>
                </a:cxn>
                <a:cxn ang="0">
                  <a:pos x="T4" y="T5"/>
                </a:cxn>
                <a:cxn ang="0">
                  <a:pos x="T6" y="T7"/>
                </a:cxn>
                <a:cxn ang="0">
                  <a:pos x="T8" y="T9"/>
                </a:cxn>
              </a:cxnLst>
              <a:rect l="0" t="0" r="r" b="b"/>
              <a:pathLst>
                <a:path w="565" h="286">
                  <a:moveTo>
                    <a:pt x="565" y="5"/>
                  </a:moveTo>
                  <a:lnTo>
                    <a:pt x="2" y="286"/>
                  </a:lnTo>
                  <a:lnTo>
                    <a:pt x="0" y="281"/>
                  </a:lnTo>
                  <a:lnTo>
                    <a:pt x="562" y="0"/>
                  </a:lnTo>
                  <a:lnTo>
                    <a:pt x="565" y="5"/>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1" name="Freeform 277"/>
            <p:cNvSpPr>
              <a:spLocks/>
            </p:cNvSpPr>
            <p:nvPr/>
          </p:nvSpPr>
          <p:spPr bwMode="auto">
            <a:xfrm>
              <a:off x="4460" y="927"/>
              <a:ext cx="575" cy="293"/>
            </a:xfrm>
            <a:custGeom>
              <a:avLst/>
              <a:gdLst>
                <a:gd name="T0" fmla="*/ 575 w 575"/>
                <a:gd name="T1" fmla="*/ 7 h 293"/>
                <a:gd name="T2" fmla="*/ 3 w 575"/>
                <a:gd name="T3" fmla="*/ 293 h 293"/>
                <a:gd name="T4" fmla="*/ 0 w 575"/>
                <a:gd name="T5" fmla="*/ 286 h 293"/>
                <a:gd name="T6" fmla="*/ 573 w 575"/>
                <a:gd name="T7" fmla="*/ 0 h 293"/>
                <a:gd name="T8" fmla="*/ 575 w 575"/>
                <a:gd name="T9" fmla="*/ 7 h 293"/>
              </a:gdLst>
              <a:ahLst/>
              <a:cxnLst>
                <a:cxn ang="0">
                  <a:pos x="T0" y="T1"/>
                </a:cxn>
                <a:cxn ang="0">
                  <a:pos x="T2" y="T3"/>
                </a:cxn>
                <a:cxn ang="0">
                  <a:pos x="T4" y="T5"/>
                </a:cxn>
                <a:cxn ang="0">
                  <a:pos x="T6" y="T7"/>
                </a:cxn>
                <a:cxn ang="0">
                  <a:pos x="T8" y="T9"/>
                </a:cxn>
              </a:cxnLst>
              <a:rect l="0" t="0" r="r" b="b"/>
              <a:pathLst>
                <a:path w="575" h="293">
                  <a:moveTo>
                    <a:pt x="575" y="7"/>
                  </a:moveTo>
                  <a:lnTo>
                    <a:pt x="3" y="293"/>
                  </a:lnTo>
                  <a:lnTo>
                    <a:pt x="0" y="286"/>
                  </a:lnTo>
                  <a:lnTo>
                    <a:pt x="573" y="0"/>
                  </a:lnTo>
                  <a:lnTo>
                    <a:pt x="575" y="7"/>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2" name="Freeform 278"/>
            <p:cNvSpPr>
              <a:spLocks/>
            </p:cNvSpPr>
            <p:nvPr/>
          </p:nvSpPr>
          <p:spPr bwMode="auto">
            <a:xfrm>
              <a:off x="4468" y="944"/>
              <a:ext cx="586" cy="295"/>
            </a:xfrm>
            <a:custGeom>
              <a:avLst/>
              <a:gdLst>
                <a:gd name="T0" fmla="*/ 586 w 586"/>
                <a:gd name="T1" fmla="*/ 4 h 295"/>
                <a:gd name="T2" fmla="*/ 2 w 586"/>
                <a:gd name="T3" fmla="*/ 295 h 295"/>
                <a:gd name="T4" fmla="*/ 0 w 586"/>
                <a:gd name="T5" fmla="*/ 290 h 295"/>
                <a:gd name="T6" fmla="*/ 583 w 586"/>
                <a:gd name="T7" fmla="*/ 0 h 295"/>
                <a:gd name="T8" fmla="*/ 586 w 586"/>
                <a:gd name="T9" fmla="*/ 4 h 295"/>
              </a:gdLst>
              <a:ahLst/>
              <a:cxnLst>
                <a:cxn ang="0">
                  <a:pos x="T0" y="T1"/>
                </a:cxn>
                <a:cxn ang="0">
                  <a:pos x="T2" y="T3"/>
                </a:cxn>
                <a:cxn ang="0">
                  <a:pos x="T4" y="T5"/>
                </a:cxn>
                <a:cxn ang="0">
                  <a:pos x="T6" y="T7"/>
                </a:cxn>
                <a:cxn ang="0">
                  <a:pos x="T8" y="T9"/>
                </a:cxn>
              </a:cxnLst>
              <a:rect l="0" t="0" r="r" b="b"/>
              <a:pathLst>
                <a:path w="586" h="295">
                  <a:moveTo>
                    <a:pt x="586" y="4"/>
                  </a:moveTo>
                  <a:lnTo>
                    <a:pt x="2" y="295"/>
                  </a:lnTo>
                  <a:lnTo>
                    <a:pt x="0" y="290"/>
                  </a:lnTo>
                  <a:lnTo>
                    <a:pt x="583" y="0"/>
                  </a:lnTo>
                  <a:lnTo>
                    <a:pt x="586" y="4"/>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3" name="Freeform 279"/>
            <p:cNvSpPr>
              <a:spLocks/>
            </p:cNvSpPr>
            <p:nvPr/>
          </p:nvSpPr>
          <p:spPr bwMode="auto">
            <a:xfrm>
              <a:off x="4470" y="956"/>
              <a:ext cx="600" cy="302"/>
            </a:xfrm>
            <a:custGeom>
              <a:avLst/>
              <a:gdLst>
                <a:gd name="T0" fmla="*/ 600 w 600"/>
                <a:gd name="T1" fmla="*/ 4 h 302"/>
                <a:gd name="T2" fmla="*/ 2 w 600"/>
                <a:gd name="T3" fmla="*/ 302 h 302"/>
                <a:gd name="T4" fmla="*/ 0 w 600"/>
                <a:gd name="T5" fmla="*/ 297 h 302"/>
                <a:gd name="T6" fmla="*/ 596 w 600"/>
                <a:gd name="T7" fmla="*/ 0 h 302"/>
                <a:gd name="T8" fmla="*/ 600 w 600"/>
                <a:gd name="T9" fmla="*/ 4 h 302"/>
              </a:gdLst>
              <a:ahLst/>
              <a:cxnLst>
                <a:cxn ang="0">
                  <a:pos x="T0" y="T1"/>
                </a:cxn>
                <a:cxn ang="0">
                  <a:pos x="T2" y="T3"/>
                </a:cxn>
                <a:cxn ang="0">
                  <a:pos x="T4" y="T5"/>
                </a:cxn>
                <a:cxn ang="0">
                  <a:pos x="T6" y="T7"/>
                </a:cxn>
                <a:cxn ang="0">
                  <a:pos x="T8" y="T9"/>
                </a:cxn>
              </a:cxnLst>
              <a:rect l="0" t="0" r="r" b="b"/>
              <a:pathLst>
                <a:path w="600" h="302">
                  <a:moveTo>
                    <a:pt x="600" y="4"/>
                  </a:moveTo>
                  <a:lnTo>
                    <a:pt x="2" y="302"/>
                  </a:lnTo>
                  <a:lnTo>
                    <a:pt x="0" y="297"/>
                  </a:lnTo>
                  <a:lnTo>
                    <a:pt x="596" y="0"/>
                  </a:lnTo>
                  <a:lnTo>
                    <a:pt x="600" y="4"/>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4" name="Freeform 280"/>
            <p:cNvSpPr>
              <a:spLocks/>
            </p:cNvSpPr>
            <p:nvPr/>
          </p:nvSpPr>
          <p:spPr bwMode="auto">
            <a:xfrm>
              <a:off x="4196" y="294"/>
              <a:ext cx="442" cy="231"/>
            </a:xfrm>
            <a:custGeom>
              <a:avLst/>
              <a:gdLst>
                <a:gd name="T0" fmla="*/ 7 w 442"/>
                <a:gd name="T1" fmla="*/ 231 h 231"/>
                <a:gd name="T2" fmla="*/ 0 w 442"/>
                <a:gd name="T3" fmla="*/ 219 h 231"/>
                <a:gd name="T4" fmla="*/ 437 w 442"/>
                <a:gd name="T5" fmla="*/ 0 h 231"/>
                <a:gd name="T6" fmla="*/ 442 w 442"/>
                <a:gd name="T7" fmla="*/ 9 h 231"/>
                <a:gd name="T8" fmla="*/ 7 w 442"/>
                <a:gd name="T9" fmla="*/ 231 h 231"/>
              </a:gdLst>
              <a:ahLst/>
              <a:cxnLst>
                <a:cxn ang="0">
                  <a:pos x="T0" y="T1"/>
                </a:cxn>
                <a:cxn ang="0">
                  <a:pos x="T2" y="T3"/>
                </a:cxn>
                <a:cxn ang="0">
                  <a:pos x="T4" y="T5"/>
                </a:cxn>
                <a:cxn ang="0">
                  <a:pos x="T6" y="T7"/>
                </a:cxn>
                <a:cxn ang="0">
                  <a:pos x="T8" y="T9"/>
                </a:cxn>
              </a:cxnLst>
              <a:rect l="0" t="0" r="r" b="b"/>
              <a:pathLst>
                <a:path w="442" h="231">
                  <a:moveTo>
                    <a:pt x="7" y="231"/>
                  </a:moveTo>
                  <a:lnTo>
                    <a:pt x="0" y="219"/>
                  </a:lnTo>
                  <a:lnTo>
                    <a:pt x="437" y="0"/>
                  </a:lnTo>
                  <a:lnTo>
                    <a:pt x="442" y="9"/>
                  </a:lnTo>
                  <a:lnTo>
                    <a:pt x="7" y="23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5" name="Freeform 281"/>
            <p:cNvSpPr>
              <a:spLocks/>
            </p:cNvSpPr>
            <p:nvPr/>
          </p:nvSpPr>
          <p:spPr bwMode="auto">
            <a:xfrm>
              <a:off x="2129" y="799"/>
              <a:ext cx="357" cy="584"/>
            </a:xfrm>
            <a:custGeom>
              <a:avLst/>
              <a:gdLst>
                <a:gd name="T0" fmla="*/ 151 w 151"/>
                <a:gd name="T1" fmla="*/ 227 h 247"/>
                <a:gd name="T2" fmla="*/ 131 w 151"/>
                <a:gd name="T3" fmla="*/ 247 h 247"/>
                <a:gd name="T4" fmla="*/ 20 w 151"/>
                <a:gd name="T5" fmla="*/ 247 h 247"/>
                <a:gd name="T6" fmla="*/ 0 w 151"/>
                <a:gd name="T7" fmla="*/ 227 h 247"/>
                <a:gd name="T8" fmla="*/ 0 w 151"/>
                <a:gd name="T9" fmla="*/ 20 h 247"/>
                <a:gd name="T10" fmla="*/ 20 w 151"/>
                <a:gd name="T11" fmla="*/ 0 h 247"/>
                <a:gd name="T12" fmla="*/ 131 w 151"/>
                <a:gd name="T13" fmla="*/ 0 h 247"/>
                <a:gd name="T14" fmla="*/ 151 w 151"/>
                <a:gd name="T15" fmla="*/ 20 h 247"/>
                <a:gd name="T16" fmla="*/ 151 w 151"/>
                <a:gd name="T17" fmla="*/ 22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47">
                  <a:moveTo>
                    <a:pt x="151" y="227"/>
                  </a:moveTo>
                  <a:cubicBezTo>
                    <a:pt x="151" y="238"/>
                    <a:pt x="142" y="247"/>
                    <a:pt x="131" y="247"/>
                  </a:cubicBezTo>
                  <a:cubicBezTo>
                    <a:pt x="20" y="247"/>
                    <a:pt x="20" y="247"/>
                    <a:pt x="20" y="247"/>
                  </a:cubicBezTo>
                  <a:cubicBezTo>
                    <a:pt x="9" y="247"/>
                    <a:pt x="0" y="238"/>
                    <a:pt x="0" y="227"/>
                  </a:cubicBezTo>
                  <a:cubicBezTo>
                    <a:pt x="0" y="20"/>
                    <a:pt x="0" y="20"/>
                    <a:pt x="0" y="20"/>
                  </a:cubicBezTo>
                  <a:cubicBezTo>
                    <a:pt x="0" y="9"/>
                    <a:pt x="9" y="0"/>
                    <a:pt x="20" y="0"/>
                  </a:cubicBezTo>
                  <a:cubicBezTo>
                    <a:pt x="131" y="0"/>
                    <a:pt x="131" y="0"/>
                    <a:pt x="131" y="0"/>
                  </a:cubicBezTo>
                  <a:cubicBezTo>
                    <a:pt x="142" y="0"/>
                    <a:pt x="151" y="9"/>
                    <a:pt x="151" y="20"/>
                  </a:cubicBezTo>
                  <a:lnTo>
                    <a:pt x="151" y="227"/>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6" name="Freeform 282"/>
            <p:cNvSpPr>
              <a:spLocks/>
            </p:cNvSpPr>
            <p:nvPr/>
          </p:nvSpPr>
          <p:spPr bwMode="auto">
            <a:xfrm>
              <a:off x="2129" y="799"/>
              <a:ext cx="334" cy="561"/>
            </a:xfrm>
            <a:custGeom>
              <a:avLst/>
              <a:gdLst>
                <a:gd name="T0" fmla="*/ 131 w 141"/>
                <a:gd name="T1" fmla="*/ 0 h 237"/>
                <a:gd name="T2" fmla="*/ 20 w 141"/>
                <a:gd name="T3" fmla="*/ 0 h 237"/>
                <a:gd name="T4" fmla="*/ 0 w 141"/>
                <a:gd name="T5" fmla="*/ 20 h 237"/>
                <a:gd name="T6" fmla="*/ 0 w 141"/>
                <a:gd name="T7" fmla="*/ 227 h 237"/>
                <a:gd name="T8" fmla="*/ 3 w 141"/>
                <a:gd name="T9" fmla="*/ 237 h 237"/>
                <a:gd name="T10" fmla="*/ 141 w 141"/>
                <a:gd name="T11" fmla="*/ 3 h 237"/>
                <a:gd name="T12" fmla="*/ 131 w 141"/>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141" h="237">
                  <a:moveTo>
                    <a:pt x="131" y="0"/>
                  </a:moveTo>
                  <a:cubicBezTo>
                    <a:pt x="20" y="0"/>
                    <a:pt x="20" y="0"/>
                    <a:pt x="20" y="0"/>
                  </a:cubicBezTo>
                  <a:cubicBezTo>
                    <a:pt x="9" y="0"/>
                    <a:pt x="0" y="9"/>
                    <a:pt x="0" y="20"/>
                  </a:cubicBezTo>
                  <a:cubicBezTo>
                    <a:pt x="0" y="227"/>
                    <a:pt x="0" y="227"/>
                    <a:pt x="0" y="227"/>
                  </a:cubicBezTo>
                  <a:cubicBezTo>
                    <a:pt x="0" y="231"/>
                    <a:pt x="1" y="234"/>
                    <a:pt x="3" y="237"/>
                  </a:cubicBezTo>
                  <a:cubicBezTo>
                    <a:pt x="141" y="3"/>
                    <a:pt x="141" y="3"/>
                    <a:pt x="141" y="3"/>
                  </a:cubicBezTo>
                  <a:cubicBezTo>
                    <a:pt x="138" y="1"/>
                    <a:pt x="135" y="0"/>
                    <a:pt x="131" y="0"/>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7" name="Freeform 283"/>
            <p:cNvSpPr>
              <a:spLocks/>
            </p:cNvSpPr>
            <p:nvPr/>
          </p:nvSpPr>
          <p:spPr bwMode="auto">
            <a:xfrm>
              <a:off x="3709" y="78"/>
              <a:ext cx="30" cy="17"/>
            </a:xfrm>
            <a:custGeom>
              <a:avLst/>
              <a:gdLst>
                <a:gd name="T0" fmla="*/ 13 w 13"/>
                <a:gd name="T1" fmla="*/ 1 h 7"/>
                <a:gd name="T2" fmla="*/ 12 w 13"/>
                <a:gd name="T3" fmla="*/ 3 h 7"/>
                <a:gd name="T4" fmla="*/ 3 w 13"/>
                <a:gd name="T5" fmla="*/ 7 h 7"/>
                <a:gd name="T6" fmla="*/ 1 w 13"/>
                <a:gd name="T7" fmla="*/ 6 h 7"/>
                <a:gd name="T8" fmla="*/ 1 w 13"/>
                <a:gd name="T9" fmla="*/ 6 h 7"/>
                <a:gd name="T10" fmla="*/ 2 w 13"/>
                <a:gd name="T11" fmla="*/ 4 h 7"/>
                <a:gd name="T12" fmla="*/ 11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1"/>
                    <a:pt x="13" y="2"/>
                    <a:pt x="12" y="3"/>
                  </a:cubicBezTo>
                  <a:cubicBezTo>
                    <a:pt x="3" y="7"/>
                    <a:pt x="3" y="7"/>
                    <a:pt x="3" y="7"/>
                  </a:cubicBezTo>
                  <a:cubicBezTo>
                    <a:pt x="2" y="7"/>
                    <a:pt x="1" y="7"/>
                    <a:pt x="1" y="6"/>
                  </a:cubicBezTo>
                  <a:cubicBezTo>
                    <a:pt x="1" y="6"/>
                    <a:pt x="1" y="6"/>
                    <a:pt x="1" y="6"/>
                  </a:cubicBezTo>
                  <a:cubicBezTo>
                    <a:pt x="0" y="6"/>
                    <a:pt x="1" y="5"/>
                    <a:pt x="2" y="4"/>
                  </a:cubicBezTo>
                  <a:cubicBezTo>
                    <a:pt x="11" y="0"/>
                    <a:pt x="11" y="0"/>
                    <a:pt x="11" y="0"/>
                  </a:cubicBezTo>
                  <a:cubicBezTo>
                    <a:pt x="12" y="0"/>
                    <a:pt x="13" y="0"/>
                    <a:pt x="13"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8" name="Freeform 284"/>
            <p:cNvSpPr>
              <a:spLocks/>
            </p:cNvSpPr>
            <p:nvPr/>
          </p:nvSpPr>
          <p:spPr bwMode="auto">
            <a:xfrm>
              <a:off x="4300" y="-264"/>
              <a:ext cx="42" cy="56"/>
            </a:xfrm>
            <a:custGeom>
              <a:avLst/>
              <a:gdLst>
                <a:gd name="T0" fmla="*/ 42 w 42"/>
                <a:gd name="T1" fmla="*/ 40 h 56"/>
                <a:gd name="T2" fmla="*/ 7 w 42"/>
                <a:gd name="T3" fmla="*/ 56 h 56"/>
                <a:gd name="T4" fmla="*/ 0 w 42"/>
                <a:gd name="T5" fmla="*/ 11 h 56"/>
                <a:gd name="T6" fmla="*/ 26 w 42"/>
                <a:gd name="T7" fmla="*/ 0 h 56"/>
                <a:gd name="T8" fmla="*/ 42 w 42"/>
                <a:gd name="T9" fmla="*/ 40 h 56"/>
              </a:gdLst>
              <a:ahLst/>
              <a:cxnLst>
                <a:cxn ang="0">
                  <a:pos x="T0" y="T1"/>
                </a:cxn>
                <a:cxn ang="0">
                  <a:pos x="T2" y="T3"/>
                </a:cxn>
                <a:cxn ang="0">
                  <a:pos x="T4" y="T5"/>
                </a:cxn>
                <a:cxn ang="0">
                  <a:pos x="T6" y="T7"/>
                </a:cxn>
                <a:cxn ang="0">
                  <a:pos x="T8" y="T9"/>
                </a:cxn>
              </a:cxnLst>
              <a:rect l="0" t="0" r="r" b="b"/>
              <a:pathLst>
                <a:path w="42" h="56">
                  <a:moveTo>
                    <a:pt x="42" y="40"/>
                  </a:moveTo>
                  <a:lnTo>
                    <a:pt x="7" y="56"/>
                  </a:lnTo>
                  <a:lnTo>
                    <a:pt x="0" y="11"/>
                  </a:lnTo>
                  <a:lnTo>
                    <a:pt x="26" y="0"/>
                  </a:lnTo>
                  <a:lnTo>
                    <a:pt x="42" y="40"/>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9" name="Freeform 285"/>
            <p:cNvSpPr>
              <a:spLocks/>
            </p:cNvSpPr>
            <p:nvPr/>
          </p:nvSpPr>
          <p:spPr bwMode="auto">
            <a:xfrm>
              <a:off x="4125" y="-253"/>
              <a:ext cx="189" cy="97"/>
            </a:xfrm>
            <a:custGeom>
              <a:avLst/>
              <a:gdLst>
                <a:gd name="T0" fmla="*/ 79 w 80"/>
                <a:gd name="T1" fmla="*/ 3 h 41"/>
                <a:gd name="T2" fmla="*/ 77 w 80"/>
                <a:gd name="T3" fmla="*/ 8 h 41"/>
                <a:gd name="T4" fmla="*/ 7 w 80"/>
                <a:gd name="T5" fmla="*/ 40 h 41"/>
                <a:gd name="T6" fmla="*/ 1 w 80"/>
                <a:gd name="T7" fmla="*/ 38 h 41"/>
                <a:gd name="T8" fmla="*/ 1 w 80"/>
                <a:gd name="T9" fmla="*/ 38 h 41"/>
                <a:gd name="T10" fmla="*/ 3 w 80"/>
                <a:gd name="T11" fmla="*/ 33 h 41"/>
                <a:gd name="T12" fmla="*/ 73 w 80"/>
                <a:gd name="T13" fmla="*/ 1 h 41"/>
                <a:gd name="T14" fmla="*/ 79 w 80"/>
                <a:gd name="T15" fmla="*/ 3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1">
                  <a:moveTo>
                    <a:pt x="79" y="3"/>
                  </a:moveTo>
                  <a:cubicBezTo>
                    <a:pt x="80" y="5"/>
                    <a:pt x="79" y="7"/>
                    <a:pt x="77" y="8"/>
                  </a:cubicBezTo>
                  <a:cubicBezTo>
                    <a:pt x="7" y="40"/>
                    <a:pt x="7" y="40"/>
                    <a:pt x="7" y="40"/>
                  </a:cubicBezTo>
                  <a:cubicBezTo>
                    <a:pt x="5" y="41"/>
                    <a:pt x="2" y="40"/>
                    <a:pt x="1" y="38"/>
                  </a:cubicBezTo>
                  <a:cubicBezTo>
                    <a:pt x="1" y="38"/>
                    <a:pt x="1" y="38"/>
                    <a:pt x="1" y="38"/>
                  </a:cubicBezTo>
                  <a:cubicBezTo>
                    <a:pt x="0" y="36"/>
                    <a:pt x="1" y="34"/>
                    <a:pt x="3" y="33"/>
                  </a:cubicBezTo>
                  <a:cubicBezTo>
                    <a:pt x="73" y="1"/>
                    <a:pt x="73" y="1"/>
                    <a:pt x="73" y="1"/>
                  </a:cubicBezTo>
                  <a:cubicBezTo>
                    <a:pt x="75" y="0"/>
                    <a:pt x="78" y="1"/>
                    <a:pt x="79" y="3"/>
                  </a:cubicBez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0" name="Freeform 286"/>
            <p:cNvSpPr>
              <a:spLocks/>
            </p:cNvSpPr>
            <p:nvPr/>
          </p:nvSpPr>
          <p:spPr bwMode="auto">
            <a:xfrm>
              <a:off x="3720" y="-241"/>
              <a:ext cx="677" cy="341"/>
            </a:xfrm>
            <a:custGeom>
              <a:avLst/>
              <a:gdLst>
                <a:gd name="T0" fmla="*/ 283 w 286"/>
                <a:gd name="T1" fmla="*/ 10 h 144"/>
                <a:gd name="T2" fmla="*/ 277 w 286"/>
                <a:gd name="T3" fmla="*/ 27 h 144"/>
                <a:gd name="T4" fmla="*/ 36 w 286"/>
                <a:gd name="T5" fmla="*/ 137 h 144"/>
                <a:gd name="T6" fmla="*/ 3 w 286"/>
                <a:gd name="T7" fmla="*/ 138 h 144"/>
                <a:gd name="T8" fmla="*/ 3 w 286"/>
                <a:gd name="T9" fmla="*/ 138 h 144"/>
                <a:gd name="T10" fmla="*/ 25 w 286"/>
                <a:gd name="T11" fmla="*/ 114 h 144"/>
                <a:gd name="T12" fmla="*/ 266 w 286"/>
                <a:gd name="T13" fmla="*/ 3 h 144"/>
                <a:gd name="T14" fmla="*/ 283 w 286"/>
                <a:gd name="T15" fmla="*/ 1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144">
                  <a:moveTo>
                    <a:pt x="283" y="10"/>
                  </a:moveTo>
                  <a:cubicBezTo>
                    <a:pt x="286" y="16"/>
                    <a:pt x="283" y="24"/>
                    <a:pt x="277" y="27"/>
                  </a:cubicBezTo>
                  <a:cubicBezTo>
                    <a:pt x="36" y="137"/>
                    <a:pt x="36" y="137"/>
                    <a:pt x="36" y="137"/>
                  </a:cubicBezTo>
                  <a:cubicBezTo>
                    <a:pt x="29" y="140"/>
                    <a:pt x="6" y="144"/>
                    <a:pt x="3" y="138"/>
                  </a:cubicBezTo>
                  <a:cubicBezTo>
                    <a:pt x="3" y="138"/>
                    <a:pt x="3" y="138"/>
                    <a:pt x="3" y="138"/>
                  </a:cubicBezTo>
                  <a:cubicBezTo>
                    <a:pt x="0" y="131"/>
                    <a:pt x="18" y="117"/>
                    <a:pt x="25" y="114"/>
                  </a:cubicBezTo>
                  <a:cubicBezTo>
                    <a:pt x="266" y="3"/>
                    <a:pt x="266" y="3"/>
                    <a:pt x="266" y="3"/>
                  </a:cubicBezTo>
                  <a:cubicBezTo>
                    <a:pt x="273" y="0"/>
                    <a:pt x="280" y="3"/>
                    <a:pt x="283" y="10"/>
                  </a:cubicBez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1" name="Freeform 287"/>
            <p:cNvSpPr>
              <a:spLocks/>
            </p:cNvSpPr>
            <p:nvPr/>
          </p:nvSpPr>
          <p:spPr bwMode="auto">
            <a:xfrm>
              <a:off x="3728" y="-219"/>
              <a:ext cx="669" cy="319"/>
            </a:xfrm>
            <a:custGeom>
              <a:avLst/>
              <a:gdLst>
                <a:gd name="T0" fmla="*/ 0 w 283"/>
                <a:gd name="T1" fmla="*/ 128 h 135"/>
                <a:gd name="T2" fmla="*/ 0 w 283"/>
                <a:gd name="T3" fmla="*/ 129 h 135"/>
                <a:gd name="T4" fmla="*/ 33 w 283"/>
                <a:gd name="T5" fmla="*/ 128 h 135"/>
                <a:gd name="T6" fmla="*/ 274 w 283"/>
                <a:gd name="T7" fmla="*/ 18 h 135"/>
                <a:gd name="T8" fmla="*/ 280 w 283"/>
                <a:gd name="T9" fmla="*/ 1 h 135"/>
                <a:gd name="T10" fmla="*/ 280 w 283"/>
                <a:gd name="T11" fmla="*/ 0 h 135"/>
                <a:gd name="T12" fmla="*/ 0 w 283"/>
                <a:gd name="T13" fmla="*/ 128 h 135"/>
              </a:gdLst>
              <a:ahLst/>
              <a:cxnLst>
                <a:cxn ang="0">
                  <a:pos x="T0" y="T1"/>
                </a:cxn>
                <a:cxn ang="0">
                  <a:pos x="T2" y="T3"/>
                </a:cxn>
                <a:cxn ang="0">
                  <a:pos x="T4" y="T5"/>
                </a:cxn>
                <a:cxn ang="0">
                  <a:pos x="T6" y="T7"/>
                </a:cxn>
                <a:cxn ang="0">
                  <a:pos x="T8" y="T9"/>
                </a:cxn>
                <a:cxn ang="0">
                  <a:pos x="T10" y="T11"/>
                </a:cxn>
                <a:cxn ang="0">
                  <a:pos x="T12" y="T13"/>
                </a:cxn>
              </a:cxnLst>
              <a:rect l="0" t="0" r="r" b="b"/>
              <a:pathLst>
                <a:path w="283" h="135">
                  <a:moveTo>
                    <a:pt x="0" y="128"/>
                  </a:moveTo>
                  <a:cubicBezTo>
                    <a:pt x="0" y="128"/>
                    <a:pt x="0" y="129"/>
                    <a:pt x="0" y="129"/>
                  </a:cubicBezTo>
                  <a:cubicBezTo>
                    <a:pt x="3" y="135"/>
                    <a:pt x="26" y="131"/>
                    <a:pt x="33" y="128"/>
                  </a:cubicBezTo>
                  <a:cubicBezTo>
                    <a:pt x="274" y="18"/>
                    <a:pt x="274" y="18"/>
                    <a:pt x="274" y="18"/>
                  </a:cubicBezTo>
                  <a:cubicBezTo>
                    <a:pt x="280" y="15"/>
                    <a:pt x="283" y="7"/>
                    <a:pt x="280" y="1"/>
                  </a:cubicBezTo>
                  <a:cubicBezTo>
                    <a:pt x="280" y="1"/>
                    <a:pt x="280" y="1"/>
                    <a:pt x="280" y="0"/>
                  </a:cubicBezTo>
                  <a:lnTo>
                    <a:pt x="0" y="128"/>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2" name="Freeform 288"/>
            <p:cNvSpPr>
              <a:spLocks/>
            </p:cNvSpPr>
            <p:nvPr/>
          </p:nvSpPr>
          <p:spPr bwMode="auto">
            <a:xfrm>
              <a:off x="4165" y="-165"/>
              <a:ext cx="52" cy="78"/>
            </a:xfrm>
            <a:custGeom>
              <a:avLst/>
              <a:gdLst>
                <a:gd name="T0" fmla="*/ 52 w 52"/>
                <a:gd name="T1" fmla="*/ 66 h 78"/>
                <a:gd name="T2" fmla="*/ 31 w 52"/>
                <a:gd name="T3" fmla="*/ 78 h 78"/>
                <a:gd name="T4" fmla="*/ 0 w 52"/>
                <a:gd name="T5" fmla="*/ 9 h 78"/>
                <a:gd name="T6" fmla="*/ 21 w 52"/>
                <a:gd name="T7" fmla="*/ 0 h 78"/>
                <a:gd name="T8" fmla="*/ 52 w 52"/>
                <a:gd name="T9" fmla="*/ 66 h 78"/>
              </a:gdLst>
              <a:ahLst/>
              <a:cxnLst>
                <a:cxn ang="0">
                  <a:pos x="T0" y="T1"/>
                </a:cxn>
                <a:cxn ang="0">
                  <a:pos x="T2" y="T3"/>
                </a:cxn>
                <a:cxn ang="0">
                  <a:pos x="T4" y="T5"/>
                </a:cxn>
                <a:cxn ang="0">
                  <a:pos x="T6" y="T7"/>
                </a:cxn>
                <a:cxn ang="0">
                  <a:pos x="T8" y="T9"/>
                </a:cxn>
              </a:cxnLst>
              <a:rect l="0" t="0" r="r" b="b"/>
              <a:pathLst>
                <a:path w="52" h="78">
                  <a:moveTo>
                    <a:pt x="52" y="66"/>
                  </a:moveTo>
                  <a:lnTo>
                    <a:pt x="31" y="78"/>
                  </a:lnTo>
                  <a:lnTo>
                    <a:pt x="0" y="9"/>
                  </a:lnTo>
                  <a:lnTo>
                    <a:pt x="21" y="0"/>
                  </a:lnTo>
                  <a:lnTo>
                    <a:pt x="52" y="66"/>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3" name="Freeform 289"/>
            <p:cNvSpPr>
              <a:spLocks/>
            </p:cNvSpPr>
            <p:nvPr/>
          </p:nvSpPr>
          <p:spPr bwMode="auto">
            <a:xfrm>
              <a:off x="4316" y="-234"/>
              <a:ext cx="52" cy="76"/>
            </a:xfrm>
            <a:custGeom>
              <a:avLst/>
              <a:gdLst>
                <a:gd name="T0" fmla="*/ 52 w 52"/>
                <a:gd name="T1" fmla="*/ 67 h 76"/>
                <a:gd name="T2" fmla="*/ 31 w 52"/>
                <a:gd name="T3" fmla="*/ 76 h 76"/>
                <a:gd name="T4" fmla="*/ 0 w 52"/>
                <a:gd name="T5" fmla="*/ 10 h 76"/>
                <a:gd name="T6" fmla="*/ 21 w 52"/>
                <a:gd name="T7" fmla="*/ 0 h 76"/>
                <a:gd name="T8" fmla="*/ 52 w 52"/>
                <a:gd name="T9" fmla="*/ 67 h 76"/>
              </a:gdLst>
              <a:ahLst/>
              <a:cxnLst>
                <a:cxn ang="0">
                  <a:pos x="T0" y="T1"/>
                </a:cxn>
                <a:cxn ang="0">
                  <a:pos x="T2" y="T3"/>
                </a:cxn>
                <a:cxn ang="0">
                  <a:pos x="T4" y="T5"/>
                </a:cxn>
                <a:cxn ang="0">
                  <a:pos x="T6" y="T7"/>
                </a:cxn>
                <a:cxn ang="0">
                  <a:pos x="T8" y="T9"/>
                </a:cxn>
              </a:cxnLst>
              <a:rect l="0" t="0" r="r" b="b"/>
              <a:pathLst>
                <a:path w="52" h="76">
                  <a:moveTo>
                    <a:pt x="52" y="67"/>
                  </a:moveTo>
                  <a:lnTo>
                    <a:pt x="31" y="76"/>
                  </a:lnTo>
                  <a:lnTo>
                    <a:pt x="0" y="10"/>
                  </a:lnTo>
                  <a:lnTo>
                    <a:pt x="21" y="0"/>
                  </a:lnTo>
                  <a:lnTo>
                    <a:pt x="52" y="67"/>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4" name="Freeform 290"/>
            <p:cNvSpPr>
              <a:spLocks/>
            </p:cNvSpPr>
            <p:nvPr/>
          </p:nvSpPr>
          <p:spPr bwMode="auto">
            <a:xfrm>
              <a:off x="4129" y="-257"/>
              <a:ext cx="192" cy="92"/>
            </a:xfrm>
            <a:custGeom>
              <a:avLst/>
              <a:gdLst>
                <a:gd name="T0" fmla="*/ 81 w 81"/>
                <a:gd name="T1" fmla="*/ 1 h 39"/>
                <a:gd name="T2" fmla="*/ 80 w 81"/>
                <a:gd name="T3" fmla="*/ 3 h 39"/>
                <a:gd name="T4" fmla="*/ 3 w 81"/>
                <a:gd name="T5" fmla="*/ 38 h 39"/>
                <a:gd name="T6" fmla="*/ 1 w 81"/>
                <a:gd name="T7" fmla="*/ 38 h 39"/>
                <a:gd name="T8" fmla="*/ 1 w 81"/>
                <a:gd name="T9" fmla="*/ 38 h 39"/>
                <a:gd name="T10" fmla="*/ 2 w 81"/>
                <a:gd name="T11" fmla="*/ 35 h 39"/>
                <a:gd name="T12" fmla="*/ 78 w 81"/>
                <a:gd name="T13" fmla="*/ 0 h 39"/>
                <a:gd name="T14" fmla="*/ 81 w 81"/>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39">
                  <a:moveTo>
                    <a:pt x="81" y="1"/>
                  </a:moveTo>
                  <a:cubicBezTo>
                    <a:pt x="81" y="2"/>
                    <a:pt x="81" y="3"/>
                    <a:pt x="80" y="3"/>
                  </a:cubicBezTo>
                  <a:cubicBezTo>
                    <a:pt x="3" y="38"/>
                    <a:pt x="3" y="38"/>
                    <a:pt x="3" y="38"/>
                  </a:cubicBezTo>
                  <a:cubicBezTo>
                    <a:pt x="2" y="39"/>
                    <a:pt x="1" y="38"/>
                    <a:pt x="1" y="38"/>
                  </a:cubicBezTo>
                  <a:cubicBezTo>
                    <a:pt x="1" y="38"/>
                    <a:pt x="1" y="38"/>
                    <a:pt x="1" y="38"/>
                  </a:cubicBezTo>
                  <a:cubicBezTo>
                    <a:pt x="0" y="37"/>
                    <a:pt x="1" y="35"/>
                    <a:pt x="2" y="35"/>
                  </a:cubicBezTo>
                  <a:cubicBezTo>
                    <a:pt x="78" y="0"/>
                    <a:pt x="78" y="0"/>
                    <a:pt x="78" y="0"/>
                  </a:cubicBezTo>
                  <a:cubicBezTo>
                    <a:pt x="79" y="0"/>
                    <a:pt x="80" y="0"/>
                    <a:pt x="81" y="1"/>
                  </a:cubicBez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5" name="Freeform 291"/>
            <p:cNvSpPr>
              <a:spLocks/>
            </p:cNvSpPr>
            <p:nvPr/>
          </p:nvSpPr>
          <p:spPr bwMode="auto">
            <a:xfrm>
              <a:off x="4172" y="-149"/>
              <a:ext cx="35" cy="41"/>
            </a:xfrm>
            <a:custGeom>
              <a:avLst/>
              <a:gdLst>
                <a:gd name="T0" fmla="*/ 35 w 35"/>
                <a:gd name="T1" fmla="*/ 31 h 41"/>
                <a:gd name="T2" fmla="*/ 21 w 35"/>
                <a:gd name="T3" fmla="*/ 0 h 41"/>
                <a:gd name="T4" fmla="*/ 0 w 35"/>
                <a:gd name="T5" fmla="*/ 10 h 41"/>
                <a:gd name="T6" fmla="*/ 14 w 35"/>
                <a:gd name="T7" fmla="*/ 41 h 41"/>
                <a:gd name="T8" fmla="*/ 35 w 35"/>
                <a:gd name="T9" fmla="*/ 31 h 41"/>
              </a:gdLst>
              <a:ahLst/>
              <a:cxnLst>
                <a:cxn ang="0">
                  <a:pos x="T0" y="T1"/>
                </a:cxn>
                <a:cxn ang="0">
                  <a:pos x="T2" y="T3"/>
                </a:cxn>
                <a:cxn ang="0">
                  <a:pos x="T4" y="T5"/>
                </a:cxn>
                <a:cxn ang="0">
                  <a:pos x="T6" y="T7"/>
                </a:cxn>
                <a:cxn ang="0">
                  <a:pos x="T8" y="T9"/>
                </a:cxn>
              </a:cxnLst>
              <a:rect l="0" t="0" r="r" b="b"/>
              <a:pathLst>
                <a:path w="35" h="41">
                  <a:moveTo>
                    <a:pt x="35" y="31"/>
                  </a:moveTo>
                  <a:lnTo>
                    <a:pt x="21" y="0"/>
                  </a:lnTo>
                  <a:lnTo>
                    <a:pt x="0" y="10"/>
                  </a:lnTo>
                  <a:lnTo>
                    <a:pt x="14" y="41"/>
                  </a:lnTo>
                  <a:lnTo>
                    <a:pt x="35" y="31"/>
                  </a:ln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6" name="Freeform 292"/>
            <p:cNvSpPr>
              <a:spLocks/>
            </p:cNvSpPr>
            <p:nvPr/>
          </p:nvSpPr>
          <p:spPr bwMode="auto">
            <a:xfrm>
              <a:off x="4326" y="-217"/>
              <a:ext cx="33" cy="40"/>
            </a:xfrm>
            <a:custGeom>
              <a:avLst/>
              <a:gdLst>
                <a:gd name="T0" fmla="*/ 33 w 33"/>
                <a:gd name="T1" fmla="*/ 31 h 40"/>
                <a:gd name="T2" fmla="*/ 21 w 33"/>
                <a:gd name="T3" fmla="*/ 0 h 40"/>
                <a:gd name="T4" fmla="*/ 0 w 33"/>
                <a:gd name="T5" fmla="*/ 9 h 40"/>
                <a:gd name="T6" fmla="*/ 11 w 33"/>
                <a:gd name="T7" fmla="*/ 40 h 40"/>
                <a:gd name="T8" fmla="*/ 33 w 33"/>
                <a:gd name="T9" fmla="*/ 31 h 40"/>
              </a:gdLst>
              <a:ahLst/>
              <a:cxnLst>
                <a:cxn ang="0">
                  <a:pos x="T0" y="T1"/>
                </a:cxn>
                <a:cxn ang="0">
                  <a:pos x="T2" y="T3"/>
                </a:cxn>
                <a:cxn ang="0">
                  <a:pos x="T4" y="T5"/>
                </a:cxn>
                <a:cxn ang="0">
                  <a:pos x="T6" y="T7"/>
                </a:cxn>
                <a:cxn ang="0">
                  <a:pos x="T8" y="T9"/>
                </a:cxn>
              </a:cxnLst>
              <a:rect l="0" t="0" r="r" b="b"/>
              <a:pathLst>
                <a:path w="33" h="40">
                  <a:moveTo>
                    <a:pt x="33" y="31"/>
                  </a:moveTo>
                  <a:lnTo>
                    <a:pt x="21" y="0"/>
                  </a:lnTo>
                  <a:lnTo>
                    <a:pt x="0" y="9"/>
                  </a:lnTo>
                  <a:lnTo>
                    <a:pt x="11" y="40"/>
                  </a:lnTo>
                  <a:lnTo>
                    <a:pt x="33" y="31"/>
                  </a:ln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7" name="Freeform 293"/>
            <p:cNvSpPr>
              <a:spLocks/>
            </p:cNvSpPr>
            <p:nvPr/>
          </p:nvSpPr>
          <p:spPr bwMode="auto">
            <a:xfrm>
              <a:off x="1971" y="4863"/>
              <a:ext cx="33" cy="12"/>
            </a:xfrm>
            <a:custGeom>
              <a:avLst/>
              <a:gdLst>
                <a:gd name="T0" fmla="*/ 14 w 14"/>
                <a:gd name="T1" fmla="*/ 1 h 5"/>
                <a:gd name="T2" fmla="*/ 12 w 14"/>
                <a:gd name="T3" fmla="*/ 2 h 5"/>
                <a:gd name="T4" fmla="*/ 2 w 14"/>
                <a:gd name="T5" fmla="*/ 5 h 5"/>
                <a:gd name="T6" fmla="*/ 0 w 14"/>
                <a:gd name="T7" fmla="*/ 4 h 5"/>
                <a:gd name="T8" fmla="*/ 0 w 14"/>
                <a:gd name="T9" fmla="*/ 4 h 5"/>
                <a:gd name="T10" fmla="*/ 1 w 14"/>
                <a:gd name="T11" fmla="*/ 2 h 5"/>
                <a:gd name="T12" fmla="*/ 12 w 14"/>
                <a:gd name="T13" fmla="*/ 0 h 5"/>
                <a:gd name="T14" fmla="*/ 14 w 14"/>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
                  <a:moveTo>
                    <a:pt x="14" y="1"/>
                  </a:moveTo>
                  <a:cubicBezTo>
                    <a:pt x="14" y="1"/>
                    <a:pt x="13" y="2"/>
                    <a:pt x="12" y="2"/>
                  </a:cubicBezTo>
                  <a:cubicBezTo>
                    <a:pt x="2" y="5"/>
                    <a:pt x="2" y="5"/>
                    <a:pt x="2" y="5"/>
                  </a:cubicBezTo>
                  <a:cubicBezTo>
                    <a:pt x="1" y="5"/>
                    <a:pt x="0" y="5"/>
                    <a:pt x="0" y="4"/>
                  </a:cubicBezTo>
                  <a:cubicBezTo>
                    <a:pt x="0" y="4"/>
                    <a:pt x="0" y="4"/>
                    <a:pt x="0" y="4"/>
                  </a:cubicBezTo>
                  <a:cubicBezTo>
                    <a:pt x="0" y="3"/>
                    <a:pt x="0" y="3"/>
                    <a:pt x="1" y="2"/>
                  </a:cubicBezTo>
                  <a:cubicBezTo>
                    <a:pt x="12" y="0"/>
                    <a:pt x="12" y="0"/>
                    <a:pt x="12" y="0"/>
                  </a:cubicBezTo>
                  <a:cubicBezTo>
                    <a:pt x="13" y="0"/>
                    <a:pt x="14" y="0"/>
                    <a:pt x="14"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8" name="Freeform 294"/>
            <p:cNvSpPr>
              <a:spLocks/>
            </p:cNvSpPr>
            <p:nvPr/>
          </p:nvSpPr>
          <p:spPr bwMode="auto">
            <a:xfrm>
              <a:off x="2647" y="4625"/>
              <a:ext cx="43" cy="52"/>
            </a:xfrm>
            <a:custGeom>
              <a:avLst/>
              <a:gdLst>
                <a:gd name="T0" fmla="*/ 43 w 43"/>
                <a:gd name="T1" fmla="*/ 42 h 52"/>
                <a:gd name="T2" fmla="*/ 0 w 43"/>
                <a:gd name="T3" fmla="*/ 52 h 52"/>
                <a:gd name="T4" fmla="*/ 3 w 43"/>
                <a:gd name="T5" fmla="*/ 7 h 52"/>
                <a:gd name="T6" fmla="*/ 31 w 43"/>
                <a:gd name="T7" fmla="*/ 0 h 52"/>
                <a:gd name="T8" fmla="*/ 43 w 43"/>
                <a:gd name="T9" fmla="*/ 42 h 52"/>
              </a:gdLst>
              <a:ahLst/>
              <a:cxnLst>
                <a:cxn ang="0">
                  <a:pos x="T0" y="T1"/>
                </a:cxn>
                <a:cxn ang="0">
                  <a:pos x="T2" y="T3"/>
                </a:cxn>
                <a:cxn ang="0">
                  <a:pos x="T4" y="T5"/>
                </a:cxn>
                <a:cxn ang="0">
                  <a:pos x="T6" y="T7"/>
                </a:cxn>
                <a:cxn ang="0">
                  <a:pos x="T8" y="T9"/>
                </a:cxn>
              </a:cxnLst>
              <a:rect l="0" t="0" r="r" b="b"/>
              <a:pathLst>
                <a:path w="43" h="52">
                  <a:moveTo>
                    <a:pt x="43" y="42"/>
                  </a:moveTo>
                  <a:lnTo>
                    <a:pt x="0" y="52"/>
                  </a:lnTo>
                  <a:lnTo>
                    <a:pt x="3" y="7"/>
                  </a:lnTo>
                  <a:lnTo>
                    <a:pt x="31" y="0"/>
                  </a:lnTo>
                  <a:lnTo>
                    <a:pt x="43" y="42"/>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9" name="Freeform 295"/>
            <p:cNvSpPr>
              <a:spLocks/>
            </p:cNvSpPr>
            <p:nvPr/>
          </p:nvSpPr>
          <p:spPr bwMode="auto">
            <a:xfrm>
              <a:off x="2453" y="4632"/>
              <a:ext cx="208" cy="68"/>
            </a:xfrm>
            <a:custGeom>
              <a:avLst/>
              <a:gdLst>
                <a:gd name="T0" fmla="*/ 87 w 88"/>
                <a:gd name="T1" fmla="*/ 4 h 29"/>
                <a:gd name="T2" fmla="*/ 84 w 88"/>
                <a:gd name="T3" fmla="*/ 9 h 29"/>
                <a:gd name="T4" fmla="*/ 5 w 88"/>
                <a:gd name="T5" fmla="*/ 28 h 29"/>
                <a:gd name="T6" fmla="*/ 0 w 88"/>
                <a:gd name="T7" fmla="*/ 25 h 29"/>
                <a:gd name="T8" fmla="*/ 0 w 88"/>
                <a:gd name="T9" fmla="*/ 25 h 29"/>
                <a:gd name="T10" fmla="*/ 3 w 88"/>
                <a:gd name="T11" fmla="*/ 20 h 29"/>
                <a:gd name="T12" fmla="*/ 82 w 88"/>
                <a:gd name="T13" fmla="*/ 1 h 29"/>
                <a:gd name="T14" fmla="*/ 87 w 88"/>
                <a:gd name="T15" fmla="*/ 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9">
                  <a:moveTo>
                    <a:pt x="87" y="4"/>
                  </a:moveTo>
                  <a:cubicBezTo>
                    <a:pt x="88" y="6"/>
                    <a:pt x="86" y="8"/>
                    <a:pt x="84" y="9"/>
                  </a:cubicBezTo>
                  <a:cubicBezTo>
                    <a:pt x="5" y="28"/>
                    <a:pt x="5" y="28"/>
                    <a:pt x="5" y="28"/>
                  </a:cubicBezTo>
                  <a:cubicBezTo>
                    <a:pt x="3" y="29"/>
                    <a:pt x="1" y="28"/>
                    <a:pt x="0" y="25"/>
                  </a:cubicBezTo>
                  <a:cubicBezTo>
                    <a:pt x="0" y="25"/>
                    <a:pt x="0" y="25"/>
                    <a:pt x="0" y="25"/>
                  </a:cubicBezTo>
                  <a:cubicBezTo>
                    <a:pt x="0" y="23"/>
                    <a:pt x="1" y="21"/>
                    <a:pt x="3" y="20"/>
                  </a:cubicBezTo>
                  <a:cubicBezTo>
                    <a:pt x="82" y="1"/>
                    <a:pt x="82" y="1"/>
                    <a:pt x="82" y="1"/>
                  </a:cubicBezTo>
                  <a:cubicBezTo>
                    <a:pt x="84" y="0"/>
                    <a:pt x="87" y="1"/>
                    <a:pt x="87" y="4"/>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0" name="Freeform 296"/>
            <p:cNvSpPr>
              <a:spLocks/>
            </p:cNvSpPr>
            <p:nvPr/>
          </p:nvSpPr>
          <p:spPr bwMode="auto">
            <a:xfrm>
              <a:off x="1988" y="4655"/>
              <a:ext cx="751" cy="230"/>
            </a:xfrm>
            <a:custGeom>
              <a:avLst/>
              <a:gdLst>
                <a:gd name="T0" fmla="*/ 316 w 318"/>
                <a:gd name="T1" fmla="*/ 11 h 97"/>
                <a:gd name="T2" fmla="*/ 306 w 318"/>
                <a:gd name="T3" fmla="*/ 27 h 97"/>
                <a:gd name="T4" fmla="*/ 35 w 318"/>
                <a:gd name="T5" fmla="*/ 95 h 97"/>
                <a:gd name="T6" fmla="*/ 2 w 318"/>
                <a:gd name="T7" fmla="*/ 90 h 97"/>
                <a:gd name="T8" fmla="*/ 2 w 318"/>
                <a:gd name="T9" fmla="*/ 90 h 97"/>
                <a:gd name="T10" fmla="*/ 29 w 318"/>
                <a:gd name="T11" fmla="*/ 70 h 97"/>
                <a:gd name="T12" fmla="*/ 300 w 318"/>
                <a:gd name="T13" fmla="*/ 2 h 97"/>
                <a:gd name="T14" fmla="*/ 316 w 318"/>
                <a:gd name="T15" fmla="*/ 11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97">
                  <a:moveTo>
                    <a:pt x="316" y="11"/>
                  </a:moveTo>
                  <a:cubicBezTo>
                    <a:pt x="318" y="18"/>
                    <a:pt x="314" y="25"/>
                    <a:pt x="306" y="27"/>
                  </a:cubicBezTo>
                  <a:cubicBezTo>
                    <a:pt x="35" y="95"/>
                    <a:pt x="35" y="95"/>
                    <a:pt x="35" y="95"/>
                  </a:cubicBezTo>
                  <a:cubicBezTo>
                    <a:pt x="28" y="97"/>
                    <a:pt x="3" y="97"/>
                    <a:pt x="2" y="90"/>
                  </a:cubicBezTo>
                  <a:cubicBezTo>
                    <a:pt x="2" y="90"/>
                    <a:pt x="2" y="90"/>
                    <a:pt x="2" y="90"/>
                  </a:cubicBezTo>
                  <a:cubicBezTo>
                    <a:pt x="0" y="83"/>
                    <a:pt x="21" y="72"/>
                    <a:pt x="29" y="70"/>
                  </a:cubicBezTo>
                  <a:cubicBezTo>
                    <a:pt x="300" y="2"/>
                    <a:pt x="300" y="2"/>
                    <a:pt x="300" y="2"/>
                  </a:cubicBezTo>
                  <a:cubicBezTo>
                    <a:pt x="307" y="0"/>
                    <a:pt x="315" y="4"/>
                    <a:pt x="316" y="11"/>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1" name="Freeform 297"/>
            <p:cNvSpPr>
              <a:spLocks/>
            </p:cNvSpPr>
            <p:nvPr/>
          </p:nvSpPr>
          <p:spPr bwMode="auto">
            <a:xfrm>
              <a:off x="1992" y="4681"/>
              <a:ext cx="747" cy="204"/>
            </a:xfrm>
            <a:custGeom>
              <a:avLst/>
              <a:gdLst>
                <a:gd name="T0" fmla="*/ 0 w 316"/>
                <a:gd name="T1" fmla="*/ 79 h 86"/>
                <a:gd name="T2" fmla="*/ 0 w 316"/>
                <a:gd name="T3" fmla="*/ 79 h 86"/>
                <a:gd name="T4" fmla="*/ 33 w 316"/>
                <a:gd name="T5" fmla="*/ 84 h 86"/>
                <a:gd name="T6" fmla="*/ 304 w 316"/>
                <a:gd name="T7" fmla="*/ 16 h 86"/>
                <a:gd name="T8" fmla="*/ 314 w 316"/>
                <a:gd name="T9" fmla="*/ 0 h 86"/>
                <a:gd name="T10" fmla="*/ 314 w 316"/>
                <a:gd name="T11" fmla="*/ 0 h 86"/>
                <a:gd name="T12" fmla="*/ 0 w 316"/>
                <a:gd name="T13" fmla="*/ 79 h 86"/>
              </a:gdLst>
              <a:ahLst/>
              <a:cxnLst>
                <a:cxn ang="0">
                  <a:pos x="T0" y="T1"/>
                </a:cxn>
                <a:cxn ang="0">
                  <a:pos x="T2" y="T3"/>
                </a:cxn>
                <a:cxn ang="0">
                  <a:pos x="T4" y="T5"/>
                </a:cxn>
                <a:cxn ang="0">
                  <a:pos x="T6" y="T7"/>
                </a:cxn>
                <a:cxn ang="0">
                  <a:pos x="T8" y="T9"/>
                </a:cxn>
                <a:cxn ang="0">
                  <a:pos x="T10" y="T11"/>
                </a:cxn>
                <a:cxn ang="0">
                  <a:pos x="T12" y="T13"/>
                </a:cxn>
              </a:cxnLst>
              <a:rect l="0" t="0" r="r" b="b"/>
              <a:pathLst>
                <a:path w="316" h="86">
                  <a:moveTo>
                    <a:pt x="0" y="79"/>
                  </a:moveTo>
                  <a:cubicBezTo>
                    <a:pt x="0" y="79"/>
                    <a:pt x="0" y="79"/>
                    <a:pt x="0" y="79"/>
                  </a:cubicBezTo>
                  <a:cubicBezTo>
                    <a:pt x="1" y="86"/>
                    <a:pt x="26" y="86"/>
                    <a:pt x="33" y="84"/>
                  </a:cubicBezTo>
                  <a:cubicBezTo>
                    <a:pt x="304" y="16"/>
                    <a:pt x="304" y="16"/>
                    <a:pt x="304" y="16"/>
                  </a:cubicBezTo>
                  <a:cubicBezTo>
                    <a:pt x="312" y="14"/>
                    <a:pt x="316" y="7"/>
                    <a:pt x="314" y="0"/>
                  </a:cubicBezTo>
                  <a:cubicBezTo>
                    <a:pt x="314" y="0"/>
                    <a:pt x="314" y="0"/>
                    <a:pt x="314" y="0"/>
                  </a:cubicBezTo>
                  <a:lnTo>
                    <a:pt x="0" y="79"/>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2" name="Freeform 298"/>
            <p:cNvSpPr>
              <a:spLocks/>
            </p:cNvSpPr>
            <p:nvPr/>
          </p:nvSpPr>
          <p:spPr bwMode="auto">
            <a:xfrm>
              <a:off x="2501" y="4655"/>
              <a:ext cx="238" cy="114"/>
            </a:xfrm>
            <a:custGeom>
              <a:avLst/>
              <a:gdLst>
                <a:gd name="T0" fmla="*/ 83 w 101"/>
                <a:gd name="T1" fmla="*/ 2 h 48"/>
                <a:gd name="T2" fmla="*/ 0 w 101"/>
                <a:gd name="T3" fmla="*/ 23 h 48"/>
                <a:gd name="T4" fmla="*/ 6 w 101"/>
                <a:gd name="T5" fmla="*/ 48 h 48"/>
                <a:gd name="T6" fmla="*/ 89 w 101"/>
                <a:gd name="T7" fmla="*/ 27 h 48"/>
                <a:gd name="T8" fmla="*/ 99 w 101"/>
                <a:gd name="T9" fmla="*/ 11 h 48"/>
                <a:gd name="T10" fmla="*/ 83 w 101"/>
                <a:gd name="T11" fmla="*/ 2 h 48"/>
              </a:gdLst>
              <a:ahLst/>
              <a:cxnLst>
                <a:cxn ang="0">
                  <a:pos x="T0" y="T1"/>
                </a:cxn>
                <a:cxn ang="0">
                  <a:pos x="T2" y="T3"/>
                </a:cxn>
                <a:cxn ang="0">
                  <a:pos x="T4" y="T5"/>
                </a:cxn>
                <a:cxn ang="0">
                  <a:pos x="T6" y="T7"/>
                </a:cxn>
                <a:cxn ang="0">
                  <a:pos x="T8" y="T9"/>
                </a:cxn>
                <a:cxn ang="0">
                  <a:pos x="T10" y="T11"/>
                </a:cxn>
              </a:cxnLst>
              <a:rect l="0" t="0" r="r" b="b"/>
              <a:pathLst>
                <a:path w="101" h="48">
                  <a:moveTo>
                    <a:pt x="83" y="2"/>
                  </a:moveTo>
                  <a:cubicBezTo>
                    <a:pt x="0" y="23"/>
                    <a:pt x="0" y="23"/>
                    <a:pt x="0" y="23"/>
                  </a:cubicBezTo>
                  <a:cubicBezTo>
                    <a:pt x="6" y="48"/>
                    <a:pt x="6" y="48"/>
                    <a:pt x="6" y="48"/>
                  </a:cubicBezTo>
                  <a:cubicBezTo>
                    <a:pt x="89" y="27"/>
                    <a:pt x="89" y="27"/>
                    <a:pt x="89" y="27"/>
                  </a:cubicBezTo>
                  <a:cubicBezTo>
                    <a:pt x="97" y="25"/>
                    <a:pt x="101" y="18"/>
                    <a:pt x="99" y="11"/>
                  </a:cubicBezTo>
                  <a:cubicBezTo>
                    <a:pt x="98" y="4"/>
                    <a:pt x="90" y="0"/>
                    <a:pt x="83" y="2"/>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3" name="Freeform 299"/>
            <p:cNvSpPr>
              <a:spLocks/>
            </p:cNvSpPr>
            <p:nvPr/>
          </p:nvSpPr>
          <p:spPr bwMode="auto">
            <a:xfrm>
              <a:off x="2508" y="4681"/>
              <a:ext cx="231" cy="88"/>
            </a:xfrm>
            <a:custGeom>
              <a:avLst/>
              <a:gdLst>
                <a:gd name="T0" fmla="*/ 96 w 98"/>
                <a:gd name="T1" fmla="*/ 0 h 37"/>
                <a:gd name="T2" fmla="*/ 0 w 98"/>
                <a:gd name="T3" fmla="*/ 24 h 37"/>
                <a:gd name="T4" fmla="*/ 3 w 98"/>
                <a:gd name="T5" fmla="*/ 37 h 37"/>
                <a:gd name="T6" fmla="*/ 86 w 98"/>
                <a:gd name="T7" fmla="*/ 16 h 37"/>
                <a:gd name="T8" fmla="*/ 96 w 98"/>
                <a:gd name="T9" fmla="*/ 0 h 37"/>
                <a:gd name="T10" fmla="*/ 96 w 98"/>
                <a:gd name="T11" fmla="*/ 0 h 37"/>
              </a:gdLst>
              <a:ahLst/>
              <a:cxnLst>
                <a:cxn ang="0">
                  <a:pos x="T0" y="T1"/>
                </a:cxn>
                <a:cxn ang="0">
                  <a:pos x="T2" y="T3"/>
                </a:cxn>
                <a:cxn ang="0">
                  <a:pos x="T4" y="T5"/>
                </a:cxn>
                <a:cxn ang="0">
                  <a:pos x="T6" y="T7"/>
                </a:cxn>
                <a:cxn ang="0">
                  <a:pos x="T8" y="T9"/>
                </a:cxn>
                <a:cxn ang="0">
                  <a:pos x="T10" y="T11"/>
                </a:cxn>
              </a:cxnLst>
              <a:rect l="0" t="0" r="r" b="b"/>
              <a:pathLst>
                <a:path w="98" h="37">
                  <a:moveTo>
                    <a:pt x="96" y="0"/>
                  </a:moveTo>
                  <a:cubicBezTo>
                    <a:pt x="0" y="24"/>
                    <a:pt x="0" y="24"/>
                    <a:pt x="0" y="24"/>
                  </a:cubicBezTo>
                  <a:cubicBezTo>
                    <a:pt x="3" y="37"/>
                    <a:pt x="3" y="37"/>
                    <a:pt x="3" y="37"/>
                  </a:cubicBezTo>
                  <a:cubicBezTo>
                    <a:pt x="86" y="16"/>
                    <a:pt x="86" y="16"/>
                    <a:pt x="86" y="16"/>
                  </a:cubicBezTo>
                  <a:cubicBezTo>
                    <a:pt x="94" y="14"/>
                    <a:pt x="98" y="7"/>
                    <a:pt x="96" y="0"/>
                  </a:cubicBezTo>
                  <a:cubicBezTo>
                    <a:pt x="96" y="0"/>
                    <a:pt x="96" y="0"/>
                    <a:pt x="96" y="0"/>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4" name="Freeform 300"/>
            <p:cNvSpPr>
              <a:spLocks/>
            </p:cNvSpPr>
            <p:nvPr/>
          </p:nvSpPr>
          <p:spPr bwMode="auto">
            <a:xfrm>
              <a:off x="2491" y="4700"/>
              <a:ext cx="43" cy="76"/>
            </a:xfrm>
            <a:custGeom>
              <a:avLst/>
              <a:gdLst>
                <a:gd name="T0" fmla="*/ 43 w 43"/>
                <a:gd name="T1" fmla="*/ 71 h 76"/>
                <a:gd name="T2" fmla="*/ 17 w 43"/>
                <a:gd name="T3" fmla="*/ 76 h 76"/>
                <a:gd name="T4" fmla="*/ 0 w 43"/>
                <a:gd name="T5" fmla="*/ 5 h 76"/>
                <a:gd name="T6" fmla="*/ 24 w 43"/>
                <a:gd name="T7" fmla="*/ 0 h 76"/>
                <a:gd name="T8" fmla="*/ 43 w 43"/>
                <a:gd name="T9" fmla="*/ 71 h 76"/>
              </a:gdLst>
              <a:ahLst/>
              <a:cxnLst>
                <a:cxn ang="0">
                  <a:pos x="T0" y="T1"/>
                </a:cxn>
                <a:cxn ang="0">
                  <a:pos x="T2" y="T3"/>
                </a:cxn>
                <a:cxn ang="0">
                  <a:pos x="T4" y="T5"/>
                </a:cxn>
                <a:cxn ang="0">
                  <a:pos x="T6" y="T7"/>
                </a:cxn>
                <a:cxn ang="0">
                  <a:pos x="T8" y="T9"/>
                </a:cxn>
              </a:cxnLst>
              <a:rect l="0" t="0" r="r" b="b"/>
              <a:pathLst>
                <a:path w="43" h="76">
                  <a:moveTo>
                    <a:pt x="43" y="71"/>
                  </a:moveTo>
                  <a:lnTo>
                    <a:pt x="17" y="76"/>
                  </a:lnTo>
                  <a:lnTo>
                    <a:pt x="0" y="5"/>
                  </a:lnTo>
                  <a:lnTo>
                    <a:pt x="24" y="0"/>
                  </a:lnTo>
                  <a:lnTo>
                    <a:pt x="43" y="71"/>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5" name="Freeform 301"/>
            <p:cNvSpPr>
              <a:spLocks/>
            </p:cNvSpPr>
            <p:nvPr/>
          </p:nvSpPr>
          <p:spPr bwMode="auto">
            <a:xfrm>
              <a:off x="2458" y="4629"/>
              <a:ext cx="215" cy="62"/>
            </a:xfrm>
            <a:custGeom>
              <a:avLst/>
              <a:gdLst>
                <a:gd name="T0" fmla="*/ 90 w 91"/>
                <a:gd name="T1" fmla="*/ 1 h 26"/>
                <a:gd name="T2" fmla="*/ 89 w 91"/>
                <a:gd name="T3" fmla="*/ 4 h 26"/>
                <a:gd name="T4" fmla="*/ 2 w 91"/>
                <a:gd name="T5" fmla="*/ 25 h 26"/>
                <a:gd name="T6" fmla="*/ 0 w 91"/>
                <a:gd name="T7" fmla="*/ 24 h 26"/>
                <a:gd name="T8" fmla="*/ 0 w 91"/>
                <a:gd name="T9" fmla="*/ 24 h 26"/>
                <a:gd name="T10" fmla="*/ 2 w 91"/>
                <a:gd name="T11" fmla="*/ 22 h 26"/>
                <a:gd name="T12" fmla="*/ 88 w 91"/>
                <a:gd name="T13" fmla="*/ 0 h 26"/>
                <a:gd name="T14" fmla="*/ 90 w 91"/>
                <a:gd name="T15" fmla="*/ 1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6">
                  <a:moveTo>
                    <a:pt x="90" y="1"/>
                  </a:moveTo>
                  <a:cubicBezTo>
                    <a:pt x="91" y="2"/>
                    <a:pt x="90" y="3"/>
                    <a:pt x="89" y="4"/>
                  </a:cubicBezTo>
                  <a:cubicBezTo>
                    <a:pt x="2" y="25"/>
                    <a:pt x="2" y="25"/>
                    <a:pt x="2" y="25"/>
                  </a:cubicBezTo>
                  <a:cubicBezTo>
                    <a:pt x="1" y="26"/>
                    <a:pt x="0" y="25"/>
                    <a:pt x="0" y="24"/>
                  </a:cubicBezTo>
                  <a:cubicBezTo>
                    <a:pt x="0" y="24"/>
                    <a:pt x="0" y="24"/>
                    <a:pt x="0" y="24"/>
                  </a:cubicBezTo>
                  <a:cubicBezTo>
                    <a:pt x="0" y="23"/>
                    <a:pt x="0" y="22"/>
                    <a:pt x="2" y="22"/>
                  </a:cubicBezTo>
                  <a:cubicBezTo>
                    <a:pt x="88" y="0"/>
                    <a:pt x="88" y="0"/>
                    <a:pt x="88" y="0"/>
                  </a:cubicBezTo>
                  <a:cubicBezTo>
                    <a:pt x="89" y="0"/>
                    <a:pt x="90" y="0"/>
                    <a:pt x="90"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6" name="Freeform 302"/>
            <p:cNvSpPr>
              <a:spLocks/>
            </p:cNvSpPr>
            <p:nvPr/>
          </p:nvSpPr>
          <p:spPr bwMode="auto">
            <a:xfrm>
              <a:off x="2496" y="4717"/>
              <a:ext cx="31" cy="38"/>
            </a:xfrm>
            <a:custGeom>
              <a:avLst/>
              <a:gdLst>
                <a:gd name="T0" fmla="*/ 31 w 31"/>
                <a:gd name="T1" fmla="*/ 33 h 38"/>
                <a:gd name="T2" fmla="*/ 24 w 31"/>
                <a:gd name="T3" fmla="*/ 0 h 38"/>
                <a:gd name="T4" fmla="*/ 0 w 31"/>
                <a:gd name="T5" fmla="*/ 7 h 38"/>
                <a:gd name="T6" fmla="*/ 7 w 31"/>
                <a:gd name="T7" fmla="*/ 38 h 38"/>
                <a:gd name="T8" fmla="*/ 31 w 31"/>
                <a:gd name="T9" fmla="*/ 33 h 38"/>
              </a:gdLst>
              <a:ahLst/>
              <a:cxnLst>
                <a:cxn ang="0">
                  <a:pos x="T0" y="T1"/>
                </a:cxn>
                <a:cxn ang="0">
                  <a:pos x="T2" y="T3"/>
                </a:cxn>
                <a:cxn ang="0">
                  <a:pos x="T4" y="T5"/>
                </a:cxn>
                <a:cxn ang="0">
                  <a:pos x="T6" y="T7"/>
                </a:cxn>
                <a:cxn ang="0">
                  <a:pos x="T8" y="T9"/>
                </a:cxn>
              </a:cxnLst>
              <a:rect l="0" t="0" r="r" b="b"/>
              <a:pathLst>
                <a:path w="31" h="38">
                  <a:moveTo>
                    <a:pt x="31" y="33"/>
                  </a:moveTo>
                  <a:lnTo>
                    <a:pt x="24" y="0"/>
                  </a:lnTo>
                  <a:lnTo>
                    <a:pt x="0" y="7"/>
                  </a:lnTo>
                  <a:lnTo>
                    <a:pt x="7" y="38"/>
                  </a:lnTo>
                  <a:lnTo>
                    <a:pt x="31" y="3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7" name="Freeform 303"/>
            <p:cNvSpPr>
              <a:spLocks/>
            </p:cNvSpPr>
            <p:nvPr/>
          </p:nvSpPr>
          <p:spPr bwMode="auto">
            <a:xfrm>
              <a:off x="5494" y="3164"/>
              <a:ext cx="28" cy="23"/>
            </a:xfrm>
            <a:custGeom>
              <a:avLst/>
              <a:gdLst>
                <a:gd name="T0" fmla="*/ 1 w 12"/>
                <a:gd name="T1" fmla="*/ 1 h 10"/>
                <a:gd name="T2" fmla="*/ 3 w 12"/>
                <a:gd name="T3" fmla="*/ 1 h 10"/>
                <a:gd name="T4" fmla="*/ 11 w 12"/>
                <a:gd name="T5" fmla="*/ 7 h 10"/>
                <a:gd name="T6" fmla="*/ 12 w 12"/>
                <a:gd name="T7" fmla="*/ 9 h 10"/>
                <a:gd name="T8" fmla="*/ 12 w 12"/>
                <a:gd name="T9" fmla="*/ 9 h 10"/>
                <a:gd name="T10" fmla="*/ 9 w 12"/>
                <a:gd name="T11" fmla="*/ 9 h 10"/>
                <a:gd name="T12" fmla="*/ 1 w 12"/>
                <a:gd name="T13" fmla="*/ 3 h 10"/>
                <a:gd name="T14" fmla="*/ 1 w 12"/>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1" y="1"/>
                  </a:moveTo>
                  <a:cubicBezTo>
                    <a:pt x="1" y="0"/>
                    <a:pt x="2" y="0"/>
                    <a:pt x="3" y="1"/>
                  </a:cubicBezTo>
                  <a:cubicBezTo>
                    <a:pt x="11" y="7"/>
                    <a:pt x="11" y="7"/>
                    <a:pt x="11" y="7"/>
                  </a:cubicBezTo>
                  <a:cubicBezTo>
                    <a:pt x="12" y="8"/>
                    <a:pt x="12" y="9"/>
                    <a:pt x="12" y="9"/>
                  </a:cubicBezTo>
                  <a:cubicBezTo>
                    <a:pt x="12" y="9"/>
                    <a:pt x="12" y="9"/>
                    <a:pt x="12" y="9"/>
                  </a:cubicBezTo>
                  <a:cubicBezTo>
                    <a:pt x="11" y="10"/>
                    <a:pt x="10" y="10"/>
                    <a:pt x="9" y="9"/>
                  </a:cubicBezTo>
                  <a:cubicBezTo>
                    <a:pt x="1" y="3"/>
                    <a:pt x="1" y="3"/>
                    <a:pt x="1" y="3"/>
                  </a:cubicBezTo>
                  <a:cubicBezTo>
                    <a:pt x="1" y="2"/>
                    <a:pt x="0" y="1"/>
                    <a:pt x="1"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8" name="Freeform 304"/>
            <p:cNvSpPr>
              <a:spLocks/>
            </p:cNvSpPr>
            <p:nvPr/>
          </p:nvSpPr>
          <p:spPr bwMode="auto">
            <a:xfrm>
              <a:off x="4931" y="2757"/>
              <a:ext cx="57" cy="50"/>
            </a:xfrm>
            <a:custGeom>
              <a:avLst/>
              <a:gdLst>
                <a:gd name="T0" fmla="*/ 26 w 57"/>
                <a:gd name="T1" fmla="*/ 0 h 50"/>
                <a:gd name="T2" fmla="*/ 57 w 57"/>
                <a:gd name="T3" fmla="*/ 26 h 50"/>
                <a:gd name="T4" fmla="*/ 21 w 57"/>
                <a:gd name="T5" fmla="*/ 50 h 50"/>
                <a:gd name="T6" fmla="*/ 0 w 57"/>
                <a:gd name="T7" fmla="*/ 33 h 50"/>
                <a:gd name="T8" fmla="*/ 26 w 57"/>
                <a:gd name="T9" fmla="*/ 0 h 50"/>
              </a:gdLst>
              <a:ahLst/>
              <a:cxnLst>
                <a:cxn ang="0">
                  <a:pos x="T0" y="T1"/>
                </a:cxn>
                <a:cxn ang="0">
                  <a:pos x="T2" y="T3"/>
                </a:cxn>
                <a:cxn ang="0">
                  <a:pos x="T4" y="T5"/>
                </a:cxn>
                <a:cxn ang="0">
                  <a:pos x="T6" y="T7"/>
                </a:cxn>
                <a:cxn ang="0">
                  <a:pos x="T8" y="T9"/>
                </a:cxn>
              </a:cxnLst>
              <a:rect l="0" t="0" r="r" b="b"/>
              <a:pathLst>
                <a:path w="57" h="50">
                  <a:moveTo>
                    <a:pt x="26" y="0"/>
                  </a:moveTo>
                  <a:lnTo>
                    <a:pt x="57" y="26"/>
                  </a:lnTo>
                  <a:lnTo>
                    <a:pt x="21" y="50"/>
                  </a:lnTo>
                  <a:lnTo>
                    <a:pt x="0" y="33"/>
                  </a:lnTo>
                  <a:lnTo>
                    <a:pt x="26" y="0"/>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9" name="Freeform 305"/>
            <p:cNvSpPr>
              <a:spLocks/>
            </p:cNvSpPr>
            <p:nvPr/>
          </p:nvSpPr>
          <p:spPr bwMode="auto">
            <a:xfrm>
              <a:off x="4950" y="2790"/>
              <a:ext cx="161" cy="137"/>
            </a:xfrm>
            <a:custGeom>
              <a:avLst/>
              <a:gdLst>
                <a:gd name="T0" fmla="*/ 1 w 68"/>
                <a:gd name="T1" fmla="*/ 2 h 58"/>
                <a:gd name="T2" fmla="*/ 7 w 68"/>
                <a:gd name="T3" fmla="*/ 1 h 58"/>
                <a:gd name="T4" fmla="*/ 66 w 68"/>
                <a:gd name="T5" fmla="*/ 50 h 58"/>
                <a:gd name="T6" fmla="*/ 67 w 68"/>
                <a:gd name="T7" fmla="*/ 56 h 58"/>
                <a:gd name="T8" fmla="*/ 67 w 68"/>
                <a:gd name="T9" fmla="*/ 56 h 58"/>
                <a:gd name="T10" fmla="*/ 61 w 68"/>
                <a:gd name="T11" fmla="*/ 57 h 58"/>
                <a:gd name="T12" fmla="*/ 2 w 68"/>
                <a:gd name="T13" fmla="*/ 8 h 58"/>
                <a:gd name="T14" fmla="*/ 1 w 68"/>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58">
                  <a:moveTo>
                    <a:pt x="1" y="2"/>
                  </a:moveTo>
                  <a:cubicBezTo>
                    <a:pt x="2" y="0"/>
                    <a:pt x="5" y="0"/>
                    <a:pt x="7" y="1"/>
                  </a:cubicBezTo>
                  <a:cubicBezTo>
                    <a:pt x="66" y="50"/>
                    <a:pt x="66" y="50"/>
                    <a:pt x="66" y="50"/>
                  </a:cubicBezTo>
                  <a:cubicBezTo>
                    <a:pt x="68" y="52"/>
                    <a:pt x="68" y="54"/>
                    <a:pt x="67" y="56"/>
                  </a:cubicBezTo>
                  <a:cubicBezTo>
                    <a:pt x="67" y="56"/>
                    <a:pt x="67" y="56"/>
                    <a:pt x="67" y="56"/>
                  </a:cubicBezTo>
                  <a:cubicBezTo>
                    <a:pt x="65" y="58"/>
                    <a:pt x="63" y="58"/>
                    <a:pt x="61" y="57"/>
                  </a:cubicBezTo>
                  <a:cubicBezTo>
                    <a:pt x="2" y="8"/>
                    <a:pt x="2" y="8"/>
                    <a:pt x="2" y="8"/>
                  </a:cubicBezTo>
                  <a:cubicBezTo>
                    <a:pt x="0" y="6"/>
                    <a:pt x="0" y="4"/>
                    <a:pt x="1" y="2"/>
                  </a:cubicBez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0" name="Freeform 306"/>
            <p:cNvSpPr>
              <a:spLocks/>
            </p:cNvSpPr>
            <p:nvPr/>
          </p:nvSpPr>
          <p:spPr bwMode="auto">
            <a:xfrm>
              <a:off x="4933" y="2695"/>
              <a:ext cx="582" cy="490"/>
            </a:xfrm>
            <a:custGeom>
              <a:avLst/>
              <a:gdLst>
                <a:gd name="T0" fmla="*/ 4 w 246"/>
                <a:gd name="T1" fmla="*/ 7 h 207"/>
                <a:gd name="T2" fmla="*/ 22 w 246"/>
                <a:gd name="T3" fmla="*/ 5 h 207"/>
                <a:gd name="T4" fmla="*/ 227 w 246"/>
                <a:gd name="T5" fmla="*/ 173 h 207"/>
                <a:gd name="T6" fmla="*/ 242 w 246"/>
                <a:gd name="T7" fmla="*/ 202 h 207"/>
                <a:gd name="T8" fmla="*/ 242 w 246"/>
                <a:gd name="T9" fmla="*/ 202 h 207"/>
                <a:gd name="T10" fmla="*/ 211 w 246"/>
                <a:gd name="T11" fmla="*/ 193 h 207"/>
                <a:gd name="T12" fmla="*/ 6 w 246"/>
                <a:gd name="T13" fmla="*/ 25 h 207"/>
                <a:gd name="T14" fmla="*/ 4 w 246"/>
                <a:gd name="T15" fmla="*/ 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07">
                  <a:moveTo>
                    <a:pt x="4" y="7"/>
                  </a:moveTo>
                  <a:cubicBezTo>
                    <a:pt x="9" y="1"/>
                    <a:pt x="17" y="0"/>
                    <a:pt x="22" y="5"/>
                  </a:cubicBezTo>
                  <a:cubicBezTo>
                    <a:pt x="227" y="173"/>
                    <a:pt x="227" y="173"/>
                    <a:pt x="227" y="173"/>
                  </a:cubicBezTo>
                  <a:cubicBezTo>
                    <a:pt x="233" y="178"/>
                    <a:pt x="246" y="196"/>
                    <a:pt x="242" y="202"/>
                  </a:cubicBezTo>
                  <a:cubicBezTo>
                    <a:pt x="242" y="202"/>
                    <a:pt x="242" y="202"/>
                    <a:pt x="242" y="202"/>
                  </a:cubicBezTo>
                  <a:cubicBezTo>
                    <a:pt x="237" y="207"/>
                    <a:pt x="216" y="198"/>
                    <a:pt x="211" y="193"/>
                  </a:cubicBezTo>
                  <a:cubicBezTo>
                    <a:pt x="6" y="25"/>
                    <a:pt x="6" y="25"/>
                    <a:pt x="6" y="25"/>
                  </a:cubicBezTo>
                  <a:cubicBezTo>
                    <a:pt x="0" y="20"/>
                    <a:pt x="0" y="12"/>
                    <a:pt x="4" y="7"/>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1" name="Freeform 307"/>
            <p:cNvSpPr>
              <a:spLocks/>
            </p:cNvSpPr>
            <p:nvPr/>
          </p:nvSpPr>
          <p:spPr bwMode="auto">
            <a:xfrm>
              <a:off x="4943" y="2695"/>
              <a:ext cx="572" cy="478"/>
            </a:xfrm>
            <a:custGeom>
              <a:avLst/>
              <a:gdLst>
                <a:gd name="T0" fmla="*/ 237 w 242"/>
                <a:gd name="T1" fmla="*/ 202 h 202"/>
                <a:gd name="T2" fmla="*/ 238 w 242"/>
                <a:gd name="T3" fmla="*/ 202 h 202"/>
                <a:gd name="T4" fmla="*/ 223 w 242"/>
                <a:gd name="T5" fmla="*/ 173 h 202"/>
                <a:gd name="T6" fmla="*/ 18 w 242"/>
                <a:gd name="T7" fmla="*/ 5 h 202"/>
                <a:gd name="T8" fmla="*/ 0 w 242"/>
                <a:gd name="T9" fmla="*/ 7 h 202"/>
                <a:gd name="T10" fmla="*/ 0 w 242"/>
                <a:gd name="T11" fmla="*/ 7 h 202"/>
                <a:gd name="T12" fmla="*/ 237 w 24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42" h="202">
                  <a:moveTo>
                    <a:pt x="237" y="202"/>
                  </a:moveTo>
                  <a:cubicBezTo>
                    <a:pt x="238" y="202"/>
                    <a:pt x="238" y="202"/>
                    <a:pt x="238" y="202"/>
                  </a:cubicBezTo>
                  <a:cubicBezTo>
                    <a:pt x="242" y="196"/>
                    <a:pt x="229" y="178"/>
                    <a:pt x="223" y="173"/>
                  </a:cubicBezTo>
                  <a:cubicBezTo>
                    <a:pt x="18" y="5"/>
                    <a:pt x="18" y="5"/>
                    <a:pt x="18" y="5"/>
                  </a:cubicBezTo>
                  <a:cubicBezTo>
                    <a:pt x="13" y="0"/>
                    <a:pt x="5" y="1"/>
                    <a:pt x="0" y="7"/>
                  </a:cubicBezTo>
                  <a:cubicBezTo>
                    <a:pt x="0" y="7"/>
                    <a:pt x="0" y="7"/>
                    <a:pt x="0" y="7"/>
                  </a:cubicBezTo>
                  <a:lnTo>
                    <a:pt x="237" y="202"/>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2" name="Freeform 308"/>
            <p:cNvSpPr>
              <a:spLocks/>
            </p:cNvSpPr>
            <p:nvPr/>
          </p:nvSpPr>
          <p:spPr bwMode="auto">
            <a:xfrm>
              <a:off x="4933" y="2695"/>
              <a:ext cx="201" cy="180"/>
            </a:xfrm>
            <a:custGeom>
              <a:avLst/>
              <a:gdLst>
                <a:gd name="T0" fmla="*/ 6 w 85"/>
                <a:gd name="T1" fmla="*/ 25 h 76"/>
                <a:gd name="T2" fmla="*/ 68 w 85"/>
                <a:gd name="T3" fmla="*/ 76 h 76"/>
                <a:gd name="T4" fmla="*/ 85 w 85"/>
                <a:gd name="T5" fmla="*/ 56 h 76"/>
                <a:gd name="T6" fmla="*/ 22 w 85"/>
                <a:gd name="T7" fmla="*/ 5 h 76"/>
                <a:gd name="T8" fmla="*/ 4 w 85"/>
                <a:gd name="T9" fmla="*/ 7 h 76"/>
                <a:gd name="T10" fmla="*/ 6 w 85"/>
                <a:gd name="T11" fmla="*/ 25 h 76"/>
              </a:gdLst>
              <a:ahLst/>
              <a:cxnLst>
                <a:cxn ang="0">
                  <a:pos x="T0" y="T1"/>
                </a:cxn>
                <a:cxn ang="0">
                  <a:pos x="T2" y="T3"/>
                </a:cxn>
                <a:cxn ang="0">
                  <a:pos x="T4" y="T5"/>
                </a:cxn>
                <a:cxn ang="0">
                  <a:pos x="T6" y="T7"/>
                </a:cxn>
                <a:cxn ang="0">
                  <a:pos x="T8" y="T9"/>
                </a:cxn>
                <a:cxn ang="0">
                  <a:pos x="T10" y="T11"/>
                </a:cxn>
              </a:cxnLst>
              <a:rect l="0" t="0" r="r" b="b"/>
              <a:pathLst>
                <a:path w="85" h="76">
                  <a:moveTo>
                    <a:pt x="6" y="25"/>
                  </a:moveTo>
                  <a:cubicBezTo>
                    <a:pt x="68" y="76"/>
                    <a:pt x="68" y="76"/>
                    <a:pt x="68" y="76"/>
                  </a:cubicBezTo>
                  <a:cubicBezTo>
                    <a:pt x="85" y="56"/>
                    <a:pt x="85" y="56"/>
                    <a:pt x="85" y="56"/>
                  </a:cubicBezTo>
                  <a:cubicBezTo>
                    <a:pt x="22" y="5"/>
                    <a:pt x="22" y="5"/>
                    <a:pt x="22" y="5"/>
                  </a:cubicBezTo>
                  <a:cubicBezTo>
                    <a:pt x="17" y="0"/>
                    <a:pt x="9" y="1"/>
                    <a:pt x="4" y="7"/>
                  </a:cubicBezTo>
                  <a:cubicBezTo>
                    <a:pt x="0" y="12"/>
                    <a:pt x="0" y="20"/>
                    <a:pt x="6" y="25"/>
                  </a:cubicBez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3" name="Freeform 309"/>
            <p:cNvSpPr>
              <a:spLocks/>
            </p:cNvSpPr>
            <p:nvPr/>
          </p:nvSpPr>
          <p:spPr bwMode="auto">
            <a:xfrm>
              <a:off x="4943" y="2695"/>
              <a:ext cx="191" cy="159"/>
            </a:xfrm>
            <a:custGeom>
              <a:avLst/>
              <a:gdLst>
                <a:gd name="T0" fmla="*/ 0 w 81"/>
                <a:gd name="T1" fmla="*/ 7 h 67"/>
                <a:gd name="T2" fmla="*/ 72 w 81"/>
                <a:gd name="T3" fmla="*/ 67 h 67"/>
                <a:gd name="T4" fmla="*/ 81 w 81"/>
                <a:gd name="T5" fmla="*/ 56 h 67"/>
                <a:gd name="T6" fmla="*/ 18 w 81"/>
                <a:gd name="T7" fmla="*/ 5 h 67"/>
                <a:gd name="T8" fmla="*/ 0 w 81"/>
                <a:gd name="T9" fmla="*/ 7 h 67"/>
                <a:gd name="T10" fmla="*/ 0 w 81"/>
                <a:gd name="T11" fmla="*/ 7 h 67"/>
              </a:gdLst>
              <a:ahLst/>
              <a:cxnLst>
                <a:cxn ang="0">
                  <a:pos x="T0" y="T1"/>
                </a:cxn>
                <a:cxn ang="0">
                  <a:pos x="T2" y="T3"/>
                </a:cxn>
                <a:cxn ang="0">
                  <a:pos x="T4" y="T5"/>
                </a:cxn>
                <a:cxn ang="0">
                  <a:pos x="T6" y="T7"/>
                </a:cxn>
                <a:cxn ang="0">
                  <a:pos x="T8" y="T9"/>
                </a:cxn>
                <a:cxn ang="0">
                  <a:pos x="T10" y="T11"/>
                </a:cxn>
              </a:cxnLst>
              <a:rect l="0" t="0" r="r" b="b"/>
              <a:pathLst>
                <a:path w="81" h="67">
                  <a:moveTo>
                    <a:pt x="0" y="7"/>
                  </a:moveTo>
                  <a:cubicBezTo>
                    <a:pt x="72" y="67"/>
                    <a:pt x="72" y="67"/>
                    <a:pt x="72" y="67"/>
                  </a:cubicBezTo>
                  <a:cubicBezTo>
                    <a:pt x="81" y="56"/>
                    <a:pt x="81" y="56"/>
                    <a:pt x="81" y="56"/>
                  </a:cubicBezTo>
                  <a:cubicBezTo>
                    <a:pt x="18" y="5"/>
                    <a:pt x="18" y="5"/>
                    <a:pt x="18" y="5"/>
                  </a:cubicBezTo>
                  <a:cubicBezTo>
                    <a:pt x="13" y="0"/>
                    <a:pt x="5" y="1"/>
                    <a:pt x="0" y="7"/>
                  </a:cubicBezTo>
                  <a:cubicBezTo>
                    <a:pt x="0" y="7"/>
                    <a:pt x="0" y="7"/>
                    <a:pt x="0" y="7"/>
                  </a:cubicBez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4" name="Freeform 310"/>
            <p:cNvSpPr>
              <a:spLocks/>
            </p:cNvSpPr>
            <p:nvPr/>
          </p:nvSpPr>
          <p:spPr bwMode="auto">
            <a:xfrm>
              <a:off x="5080" y="2814"/>
              <a:ext cx="64" cy="71"/>
            </a:xfrm>
            <a:custGeom>
              <a:avLst/>
              <a:gdLst>
                <a:gd name="T0" fmla="*/ 47 w 64"/>
                <a:gd name="T1" fmla="*/ 0 h 71"/>
                <a:gd name="T2" fmla="*/ 64 w 64"/>
                <a:gd name="T3" fmla="*/ 16 h 71"/>
                <a:gd name="T4" fmla="*/ 19 w 64"/>
                <a:gd name="T5" fmla="*/ 71 h 71"/>
                <a:gd name="T6" fmla="*/ 0 w 64"/>
                <a:gd name="T7" fmla="*/ 56 h 71"/>
                <a:gd name="T8" fmla="*/ 47 w 64"/>
                <a:gd name="T9" fmla="*/ 0 h 71"/>
              </a:gdLst>
              <a:ahLst/>
              <a:cxnLst>
                <a:cxn ang="0">
                  <a:pos x="T0" y="T1"/>
                </a:cxn>
                <a:cxn ang="0">
                  <a:pos x="T2" y="T3"/>
                </a:cxn>
                <a:cxn ang="0">
                  <a:pos x="T4" y="T5"/>
                </a:cxn>
                <a:cxn ang="0">
                  <a:pos x="T6" y="T7"/>
                </a:cxn>
                <a:cxn ang="0">
                  <a:pos x="T8" y="T9"/>
                </a:cxn>
              </a:cxnLst>
              <a:rect l="0" t="0" r="r" b="b"/>
              <a:pathLst>
                <a:path w="64" h="71">
                  <a:moveTo>
                    <a:pt x="47" y="0"/>
                  </a:moveTo>
                  <a:lnTo>
                    <a:pt x="64" y="16"/>
                  </a:lnTo>
                  <a:lnTo>
                    <a:pt x="19" y="71"/>
                  </a:lnTo>
                  <a:lnTo>
                    <a:pt x="0" y="56"/>
                  </a:lnTo>
                  <a:lnTo>
                    <a:pt x="47" y="0"/>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5" name="Freeform 311"/>
            <p:cNvSpPr>
              <a:spLocks/>
            </p:cNvSpPr>
            <p:nvPr/>
          </p:nvSpPr>
          <p:spPr bwMode="auto">
            <a:xfrm>
              <a:off x="4938" y="2788"/>
              <a:ext cx="163" cy="137"/>
            </a:xfrm>
            <a:custGeom>
              <a:avLst/>
              <a:gdLst>
                <a:gd name="T0" fmla="*/ 1 w 69"/>
                <a:gd name="T1" fmla="*/ 1 h 58"/>
                <a:gd name="T2" fmla="*/ 3 w 69"/>
                <a:gd name="T3" fmla="*/ 1 h 58"/>
                <a:gd name="T4" fmla="*/ 69 w 69"/>
                <a:gd name="T5" fmla="*/ 54 h 58"/>
                <a:gd name="T6" fmla="*/ 69 w 69"/>
                <a:gd name="T7" fmla="*/ 57 h 58"/>
                <a:gd name="T8" fmla="*/ 69 w 69"/>
                <a:gd name="T9" fmla="*/ 57 h 58"/>
                <a:gd name="T10" fmla="*/ 66 w 69"/>
                <a:gd name="T11" fmla="*/ 57 h 58"/>
                <a:gd name="T12" fmla="*/ 1 w 69"/>
                <a:gd name="T13" fmla="*/ 4 h 58"/>
                <a:gd name="T14" fmla="*/ 1 w 69"/>
                <a:gd name="T15" fmla="*/ 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58">
                  <a:moveTo>
                    <a:pt x="1" y="1"/>
                  </a:moveTo>
                  <a:cubicBezTo>
                    <a:pt x="1" y="0"/>
                    <a:pt x="2" y="0"/>
                    <a:pt x="3" y="1"/>
                  </a:cubicBezTo>
                  <a:cubicBezTo>
                    <a:pt x="69" y="54"/>
                    <a:pt x="69" y="54"/>
                    <a:pt x="69" y="54"/>
                  </a:cubicBezTo>
                  <a:cubicBezTo>
                    <a:pt x="69" y="55"/>
                    <a:pt x="69" y="56"/>
                    <a:pt x="69" y="57"/>
                  </a:cubicBezTo>
                  <a:cubicBezTo>
                    <a:pt x="69" y="57"/>
                    <a:pt x="69" y="57"/>
                    <a:pt x="69" y="57"/>
                  </a:cubicBezTo>
                  <a:cubicBezTo>
                    <a:pt x="68" y="58"/>
                    <a:pt x="67" y="58"/>
                    <a:pt x="66" y="57"/>
                  </a:cubicBezTo>
                  <a:cubicBezTo>
                    <a:pt x="1" y="4"/>
                    <a:pt x="1" y="4"/>
                    <a:pt x="1" y="4"/>
                  </a:cubicBezTo>
                  <a:cubicBezTo>
                    <a:pt x="0" y="3"/>
                    <a:pt x="0" y="2"/>
                    <a:pt x="1" y="1"/>
                  </a:cubicBez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6" name="Freeform 312"/>
            <p:cNvSpPr>
              <a:spLocks/>
            </p:cNvSpPr>
            <p:nvPr/>
          </p:nvSpPr>
          <p:spPr bwMode="auto">
            <a:xfrm>
              <a:off x="5092" y="2830"/>
              <a:ext cx="37" cy="43"/>
            </a:xfrm>
            <a:custGeom>
              <a:avLst/>
              <a:gdLst>
                <a:gd name="T0" fmla="*/ 21 w 37"/>
                <a:gd name="T1" fmla="*/ 0 h 43"/>
                <a:gd name="T2" fmla="*/ 0 w 37"/>
                <a:gd name="T3" fmla="*/ 26 h 43"/>
                <a:gd name="T4" fmla="*/ 19 w 37"/>
                <a:gd name="T5" fmla="*/ 43 h 43"/>
                <a:gd name="T6" fmla="*/ 37 w 37"/>
                <a:gd name="T7" fmla="*/ 17 h 43"/>
                <a:gd name="T8" fmla="*/ 21 w 37"/>
                <a:gd name="T9" fmla="*/ 0 h 43"/>
              </a:gdLst>
              <a:ahLst/>
              <a:cxnLst>
                <a:cxn ang="0">
                  <a:pos x="T0" y="T1"/>
                </a:cxn>
                <a:cxn ang="0">
                  <a:pos x="T2" y="T3"/>
                </a:cxn>
                <a:cxn ang="0">
                  <a:pos x="T4" y="T5"/>
                </a:cxn>
                <a:cxn ang="0">
                  <a:pos x="T6" y="T7"/>
                </a:cxn>
                <a:cxn ang="0">
                  <a:pos x="T8" y="T9"/>
                </a:cxn>
              </a:cxnLst>
              <a:rect l="0" t="0" r="r" b="b"/>
              <a:pathLst>
                <a:path w="37" h="43">
                  <a:moveTo>
                    <a:pt x="21" y="0"/>
                  </a:moveTo>
                  <a:lnTo>
                    <a:pt x="0" y="26"/>
                  </a:lnTo>
                  <a:lnTo>
                    <a:pt x="19" y="43"/>
                  </a:lnTo>
                  <a:lnTo>
                    <a:pt x="37" y="17"/>
                  </a:lnTo>
                  <a:lnTo>
                    <a:pt x="21" y="0"/>
                  </a:ln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7" name="Freeform 313"/>
            <p:cNvSpPr>
              <a:spLocks/>
            </p:cNvSpPr>
            <p:nvPr/>
          </p:nvSpPr>
          <p:spPr bwMode="auto">
            <a:xfrm>
              <a:off x="-752" y="3913"/>
              <a:ext cx="1926" cy="1922"/>
            </a:xfrm>
            <a:custGeom>
              <a:avLst/>
              <a:gdLst>
                <a:gd name="T0" fmla="*/ 815 w 815"/>
                <a:gd name="T1" fmla="*/ 473 h 813"/>
                <a:gd name="T2" fmla="*/ 528 w 815"/>
                <a:gd name="T3" fmla="*/ 238 h 813"/>
                <a:gd name="T4" fmla="*/ 349 w 815"/>
                <a:gd name="T5" fmla="*/ 0 h 813"/>
                <a:gd name="T6" fmla="*/ 67 w 815"/>
                <a:gd name="T7" fmla="*/ 138 h 813"/>
                <a:gd name="T8" fmla="*/ 35 w 815"/>
                <a:gd name="T9" fmla="*/ 306 h 813"/>
                <a:gd name="T10" fmla="*/ 301 w 815"/>
                <a:gd name="T11" fmla="*/ 662 h 813"/>
                <a:gd name="T12" fmla="*/ 584 w 815"/>
                <a:gd name="T13" fmla="*/ 798 h 813"/>
                <a:gd name="T14" fmla="*/ 625 w 815"/>
                <a:gd name="T15" fmla="*/ 788 h 813"/>
                <a:gd name="T16" fmla="*/ 635 w 815"/>
                <a:gd name="T17" fmla="*/ 786 h 813"/>
                <a:gd name="T18" fmla="*/ 742 w 815"/>
                <a:gd name="T19" fmla="*/ 605 h 813"/>
                <a:gd name="T20" fmla="*/ 815 w 815"/>
                <a:gd name="T21" fmla="*/ 47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5" h="813">
                  <a:moveTo>
                    <a:pt x="815" y="473"/>
                  </a:moveTo>
                  <a:cubicBezTo>
                    <a:pt x="712" y="409"/>
                    <a:pt x="615" y="331"/>
                    <a:pt x="528" y="238"/>
                  </a:cubicBezTo>
                  <a:cubicBezTo>
                    <a:pt x="459" y="163"/>
                    <a:pt x="399" y="84"/>
                    <a:pt x="349" y="0"/>
                  </a:cubicBezTo>
                  <a:cubicBezTo>
                    <a:pt x="259" y="28"/>
                    <a:pt x="110" y="113"/>
                    <a:pt x="67" y="138"/>
                  </a:cubicBezTo>
                  <a:cubicBezTo>
                    <a:pt x="0" y="176"/>
                    <a:pt x="11" y="234"/>
                    <a:pt x="35" y="306"/>
                  </a:cubicBezTo>
                  <a:cubicBezTo>
                    <a:pt x="81" y="444"/>
                    <a:pt x="193" y="567"/>
                    <a:pt x="301" y="662"/>
                  </a:cubicBezTo>
                  <a:cubicBezTo>
                    <a:pt x="374" y="726"/>
                    <a:pt x="478" y="813"/>
                    <a:pt x="584" y="798"/>
                  </a:cubicBezTo>
                  <a:cubicBezTo>
                    <a:pt x="598" y="796"/>
                    <a:pt x="612" y="792"/>
                    <a:pt x="625" y="788"/>
                  </a:cubicBezTo>
                  <a:cubicBezTo>
                    <a:pt x="635" y="786"/>
                    <a:pt x="635" y="786"/>
                    <a:pt x="635" y="786"/>
                  </a:cubicBezTo>
                  <a:cubicBezTo>
                    <a:pt x="681" y="711"/>
                    <a:pt x="703" y="664"/>
                    <a:pt x="742" y="605"/>
                  </a:cubicBezTo>
                  <a:cubicBezTo>
                    <a:pt x="766" y="568"/>
                    <a:pt x="803" y="520"/>
                    <a:pt x="815" y="473"/>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8" name="Freeform 314"/>
            <p:cNvSpPr>
              <a:spLocks/>
            </p:cNvSpPr>
            <p:nvPr/>
          </p:nvSpPr>
          <p:spPr bwMode="auto">
            <a:xfrm>
              <a:off x="-894" y="4256"/>
              <a:ext cx="1683" cy="1752"/>
            </a:xfrm>
            <a:custGeom>
              <a:avLst/>
              <a:gdLst>
                <a:gd name="T0" fmla="*/ 292 w 712"/>
                <a:gd name="T1" fmla="*/ 423 h 741"/>
                <a:gd name="T2" fmla="*/ 119 w 712"/>
                <a:gd name="T3" fmla="*/ 0 h 741"/>
                <a:gd name="T4" fmla="*/ 86 w 712"/>
                <a:gd name="T5" fmla="*/ 21 h 741"/>
                <a:gd name="T6" fmla="*/ 231 w 712"/>
                <a:gd name="T7" fmla="*/ 486 h 741"/>
                <a:gd name="T8" fmla="*/ 685 w 712"/>
                <a:gd name="T9" fmla="*/ 661 h 741"/>
                <a:gd name="T10" fmla="*/ 712 w 712"/>
                <a:gd name="T11" fmla="*/ 619 h 741"/>
                <a:gd name="T12" fmla="*/ 292 w 712"/>
                <a:gd name="T13" fmla="*/ 423 h 741"/>
              </a:gdLst>
              <a:ahLst/>
              <a:cxnLst>
                <a:cxn ang="0">
                  <a:pos x="T0" y="T1"/>
                </a:cxn>
                <a:cxn ang="0">
                  <a:pos x="T2" y="T3"/>
                </a:cxn>
                <a:cxn ang="0">
                  <a:pos x="T4" y="T5"/>
                </a:cxn>
                <a:cxn ang="0">
                  <a:pos x="T6" y="T7"/>
                </a:cxn>
                <a:cxn ang="0">
                  <a:pos x="T8" y="T9"/>
                </a:cxn>
                <a:cxn ang="0">
                  <a:pos x="T10" y="T11"/>
                </a:cxn>
                <a:cxn ang="0">
                  <a:pos x="T12" y="T13"/>
                </a:cxn>
              </a:cxnLst>
              <a:rect l="0" t="0" r="r" b="b"/>
              <a:pathLst>
                <a:path w="712" h="741">
                  <a:moveTo>
                    <a:pt x="292" y="423"/>
                  </a:moveTo>
                  <a:cubicBezTo>
                    <a:pt x="150" y="271"/>
                    <a:pt x="82" y="97"/>
                    <a:pt x="119" y="0"/>
                  </a:cubicBezTo>
                  <a:cubicBezTo>
                    <a:pt x="107" y="5"/>
                    <a:pt x="96" y="12"/>
                    <a:pt x="86" y="21"/>
                  </a:cubicBezTo>
                  <a:cubicBezTo>
                    <a:pt x="0" y="101"/>
                    <a:pt x="65" y="309"/>
                    <a:pt x="231" y="486"/>
                  </a:cubicBezTo>
                  <a:cubicBezTo>
                    <a:pt x="396" y="663"/>
                    <a:pt x="599" y="741"/>
                    <a:pt x="685" y="661"/>
                  </a:cubicBezTo>
                  <a:cubicBezTo>
                    <a:pt x="697" y="649"/>
                    <a:pt x="706" y="635"/>
                    <a:pt x="712" y="619"/>
                  </a:cubicBezTo>
                  <a:cubicBezTo>
                    <a:pt x="615" y="659"/>
                    <a:pt x="438" y="579"/>
                    <a:pt x="292" y="423"/>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9" name="Freeform 315"/>
            <p:cNvSpPr>
              <a:spLocks/>
            </p:cNvSpPr>
            <p:nvPr/>
          </p:nvSpPr>
          <p:spPr bwMode="auto">
            <a:xfrm>
              <a:off x="-627" y="4265"/>
              <a:ext cx="1428" cy="1483"/>
            </a:xfrm>
            <a:custGeom>
              <a:avLst/>
              <a:gdLst>
                <a:gd name="T0" fmla="*/ 63 w 604"/>
                <a:gd name="T1" fmla="*/ 58 h 627"/>
                <a:gd name="T2" fmla="*/ 416 w 604"/>
                <a:gd name="T3" fmla="*/ 207 h 627"/>
                <a:gd name="T4" fmla="*/ 541 w 604"/>
                <a:gd name="T5" fmla="*/ 569 h 627"/>
                <a:gd name="T6" fmla="*/ 188 w 604"/>
                <a:gd name="T7" fmla="*/ 420 h 627"/>
                <a:gd name="T8" fmla="*/ 63 w 604"/>
                <a:gd name="T9" fmla="*/ 58 h 627"/>
              </a:gdLst>
              <a:ahLst/>
              <a:cxnLst>
                <a:cxn ang="0">
                  <a:pos x="T0" y="T1"/>
                </a:cxn>
                <a:cxn ang="0">
                  <a:pos x="T2" y="T3"/>
                </a:cxn>
                <a:cxn ang="0">
                  <a:pos x="T4" y="T5"/>
                </a:cxn>
                <a:cxn ang="0">
                  <a:pos x="T6" y="T7"/>
                </a:cxn>
                <a:cxn ang="0">
                  <a:pos x="T8" y="T9"/>
                </a:cxn>
              </a:cxnLst>
              <a:rect l="0" t="0" r="r" b="b"/>
              <a:pathLst>
                <a:path w="604" h="627">
                  <a:moveTo>
                    <a:pt x="63" y="58"/>
                  </a:moveTo>
                  <a:cubicBezTo>
                    <a:pt x="126" y="0"/>
                    <a:pt x="284" y="66"/>
                    <a:pt x="416" y="207"/>
                  </a:cubicBezTo>
                  <a:cubicBezTo>
                    <a:pt x="548" y="348"/>
                    <a:pt x="604" y="510"/>
                    <a:pt x="541" y="569"/>
                  </a:cubicBezTo>
                  <a:cubicBezTo>
                    <a:pt x="478" y="627"/>
                    <a:pt x="320" y="561"/>
                    <a:pt x="188" y="420"/>
                  </a:cubicBezTo>
                  <a:cubicBezTo>
                    <a:pt x="56" y="279"/>
                    <a:pt x="0" y="117"/>
                    <a:pt x="63" y="58"/>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0" name="Freeform 316"/>
            <p:cNvSpPr>
              <a:spLocks/>
            </p:cNvSpPr>
            <p:nvPr/>
          </p:nvSpPr>
          <p:spPr bwMode="auto">
            <a:xfrm>
              <a:off x="432" y="3119"/>
              <a:ext cx="716" cy="461"/>
            </a:xfrm>
            <a:custGeom>
              <a:avLst/>
              <a:gdLst>
                <a:gd name="T0" fmla="*/ 303 w 303"/>
                <a:gd name="T1" fmla="*/ 104 h 195"/>
                <a:gd name="T2" fmla="*/ 270 w 303"/>
                <a:gd name="T3" fmla="*/ 87 h 195"/>
                <a:gd name="T4" fmla="*/ 235 w 303"/>
                <a:gd name="T5" fmla="*/ 93 h 195"/>
                <a:gd name="T6" fmla="*/ 222 w 303"/>
                <a:gd name="T7" fmla="*/ 90 h 195"/>
                <a:gd name="T8" fmla="*/ 230 w 303"/>
                <a:gd name="T9" fmla="*/ 83 h 195"/>
                <a:gd name="T10" fmla="*/ 261 w 303"/>
                <a:gd name="T11" fmla="*/ 67 h 195"/>
                <a:gd name="T12" fmla="*/ 264 w 303"/>
                <a:gd name="T13" fmla="*/ 64 h 195"/>
                <a:gd name="T14" fmla="*/ 279 w 303"/>
                <a:gd name="T15" fmla="*/ 86 h 195"/>
                <a:gd name="T16" fmla="*/ 291 w 303"/>
                <a:gd name="T17" fmla="*/ 40 h 195"/>
                <a:gd name="T18" fmla="*/ 290 w 303"/>
                <a:gd name="T19" fmla="*/ 32 h 195"/>
                <a:gd name="T20" fmla="*/ 289 w 303"/>
                <a:gd name="T21" fmla="*/ 28 h 195"/>
                <a:gd name="T22" fmla="*/ 284 w 303"/>
                <a:gd name="T23" fmla="*/ 26 h 195"/>
                <a:gd name="T24" fmla="*/ 284 w 303"/>
                <a:gd name="T25" fmla="*/ 26 h 195"/>
                <a:gd name="T26" fmla="*/ 283 w 303"/>
                <a:gd name="T27" fmla="*/ 25 h 195"/>
                <a:gd name="T28" fmla="*/ 283 w 303"/>
                <a:gd name="T29" fmla="*/ 25 h 195"/>
                <a:gd name="T30" fmla="*/ 271 w 303"/>
                <a:gd name="T31" fmla="*/ 26 h 195"/>
                <a:gd name="T32" fmla="*/ 234 w 303"/>
                <a:gd name="T33" fmla="*/ 19 h 195"/>
                <a:gd name="T34" fmla="*/ 233 w 303"/>
                <a:gd name="T35" fmla="*/ 19 h 195"/>
                <a:gd name="T36" fmla="*/ 205 w 303"/>
                <a:gd name="T37" fmla="*/ 11 h 195"/>
                <a:gd name="T38" fmla="*/ 201 w 303"/>
                <a:gd name="T39" fmla="*/ 12 h 195"/>
                <a:gd name="T40" fmla="*/ 176 w 303"/>
                <a:gd name="T41" fmla="*/ 7 h 195"/>
                <a:gd name="T42" fmla="*/ 169 w 303"/>
                <a:gd name="T43" fmla="*/ 5 h 195"/>
                <a:gd name="T44" fmla="*/ 120 w 303"/>
                <a:gd name="T45" fmla="*/ 32 h 195"/>
                <a:gd name="T46" fmla="*/ 70 w 303"/>
                <a:gd name="T47" fmla="*/ 70 h 195"/>
                <a:gd name="T48" fmla="*/ 0 w 303"/>
                <a:gd name="T49" fmla="*/ 107 h 195"/>
                <a:gd name="T50" fmla="*/ 26 w 303"/>
                <a:gd name="T51" fmla="*/ 156 h 195"/>
                <a:gd name="T52" fmla="*/ 39 w 303"/>
                <a:gd name="T53" fmla="*/ 195 h 195"/>
                <a:gd name="T54" fmla="*/ 82 w 303"/>
                <a:gd name="T55" fmla="*/ 159 h 195"/>
                <a:gd name="T56" fmla="*/ 133 w 303"/>
                <a:gd name="T57" fmla="*/ 141 h 195"/>
                <a:gd name="T58" fmla="*/ 156 w 303"/>
                <a:gd name="T59" fmla="*/ 150 h 195"/>
                <a:gd name="T60" fmla="*/ 234 w 303"/>
                <a:gd name="T61" fmla="*/ 124 h 195"/>
                <a:gd name="T62" fmla="*/ 282 w 303"/>
                <a:gd name="T63" fmla="*/ 113 h 195"/>
                <a:gd name="T64" fmla="*/ 303 w 303"/>
                <a:gd name="T65" fmla="*/ 10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3" h="195">
                  <a:moveTo>
                    <a:pt x="303" y="104"/>
                  </a:moveTo>
                  <a:cubicBezTo>
                    <a:pt x="303" y="99"/>
                    <a:pt x="295" y="86"/>
                    <a:pt x="270" y="87"/>
                  </a:cubicBezTo>
                  <a:cubicBezTo>
                    <a:pt x="259" y="87"/>
                    <a:pt x="246" y="91"/>
                    <a:pt x="235" y="93"/>
                  </a:cubicBezTo>
                  <a:cubicBezTo>
                    <a:pt x="231" y="94"/>
                    <a:pt x="219" y="96"/>
                    <a:pt x="222" y="90"/>
                  </a:cubicBezTo>
                  <a:cubicBezTo>
                    <a:pt x="223" y="88"/>
                    <a:pt x="226" y="86"/>
                    <a:pt x="230" y="83"/>
                  </a:cubicBezTo>
                  <a:cubicBezTo>
                    <a:pt x="239" y="81"/>
                    <a:pt x="250" y="75"/>
                    <a:pt x="261" y="67"/>
                  </a:cubicBezTo>
                  <a:cubicBezTo>
                    <a:pt x="262" y="66"/>
                    <a:pt x="263" y="65"/>
                    <a:pt x="264" y="64"/>
                  </a:cubicBezTo>
                  <a:cubicBezTo>
                    <a:pt x="268" y="78"/>
                    <a:pt x="273" y="87"/>
                    <a:pt x="279" y="86"/>
                  </a:cubicBezTo>
                  <a:cubicBezTo>
                    <a:pt x="287" y="85"/>
                    <a:pt x="293" y="65"/>
                    <a:pt x="291" y="40"/>
                  </a:cubicBezTo>
                  <a:cubicBezTo>
                    <a:pt x="291" y="37"/>
                    <a:pt x="291" y="35"/>
                    <a:pt x="290" y="32"/>
                  </a:cubicBezTo>
                  <a:cubicBezTo>
                    <a:pt x="290" y="30"/>
                    <a:pt x="290" y="29"/>
                    <a:pt x="289" y="28"/>
                  </a:cubicBezTo>
                  <a:cubicBezTo>
                    <a:pt x="288" y="26"/>
                    <a:pt x="286" y="26"/>
                    <a:pt x="284" y="26"/>
                  </a:cubicBezTo>
                  <a:cubicBezTo>
                    <a:pt x="284" y="26"/>
                    <a:pt x="284" y="26"/>
                    <a:pt x="284" y="26"/>
                  </a:cubicBezTo>
                  <a:cubicBezTo>
                    <a:pt x="284" y="26"/>
                    <a:pt x="283" y="25"/>
                    <a:pt x="283" y="25"/>
                  </a:cubicBezTo>
                  <a:cubicBezTo>
                    <a:pt x="283" y="25"/>
                    <a:pt x="283" y="25"/>
                    <a:pt x="283" y="25"/>
                  </a:cubicBezTo>
                  <a:cubicBezTo>
                    <a:pt x="281" y="25"/>
                    <a:pt x="271" y="29"/>
                    <a:pt x="271" y="26"/>
                  </a:cubicBezTo>
                  <a:cubicBezTo>
                    <a:pt x="271" y="19"/>
                    <a:pt x="241" y="19"/>
                    <a:pt x="234" y="19"/>
                  </a:cubicBezTo>
                  <a:cubicBezTo>
                    <a:pt x="234" y="19"/>
                    <a:pt x="234" y="19"/>
                    <a:pt x="233" y="19"/>
                  </a:cubicBezTo>
                  <a:cubicBezTo>
                    <a:pt x="229" y="14"/>
                    <a:pt x="218" y="10"/>
                    <a:pt x="205" y="11"/>
                  </a:cubicBezTo>
                  <a:cubicBezTo>
                    <a:pt x="205" y="11"/>
                    <a:pt x="202" y="12"/>
                    <a:pt x="201" y="12"/>
                  </a:cubicBezTo>
                  <a:cubicBezTo>
                    <a:pt x="193" y="7"/>
                    <a:pt x="182" y="6"/>
                    <a:pt x="176" y="7"/>
                  </a:cubicBezTo>
                  <a:cubicBezTo>
                    <a:pt x="175" y="7"/>
                    <a:pt x="170" y="5"/>
                    <a:pt x="169" y="5"/>
                  </a:cubicBezTo>
                  <a:cubicBezTo>
                    <a:pt x="148" y="0"/>
                    <a:pt x="135" y="18"/>
                    <a:pt x="120" y="32"/>
                  </a:cubicBezTo>
                  <a:cubicBezTo>
                    <a:pt x="104" y="46"/>
                    <a:pt x="89" y="59"/>
                    <a:pt x="70" y="70"/>
                  </a:cubicBezTo>
                  <a:cubicBezTo>
                    <a:pt x="47" y="83"/>
                    <a:pt x="26" y="98"/>
                    <a:pt x="0" y="107"/>
                  </a:cubicBezTo>
                  <a:cubicBezTo>
                    <a:pt x="12" y="119"/>
                    <a:pt x="19" y="141"/>
                    <a:pt x="26" y="156"/>
                  </a:cubicBezTo>
                  <a:cubicBezTo>
                    <a:pt x="31" y="166"/>
                    <a:pt x="40" y="184"/>
                    <a:pt x="39" y="195"/>
                  </a:cubicBezTo>
                  <a:cubicBezTo>
                    <a:pt x="50" y="180"/>
                    <a:pt x="68" y="169"/>
                    <a:pt x="82" y="159"/>
                  </a:cubicBezTo>
                  <a:cubicBezTo>
                    <a:pt x="95" y="150"/>
                    <a:pt x="117" y="135"/>
                    <a:pt x="133" y="141"/>
                  </a:cubicBezTo>
                  <a:cubicBezTo>
                    <a:pt x="142" y="145"/>
                    <a:pt x="145" y="149"/>
                    <a:pt x="156" y="150"/>
                  </a:cubicBezTo>
                  <a:cubicBezTo>
                    <a:pt x="176" y="152"/>
                    <a:pt x="217" y="133"/>
                    <a:pt x="234" y="124"/>
                  </a:cubicBezTo>
                  <a:cubicBezTo>
                    <a:pt x="245" y="119"/>
                    <a:pt x="265" y="111"/>
                    <a:pt x="282" y="113"/>
                  </a:cubicBezTo>
                  <a:cubicBezTo>
                    <a:pt x="286" y="113"/>
                    <a:pt x="303" y="112"/>
                    <a:pt x="303" y="104"/>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1" name="Freeform 317"/>
            <p:cNvSpPr>
              <a:spLocks/>
            </p:cNvSpPr>
            <p:nvPr/>
          </p:nvSpPr>
          <p:spPr bwMode="auto">
            <a:xfrm>
              <a:off x="1014" y="3180"/>
              <a:ext cx="63" cy="29"/>
            </a:xfrm>
            <a:custGeom>
              <a:avLst/>
              <a:gdLst>
                <a:gd name="T0" fmla="*/ 25 w 27"/>
                <a:gd name="T1" fmla="*/ 0 h 12"/>
                <a:gd name="T2" fmla="*/ 0 w 27"/>
                <a:gd name="T3" fmla="*/ 10 h 12"/>
                <a:gd name="T4" fmla="*/ 1 w 27"/>
                <a:gd name="T5" fmla="*/ 12 h 12"/>
                <a:gd name="T6" fmla="*/ 27 w 27"/>
                <a:gd name="T7" fmla="*/ 2 h 12"/>
                <a:gd name="T8" fmla="*/ 25 w 27"/>
                <a:gd name="T9" fmla="*/ 0 h 12"/>
              </a:gdLst>
              <a:ahLst/>
              <a:cxnLst>
                <a:cxn ang="0">
                  <a:pos x="T0" y="T1"/>
                </a:cxn>
                <a:cxn ang="0">
                  <a:pos x="T2" y="T3"/>
                </a:cxn>
                <a:cxn ang="0">
                  <a:pos x="T4" y="T5"/>
                </a:cxn>
                <a:cxn ang="0">
                  <a:pos x="T6" y="T7"/>
                </a:cxn>
                <a:cxn ang="0">
                  <a:pos x="T8" y="T9"/>
                </a:cxn>
              </a:cxnLst>
              <a:rect l="0" t="0" r="r" b="b"/>
              <a:pathLst>
                <a:path w="27" h="12">
                  <a:moveTo>
                    <a:pt x="25" y="0"/>
                  </a:moveTo>
                  <a:cubicBezTo>
                    <a:pt x="19" y="3"/>
                    <a:pt x="4" y="8"/>
                    <a:pt x="0" y="10"/>
                  </a:cubicBezTo>
                  <a:cubicBezTo>
                    <a:pt x="1" y="12"/>
                    <a:pt x="1" y="12"/>
                    <a:pt x="1" y="12"/>
                  </a:cubicBezTo>
                  <a:cubicBezTo>
                    <a:pt x="5" y="10"/>
                    <a:pt x="20" y="4"/>
                    <a:pt x="27" y="2"/>
                  </a:cubicBezTo>
                  <a:cubicBezTo>
                    <a:pt x="26" y="1"/>
                    <a:pt x="26" y="1"/>
                    <a:pt x="25" y="0"/>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2" name="Freeform 318"/>
            <p:cNvSpPr>
              <a:spLocks/>
            </p:cNvSpPr>
            <p:nvPr/>
          </p:nvSpPr>
          <p:spPr bwMode="auto">
            <a:xfrm>
              <a:off x="-213" y="4166"/>
              <a:ext cx="1182" cy="1229"/>
            </a:xfrm>
            <a:custGeom>
              <a:avLst/>
              <a:gdLst>
                <a:gd name="T0" fmla="*/ 300 w 500"/>
                <a:gd name="T1" fmla="*/ 131 h 520"/>
                <a:gd name="T2" fmla="*/ 192 w 500"/>
                <a:gd name="T3" fmla="*/ 0 h 520"/>
                <a:gd name="T4" fmla="*/ 42 w 500"/>
                <a:gd name="T5" fmla="*/ 119 h 520"/>
                <a:gd name="T6" fmla="*/ 0 w 500"/>
                <a:gd name="T7" fmla="*/ 137 h 520"/>
                <a:gd name="T8" fmla="*/ 34 w 500"/>
                <a:gd name="T9" fmla="*/ 215 h 520"/>
                <a:gd name="T10" fmla="*/ 119 w 500"/>
                <a:gd name="T11" fmla="*/ 347 h 520"/>
                <a:gd name="T12" fmla="*/ 219 w 500"/>
                <a:gd name="T13" fmla="*/ 445 h 520"/>
                <a:gd name="T14" fmla="*/ 298 w 500"/>
                <a:gd name="T15" fmla="*/ 520 h 520"/>
                <a:gd name="T16" fmla="*/ 366 w 500"/>
                <a:gd name="T17" fmla="*/ 479 h 520"/>
                <a:gd name="T18" fmla="*/ 500 w 500"/>
                <a:gd name="T19" fmla="*/ 307 h 520"/>
                <a:gd name="T20" fmla="*/ 300 w 500"/>
                <a:gd name="T21" fmla="*/ 13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0" h="520">
                  <a:moveTo>
                    <a:pt x="300" y="131"/>
                  </a:moveTo>
                  <a:cubicBezTo>
                    <a:pt x="261" y="89"/>
                    <a:pt x="225" y="45"/>
                    <a:pt x="192" y="0"/>
                  </a:cubicBezTo>
                  <a:cubicBezTo>
                    <a:pt x="132" y="49"/>
                    <a:pt x="53" y="113"/>
                    <a:pt x="42" y="119"/>
                  </a:cubicBezTo>
                  <a:cubicBezTo>
                    <a:pt x="28" y="126"/>
                    <a:pt x="13" y="127"/>
                    <a:pt x="0" y="137"/>
                  </a:cubicBezTo>
                  <a:cubicBezTo>
                    <a:pt x="5" y="164"/>
                    <a:pt x="23" y="189"/>
                    <a:pt x="34" y="215"/>
                  </a:cubicBezTo>
                  <a:cubicBezTo>
                    <a:pt x="55" y="264"/>
                    <a:pt x="84" y="307"/>
                    <a:pt x="119" y="347"/>
                  </a:cubicBezTo>
                  <a:cubicBezTo>
                    <a:pt x="151" y="382"/>
                    <a:pt x="184" y="413"/>
                    <a:pt x="219" y="445"/>
                  </a:cubicBezTo>
                  <a:cubicBezTo>
                    <a:pt x="238" y="463"/>
                    <a:pt x="270" y="518"/>
                    <a:pt x="298" y="520"/>
                  </a:cubicBezTo>
                  <a:cubicBezTo>
                    <a:pt x="366" y="479"/>
                    <a:pt x="366" y="479"/>
                    <a:pt x="366" y="479"/>
                  </a:cubicBezTo>
                  <a:cubicBezTo>
                    <a:pt x="379" y="458"/>
                    <a:pt x="454" y="366"/>
                    <a:pt x="500" y="307"/>
                  </a:cubicBezTo>
                  <a:cubicBezTo>
                    <a:pt x="429" y="256"/>
                    <a:pt x="362" y="197"/>
                    <a:pt x="300" y="131"/>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3" name="Freeform 319"/>
            <p:cNvSpPr>
              <a:spLocks/>
            </p:cNvSpPr>
            <p:nvPr/>
          </p:nvSpPr>
          <p:spPr bwMode="auto">
            <a:xfrm>
              <a:off x="-533" y="3320"/>
              <a:ext cx="1128" cy="1359"/>
            </a:xfrm>
            <a:custGeom>
              <a:avLst/>
              <a:gdLst>
                <a:gd name="T0" fmla="*/ 420 w 477"/>
                <a:gd name="T1" fmla="*/ 0 h 575"/>
                <a:gd name="T2" fmla="*/ 477 w 477"/>
                <a:gd name="T3" fmla="*/ 103 h 575"/>
                <a:gd name="T4" fmla="*/ 274 w 477"/>
                <a:gd name="T5" fmla="*/ 245 h 575"/>
                <a:gd name="T6" fmla="*/ 149 w 477"/>
                <a:gd name="T7" fmla="*/ 575 h 575"/>
                <a:gd name="T8" fmla="*/ 0 w 477"/>
                <a:gd name="T9" fmla="*/ 497 h 575"/>
                <a:gd name="T10" fmla="*/ 55 w 477"/>
                <a:gd name="T11" fmla="*/ 369 h 575"/>
                <a:gd name="T12" fmla="*/ 178 w 477"/>
                <a:gd name="T13" fmla="*/ 149 h 575"/>
                <a:gd name="T14" fmla="*/ 420 w 477"/>
                <a:gd name="T15" fmla="*/ 0 h 5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 h="575">
                  <a:moveTo>
                    <a:pt x="420" y="0"/>
                  </a:moveTo>
                  <a:cubicBezTo>
                    <a:pt x="477" y="103"/>
                    <a:pt x="477" y="103"/>
                    <a:pt x="477" y="103"/>
                  </a:cubicBezTo>
                  <a:cubicBezTo>
                    <a:pt x="443" y="124"/>
                    <a:pt x="356" y="175"/>
                    <a:pt x="274" y="245"/>
                  </a:cubicBezTo>
                  <a:cubicBezTo>
                    <a:pt x="241" y="288"/>
                    <a:pt x="164" y="546"/>
                    <a:pt x="149" y="575"/>
                  </a:cubicBezTo>
                  <a:cubicBezTo>
                    <a:pt x="0" y="497"/>
                    <a:pt x="0" y="497"/>
                    <a:pt x="0" y="497"/>
                  </a:cubicBezTo>
                  <a:cubicBezTo>
                    <a:pt x="12" y="473"/>
                    <a:pt x="34" y="420"/>
                    <a:pt x="55" y="369"/>
                  </a:cubicBezTo>
                  <a:cubicBezTo>
                    <a:pt x="124" y="206"/>
                    <a:pt x="149" y="171"/>
                    <a:pt x="178" y="149"/>
                  </a:cubicBezTo>
                  <a:cubicBezTo>
                    <a:pt x="279" y="73"/>
                    <a:pt x="367" y="35"/>
                    <a:pt x="420" y="0"/>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4" name="Freeform 320"/>
            <p:cNvSpPr>
              <a:spLocks/>
            </p:cNvSpPr>
            <p:nvPr/>
          </p:nvSpPr>
          <p:spPr bwMode="auto">
            <a:xfrm>
              <a:off x="1550" y="4010"/>
              <a:ext cx="471" cy="714"/>
            </a:xfrm>
            <a:custGeom>
              <a:avLst/>
              <a:gdLst>
                <a:gd name="T0" fmla="*/ 101 w 199"/>
                <a:gd name="T1" fmla="*/ 0 h 302"/>
                <a:gd name="T2" fmla="*/ 117 w 199"/>
                <a:gd name="T3" fmla="*/ 33 h 302"/>
                <a:gd name="T4" fmla="*/ 109 w 199"/>
                <a:gd name="T5" fmla="*/ 68 h 302"/>
                <a:gd name="T6" fmla="*/ 112 w 199"/>
                <a:gd name="T7" fmla="*/ 81 h 302"/>
                <a:gd name="T8" fmla="*/ 119 w 199"/>
                <a:gd name="T9" fmla="*/ 73 h 302"/>
                <a:gd name="T10" fmla="*/ 136 w 199"/>
                <a:gd name="T11" fmla="*/ 43 h 302"/>
                <a:gd name="T12" fmla="*/ 139 w 199"/>
                <a:gd name="T13" fmla="*/ 40 h 302"/>
                <a:gd name="T14" fmla="*/ 118 w 199"/>
                <a:gd name="T15" fmla="*/ 25 h 302"/>
                <a:gd name="T16" fmla="*/ 165 w 199"/>
                <a:gd name="T17" fmla="*/ 14 h 302"/>
                <a:gd name="T18" fmla="*/ 173 w 199"/>
                <a:gd name="T19" fmla="*/ 15 h 302"/>
                <a:gd name="T20" fmla="*/ 177 w 199"/>
                <a:gd name="T21" fmla="*/ 16 h 302"/>
                <a:gd name="T22" fmla="*/ 179 w 199"/>
                <a:gd name="T23" fmla="*/ 22 h 302"/>
                <a:gd name="T24" fmla="*/ 179 w 199"/>
                <a:gd name="T25" fmla="*/ 22 h 302"/>
                <a:gd name="T26" fmla="*/ 179 w 199"/>
                <a:gd name="T27" fmla="*/ 22 h 302"/>
                <a:gd name="T28" fmla="*/ 179 w 199"/>
                <a:gd name="T29" fmla="*/ 23 h 302"/>
                <a:gd name="T30" fmla="*/ 178 w 199"/>
                <a:gd name="T31" fmla="*/ 35 h 302"/>
                <a:gd name="T32" fmla="*/ 184 w 199"/>
                <a:gd name="T33" fmla="*/ 72 h 302"/>
                <a:gd name="T34" fmla="*/ 184 w 199"/>
                <a:gd name="T35" fmla="*/ 73 h 302"/>
                <a:gd name="T36" fmla="*/ 190 w 199"/>
                <a:gd name="T37" fmla="*/ 101 h 302"/>
                <a:gd name="T38" fmla="*/ 190 w 199"/>
                <a:gd name="T39" fmla="*/ 105 h 302"/>
                <a:gd name="T40" fmla="*/ 193 w 199"/>
                <a:gd name="T41" fmla="*/ 131 h 302"/>
                <a:gd name="T42" fmla="*/ 195 w 199"/>
                <a:gd name="T43" fmla="*/ 137 h 302"/>
                <a:gd name="T44" fmla="*/ 167 w 199"/>
                <a:gd name="T45" fmla="*/ 185 h 302"/>
                <a:gd name="T46" fmla="*/ 126 w 199"/>
                <a:gd name="T47" fmla="*/ 234 h 302"/>
                <a:gd name="T48" fmla="*/ 87 w 199"/>
                <a:gd name="T49" fmla="*/ 302 h 302"/>
                <a:gd name="T50" fmla="*/ 39 w 199"/>
                <a:gd name="T51" fmla="*/ 275 h 302"/>
                <a:gd name="T52" fmla="*/ 0 w 199"/>
                <a:gd name="T53" fmla="*/ 260 h 302"/>
                <a:gd name="T54" fmla="*/ 38 w 199"/>
                <a:gd name="T55" fmla="*/ 218 h 302"/>
                <a:gd name="T56" fmla="*/ 57 w 199"/>
                <a:gd name="T57" fmla="*/ 169 h 302"/>
                <a:gd name="T58" fmla="*/ 50 w 199"/>
                <a:gd name="T59" fmla="*/ 145 h 302"/>
                <a:gd name="T60" fmla="*/ 78 w 199"/>
                <a:gd name="T61" fmla="*/ 68 h 302"/>
                <a:gd name="T62" fmla="*/ 92 w 199"/>
                <a:gd name="T63" fmla="*/ 20 h 302"/>
                <a:gd name="T64" fmla="*/ 101 w 199"/>
                <a:gd name="T65"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302">
                  <a:moveTo>
                    <a:pt x="101" y="0"/>
                  </a:moveTo>
                  <a:cubicBezTo>
                    <a:pt x="106" y="0"/>
                    <a:pt x="119" y="9"/>
                    <a:pt x="117" y="33"/>
                  </a:cubicBezTo>
                  <a:cubicBezTo>
                    <a:pt x="116" y="44"/>
                    <a:pt x="112" y="58"/>
                    <a:pt x="109" y="68"/>
                  </a:cubicBezTo>
                  <a:cubicBezTo>
                    <a:pt x="109" y="72"/>
                    <a:pt x="106" y="84"/>
                    <a:pt x="112" y="81"/>
                  </a:cubicBezTo>
                  <a:cubicBezTo>
                    <a:pt x="114" y="80"/>
                    <a:pt x="116" y="77"/>
                    <a:pt x="119" y="73"/>
                  </a:cubicBezTo>
                  <a:cubicBezTo>
                    <a:pt x="122" y="65"/>
                    <a:pt x="128" y="54"/>
                    <a:pt x="136" y="43"/>
                  </a:cubicBezTo>
                  <a:cubicBezTo>
                    <a:pt x="137" y="42"/>
                    <a:pt x="138" y="41"/>
                    <a:pt x="139" y="40"/>
                  </a:cubicBezTo>
                  <a:cubicBezTo>
                    <a:pt x="126" y="36"/>
                    <a:pt x="117" y="30"/>
                    <a:pt x="118" y="25"/>
                  </a:cubicBezTo>
                  <a:cubicBezTo>
                    <a:pt x="119" y="16"/>
                    <a:pt x="140" y="12"/>
                    <a:pt x="165" y="14"/>
                  </a:cubicBezTo>
                  <a:cubicBezTo>
                    <a:pt x="167" y="15"/>
                    <a:pt x="170" y="15"/>
                    <a:pt x="173" y="15"/>
                  </a:cubicBezTo>
                  <a:cubicBezTo>
                    <a:pt x="174" y="15"/>
                    <a:pt x="176" y="16"/>
                    <a:pt x="177" y="16"/>
                  </a:cubicBezTo>
                  <a:cubicBezTo>
                    <a:pt x="178" y="18"/>
                    <a:pt x="179" y="20"/>
                    <a:pt x="179" y="22"/>
                  </a:cubicBezTo>
                  <a:cubicBezTo>
                    <a:pt x="179" y="22"/>
                    <a:pt x="179" y="22"/>
                    <a:pt x="179" y="22"/>
                  </a:cubicBezTo>
                  <a:cubicBezTo>
                    <a:pt x="179" y="22"/>
                    <a:pt x="179" y="22"/>
                    <a:pt x="179" y="22"/>
                  </a:cubicBezTo>
                  <a:cubicBezTo>
                    <a:pt x="179" y="23"/>
                    <a:pt x="179" y="23"/>
                    <a:pt x="179" y="23"/>
                  </a:cubicBezTo>
                  <a:cubicBezTo>
                    <a:pt x="179" y="25"/>
                    <a:pt x="175" y="35"/>
                    <a:pt x="178" y="35"/>
                  </a:cubicBezTo>
                  <a:cubicBezTo>
                    <a:pt x="185" y="35"/>
                    <a:pt x="184" y="65"/>
                    <a:pt x="184" y="72"/>
                  </a:cubicBezTo>
                  <a:cubicBezTo>
                    <a:pt x="184" y="72"/>
                    <a:pt x="184" y="72"/>
                    <a:pt x="184" y="73"/>
                  </a:cubicBezTo>
                  <a:cubicBezTo>
                    <a:pt x="188" y="77"/>
                    <a:pt x="192" y="88"/>
                    <a:pt x="190" y="101"/>
                  </a:cubicBezTo>
                  <a:cubicBezTo>
                    <a:pt x="190" y="102"/>
                    <a:pt x="189" y="104"/>
                    <a:pt x="190" y="105"/>
                  </a:cubicBezTo>
                  <a:cubicBezTo>
                    <a:pt x="194" y="113"/>
                    <a:pt x="194" y="124"/>
                    <a:pt x="193" y="131"/>
                  </a:cubicBezTo>
                  <a:cubicBezTo>
                    <a:pt x="193" y="132"/>
                    <a:pt x="195" y="137"/>
                    <a:pt x="195" y="137"/>
                  </a:cubicBezTo>
                  <a:cubicBezTo>
                    <a:pt x="199" y="159"/>
                    <a:pt x="181" y="171"/>
                    <a:pt x="167" y="185"/>
                  </a:cubicBezTo>
                  <a:cubicBezTo>
                    <a:pt x="151" y="201"/>
                    <a:pt x="138" y="215"/>
                    <a:pt x="126" y="234"/>
                  </a:cubicBezTo>
                  <a:cubicBezTo>
                    <a:pt x="112" y="257"/>
                    <a:pt x="97" y="277"/>
                    <a:pt x="87" y="302"/>
                  </a:cubicBezTo>
                  <a:cubicBezTo>
                    <a:pt x="75" y="290"/>
                    <a:pt x="54" y="282"/>
                    <a:pt x="39" y="275"/>
                  </a:cubicBezTo>
                  <a:cubicBezTo>
                    <a:pt x="29" y="269"/>
                    <a:pt x="12" y="260"/>
                    <a:pt x="0" y="260"/>
                  </a:cubicBezTo>
                  <a:cubicBezTo>
                    <a:pt x="16" y="250"/>
                    <a:pt x="28" y="233"/>
                    <a:pt x="38" y="218"/>
                  </a:cubicBezTo>
                  <a:cubicBezTo>
                    <a:pt x="47" y="206"/>
                    <a:pt x="63" y="184"/>
                    <a:pt x="57" y="169"/>
                  </a:cubicBezTo>
                  <a:cubicBezTo>
                    <a:pt x="54" y="159"/>
                    <a:pt x="50" y="156"/>
                    <a:pt x="50" y="145"/>
                  </a:cubicBezTo>
                  <a:cubicBezTo>
                    <a:pt x="49" y="125"/>
                    <a:pt x="69" y="84"/>
                    <a:pt x="78" y="68"/>
                  </a:cubicBezTo>
                  <a:cubicBezTo>
                    <a:pt x="84" y="57"/>
                    <a:pt x="93" y="38"/>
                    <a:pt x="92" y="20"/>
                  </a:cubicBezTo>
                  <a:cubicBezTo>
                    <a:pt x="92" y="16"/>
                    <a:pt x="93" y="0"/>
                    <a:pt x="101" y="0"/>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5" name="Freeform 321"/>
            <p:cNvSpPr>
              <a:spLocks/>
            </p:cNvSpPr>
            <p:nvPr/>
          </p:nvSpPr>
          <p:spPr bwMode="auto">
            <a:xfrm>
              <a:off x="1940" y="4088"/>
              <a:ext cx="31" cy="61"/>
            </a:xfrm>
            <a:custGeom>
              <a:avLst/>
              <a:gdLst>
                <a:gd name="T0" fmla="*/ 13 w 13"/>
                <a:gd name="T1" fmla="*/ 2 h 26"/>
                <a:gd name="T2" fmla="*/ 2 w 13"/>
                <a:gd name="T3" fmla="*/ 26 h 26"/>
                <a:gd name="T4" fmla="*/ 0 w 13"/>
                <a:gd name="T5" fmla="*/ 25 h 26"/>
                <a:gd name="T6" fmla="*/ 11 w 13"/>
                <a:gd name="T7" fmla="*/ 0 h 26"/>
                <a:gd name="T8" fmla="*/ 13 w 13"/>
                <a:gd name="T9" fmla="*/ 2 h 26"/>
              </a:gdLst>
              <a:ahLst/>
              <a:cxnLst>
                <a:cxn ang="0">
                  <a:pos x="T0" y="T1"/>
                </a:cxn>
                <a:cxn ang="0">
                  <a:pos x="T2" y="T3"/>
                </a:cxn>
                <a:cxn ang="0">
                  <a:pos x="T4" y="T5"/>
                </a:cxn>
                <a:cxn ang="0">
                  <a:pos x="T6" y="T7"/>
                </a:cxn>
                <a:cxn ang="0">
                  <a:pos x="T8" y="T9"/>
                </a:cxn>
              </a:cxnLst>
              <a:rect l="0" t="0" r="r" b="b"/>
              <a:pathLst>
                <a:path w="13" h="26">
                  <a:moveTo>
                    <a:pt x="13" y="2"/>
                  </a:moveTo>
                  <a:cubicBezTo>
                    <a:pt x="10" y="8"/>
                    <a:pt x="4" y="22"/>
                    <a:pt x="2" y="26"/>
                  </a:cubicBezTo>
                  <a:cubicBezTo>
                    <a:pt x="0" y="25"/>
                    <a:pt x="0" y="25"/>
                    <a:pt x="0" y="25"/>
                  </a:cubicBezTo>
                  <a:cubicBezTo>
                    <a:pt x="2" y="21"/>
                    <a:pt x="9" y="6"/>
                    <a:pt x="11" y="0"/>
                  </a:cubicBezTo>
                  <a:cubicBezTo>
                    <a:pt x="12" y="1"/>
                    <a:pt x="12" y="1"/>
                    <a:pt x="13" y="2"/>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6" name="Freeform 322"/>
            <p:cNvSpPr>
              <a:spLocks/>
            </p:cNvSpPr>
            <p:nvPr/>
          </p:nvSpPr>
          <p:spPr bwMode="auto">
            <a:xfrm>
              <a:off x="432" y="4573"/>
              <a:ext cx="1392" cy="1078"/>
            </a:xfrm>
            <a:custGeom>
              <a:avLst/>
              <a:gdLst>
                <a:gd name="T0" fmla="*/ 589 w 589"/>
                <a:gd name="T1" fmla="*/ 63 h 456"/>
                <a:gd name="T2" fmla="*/ 489 w 589"/>
                <a:gd name="T3" fmla="*/ 0 h 456"/>
                <a:gd name="T4" fmla="*/ 336 w 589"/>
                <a:gd name="T5" fmla="*/ 195 h 456"/>
                <a:gd name="T6" fmla="*/ 0 w 589"/>
                <a:gd name="T7" fmla="*/ 303 h 456"/>
                <a:gd name="T8" fmla="*/ 70 w 589"/>
                <a:gd name="T9" fmla="*/ 456 h 456"/>
                <a:gd name="T10" fmla="*/ 201 w 589"/>
                <a:gd name="T11" fmla="*/ 407 h 456"/>
                <a:gd name="T12" fmla="*/ 427 w 589"/>
                <a:gd name="T13" fmla="*/ 297 h 456"/>
                <a:gd name="T14" fmla="*/ 589 w 589"/>
                <a:gd name="T15" fmla="*/ 63 h 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9" h="456">
                  <a:moveTo>
                    <a:pt x="589" y="63"/>
                  </a:moveTo>
                  <a:cubicBezTo>
                    <a:pt x="489" y="0"/>
                    <a:pt x="489" y="0"/>
                    <a:pt x="489" y="0"/>
                  </a:cubicBezTo>
                  <a:cubicBezTo>
                    <a:pt x="466" y="33"/>
                    <a:pt x="410" y="117"/>
                    <a:pt x="336" y="195"/>
                  </a:cubicBezTo>
                  <a:cubicBezTo>
                    <a:pt x="291" y="226"/>
                    <a:pt x="30" y="289"/>
                    <a:pt x="0" y="303"/>
                  </a:cubicBezTo>
                  <a:cubicBezTo>
                    <a:pt x="70" y="456"/>
                    <a:pt x="70" y="456"/>
                    <a:pt x="70" y="456"/>
                  </a:cubicBezTo>
                  <a:cubicBezTo>
                    <a:pt x="95" y="445"/>
                    <a:pt x="149" y="426"/>
                    <a:pt x="201" y="407"/>
                  </a:cubicBezTo>
                  <a:cubicBezTo>
                    <a:pt x="367" y="348"/>
                    <a:pt x="404" y="324"/>
                    <a:pt x="427" y="297"/>
                  </a:cubicBezTo>
                  <a:cubicBezTo>
                    <a:pt x="508" y="200"/>
                    <a:pt x="551" y="114"/>
                    <a:pt x="589" y="63"/>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7" name="Freeform 323"/>
            <p:cNvSpPr>
              <a:spLocks/>
            </p:cNvSpPr>
            <p:nvPr/>
          </p:nvSpPr>
          <p:spPr bwMode="auto">
            <a:xfrm>
              <a:off x="-301" y="4471"/>
              <a:ext cx="702" cy="388"/>
            </a:xfrm>
            <a:custGeom>
              <a:avLst/>
              <a:gdLst>
                <a:gd name="T0" fmla="*/ 287 w 297"/>
                <a:gd name="T1" fmla="*/ 104 h 164"/>
                <a:gd name="T2" fmla="*/ 150 w 297"/>
                <a:gd name="T3" fmla="*/ 148 h 164"/>
                <a:gd name="T4" fmla="*/ 10 w 297"/>
                <a:gd name="T5" fmla="*/ 88 h 164"/>
                <a:gd name="T6" fmla="*/ 186 w 297"/>
                <a:gd name="T7" fmla="*/ 1 h 164"/>
                <a:gd name="T8" fmla="*/ 287 w 297"/>
                <a:gd name="T9" fmla="*/ 104 h 164"/>
              </a:gdLst>
              <a:ahLst/>
              <a:cxnLst>
                <a:cxn ang="0">
                  <a:pos x="T0" y="T1"/>
                </a:cxn>
                <a:cxn ang="0">
                  <a:pos x="T2" y="T3"/>
                </a:cxn>
                <a:cxn ang="0">
                  <a:pos x="T4" y="T5"/>
                </a:cxn>
                <a:cxn ang="0">
                  <a:pos x="T6" y="T7"/>
                </a:cxn>
                <a:cxn ang="0">
                  <a:pos x="T8" y="T9"/>
                </a:cxn>
              </a:cxnLst>
              <a:rect l="0" t="0" r="r" b="b"/>
              <a:pathLst>
                <a:path w="297" h="164">
                  <a:moveTo>
                    <a:pt x="287" y="104"/>
                  </a:moveTo>
                  <a:cubicBezTo>
                    <a:pt x="277" y="144"/>
                    <a:pt x="215" y="164"/>
                    <a:pt x="150" y="148"/>
                  </a:cubicBezTo>
                  <a:cubicBezTo>
                    <a:pt x="84" y="131"/>
                    <a:pt x="0" y="128"/>
                    <a:pt x="10" y="88"/>
                  </a:cubicBezTo>
                  <a:cubicBezTo>
                    <a:pt x="20" y="47"/>
                    <a:pt x="110" y="0"/>
                    <a:pt x="186" y="1"/>
                  </a:cubicBezTo>
                  <a:cubicBezTo>
                    <a:pt x="254" y="2"/>
                    <a:pt x="297" y="63"/>
                    <a:pt x="287" y="104"/>
                  </a:cubicBez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8" name="Freeform 324"/>
            <p:cNvSpPr>
              <a:spLocks/>
            </p:cNvSpPr>
            <p:nvPr/>
          </p:nvSpPr>
          <p:spPr bwMode="auto">
            <a:xfrm>
              <a:off x="264" y="4738"/>
              <a:ext cx="388" cy="693"/>
            </a:xfrm>
            <a:custGeom>
              <a:avLst/>
              <a:gdLst>
                <a:gd name="T0" fmla="*/ 64 w 164"/>
                <a:gd name="T1" fmla="*/ 8 h 293"/>
                <a:gd name="T2" fmla="*/ 13 w 164"/>
                <a:gd name="T3" fmla="*/ 142 h 293"/>
                <a:gd name="T4" fmla="*/ 65 w 164"/>
                <a:gd name="T5" fmla="*/ 285 h 293"/>
                <a:gd name="T6" fmla="*/ 161 w 164"/>
                <a:gd name="T7" fmla="*/ 114 h 293"/>
                <a:gd name="T8" fmla="*/ 64 w 164"/>
                <a:gd name="T9" fmla="*/ 8 h 293"/>
              </a:gdLst>
              <a:ahLst/>
              <a:cxnLst>
                <a:cxn ang="0">
                  <a:pos x="T0" y="T1"/>
                </a:cxn>
                <a:cxn ang="0">
                  <a:pos x="T2" y="T3"/>
                </a:cxn>
                <a:cxn ang="0">
                  <a:pos x="T4" y="T5"/>
                </a:cxn>
                <a:cxn ang="0">
                  <a:pos x="T6" y="T7"/>
                </a:cxn>
                <a:cxn ang="0">
                  <a:pos x="T8" y="T9"/>
                </a:cxn>
              </a:cxnLst>
              <a:rect l="0" t="0" r="r" b="b"/>
              <a:pathLst>
                <a:path w="164" h="293">
                  <a:moveTo>
                    <a:pt x="64" y="8"/>
                  </a:moveTo>
                  <a:cubicBezTo>
                    <a:pt x="23" y="15"/>
                    <a:pt x="0" y="76"/>
                    <a:pt x="13" y="142"/>
                  </a:cubicBezTo>
                  <a:cubicBezTo>
                    <a:pt x="26" y="209"/>
                    <a:pt x="24" y="293"/>
                    <a:pt x="65" y="285"/>
                  </a:cubicBezTo>
                  <a:cubicBezTo>
                    <a:pt x="106" y="277"/>
                    <a:pt x="158" y="189"/>
                    <a:pt x="161" y="114"/>
                  </a:cubicBezTo>
                  <a:cubicBezTo>
                    <a:pt x="164" y="46"/>
                    <a:pt x="105" y="0"/>
                    <a:pt x="64" y="8"/>
                  </a:cubicBez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9" name="Freeform 325"/>
            <p:cNvSpPr>
              <a:spLocks/>
            </p:cNvSpPr>
            <p:nvPr/>
          </p:nvSpPr>
          <p:spPr bwMode="auto">
            <a:xfrm>
              <a:off x="-348" y="4610"/>
              <a:ext cx="872" cy="731"/>
            </a:xfrm>
            <a:custGeom>
              <a:avLst/>
              <a:gdLst>
                <a:gd name="T0" fmla="*/ 59 w 369"/>
                <a:gd name="T1" fmla="*/ 102 h 309"/>
                <a:gd name="T2" fmla="*/ 123 w 369"/>
                <a:gd name="T3" fmla="*/ 154 h 309"/>
                <a:gd name="T4" fmla="*/ 225 w 369"/>
                <a:gd name="T5" fmla="*/ 309 h 309"/>
                <a:gd name="T6" fmla="*/ 326 w 369"/>
                <a:gd name="T7" fmla="*/ 291 h 309"/>
                <a:gd name="T8" fmla="*/ 328 w 369"/>
                <a:gd name="T9" fmla="*/ 72 h 309"/>
                <a:gd name="T10" fmla="*/ 325 w 369"/>
                <a:gd name="T11" fmla="*/ 68 h 309"/>
                <a:gd name="T12" fmla="*/ 326 w 369"/>
                <a:gd name="T13" fmla="*/ 39 h 309"/>
                <a:gd name="T14" fmla="*/ 296 w 369"/>
                <a:gd name="T15" fmla="*/ 36 h 309"/>
                <a:gd name="T16" fmla="*/ 174 w 369"/>
                <a:gd name="T17" fmla="*/ 2 h 309"/>
                <a:gd name="T18" fmla="*/ 0 w 369"/>
                <a:gd name="T19" fmla="*/ 74 h 309"/>
                <a:gd name="T20" fmla="*/ 59 w 369"/>
                <a:gd name="T21" fmla="*/ 10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 h="309">
                  <a:moveTo>
                    <a:pt x="59" y="102"/>
                  </a:moveTo>
                  <a:cubicBezTo>
                    <a:pt x="84" y="116"/>
                    <a:pt x="104" y="133"/>
                    <a:pt x="123" y="154"/>
                  </a:cubicBezTo>
                  <a:cubicBezTo>
                    <a:pt x="162" y="195"/>
                    <a:pt x="224" y="248"/>
                    <a:pt x="225" y="309"/>
                  </a:cubicBezTo>
                  <a:cubicBezTo>
                    <a:pt x="326" y="291"/>
                    <a:pt x="326" y="291"/>
                    <a:pt x="326" y="291"/>
                  </a:cubicBezTo>
                  <a:cubicBezTo>
                    <a:pt x="357" y="225"/>
                    <a:pt x="369" y="134"/>
                    <a:pt x="328" y="72"/>
                  </a:cubicBezTo>
                  <a:cubicBezTo>
                    <a:pt x="327" y="71"/>
                    <a:pt x="326" y="69"/>
                    <a:pt x="325" y="68"/>
                  </a:cubicBezTo>
                  <a:cubicBezTo>
                    <a:pt x="327" y="60"/>
                    <a:pt x="328" y="46"/>
                    <a:pt x="326" y="39"/>
                  </a:cubicBezTo>
                  <a:cubicBezTo>
                    <a:pt x="325" y="37"/>
                    <a:pt x="315" y="35"/>
                    <a:pt x="296" y="36"/>
                  </a:cubicBezTo>
                  <a:cubicBezTo>
                    <a:pt x="263" y="7"/>
                    <a:pt x="225" y="0"/>
                    <a:pt x="174" y="2"/>
                  </a:cubicBezTo>
                  <a:cubicBezTo>
                    <a:pt x="83" y="5"/>
                    <a:pt x="49" y="43"/>
                    <a:pt x="0" y="74"/>
                  </a:cubicBezTo>
                  <a:cubicBezTo>
                    <a:pt x="16" y="82"/>
                    <a:pt x="41" y="93"/>
                    <a:pt x="59" y="102"/>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0" name="Freeform 326"/>
            <p:cNvSpPr>
              <a:spLocks/>
            </p:cNvSpPr>
            <p:nvPr/>
          </p:nvSpPr>
          <p:spPr bwMode="auto">
            <a:xfrm>
              <a:off x="-575" y="3320"/>
              <a:ext cx="2399" cy="2392"/>
            </a:xfrm>
            <a:custGeom>
              <a:avLst/>
              <a:gdLst>
                <a:gd name="T0" fmla="*/ 853 w 1015"/>
                <a:gd name="T1" fmla="*/ 827 h 1012"/>
                <a:gd name="T2" fmla="*/ 1015 w 1015"/>
                <a:gd name="T3" fmla="*/ 593 h 1012"/>
                <a:gd name="T4" fmla="*/ 974 w 1015"/>
                <a:gd name="T5" fmla="*/ 567 h 1012"/>
                <a:gd name="T6" fmla="*/ 791 w 1015"/>
                <a:gd name="T7" fmla="*/ 811 h 1012"/>
                <a:gd name="T8" fmla="*/ 440 w 1015"/>
                <a:gd name="T9" fmla="*/ 862 h 1012"/>
                <a:gd name="T10" fmla="*/ 440 w 1015"/>
                <a:gd name="T11" fmla="*/ 862 h 1012"/>
                <a:gd name="T12" fmla="*/ 437 w 1015"/>
                <a:gd name="T13" fmla="*/ 861 h 1012"/>
                <a:gd name="T14" fmla="*/ 411 w 1015"/>
                <a:gd name="T15" fmla="*/ 820 h 1012"/>
                <a:gd name="T16" fmla="*/ 379 w 1015"/>
                <a:gd name="T17" fmla="*/ 796 h 1012"/>
                <a:gd name="T18" fmla="*/ 373 w 1015"/>
                <a:gd name="T19" fmla="*/ 801 h 1012"/>
                <a:gd name="T20" fmla="*/ 320 w 1015"/>
                <a:gd name="T21" fmla="*/ 769 h 1012"/>
                <a:gd name="T22" fmla="*/ 296 w 1015"/>
                <a:gd name="T23" fmla="*/ 753 h 1012"/>
                <a:gd name="T24" fmla="*/ 286 w 1015"/>
                <a:gd name="T25" fmla="*/ 757 h 1012"/>
                <a:gd name="T26" fmla="*/ 246 w 1015"/>
                <a:gd name="T27" fmla="*/ 706 h 1012"/>
                <a:gd name="T28" fmla="*/ 236 w 1015"/>
                <a:gd name="T29" fmla="*/ 695 h 1012"/>
                <a:gd name="T30" fmla="*/ 194 w 1015"/>
                <a:gd name="T31" fmla="*/ 659 h 1012"/>
                <a:gd name="T32" fmla="*/ 195 w 1015"/>
                <a:gd name="T33" fmla="*/ 655 h 1012"/>
                <a:gd name="T34" fmla="*/ 192 w 1015"/>
                <a:gd name="T35" fmla="*/ 656 h 1012"/>
                <a:gd name="T36" fmla="*/ 140 w 1015"/>
                <a:gd name="T37" fmla="*/ 629 h 1012"/>
                <a:gd name="T38" fmla="*/ 111 w 1015"/>
                <a:gd name="T39" fmla="*/ 600 h 1012"/>
                <a:gd name="T40" fmla="*/ 99 w 1015"/>
                <a:gd name="T41" fmla="*/ 573 h 1012"/>
                <a:gd name="T42" fmla="*/ 247 w 1015"/>
                <a:gd name="T43" fmla="*/ 167 h 1012"/>
                <a:gd name="T44" fmla="*/ 460 w 1015"/>
                <a:gd name="T45" fmla="*/ 39 h 1012"/>
                <a:gd name="T46" fmla="*/ 438 w 1015"/>
                <a:gd name="T47" fmla="*/ 0 h 1012"/>
                <a:gd name="T48" fmla="*/ 196 w 1015"/>
                <a:gd name="T49" fmla="*/ 149 h 1012"/>
                <a:gd name="T50" fmla="*/ 73 w 1015"/>
                <a:gd name="T51" fmla="*/ 369 h 1012"/>
                <a:gd name="T52" fmla="*/ 29 w 1015"/>
                <a:gd name="T53" fmla="*/ 474 h 1012"/>
                <a:gd name="T54" fmla="*/ 22 w 1015"/>
                <a:gd name="T55" fmla="*/ 489 h 1012"/>
                <a:gd name="T56" fmla="*/ 18 w 1015"/>
                <a:gd name="T57" fmla="*/ 497 h 1012"/>
                <a:gd name="T58" fmla="*/ 19 w 1015"/>
                <a:gd name="T59" fmla="*/ 498 h 1012"/>
                <a:gd name="T60" fmla="*/ 166 w 1015"/>
                <a:gd name="T61" fmla="*/ 820 h 1012"/>
                <a:gd name="T62" fmla="*/ 495 w 1015"/>
                <a:gd name="T63" fmla="*/ 983 h 1012"/>
                <a:gd name="T64" fmla="*/ 496 w 1015"/>
                <a:gd name="T65" fmla="*/ 986 h 1012"/>
                <a:gd name="T66" fmla="*/ 627 w 1015"/>
                <a:gd name="T67" fmla="*/ 937 h 1012"/>
                <a:gd name="T68" fmla="*/ 853 w 1015"/>
                <a:gd name="T69" fmla="*/ 827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5" h="1012">
                  <a:moveTo>
                    <a:pt x="853" y="827"/>
                  </a:moveTo>
                  <a:cubicBezTo>
                    <a:pt x="934" y="730"/>
                    <a:pt x="977" y="644"/>
                    <a:pt x="1015" y="593"/>
                  </a:cubicBezTo>
                  <a:cubicBezTo>
                    <a:pt x="974" y="567"/>
                    <a:pt x="974" y="567"/>
                    <a:pt x="974" y="567"/>
                  </a:cubicBezTo>
                  <a:cubicBezTo>
                    <a:pt x="936" y="636"/>
                    <a:pt x="834" y="788"/>
                    <a:pt x="791" y="811"/>
                  </a:cubicBezTo>
                  <a:cubicBezTo>
                    <a:pt x="689" y="866"/>
                    <a:pt x="490" y="882"/>
                    <a:pt x="440" y="862"/>
                  </a:cubicBezTo>
                  <a:cubicBezTo>
                    <a:pt x="440" y="862"/>
                    <a:pt x="440" y="862"/>
                    <a:pt x="440" y="862"/>
                  </a:cubicBezTo>
                  <a:cubicBezTo>
                    <a:pt x="439" y="862"/>
                    <a:pt x="438" y="862"/>
                    <a:pt x="437" y="861"/>
                  </a:cubicBezTo>
                  <a:cubicBezTo>
                    <a:pt x="419" y="854"/>
                    <a:pt x="408" y="837"/>
                    <a:pt x="411" y="820"/>
                  </a:cubicBezTo>
                  <a:cubicBezTo>
                    <a:pt x="396" y="819"/>
                    <a:pt x="384" y="809"/>
                    <a:pt x="379" y="796"/>
                  </a:cubicBezTo>
                  <a:cubicBezTo>
                    <a:pt x="377" y="798"/>
                    <a:pt x="375" y="799"/>
                    <a:pt x="373" y="801"/>
                  </a:cubicBezTo>
                  <a:cubicBezTo>
                    <a:pt x="349" y="817"/>
                    <a:pt x="322" y="794"/>
                    <a:pt x="320" y="769"/>
                  </a:cubicBezTo>
                  <a:cubicBezTo>
                    <a:pt x="310" y="768"/>
                    <a:pt x="301" y="761"/>
                    <a:pt x="296" y="753"/>
                  </a:cubicBezTo>
                  <a:cubicBezTo>
                    <a:pt x="293" y="754"/>
                    <a:pt x="290" y="756"/>
                    <a:pt x="286" y="757"/>
                  </a:cubicBezTo>
                  <a:cubicBezTo>
                    <a:pt x="258" y="767"/>
                    <a:pt x="233" y="730"/>
                    <a:pt x="246" y="706"/>
                  </a:cubicBezTo>
                  <a:cubicBezTo>
                    <a:pt x="242" y="703"/>
                    <a:pt x="239" y="699"/>
                    <a:pt x="236" y="695"/>
                  </a:cubicBezTo>
                  <a:cubicBezTo>
                    <a:pt x="216" y="699"/>
                    <a:pt x="194" y="681"/>
                    <a:pt x="194" y="659"/>
                  </a:cubicBezTo>
                  <a:cubicBezTo>
                    <a:pt x="194" y="657"/>
                    <a:pt x="195" y="656"/>
                    <a:pt x="195" y="655"/>
                  </a:cubicBezTo>
                  <a:cubicBezTo>
                    <a:pt x="194" y="655"/>
                    <a:pt x="193" y="655"/>
                    <a:pt x="192" y="656"/>
                  </a:cubicBezTo>
                  <a:cubicBezTo>
                    <a:pt x="167" y="666"/>
                    <a:pt x="144" y="653"/>
                    <a:pt x="140" y="629"/>
                  </a:cubicBezTo>
                  <a:cubicBezTo>
                    <a:pt x="125" y="627"/>
                    <a:pt x="112" y="616"/>
                    <a:pt x="111" y="600"/>
                  </a:cubicBezTo>
                  <a:cubicBezTo>
                    <a:pt x="103" y="594"/>
                    <a:pt x="98" y="584"/>
                    <a:pt x="99" y="573"/>
                  </a:cubicBezTo>
                  <a:cubicBezTo>
                    <a:pt x="100" y="562"/>
                    <a:pt x="224" y="187"/>
                    <a:pt x="247" y="167"/>
                  </a:cubicBezTo>
                  <a:cubicBezTo>
                    <a:pt x="271" y="148"/>
                    <a:pt x="414" y="65"/>
                    <a:pt x="460" y="39"/>
                  </a:cubicBezTo>
                  <a:cubicBezTo>
                    <a:pt x="438" y="0"/>
                    <a:pt x="438" y="0"/>
                    <a:pt x="438" y="0"/>
                  </a:cubicBezTo>
                  <a:cubicBezTo>
                    <a:pt x="385" y="35"/>
                    <a:pt x="297" y="73"/>
                    <a:pt x="196" y="149"/>
                  </a:cubicBezTo>
                  <a:cubicBezTo>
                    <a:pt x="167" y="171"/>
                    <a:pt x="142" y="206"/>
                    <a:pt x="73" y="369"/>
                  </a:cubicBezTo>
                  <a:cubicBezTo>
                    <a:pt x="57" y="407"/>
                    <a:pt x="41" y="447"/>
                    <a:pt x="29" y="474"/>
                  </a:cubicBezTo>
                  <a:cubicBezTo>
                    <a:pt x="26" y="479"/>
                    <a:pt x="23" y="484"/>
                    <a:pt x="22" y="489"/>
                  </a:cubicBezTo>
                  <a:cubicBezTo>
                    <a:pt x="20" y="492"/>
                    <a:pt x="19" y="495"/>
                    <a:pt x="18" y="497"/>
                  </a:cubicBezTo>
                  <a:cubicBezTo>
                    <a:pt x="19" y="498"/>
                    <a:pt x="19" y="498"/>
                    <a:pt x="19" y="498"/>
                  </a:cubicBezTo>
                  <a:cubicBezTo>
                    <a:pt x="0" y="573"/>
                    <a:pt x="57" y="704"/>
                    <a:pt x="166" y="820"/>
                  </a:cubicBezTo>
                  <a:cubicBezTo>
                    <a:pt x="284" y="945"/>
                    <a:pt x="422" y="1012"/>
                    <a:pt x="495" y="983"/>
                  </a:cubicBezTo>
                  <a:cubicBezTo>
                    <a:pt x="496" y="986"/>
                    <a:pt x="496" y="986"/>
                    <a:pt x="496" y="986"/>
                  </a:cubicBezTo>
                  <a:cubicBezTo>
                    <a:pt x="521" y="975"/>
                    <a:pt x="575" y="956"/>
                    <a:pt x="627" y="937"/>
                  </a:cubicBezTo>
                  <a:cubicBezTo>
                    <a:pt x="793" y="878"/>
                    <a:pt x="830" y="854"/>
                    <a:pt x="853" y="827"/>
                  </a:cubicBezTo>
                  <a:close/>
                </a:path>
              </a:pathLst>
            </a:custGeom>
            <a:solidFill>
              <a:srgbClr val="AE7A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1" name="Freeform 327"/>
            <p:cNvSpPr>
              <a:spLocks/>
            </p:cNvSpPr>
            <p:nvPr/>
          </p:nvSpPr>
          <p:spPr bwMode="auto">
            <a:xfrm>
              <a:off x="-778" y="4450"/>
              <a:ext cx="1437" cy="1465"/>
            </a:xfrm>
            <a:custGeom>
              <a:avLst/>
              <a:gdLst>
                <a:gd name="T0" fmla="*/ 553 w 608"/>
                <a:gd name="T1" fmla="*/ 312 h 620"/>
                <a:gd name="T2" fmla="*/ 509 w 608"/>
                <a:gd name="T3" fmla="*/ 356 h 620"/>
                <a:gd name="T4" fmla="*/ 471 w 608"/>
                <a:gd name="T5" fmla="*/ 139 h 620"/>
                <a:gd name="T6" fmla="*/ 258 w 608"/>
                <a:gd name="T7" fmla="*/ 89 h 620"/>
                <a:gd name="T8" fmla="*/ 314 w 608"/>
                <a:gd name="T9" fmla="*/ 60 h 620"/>
                <a:gd name="T10" fmla="*/ 93 w 608"/>
                <a:gd name="T11" fmla="*/ 366 h 620"/>
                <a:gd name="T12" fmla="*/ 93 w 608"/>
                <a:gd name="T13" fmla="*/ 366 h 620"/>
                <a:gd name="T14" fmla="*/ 141 w 608"/>
                <a:gd name="T15" fmla="*/ 451 h 620"/>
                <a:gd name="T16" fmla="*/ 233 w 608"/>
                <a:gd name="T17" fmla="*/ 509 h 620"/>
                <a:gd name="T18" fmla="*/ 232 w 608"/>
                <a:gd name="T19" fmla="*/ 510 h 620"/>
                <a:gd name="T20" fmla="*/ 553 w 608"/>
                <a:gd name="T21" fmla="*/ 31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8" h="620">
                  <a:moveTo>
                    <a:pt x="553" y="312"/>
                  </a:moveTo>
                  <a:cubicBezTo>
                    <a:pt x="548" y="319"/>
                    <a:pt x="533" y="336"/>
                    <a:pt x="509" y="356"/>
                  </a:cubicBezTo>
                  <a:cubicBezTo>
                    <a:pt x="541" y="275"/>
                    <a:pt x="530" y="202"/>
                    <a:pt x="471" y="139"/>
                  </a:cubicBezTo>
                  <a:cubicBezTo>
                    <a:pt x="411" y="75"/>
                    <a:pt x="340" y="61"/>
                    <a:pt x="258" y="89"/>
                  </a:cubicBezTo>
                  <a:cubicBezTo>
                    <a:pt x="278" y="68"/>
                    <a:pt x="304" y="62"/>
                    <a:pt x="314" y="60"/>
                  </a:cubicBezTo>
                  <a:cubicBezTo>
                    <a:pt x="257" y="0"/>
                    <a:pt x="0" y="130"/>
                    <a:pt x="93" y="366"/>
                  </a:cubicBezTo>
                  <a:cubicBezTo>
                    <a:pt x="93" y="366"/>
                    <a:pt x="93" y="366"/>
                    <a:pt x="93" y="366"/>
                  </a:cubicBezTo>
                  <a:cubicBezTo>
                    <a:pt x="103" y="397"/>
                    <a:pt x="119" y="427"/>
                    <a:pt x="141" y="451"/>
                  </a:cubicBezTo>
                  <a:cubicBezTo>
                    <a:pt x="166" y="477"/>
                    <a:pt x="198" y="497"/>
                    <a:pt x="233" y="509"/>
                  </a:cubicBezTo>
                  <a:cubicBezTo>
                    <a:pt x="232" y="510"/>
                    <a:pt x="232" y="510"/>
                    <a:pt x="232" y="510"/>
                  </a:cubicBezTo>
                  <a:cubicBezTo>
                    <a:pt x="460" y="620"/>
                    <a:pt x="608" y="373"/>
                    <a:pt x="553" y="31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2" name="Freeform 328"/>
            <p:cNvSpPr>
              <a:spLocks/>
            </p:cNvSpPr>
            <p:nvPr/>
          </p:nvSpPr>
          <p:spPr bwMode="auto">
            <a:xfrm>
              <a:off x="460" y="3211"/>
              <a:ext cx="263" cy="345"/>
            </a:xfrm>
            <a:custGeom>
              <a:avLst/>
              <a:gdLst>
                <a:gd name="T0" fmla="*/ 263 w 263"/>
                <a:gd name="T1" fmla="*/ 258 h 345"/>
                <a:gd name="T2" fmla="*/ 114 w 263"/>
                <a:gd name="T3" fmla="*/ 0 h 345"/>
                <a:gd name="T4" fmla="*/ 0 w 263"/>
                <a:gd name="T5" fmla="*/ 109 h 345"/>
                <a:gd name="T6" fmla="*/ 109 w 263"/>
                <a:gd name="T7" fmla="*/ 345 h 345"/>
                <a:gd name="T8" fmla="*/ 263 w 263"/>
                <a:gd name="T9" fmla="*/ 258 h 345"/>
              </a:gdLst>
              <a:ahLst/>
              <a:cxnLst>
                <a:cxn ang="0">
                  <a:pos x="T0" y="T1"/>
                </a:cxn>
                <a:cxn ang="0">
                  <a:pos x="T2" y="T3"/>
                </a:cxn>
                <a:cxn ang="0">
                  <a:pos x="T4" y="T5"/>
                </a:cxn>
                <a:cxn ang="0">
                  <a:pos x="T6" y="T7"/>
                </a:cxn>
                <a:cxn ang="0">
                  <a:pos x="T8" y="T9"/>
                </a:cxn>
              </a:cxnLst>
              <a:rect l="0" t="0" r="r" b="b"/>
              <a:pathLst>
                <a:path w="263" h="345">
                  <a:moveTo>
                    <a:pt x="263" y="258"/>
                  </a:moveTo>
                  <a:lnTo>
                    <a:pt x="114" y="0"/>
                  </a:lnTo>
                  <a:lnTo>
                    <a:pt x="0" y="109"/>
                  </a:lnTo>
                  <a:lnTo>
                    <a:pt x="109" y="345"/>
                  </a:lnTo>
                  <a:lnTo>
                    <a:pt x="263" y="25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3" name="Freeform 329"/>
            <p:cNvSpPr>
              <a:spLocks/>
            </p:cNvSpPr>
            <p:nvPr/>
          </p:nvSpPr>
          <p:spPr bwMode="auto">
            <a:xfrm>
              <a:off x="1576" y="4431"/>
              <a:ext cx="345" cy="269"/>
            </a:xfrm>
            <a:custGeom>
              <a:avLst/>
              <a:gdLst>
                <a:gd name="T0" fmla="*/ 95 w 345"/>
                <a:gd name="T1" fmla="*/ 0 h 269"/>
                <a:gd name="T2" fmla="*/ 345 w 345"/>
                <a:gd name="T3" fmla="*/ 158 h 269"/>
                <a:gd name="T4" fmla="*/ 232 w 345"/>
                <a:gd name="T5" fmla="*/ 269 h 269"/>
                <a:gd name="T6" fmla="*/ 0 w 345"/>
                <a:gd name="T7" fmla="*/ 149 h 269"/>
                <a:gd name="T8" fmla="*/ 95 w 345"/>
                <a:gd name="T9" fmla="*/ 0 h 269"/>
              </a:gdLst>
              <a:ahLst/>
              <a:cxnLst>
                <a:cxn ang="0">
                  <a:pos x="T0" y="T1"/>
                </a:cxn>
                <a:cxn ang="0">
                  <a:pos x="T2" y="T3"/>
                </a:cxn>
                <a:cxn ang="0">
                  <a:pos x="T4" y="T5"/>
                </a:cxn>
                <a:cxn ang="0">
                  <a:pos x="T6" y="T7"/>
                </a:cxn>
                <a:cxn ang="0">
                  <a:pos x="T8" y="T9"/>
                </a:cxn>
              </a:cxnLst>
              <a:rect l="0" t="0" r="r" b="b"/>
              <a:pathLst>
                <a:path w="345" h="269">
                  <a:moveTo>
                    <a:pt x="95" y="0"/>
                  </a:moveTo>
                  <a:lnTo>
                    <a:pt x="345" y="158"/>
                  </a:lnTo>
                  <a:lnTo>
                    <a:pt x="232" y="269"/>
                  </a:lnTo>
                  <a:lnTo>
                    <a:pt x="0" y="149"/>
                  </a:lnTo>
                  <a:lnTo>
                    <a:pt x="95" y="0"/>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4" name="Freeform 330"/>
            <p:cNvSpPr>
              <a:spLocks noEditPoints="1"/>
            </p:cNvSpPr>
            <p:nvPr/>
          </p:nvSpPr>
          <p:spPr bwMode="auto">
            <a:xfrm>
              <a:off x="4678" y="3081"/>
              <a:ext cx="631" cy="430"/>
            </a:xfrm>
            <a:custGeom>
              <a:avLst/>
              <a:gdLst>
                <a:gd name="T0" fmla="*/ 108 w 267"/>
                <a:gd name="T1" fmla="*/ 0 h 182"/>
                <a:gd name="T2" fmla="*/ 73 w 267"/>
                <a:gd name="T3" fmla="*/ 9 h 182"/>
                <a:gd name="T4" fmla="*/ 66 w 267"/>
                <a:gd name="T5" fmla="*/ 8 h 182"/>
                <a:gd name="T6" fmla="*/ 61 w 267"/>
                <a:gd name="T7" fmla="*/ 8 h 182"/>
                <a:gd name="T8" fmla="*/ 38 w 267"/>
                <a:gd name="T9" fmla="*/ 11 h 182"/>
                <a:gd name="T10" fmla="*/ 28 w 267"/>
                <a:gd name="T11" fmla="*/ 13 h 182"/>
                <a:gd name="T12" fmla="*/ 24 w 267"/>
                <a:gd name="T13" fmla="*/ 17 h 182"/>
                <a:gd name="T14" fmla="*/ 65 w 267"/>
                <a:gd name="T15" fmla="*/ 26 h 182"/>
                <a:gd name="T16" fmla="*/ 99 w 267"/>
                <a:gd name="T17" fmla="*/ 45 h 182"/>
                <a:gd name="T18" fmla="*/ 99 w 267"/>
                <a:gd name="T19" fmla="*/ 46 h 182"/>
                <a:gd name="T20" fmla="*/ 60 w 267"/>
                <a:gd name="T21" fmla="*/ 28 h 182"/>
                <a:gd name="T22" fmla="*/ 20 w 267"/>
                <a:gd name="T23" fmla="*/ 26 h 182"/>
                <a:gd name="T24" fmla="*/ 10 w 267"/>
                <a:gd name="T25" fmla="*/ 27 h 182"/>
                <a:gd name="T26" fmla="*/ 5 w 267"/>
                <a:gd name="T27" fmla="*/ 30 h 182"/>
                <a:gd name="T28" fmla="*/ 55 w 267"/>
                <a:gd name="T29" fmla="*/ 50 h 182"/>
                <a:gd name="T30" fmla="*/ 90 w 267"/>
                <a:gd name="T31" fmla="*/ 68 h 182"/>
                <a:gd name="T32" fmla="*/ 90 w 267"/>
                <a:gd name="T33" fmla="*/ 70 h 182"/>
                <a:gd name="T34" fmla="*/ 51 w 267"/>
                <a:gd name="T35" fmla="*/ 54 h 182"/>
                <a:gd name="T36" fmla="*/ 2 w 267"/>
                <a:gd name="T37" fmla="*/ 56 h 182"/>
                <a:gd name="T38" fmla="*/ 43 w 267"/>
                <a:gd name="T39" fmla="*/ 76 h 182"/>
                <a:gd name="T40" fmla="*/ 96 w 267"/>
                <a:gd name="T41" fmla="*/ 106 h 182"/>
                <a:gd name="T42" fmla="*/ 72 w 267"/>
                <a:gd name="T43" fmla="*/ 103 h 182"/>
                <a:gd name="T44" fmla="*/ 72 w 267"/>
                <a:gd name="T45" fmla="*/ 103 h 182"/>
                <a:gd name="T46" fmla="*/ 26 w 267"/>
                <a:gd name="T47" fmla="*/ 122 h 182"/>
                <a:gd name="T48" fmla="*/ 69 w 267"/>
                <a:gd name="T49" fmla="*/ 126 h 182"/>
                <a:gd name="T50" fmla="*/ 71 w 267"/>
                <a:gd name="T51" fmla="*/ 126 h 182"/>
                <a:gd name="T52" fmla="*/ 145 w 267"/>
                <a:gd name="T53" fmla="*/ 154 h 182"/>
                <a:gd name="T54" fmla="*/ 225 w 267"/>
                <a:gd name="T55" fmla="*/ 182 h 182"/>
                <a:gd name="T56" fmla="*/ 245 w 267"/>
                <a:gd name="T57" fmla="*/ 151 h 182"/>
                <a:gd name="T58" fmla="*/ 257 w 267"/>
                <a:gd name="T59" fmla="*/ 135 h 182"/>
                <a:gd name="T60" fmla="*/ 267 w 267"/>
                <a:gd name="T61" fmla="*/ 121 h 182"/>
                <a:gd name="T62" fmla="*/ 228 w 267"/>
                <a:gd name="T63" fmla="*/ 98 h 182"/>
                <a:gd name="T64" fmla="*/ 173 w 267"/>
                <a:gd name="T65" fmla="*/ 40 h 182"/>
                <a:gd name="T66" fmla="*/ 108 w 267"/>
                <a:gd name="T67" fmla="*/ 0 h 182"/>
                <a:gd name="T68" fmla="*/ 108 w 267"/>
                <a:gd name="T69" fmla="*/ 23 h 182"/>
                <a:gd name="T70" fmla="*/ 98 w 267"/>
                <a:gd name="T71" fmla="*/ 19 h 182"/>
                <a:gd name="T72" fmla="*/ 102 w 267"/>
                <a:gd name="T73" fmla="*/ 18 h 182"/>
                <a:gd name="T74" fmla="*/ 113 w 267"/>
                <a:gd name="T75" fmla="*/ 24 h 182"/>
                <a:gd name="T76" fmla="*/ 112 w 267"/>
                <a:gd name="T77" fmla="*/ 25 h 182"/>
                <a:gd name="T78" fmla="*/ 112 w 267"/>
                <a:gd name="T79" fmla="*/ 25 h 182"/>
                <a:gd name="T80" fmla="*/ 108 w 267"/>
                <a:gd name="T81"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7" h="182">
                  <a:moveTo>
                    <a:pt x="108" y="0"/>
                  </a:moveTo>
                  <a:cubicBezTo>
                    <a:pt x="107" y="0"/>
                    <a:pt x="87" y="4"/>
                    <a:pt x="73" y="9"/>
                  </a:cubicBezTo>
                  <a:cubicBezTo>
                    <a:pt x="71" y="8"/>
                    <a:pt x="69" y="8"/>
                    <a:pt x="66" y="8"/>
                  </a:cubicBezTo>
                  <a:cubicBezTo>
                    <a:pt x="65" y="8"/>
                    <a:pt x="63" y="8"/>
                    <a:pt x="61" y="8"/>
                  </a:cubicBezTo>
                  <a:cubicBezTo>
                    <a:pt x="53" y="9"/>
                    <a:pt x="45" y="9"/>
                    <a:pt x="38" y="11"/>
                  </a:cubicBezTo>
                  <a:cubicBezTo>
                    <a:pt x="34" y="11"/>
                    <a:pt x="31" y="12"/>
                    <a:pt x="28" y="13"/>
                  </a:cubicBezTo>
                  <a:cubicBezTo>
                    <a:pt x="26" y="14"/>
                    <a:pt x="24" y="15"/>
                    <a:pt x="24" y="17"/>
                  </a:cubicBezTo>
                  <a:cubicBezTo>
                    <a:pt x="23" y="29"/>
                    <a:pt x="65" y="26"/>
                    <a:pt x="65" y="26"/>
                  </a:cubicBezTo>
                  <a:cubicBezTo>
                    <a:pt x="99" y="45"/>
                    <a:pt x="99" y="45"/>
                    <a:pt x="99" y="45"/>
                  </a:cubicBezTo>
                  <a:cubicBezTo>
                    <a:pt x="99" y="45"/>
                    <a:pt x="99" y="45"/>
                    <a:pt x="99" y="46"/>
                  </a:cubicBezTo>
                  <a:cubicBezTo>
                    <a:pt x="87" y="41"/>
                    <a:pt x="61" y="29"/>
                    <a:pt x="60" y="28"/>
                  </a:cubicBezTo>
                  <a:cubicBezTo>
                    <a:pt x="57" y="27"/>
                    <a:pt x="28" y="25"/>
                    <a:pt x="20" y="26"/>
                  </a:cubicBezTo>
                  <a:cubicBezTo>
                    <a:pt x="17" y="26"/>
                    <a:pt x="13" y="26"/>
                    <a:pt x="10" y="27"/>
                  </a:cubicBezTo>
                  <a:cubicBezTo>
                    <a:pt x="8" y="28"/>
                    <a:pt x="5" y="28"/>
                    <a:pt x="5" y="30"/>
                  </a:cubicBezTo>
                  <a:cubicBezTo>
                    <a:pt x="4" y="44"/>
                    <a:pt x="48" y="49"/>
                    <a:pt x="55" y="50"/>
                  </a:cubicBezTo>
                  <a:cubicBezTo>
                    <a:pt x="90" y="68"/>
                    <a:pt x="90" y="68"/>
                    <a:pt x="90" y="68"/>
                  </a:cubicBezTo>
                  <a:cubicBezTo>
                    <a:pt x="90" y="69"/>
                    <a:pt x="90" y="69"/>
                    <a:pt x="90" y="70"/>
                  </a:cubicBezTo>
                  <a:cubicBezTo>
                    <a:pt x="51" y="54"/>
                    <a:pt x="51" y="54"/>
                    <a:pt x="51" y="54"/>
                  </a:cubicBezTo>
                  <a:cubicBezTo>
                    <a:pt x="51" y="54"/>
                    <a:pt x="3" y="48"/>
                    <a:pt x="2" y="56"/>
                  </a:cubicBezTo>
                  <a:cubicBezTo>
                    <a:pt x="0" y="64"/>
                    <a:pt x="18" y="73"/>
                    <a:pt x="43" y="76"/>
                  </a:cubicBezTo>
                  <a:cubicBezTo>
                    <a:pt x="43" y="76"/>
                    <a:pt x="69" y="83"/>
                    <a:pt x="96" y="106"/>
                  </a:cubicBezTo>
                  <a:cubicBezTo>
                    <a:pt x="91" y="104"/>
                    <a:pt x="80" y="102"/>
                    <a:pt x="72" y="103"/>
                  </a:cubicBezTo>
                  <a:cubicBezTo>
                    <a:pt x="72" y="103"/>
                    <a:pt x="72" y="103"/>
                    <a:pt x="72" y="103"/>
                  </a:cubicBezTo>
                  <a:cubicBezTo>
                    <a:pt x="28" y="105"/>
                    <a:pt x="25" y="121"/>
                    <a:pt x="26" y="122"/>
                  </a:cubicBezTo>
                  <a:cubicBezTo>
                    <a:pt x="32" y="129"/>
                    <a:pt x="48" y="127"/>
                    <a:pt x="69" y="126"/>
                  </a:cubicBezTo>
                  <a:cubicBezTo>
                    <a:pt x="70" y="126"/>
                    <a:pt x="71" y="126"/>
                    <a:pt x="71" y="126"/>
                  </a:cubicBezTo>
                  <a:cubicBezTo>
                    <a:pt x="103" y="130"/>
                    <a:pt x="119" y="150"/>
                    <a:pt x="145" y="154"/>
                  </a:cubicBezTo>
                  <a:cubicBezTo>
                    <a:pt x="156" y="155"/>
                    <a:pt x="170" y="146"/>
                    <a:pt x="225" y="182"/>
                  </a:cubicBezTo>
                  <a:cubicBezTo>
                    <a:pt x="230" y="171"/>
                    <a:pt x="238" y="160"/>
                    <a:pt x="245" y="151"/>
                  </a:cubicBezTo>
                  <a:cubicBezTo>
                    <a:pt x="249" y="146"/>
                    <a:pt x="253" y="141"/>
                    <a:pt x="257" y="135"/>
                  </a:cubicBezTo>
                  <a:cubicBezTo>
                    <a:pt x="261" y="131"/>
                    <a:pt x="266" y="126"/>
                    <a:pt x="267" y="121"/>
                  </a:cubicBezTo>
                  <a:cubicBezTo>
                    <a:pt x="253" y="115"/>
                    <a:pt x="241" y="107"/>
                    <a:pt x="228" y="98"/>
                  </a:cubicBezTo>
                  <a:cubicBezTo>
                    <a:pt x="215" y="89"/>
                    <a:pt x="201" y="59"/>
                    <a:pt x="173" y="40"/>
                  </a:cubicBezTo>
                  <a:cubicBezTo>
                    <a:pt x="149" y="23"/>
                    <a:pt x="109" y="0"/>
                    <a:pt x="108" y="0"/>
                  </a:cubicBezTo>
                  <a:close/>
                  <a:moveTo>
                    <a:pt x="108" y="23"/>
                  </a:moveTo>
                  <a:cubicBezTo>
                    <a:pt x="106" y="22"/>
                    <a:pt x="102" y="21"/>
                    <a:pt x="98" y="19"/>
                  </a:cubicBezTo>
                  <a:cubicBezTo>
                    <a:pt x="99" y="19"/>
                    <a:pt x="101" y="19"/>
                    <a:pt x="102" y="18"/>
                  </a:cubicBezTo>
                  <a:cubicBezTo>
                    <a:pt x="103" y="19"/>
                    <a:pt x="108" y="21"/>
                    <a:pt x="113" y="24"/>
                  </a:cubicBezTo>
                  <a:cubicBezTo>
                    <a:pt x="113" y="25"/>
                    <a:pt x="112" y="25"/>
                    <a:pt x="112" y="25"/>
                  </a:cubicBezTo>
                  <a:cubicBezTo>
                    <a:pt x="112" y="25"/>
                    <a:pt x="112" y="25"/>
                    <a:pt x="112" y="25"/>
                  </a:cubicBezTo>
                  <a:cubicBezTo>
                    <a:pt x="110" y="24"/>
                    <a:pt x="108" y="23"/>
                    <a:pt x="108" y="23"/>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5" name="Freeform 331"/>
            <p:cNvSpPr>
              <a:spLocks/>
            </p:cNvSpPr>
            <p:nvPr/>
          </p:nvSpPr>
          <p:spPr bwMode="auto">
            <a:xfrm>
              <a:off x="4512" y="3982"/>
              <a:ext cx="1930" cy="1910"/>
            </a:xfrm>
            <a:custGeom>
              <a:avLst/>
              <a:gdLst>
                <a:gd name="T0" fmla="*/ 484 w 816"/>
                <a:gd name="T1" fmla="*/ 0 h 808"/>
                <a:gd name="T2" fmla="*/ 242 w 816"/>
                <a:gd name="T3" fmla="*/ 281 h 808"/>
                <a:gd name="T4" fmla="*/ 0 w 816"/>
                <a:gd name="T5" fmla="*/ 455 h 808"/>
                <a:gd name="T6" fmla="*/ 131 w 816"/>
                <a:gd name="T7" fmla="*/ 740 h 808"/>
                <a:gd name="T8" fmla="*/ 298 w 816"/>
                <a:gd name="T9" fmla="*/ 776 h 808"/>
                <a:gd name="T10" fmla="*/ 660 w 816"/>
                <a:gd name="T11" fmla="*/ 519 h 808"/>
                <a:gd name="T12" fmla="*/ 804 w 816"/>
                <a:gd name="T13" fmla="*/ 240 h 808"/>
                <a:gd name="T14" fmla="*/ 794 w 816"/>
                <a:gd name="T15" fmla="*/ 198 h 808"/>
                <a:gd name="T16" fmla="*/ 793 w 816"/>
                <a:gd name="T17" fmla="*/ 189 h 808"/>
                <a:gd name="T18" fmla="*/ 614 w 816"/>
                <a:gd name="T19" fmla="*/ 77 h 808"/>
                <a:gd name="T20" fmla="*/ 484 w 816"/>
                <a:gd name="T21"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08">
                  <a:moveTo>
                    <a:pt x="484" y="0"/>
                  </a:moveTo>
                  <a:cubicBezTo>
                    <a:pt x="418" y="102"/>
                    <a:pt x="337" y="196"/>
                    <a:pt x="242" y="281"/>
                  </a:cubicBezTo>
                  <a:cubicBezTo>
                    <a:pt x="166" y="349"/>
                    <a:pt x="85" y="406"/>
                    <a:pt x="0" y="455"/>
                  </a:cubicBezTo>
                  <a:cubicBezTo>
                    <a:pt x="26" y="545"/>
                    <a:pt x="107" y="696"/>
                    <a:pt x="131" y="740"/>
                  </a:cubicBezTo>
                  <a:cubicBezTo>
                    <a:pt x="167" y="808"/>
                    <a:pt x="226" y="798"/>
                    <a:pt x="298" y="776"/>
                  </a:cubicBezTo>
                  <a:cubicBezTo>
                    <a:pt x="437" y="734"/>
                    <a:pt x="563" y="624"/>
                    <a:pt x="660" y="519"/>
                  </a:cubicBezTo>
                  <a:cubicBezTo>
                    <a:pt x="726" y="448"/>
                    <a:pt x="816" y="346"/>
                    <a:pt x="804" y="240"/>
                  </a:cubicBezTo>
                  <a:cubicBezTo>
                    <a:pt x="802" y="226"/>
                    <a:pt x="798" y="212"/>
                    <a:pt x="794" y="198"/>
                  </a:cubicBezTo>
                  <a:cubicBezTo>
                    <a:pt x="793" y="189"/>
                    <a:pt x="793" y="189"/>
                    <a:pt x="793" y="189"/>
                  </a:cubicBezTo>
                  <a:cubicBezTo>
                    <a:pt x="719" y="140"/>
                    <a:pt x="672" y="117"/>
                    <a:pt x="614" y="77"/>
                  </a:cubicBezTo>
                  <a:cubicBezTo>
                    <a:pt x="578" y="52"/>
                    <a:pt x="531" y="14"/>
                    <a:pt x="484" y="0"/>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6" name="Freeform 332"/>
            <p:cNvSpPr>
              <a:spLocks/>
            </p:cNvSpPr>
            <p:nvPr/>
          </p:nvSpPr>
          <p:spPr bwMode="auto">
            <a:xfrm>
              <a:off x="4839" y="4383"/>
              <a:ext cx="1780" cy="1653"/>
            </a:xfrm>
            <a:custGeom>
              <a:avLst/>
              <a:gdLst>
                <a:gd name="T0" fmla="*/ 427 w 753"/>
                <a:gd name="T1" fmla="*/ 416 h 699"/>
                <a:gd name="T2" fmla="*/ 0 w 753"/>
                <a:gd name="T3" fmla="*/ 578 h 699"/>
                <a:gd name="T4" fmla="*/ 20 w 753"/>
                <a:gd name="T5" fmla="*/ 612 h 699"/>
                <a:gd name="T6" fmla="*/ 488 w 753"/>
                <a:gd name="T7" fmla="*/ 479 h 699"/>
                <a:gd name="T8" fmla="*/ 675 w 753"/>
                <a:gd name="T9" fmla="*/ 29 h 699"/>
                <a:gd name="T10" fmla="*/ 633 w 753"/>
                <a:gd name="T11" fmla="*/ 0 h 699"/>
                <a:gd name="T12" fmla="*/ 427 w 753"/>
                <a:gd name="T13" fmla="*/ 416 h 699"/>
              </a:gdLst>
              <a:ahLst/>
              <a:cxnLst>
                <a:cxn ang="0">
                  <a:pos x="T0" y="T1"/>
                </a:cxn>
                <a:cxn ang="0">
                  <a:pos x="T2" y="T3"/>
                </a:cxn>
                <a:cxn ang="0">
                  <a:pos x="T4" y="T5"/>
                </a:cxn>
                <a:cxn ang="0">
                  <a:pos x="T6" y="T7"/>
                </a:cxn>
                <a:cxn ang="0">
                  <a:pos x="T8" y="T9"/>
                </a:cxn>
                <a:cxn ang="0">
                  <a:pos x="T10" y="T11"/>
                </a:cxn>
                <a:cxn ang="0">
                  <a:pos x="T12" y="T13"/>
                </a:cxn>
              </a:cxnLst>
              <a:rect l="0" t="0" r="r" b="b"/>
              <a:pathLst>
                <a:path w="753" h="699">
                  <a:moveTo>
                    <a:pt x="427" y="416"/>
                  </a:moveTo>
                  <a:cubicBezTo>
                    <a:pt x="272" y="554"/>
                    <a:pt x="96" y="617"/>
                    <a:pt x="0" y="578"/>
                  </a:cubicBezTo>
                  <a:cubicBezTo>
                    <a:pt x="5" y="590"/>
                    <a:pt x="11" y="602"/>
                    <a:pt x="20" y="612"/>
                  </a:cubicBezTo>
                  <a:cubicBezTo>
                    <a:pt x="98" y="699"/>
                    <a:pt x="308" y="640"/>
                    <a:pt x="488" y="479"/>
                  </a:cubicBezTo>
                  <a:cubicBezTo>
                    <a:pt x="669" y="318"/>
                    <a:pt x="753" y="117"/>
                    <a:pt x="675" y="29"/>
                  </a:cubicBezTo>
                  <a:cubicBezTo>
                    <a:pt x="663" y="16"/>
                    <a:pt x="649" y="7"/>
                    <a:pt x="633" y="0"/>
                  </a:cubicBezTo>
                  <a:cubicBezTo>
                    <a:pt x="670" y="99"/>
                    <a:pt x="587" y="273"/>
                    <a:pt x="427" y="416"/>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7" name="Freeform 333"/>
            <p:cNvSpPr>
              <a:spLocks/>
            </p:cNvSpPr>
            <p:nvPr/>
          </p:nvSpPr>
          <p:spPr bwMode="auto">
            <a:xfrm>
              <a:off x="4853" y="4369"/>
              <a:ext cx="1506" cy="1402"/>
            </a:xfrm>
            <a:custGeom>
              <a:avLst/>
              <a:gdLst>
                <a:gd name="T0" fmla="*/ 58 w 637"/>
                <a:gd name="T1" fmla="*/ 528 h 593"/>
                <a:gd name="T2" fmla="*/ 215 w 637"/>
                <a:gd name="T3" fmla="*/ 180 h 593"/>
                <a:gd name="T4" fmla="*/ 580 w 637"/>
                <a:gd name="T5" fmla="*/ 64 h 593"/>
                <a:gd name="T6" fmla="*/ 422 w 637"/>
                <a:gd name="T7" fmla="*/ 412 h 593"/>
                <a:gd name="T8" fmla="*/ 58 w 637"/>
                <a:gd name="T9" fmla="*/ 528 h 593"/>
              </a:gdLst>
              <a:ahLst/>
              <a:cxnLst>
                <a:cxn ang="0">
                  <a:pos x="T0" y="T1"/>
                </a:cxn>
                <a:cxn ang="0">
                  <a:pos x="T2" y="T3"/>
                </a:cxn>
                <a:cxn ang="0">
                  <a:pos x="T4" y="T5"/>
                </a:cxn>
                <a:cxn ang="0">
                  <a:pos x="T6" y="T7"/>
                </a:cxn>
                <a:cxn ang="0">
                  <a:pos x="T8" y="T9"/>
                </a:cxn>
              </a:cxnLst>
              <a:rect l="0" t="0" r="r" b="b"/>
              <a:pathLst>
                <a:path w="637" h="593">
                  <a:moveTo>
                    <a:pt x="58" y="528"/>
                  </a:moveTo>
                  <a:cubicBezTo>
                    <a:pt x="0" y="464"/>
                    <a:pt x="71" y="308"/>
                    <a:pt x="215" y="180"/>
                  </a:cubicBezTo>
                  <a:cubicBezTo>
                    <a:pt x="359" y="51"/>
                    <a:pt x="522" y="0"/>
                    <a:pt x="580" y="64"/>
                  </a:cubicBezTo>
                  <a:cubicBezTo>
                    <a:pt x="637" y="128"/>
                    <a:pt x="566" y="284"/>
                    <a:pt x="422" y="412"/>
                  </a:cubicBezTo>
                  <a:cubicBezTo>
                    <a:pt x="278" y="541"/>
                    <a:pt x="115" y="593"/>
                    <a:pt x="58" y="528"/>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8" name="Freeform 334"/>
            <p:cNvSpPr>
              <a:spLocks/>
            </p:cNvSpPr>
            <p:nvPr/>
          </p:nvSpPr>
          <p:spPr bwMode="auto">
            <a:xfrm>
              <a:off x="3737" y="3967"/>
              <a:ext cx="454" cy="717"/>
            </a:xfrm>
            <a:custGeom>
              <a:avLst/>
              <a:gdLst>
                <a:gd name="T0" fmla="*/ 108 w 192"/>
                <a:gd name="T1" fmla="*/ 0 h 303"/>
                <a:gd name="T2" fmla="*/ 90 w 192"/>
                <a:gd name="T3" fmla="*/ 32 h 303"/>
                <a:gd name="T4" fmla="*/ 95 w 192"/>
                <a:gd name="T5" fmla="*/ 68 h 303"/>
                <a:gd name="T6" fmla="*/ 92 w 192"/>
                <a:gd name="T7" fmla="*/ 80 h 303"/>
                <a:gd name="T8" fmla="*/ 85 w 192"/>
                <a:gd name="T9" fmla="*/ 72 h 303"/>
                <a:gd name="T10" fmla="*/ 70 w 192"/>
                <a:gd name="T11" fmla="*/ 41 h 303"/>
                <a:gd name="T12" fmla="*/ 67 w 192"/>
                <a:gd name="T13" fmla="*/ 38 h 303"/>
                <a:gd name="T14" fmla="*/ 89 w 192"/>
                <a:gd name="T15" fmla="*/ 24 h 303"/>
                <a:gd name="T16" fmla="*/ 43 w 192"/>
                <a:gd name="T17" fmla="*/ 10 h 303"/>
                <a:gd name="T18" fmla="*/ 35 w 192"/>
                <a:gd name="T19" fmla="*/ 11 h 303"/>
                <a:gd name="T20" fmla="*/ 31 w 192"/>
                <a:gd name="T21" fmla="*/ 12 h 303"/>
                <a:gd name="T22" fmla="*/ 29 w 192"/>
                <a:gd name="T23" fmla="*/ 17 h 303"/>
                <a:gd name="T24" fmla="*/ 29 w 192"/>
                <a:gd name="T25" fmla="*/ 17 h 303"/>
                <a:gd name="T26" fmla="*/ 28 w 192"/>
                <a:gd name="T27" fmla="*/ 18 h 303"/>
                <a:gd name="T28" fmla="*/ 28 w 192"/>
                <a:gd name="T29" fmla="*/ 18 h 303"/>
                <a:gd name="T30" fmla="*/ 29 w 192"/>
                <a:gd name="T31" fmla="*/ 30 h 303"/>
                <a:gd name="T32" fmla="*/ 21 w 192"/>
                <a:gd name="T33" fmla="*/ 67 h 303"/>
                <a:gd name="T34" fmla="*/ 20 w 192"/>
                <a:gd name="T35" fmla="*/ 67 h 303"/>
                <a:gd name="T36" fmla="*/ 12 w 192"/>
                <a:gd name="T37" fmla="*/ 95 h 303"/>
                <a:gd name="T38" fmla="*/ 13 w 192"/>
                <a:gd name="T39" fmla="*/ 100 h 303"/>
                <a:gd name="T40" fmla="*/ 7 w 192"/>
                <a:gd name="T41" fmla="*/ 125 h 303"/>
                <a:gd name="T42" fmla="*/ 5 w 192"/>
                <a:gd name="T43" fmla="*/ 131 h 303"/>
                <a:gd name="T44" fmla="*/ 30 w 192"/>
                <a:gd name="T45" fmla="*/ 181 h 303"/>
                <a:gd name="T46" fmla="*/ 68 w 192"/>
                <a:gd name="T47" fmla="*/ 232 h 303"/>
                <a:gd name="T48" fmla="*/ 103 w 192"/>
                <a:gd name="T49" fmla="*/ 303 h 303"/>
                <a:gd name="T50" fmla="*/ 153 w 192"/>
                <a:gd name="T51" fmla="*/ 278 h 303"/>
                <a:gd name="T52" fmla="*/ 192 w 192"/>
                <a:gd name="T53" fmla="*/ 266 h 303"/>
                <a:gd name="T54" fmla="*/ 157 w 192"/>
                <a:gd name="T55" fmla="*/ 222 h 303"/>
                <a:gd name="T56" fmla="*/ 141 w 192"/>
                <a:gd name="T57" fmla="*/ 171 h 303"/>
                <a:gd name="T58" fmla="*/ 150 w 192"/>
                <a:gd name="T59" fmla="*/ 148 h 303"/>
                <a:gd name="T60" fmla="*/ 126 w 192"/>
                <a:gd name="T61" fmla="*/ 69 h 303"/>
                <a:gd name="T62" fmla="*/ 115 w 192"/>
                <a:gd name="T63" fmla="*/ 21 h 303"/>
                <a:gd name="T64" fmla="*/ 108 w 192"/>
                <a:gd name="T65"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2" h="303">
                  <a:moveTo>
                    <a:pt x="108" y="0"/>
                  </a:moveTo>
                  <a:cubicBezTo>
                    <a:pt x="103" y="0"/>
                    <a:pt x="89" y="8"/>
                    <a:pt x="90" y="32"/>
                  </a:cubicBezTo>
                  <a:cubicBezTo>
                    <a:pt x="90" y="43"/>
                    <a:pt x="93" y="57"/>
                    <a:pt x="95" y="68"/>
                  </a:cubicBezTo>
                  <a:cubicBezTo>
                    <a:pt x="95" y="72"/>
                    <a:pt x="97" y="83"/>
                    <a:pt x="92" y="80"/>
                  </a:cubicBezTo>
                  <a:cubicBezTo>
                    <a:pt x="90" y="79"/>
                    <a:pt x="87" y="76"/>
                    <a:pt x="85" y="72"/>
                  </a:cubicBezTo>
                  <a:cubicBezTo>
                    <a:pt x="83" y="63"/>
                    <a:pt x="77" y="52"/>
                    <a:pt x="70" y="41"/>
                  </a:cubicBezTo>
                  <a:cubicBezTo>
                    <a:pt x="69" y="40"/>
                    <a:pt x="68" y="39"/>
                    <a:pt x="67" y="38"/>
                  </a:cubicBezTo>
                  <a:cubicBezTo>
                    <a:pt x="81" y="34"/>
                    <a:pt x="90" y="29"/>
                    <a:pt x="89" y="24"/>
                  </a:cubicBezTo>
                  <a:cubicBezTo>
                    <a:pt x="88" y="15"/>
                    <a:pt x="68" y="9"/>
                    <a:pt x="43" y="10"/>
                  </a:cubicBezTo>
                  <a:cubicBezTo>
                    <a:pt x="40" y="10"/>
                    <a:pt x="38" y="11"/>
                    <a:pt x="35" y="11"/>
                  </a:cubicBezTo>
                  <a:cubicBezTo>
                    <a:pt x="34" y="11"/>
                    <a:pt x="32" y="11"/>
                    <a:pt x="31" y="12"/>
                  </a:cubicBezTo>
                  <a:cubicBezTo>
                    <a:pt x="30" y="13"/>
                    <a:pt x="29" y="15"/>
                    <a:pt x="29" y="17"/>
                  </a:cubicBezTo>
                  <a:cubicBezTo>
                    <a:pt x="29" y="17"/>
                    <a:pt x="29" y="17"/>
                    <a:pt x="29" y="17"/>
                  </a:cubicBezTo>
                  <a:cubicBezTo>
                    <a:pt x="28" y="17"/>
                    <a:pt x="28" y="18"/>
                    <a:pt x="28" y="18"/>
                  </a:cubicBezTo>
                  <a:cubicBezTo>
                    <a:pt x="28" y="18"/>
                    <a:pt x="28" y="18"/>
                    <a:pt x="28" y="18"/>
                  </a:cubicBezTo>
                  <a:cubicBezTo>
                    <a:pt x="28" y="20"/>
                    <a:pt x="31" y="30"/>
                    <a:pt x="29" y="30"/>
                  </a:cubicBezTo>
                  <a:cubicBezTo>
                    <a:pt x="22" y="29"/>
                    <a:pt x="21" y="60"/>
                    <a:pt x="21" y="67"/>
                  </a:cubicBezTo>
                  <a:cubicBezTo>
                    <a:pt x="21" y="67"/>
                    <a:pt x="21" y="67"/>
                    <a:pt x="20" y="67"/>
                  </a:cubicBezTo>
                  <a:cubicBezTo>
                    <a:pt x="15" y="72"/>
                    <a:pt x="11" y="83"/>
                    <a:pt x="12" y="95"/>
                  </a:cubicBezTo>
                  <a:cubicBezTo>
                    <a:pt x="12" y="96"/>
                    <a:pt x="13" y="99"/>
                    <a:pt x="13" y="100"/>
                  </a:cubicBezTo>
                  <a:cubicBezTo>
                    <a:pt x="7" y="107"/>
                    <a:pt x="7" y="118"/>
                    <a:pt x="7" y="125"/>
                  </a:cubicBezTo>
                  <a:cubicBezTo>
                    <a:pt x="7" y="126"/>
                    <a:pt x="6" y="131"/>
                    <a:pt x="5" y="131"/>
                  </a:cubicBezTo>
                  <a:cubicBezTo>
                    <a:pt x="0" y="153"/>
                    <a:pt x="17" y="166"/>
                    <a:pt x="30" y="181"/>
                  </a:cubicBezTo>
                  <a:cubicBezTo>
                    <a:pt x="45" y="197"/>
                    <a:pt x="57" y="213"/>
                    <a:pt x="68" y="232"/>
                  </a:cubicBezTo>
                  <a:cubicBezTo>
                    <a:pt x="81" y="255"/>
                    <a:pt x="94" y="277"/>
                    <a:pt x="103" y="303"/>
                  </a:cubicBezTo>
                  <a:cubicBezTo>
                    <a:pt x="115" y="291"/>
                    <a:pt x="137" y="285"/>
                    <a:pt x="153" y="278"/>
                  </a:cubicBezTo>
                  <a:cubicBezTo>
                    <a:pt x="163" y="274"/>
                    <a:pt x="181" y="265"/>
                    <a:pt x="192" y="266"/>
                  </a:cubicBezTo>
                  <a:cubicBezTo>
                    <a:pt x="177" y="255"/>
                    <a:pt x="166" y="237"/>
                    <a:pt x="157" y="222"/>
                  </a:cubicBezTo>
                  <a:cubicBezTo>
                    <a:pt x="148" y="209"/>
                    <a:pt x="134" y="186"/>
                    <a:pt x="141" y="171"/>
                  </a:cubicBezTo>
                  <a:cubicBezTo>
                    <a:pt x="145" y="162"/>
                    <a:pt x="148" y="159"/>
                    <a:pt x="150" y="148"/>
                  </a:cubicBezTo>
                  <a:cubicBezTo>
                    <a:pt x="152" y="128"/>
                    <a:pt x="134" y="86"/>
                    <a:pt x="126" y="69"/>
                  </a:cubicBezTo>
                  <a:cubicBezTo>
                    <a:pt x="121" y="58"/>
                    <a:pt x="114" y="39"/>
                    <a:pt x="115" y="21"/>
                  </a:cubicBezTo>
                  <a:cubicBezTo>
                    <a:pt x="116" y="17"/>
                    <a:pt x="115" y="0"/>
                    <a:pt x="108" y="0"/>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9" name="Freeform 335"/>
            <p:cNvSpPr>
              <a:spLocks/>
            </p:cNvSpPr>
            <p:nvPr/>
          </p:nvSpPr>
          <p:spPr bwMode="auto">
            <a:xfrm>
              <a:off x="3806" y="4036"/>
              <a:ext cx="26" cy="61"/>
            </a:xfrm>
            <a:custGeom>
              <a:avLst/>
              <a:gdLst>
                <a:gd name="T0" fmla="*/ 0 w 11"/>
                <a:gd name="T1" fmla="*/ 1 h 26"/>
                <a:gd name="T2" fmla="*/ 9 w 11"/>
                <a:gd name="T3" fmla="*/ 26 h 26"/>
                <a:gd name="T4" fmla="*/ 11 w 11"/>
                <a:gd name="T5" fmla="*/ 25 h 26"/>
                <a:gd name="T6" fmla="*/ 1 w 11"/>
                <a:gd name="T7" fmla="*/ 0 h 26"/>
                <a:gd name="T8" fmla="*/ 0 w 11"/>
                <a:gd name="T9" fmla="*/ 1 h 26"/>
              </a:gdLst>
              <a:ahLst/>
              <a:cxnLst>
                <a:cxn ang="0">
                  <a:pos x="T0" y="T1"/>
                </a:cxn>
                <a:cxn ang="0">
                  <a:pos x="T2" y="T3"/>
                </a:cxn>
                <a:cxn ang="0">
                  <a:pos x="T4" y="T5"/>
                </a:cxn>
                <a:cxn ang="0">
                  <a:pos x="T6" y="T7"/>
                </a:cxn>
                <a:cxn ang="0">
                  <a:pos x="T8" y="T9"/>
                </a:cxn>
              </a:cxnLst>
              <a:rect l="0" t="0" r="r" b="b"/>
              <a:pathLst>
                <a:path w="11" h="26">
                  <a:moveTo>
                    <a:pt x="0" y="1"/>
                  </a:moveTo>
                  <a:cubicBezTo>
                    <a:pt x="2" y="8"/>
                    <a:pt x="8" y="22"/>
                    <a:pt x="9" y="26"/>
                  </a:cubicBezTo>
                  <a:cubicBezTo>
                    <a:pt x="11" y="25"/>
                    <a:pt x="11" y="25"/>
                    <a:pt x="11" y="25"/>
                  </a:cubicBezTo>
                  <a:cubicBezTo>
                    <a:pt x="9" y="21"/>
                    <a:pt x="4" y="6"/>
                    <a:pt x="1" y="0"/>
                  </a:cubicBezTo>
                  <a:cubicBezTo>
                    <a:pt x="1" y="0"/>
                    <a:pt x="0" y="0"/>
                    <a:pt x="0" y="1"/>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0" name="Freeform 336"/>
            <p:cNvSpPr>
              <a:spLocks/>
            </p:cNvSpPr>
            <p:nvPr/>
          </p:nvSpPr>
          <p:spPr bwMode="auto">
            <a:xfrm>
              <a:off x="3822" y="4395"/>
              <a:ext cx="348" cy="260"/>
            </a:xfrm>
            <a:custGeom>
              <a:avLst/>
              <a:gdLst>
                <a:gd name="T0" fmla="*/ 260 w 348"/>
                <a:gd name="T1" fmla="*/ 0 h 260"/>
                <a:gd name="T2" fmla="*/ 0 w 348"/>
                <a:gd name="T3" fmla="*/ 142 h 260"/>
                <a:gd name="T4" fmla="*/ 107 w 348"/>
                <a:gd name="T5" fmla="*/ 260 h 260"/>
                <a:gd name="T6" fmla="*/ 348 w 348"/>
                <a:gd name="T7" fmla="*/ 156 h 260"/>
                <a:gd name="T8" fmla="*/ 260 w 348"/>
                <a:gd name="T9" fmla="*/ 0 h 260"/>
              </a:gdLst>
              <a:ahLst/>
              <a:cxnLst>
                <a:cxn ang="0">
                  <a:pos x="T0" y="T1"/>
                </a:cxn>
                <a:cxn ang="0">
                  <a:pos x="T2" y="T3"/>
                </a:cxn>
                <a:cxn ang="0">
                  <a:pos x="T4" y="T5"/>
                </a:cxn>
                <a:cxn ang="0">
                  <a:pos x="T6" y="T7"/>
                </a:cxn>
                <a:cxn ang="0">
                  <a:pos x="T8" y="T9"/>
                </a:cxn>
              </a:cxnLst>
              <a:rect l="0" t="0" r="r" b="b"/>
              <a:pathLst>
                <a:path w="348" h="260">
                  <a:moveTo>
                    <a:pt x="260" y="0"/>
                  </a:moveTo>
                  <a:lnTo>
                    <a:pt x="0" y="142"/>
                  </a:lnTo>
                  <a:lnTo>
                    <a:pt x="107" y="260"/>
                  </a:lnTo>
                  <a:lnTo>
                    <a:pt x="348" y="156"/>
                  </a:lnTo>
                  <a:lnTo>
                    <a:pt x="260" y="0"/>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1" name="Freeform 337"/>
            <p:cNvSpPr>
              <a:spLocks/>
            </p:cNvSpPr>
            <p:nvPr/>
          </p:nvSpPr>
          <p:spPr bwMode="auto">
            <a:xfrm>
              <a:off x="4770" y="4185"/>
              <a:ext cx="1234" cy="1172"/>
            </a:xfrm>
            <a:custGeom>
              <a:avLst/>
              <a:gdLst>
                <a:gd name="T0" fmla="*/ 133 w 522"/>
                <a:gd name="T1" fmla="*/ 195 h 496"/>
                <a:gd name="T2" fmla="*/ 0 w 522"/>
                <a:gd name="T3" fmla="*/ 300 h 496"/>
                <a:gd name="T4" fmla="*/ 115 w 522"/>
                <a:gd name="T5" fmla="*/ 453 h 496"/>
                <a:gd name="T6" fmla="*/ 132 w 522"/>
                <a:gd name="T7" fmla="*/ 496 h 496"/>
                <a:gd name="T8" fmla="*/ 211 w 522"/>
                <a:gd name="T9" fmla="*/ 463 h 496"/>
                <a:gd name="T10" fmla="*/ 345 w 522"/>
                <a:gd name="T11" fmla="*/ 382 h 496"/>
                <a:gd name="T12" fmla="*/ 445 w 522"/>
                <a:gd name="T13" fmla="*/ 285 h 496"/>
                <a:gd name="T14" fmla="*/ 522 w 522"/>
                <a:gd name="T15" fmla="*/ 207 h 496"/>
                <a:gd name="T16" fmla="*/ 483 w 522"/>
                <a:gd name="T17" fmla="*/ 138 h 496"/>
                <a:gd name="T18" fmla="*/ 314 w 522"/>
                <a:gd name="T19" fmla="*/ 0 h 496"/>
                <a:gd name="T20" fmla="*/ 133 w 522"/>
                <a:gd name="T21" fmla="*/ 19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2" h="496">
                  <a:moveTo>
                    <a:pt x="133" y="195"/>
                  </a:moveTo>
                  <a:cubicBezTo>
                    <a:pt x="90" y="233"/>
                    <a:pt x="46" y="268"/>
                    <a:pt x="0" y="300"/>
                  </a:cubicBezTo>
                  <a:cubicBezTo>
                    <a:pt x="47" y="361"/>
                    <a:pt x="109" y="442"/>
                    <a:pt x="115" y="453"/>
                  </a:cubicBezTo>
                  <a:cubicBezTo>
                    <a:pt x="122" y="467"/>
                    <a:pt x="122" y="483"/>
                    <a:pt x="132" y="496"/>
                  </a:cubicBezTo>
                  <a:cubicBezTo>
                    <a:pt x="159" y="491"/>
                    <a:pt x="185" y="474"/>
                    <a:pt x="211" y="463"/>
                  </a:cubicBezTo>
                  <a:cubicBezTo>
                    <a:pt x="260" y="443"/>
                    <a:pt x="304" y="416"/>
                    <a:pt x="345" y="382"/>
                  </a:cubicBezTo>
                  <a:cubicBezTo>
                    <a:pt x="381" y="351"/>
                    <a:pt x="413" y="319"/>
                    <a:pt x="445" y="285"/>
                  </a:cubicBezTo>
                  <a:cubicBezTo>
                    <a:pt x="463" y="266"/>
                    <a:pt x="519" y="235"/>
                    <a:pt x="522" y="207"/>
                  </a:cubicBezTo>
                  <a:cubicBezTo>
                    <a:pt x="483" y="138"/>
                    <a:pt x="483" y="138"/>
                    <a:pt x="483" y="138"/>
                  </a:cubicBezTo>
                  <a:cubicBezTo>
                    <a:pt x="463" y="124"/>
                    <a:pt x="372" y="48"/>
                    <a:pt x="314" y="0"/>
                  </a:cubicBezTo>
                  <a:cubicBezTo>
                    <a:pt x="261" y="69"/>
                    <a:pt x="201" y="135"/>
                    <a:pt x="133" y="195"/>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2" name="Freeform 338"/>
            <p:cNvSpPr>
              <a:spLocks/>
            </p:cNvSpPr>
            <p:nvPr/>
          </p:nvSpPr>
          <p:spPr bwMode="auto">
            <a:xfrm>
              <a:off x="3929" y="4525"/>
              <a:ext cx="1342" cy="1152"/>
            </a:xfrm>
            <a:custGeom>
              <a:avLst/>
              <a:gdLst>
                <a:gd name="T0" fmla="*/ 0 w 568"/>
                <a:gd name="T1" fmla="*/ 55 h 487"/>
                <a:gd name="T2" fmla="*/ 105 w 568"/>
                <a:gd name="T3" fmla="*/ 0 h 487"/>
                <a:gd name="T4" fmla="*/ 242 w 568"/>
                <a:gd name="T5" fmla="*/ 206 h 487"/>
                <a:gd name="T6" fmla="*/ 568 w 568"/>
                <a:gd name="T7" fmla="*/ 340 h 487"/>
                <a:gd name="T8" fmla="*/ 487 w 568"/>
                <a:gd name="T9" fmla="*/ 487 h 487"/>
                <a:gd name="T10" fmla="*/ 360 w 568"/>
                <a:gd name="T11" fmla="*/ 428 h 487"/>
                <a:gd name="T12" fmla="*/ 144 w 568"/>
                <a:gd name="T13" fmla="*/ 300 h 487"/>
                <a:gd name="T14" fmla="*/ 0 w 568"/>
                <a:gd name="T15" fmla="*/ 55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8" h="487">
                  <a:moveTo>
                    <a:pt x="0" y="55"/>
                  </a:moveTo>
                  <a:cubicBezTo>
                    <a:pt x="105" y="0"/>
                    <a:pt x="105" y="0"/>
                    <a:pt x="105" y="0"/>
                  </a:cubicBezTo>
                  <a:cubicBezTo>
                    <a:pt x="124" y="35"/>
                    <a:pt x="174" y="123"/>
                    <a:pt x="242" y="206"/>
                  </a:cubicBezTo>
                  <a:cubicBezTo>
                    <a:pt x="284" y="241"/>
                    <a:pt x="539" y="324"/>
                    <a:pt x="568" y="340"/>
                  </a:cubicBezTo>
                  <a:cubicBezTo>
                    <a:pt x="487" y="487"/>
                    <a:pt x="487" y="487"/>
                    <a:pt x="487" y="487"/>
                  </a:cubicBezTo>
                  <a:cubicBezTo>
                    <a:pt x="463" y="474"/>
                    <a:pt x="411" y="451"/>
                    <a:pt x="360" y="428"/>
                  </a:cubicBezTo>
                  <a:cubicBezTo>
                    <a:pt x="199" y="356"/>
                    <a:pt x="164" y="329"/>
                    <a:pt x="144" y="300"/>
                  </a:cubicBezTo>
                  <a:cubicBezTo>
                    <a:pt x="70" y="197"/>
                    <a:pt x="34" y="108"/>
                    <a:pt x="0" y="55"/>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3" name="Freeform 339"/>
            <p:cNvSpPr>
              <a:spLocks/>
            </p:cNvSpPr>
            <p:nvPr/>
          </p:nvSpPr>
          <p:spPr bwMode="auto">
            <a:xfrm>
              <a:off x="5115" y="3251"/>
              <a:ext cx="275" cy="348"/>
            </a:xfrm>
            <a:custGeom>
              <a:avLst/>
              <a:gdLst>
                <a:gd name="T0" fmla="*/ 0 w 275"/>
                <a:gd name="T1" fmla="*/ 246 h 348"/>
                <a:gd name="T2" fmla="*/ 168 w 275"/>
                <a:gd name="T3" fmla="*/ 0 h 348"/>
                <a:gd name="T4" fmla="*/ 275 w 275"/>
                <a:gd name="T5" fmla="*/ 118 h 348"/>
                <a:gd name="T6" fmla="*/ 147 w 275"/>
                <a:gd name="T7" fmla="*/ 348 h 348"/>
                <a:gd name="T8" fmla="*/ 0 w 275"/>
                <a:gd name="T9" fmla="*/ 246 h 348"/>
              </a:gdLst>
              <a:ahLst/>
              <a:cxnLst>
                <a:cxn ang="0">
                  <a:pos x="T0" y="T1"/>
                </a:cxn>
                <a:cxn ang="0">
                  <a:pos x="T2" y="T3"/>
                </a:cxn>
                <a:cxn ang="0">
                  <a:pos x="T4" y="T5"/>
                </a:cxn>
                <a:cxn ang="0">
                  <a:pos x="T6" y="T7"/>
                </a:cxn>
                <a:cxn ang="0">
                  <a:pos x="T8" y="T9"/>
                </a:cxn>
              </a:cxnLst>
              <a:rect l="0" t="0" r="r" b="b"/>
              <a:pathLst>
                <a:path w="275" h="348">
                  <a:moveTo>
                    <a:pt x="0" y="246"/>
                  </a:moveTo>
                  <a:lnTo>
                    <a:pt x="168" y="0"/>
                  </a:lnTo>
                  <a:lnTo>
                    <a:pt x="275" y="118"/>
                  </a:lnTo>
                  <a:lnTo>
                    <a:pt x="147" y="348"/>
                  </a:lnTo>
                  <a:lnTo>
                    <a:pt x="0" y="246"/>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4" name="Freeform 340"/>
            <p:cNvSpPr>
              <a:spLocks/>
            </p:cNvSpPr>
            <p:nvPr/>
          </p:nvSpPr>
          <p:spPr bwMode="auto">
            <a:xfrm>
              <a:off x="5236" y="3369"/>
              <a:ext cx="1014" cy="1407"/>
            </a:xfrm>
            <a:custGeom>
              <a:avLst/>
              <a:gdLst>
                <a:gd name="T0" fmla="*/ 408 w 429"/>
                <a:gd name="T1" fmla="*/ 458 h 595"/>
                <a:gd name="T2" fmla="*/ 409 w 429"/>
                <a:gd name="T3" fmla="*/ 453 h 595"/>
                <a:gd name="T4" fmla="*/ 387 w 429"/>
                <a:gd name="T5" fmla="*/ 400 h 595"/>
                <a:gd name="T6" fmla="*/ 393 w 429"/>
                <a:gd name="T7" fmla="*/ 378 h 595"/>
                <a:gd name="T8" fmla="*/ 295 w 429"/>
                <a:gd name="T9" fmla="*/ 168 h 595"/>
                <a:gd name="T10" fmla="*/ 65 w 429"/>
                <a:gd name="T11" fmla="*/ 0 h 595"/>
                <a:gd name="T12" fmla="*/ 0 w 429"/>
                <a:gd name="T13" fmla="*/ 98 h 595"/>
                <a:gd name="T14" fmla="*/ 191 w 429"/>
                <a:gd name="T15" fmla="*/ 256 h 595"/>
                <a:gd name="T16" fmla="*/ 290 w 429"/>
                <a:gd name="T17" fmla="*/ 595 h 595"/>
                <a:gd name="T18" fmla="*/ 429 w 429"/>
                <a:gd name="T19" fmla="*/ 535 h 595"/>
                <a:gd name="T20" fmla="*/ 408 w 429"/>
                <a:gd name="T21" fmla="*/ 45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9" h="595">
                  <a:moveTo>
                    <a:pt x="408" y="458"/>
                  </a:moveTo>
                  <a:cubicBezTo>
                    <a:pt x="408" y="457"/>
                    <a:pt x="408" y="455"/>
                    <a:pt x="409" y="453"/>
                  </a:cubicBezTo>
                  <a:cubicBezTo>
                    <a:pt x="398" y="437"/>
                    <a:pt x="388" y="421"/>
                    <a:pt x="387" y="400"/>
                  </a:cubicBezTo>
                  <a:cubicBezTo>
                    <a:pt x="386" y="391"/>
                    <a:pt x="389" y="383"/>
                    <a:pt x="393" y="378"/>
                  </a:cubicBezTo>
                  <a:cubicBezTo>
                    <a:pt x="343" y="226"/>
                    <a:pt x="320" y="191"/>
                    <a:pt x="295" y="168"/>
                  </a:cubicBezTo>
                  <a:cubicBezTo>
                    <a:pt x="200" y="84"/>
                    <a:pt x="115" y="39"/>
                    <a:pt x="65" y="0"/>
                  </a:cubicBezTo>
                  <a:cubicBezTo>
                    <a:pt x="0" y="98"/>
                    <a:pt x="0" y="98"/>
                    <a:pt x="0" y="98"/>
                  </a:cubicBezTo>
                  <a:cubicBezTo>
                    <a:pt x="33" y="122"/>
                    <a:pt x="115" y="180"/>
                    <a:pt x="191" y="256"/>
                  </a:cubicBezTo>
                  <a:cubicBezTo>
                    <a:pt x="221" y="301"/>
                    <a:pt x="278" y="564"/>
                    <a:pt x="290" y="595"/>
                  </a:cubicBezTo>
                  <a:cubicBezTo>
                    <a:pt x="429" y="535"/>
                    <a:pt x="429" y="535"/>
                    <a:pt x="429" y="535"/>
                  </a:cubicBezTo>
                  <a:cubicBezTo>
                    <a:pt x="417" y="511"/>
                    <a:pt x="407" y="485"/>
                    <a:pt x="408" y="458"/>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5" name="Freeform 341"/>
            <p:cNvSpPr>
              <a:spLocks/>
            </p:cNvSpPr>
            <p:nvPr/>
          </p:nvSpPr>
          <p:spPr bwMode="auto">
            <a:xfrm>
              <a:off x="5212" y="4632"/>
              <a:ext cx="731" cy="867"/>
            </a:xfrm>
            <a:custGeom>
              <a:avLst/>
              <a:gdLst>
                <a:gd name="T0" fmla="*/ 98 w 309"/>
                <a:gd name="T1" fmla="*/ 309 h 367"/>
                <a:gd name="T2" fmla="*/ 151 w 309"/>
                <a:gd name="T3" fmla="*/ 245 h 367"/>
                <a:gd name="T4" fmla="*/ 309 w 309"/>
                <a:gd name="T5" fmla="*/ 148 h 367"/>
                <a:gd name="T6" fmla="*/ 293 w 309"/>
                <a:gd name="T7" fmla="*/ 46 h 367"/>
                <a:gd name="T8" fmla="*/ 75 w 309"/>
                <a:gd name="T9" fmla="*/ 39 h 367"/>
                <a:gd name="T10" fmla="*/ 71 w 309"/>
                <a:gd name="T11" fmla="*/ 42 h 367"/>
                <a:gd name="T12" fmla="*/ 42 w 309"/>
                <a:gd name="T13" fmla="*/ 40 h 367"/>
                <a:gd name="T14" fmla="*/ 38 w 309"/>
                <a:gd name="T15" fmla="*/ 70 h 367"/>
                <a:gd name="T16" fmla="*/ 0 w 309"/>
                <a:gd name="T17" fmla="*/ 191 h 367"/>
                <a:gd name="T18" fmla="*/ 68 w 309"/>
                <a:gd name="T19" fmla="*/ 367 h 367"/>
                <a:gd name="T20" fmla="*/ 98 w 309"/>
                <a:gd name="T21" fmla="*/ 30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9" h="367">
                  <a:moveTo>
                    <a:pt x="98" y="309"/>
                  </a:moveTo>
                  <a:cubicBezTo>
                    <a:pt x="113" y="284"/>
                    <a:pt x="130" y="264"/>
                    <a:pt x="151" y="245"/>
                  </a:cubicBezTo>
                  <a:cubicBezTo>
                    <a:pt x="193" y="208"/>
                    <a:pt x="248" y="147"/>
                    <a:pt x="309" y="148"/>
                  </a:cubicBezTo>
                  <a:cubicBezTo>
                    <a:pt x="293" y="46"/>
                    <a:pt x="293" y="46"/>
                    <a:pt x="293" y="46"/>
                  </a:cubicBezTo>
                  <a:cubicBezTo>
                    <a:pt x="228" y="14"/>
                    <a:pt x="137" y="0"/>
                    <a:pt x="75" y="39"/>
                  </a:cubicBezTo>
                  <a:cubicBezTo>
                    <a:pt x="73" y="40"/>
                    <a:pt x="72" y="41"/>
                    <a:pt x="71" y="42"/>
                  </a:cubicBezTo>
                  <a:cubicBezTo>
                    <a:pt x="63" y="39"/>
                    <a:pt x="49" y="38"/>
                    <a:pt x="42" y="40"/>
                  </a:cubicBezTo>
                  <a:cubicBezTo>
                    <a:pt x="40" y="41"/>
                    <a:pt x="37" y="51"/>
                    <a:pt x="38" y="70"/>
                  </a:cubicBezTo>
                  <a:cubicBezTo>
                    <a:pt x="8" y="102"/>
                    <a:pt x="0" y="140"/>
                    <a:pt x="0" y="191"/>
                  </a:cubicBezTo>
                  <a:cubicBezTo>
                    <a:pt x="1" y="282"/>
                    <a:pt x="39" y="317"/>
                    <a:pt x="68" y="367"/>
                  </a:cubicBezTo>
                  <a:cubicBezTo>
                    <a:pt x="77" y="351"/>
                    <a:pt x="88" y="326"/>
                    <a:pt x="98" y="309"/>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6" name="Freeform 342"/>
            <p:cNvSpPr>
              <a:spLocks/>
            </p:cNvSpPr>
            <p:nvPr/>
          </p:nvSpPr>
          <p:spPr bwMode="auto">
            <a:xfrm>
              <a:off x="5326" y="3369"/>
              <a:ext cx="1007" cy="1847"/>
            </a:xfrm>
            <a:custGeom>
              <a:avLst/>
              <a:gdLst>
                <a:gd name="T0" fmla="*/ 240 w 426"/>
                <a:gd name="T1" fmla="*/ 229 h 781"/>
                <a:gd name="T2" fmla="*/ 308 w 426"/>
                <a:gd name="T3" fmla="*/ 640 h 781"/>
                <a:gd name="T4" fmla="*/ 280 w 426"/>
                <a:gd name="T5" fmla="*/ 669 h 781"/>
                <a:gd name="T6" fmla="*/ 239 w 426"/>
                <a:gd name="T7" fmla="*/ 609 h 781"/>
                <a:gd name="T8" fmla="*/ 215 w 426"/>
                <a:gd name="T9" fmla="*/ 640 h 781"/>
                <a:gd name="T10" fmla="*/ 219 w 426"/>
                <a:gd name="T11" fmla="*/ 647 h 781"/>
                <a:gd name="T12" fmla="*/ 186 w 426"/>
                <a:gd name="T13" fmla="*/ 699 h 781"/>
                <a:gd name="T14" fmla="*/ 177 w 426"/>
                <a:gd name="T15" fmla="*/ 716 h 781"/>
                <a:gd name="T16" fmla="*/ 211 w 426"/>
                <a:gd name="T17" fmla="*/ 744 h 781"/>
                <a:gd name="T18" fmla="*/ 223 w 426"/>
                <a:gd name="T19" fmla="*/ 745 h 781"/>
                <a:gd name="T20" fmla="*/ 305 w 426"/>
                <a:gd name="T21" fmla="*/ 781 h 781"/>
                <a:gd name="T22" fmla="*/ 405 w 426"/>
                <a:gd name="T23" fmla="*/ 530 h 781"/>
                <a:gd name="T24" fmla="*/ 361 w 426"/>
                <a:gd name="T25" fmla="*/ 397 h 781"/>
                <a:gd name="T26" fmla="*/ 257 w 426"/>
                <a:gd name="T27" fmla="*/ 168 h 781"/>
                <a:gd name="T28" fmla="*/ 27 w 426"/>
                <a:gd name="T29" fmla="*/ 0 h 781"/>
                <a:gd name="T30" fmla="*/ 0 w 426"/>
                <a:gd name="T31" fmla="*/ 40 h 781"/>
                <a:gd name="T32" fmla="*/ 240 w 426"/>
                <a:gd name="T33" fmla="*/ 229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6" h="781">
                  <a:moveTo>
                    <a:pt x="240" y="229"/>
                  </a:moveTo>
                  <a:cubicBezTo>
                    <a:pt x="363" y="601"/>
                    <a:pt x="327" y="619"/>
                    <a:pt x="308" y="640"/>
                  </a:cubicBezTo>
                  <a:cubicBezTo>
                    <a:pt x="280" y="669"/>
                    <a:pt x="280" y="669"/>
                    <a:pt x="280" y="669"/>
                  </a:cubicBezTo>
                  <a:cubicBezTo>
                    <a:pt x="299" y="699"/>
                    <a:pt x="257" y="613"/>
                    <a:pt x="239" y="609"/>
                  </a:cubicBezTo>
                  <a:cubicBezTo>
                    <a:pt x="238" y="624"/>
                    <a:pt x="227" y="636"/>
                    <a:pt x="215" y="640"/>
                  </a:cubicBezTo>
                  <a:cubicBezTo>
                    <a:pt x="216" y="642"/>
                    <a:pt x="218" y="645"/>
                    <a:pt x="219" y="647"/>
                  </a:cubicBezTo>
                  <a:cubicBezTo>
                    <a:pt x="235" y="671"/>
                    <a:pt x="211" y="698"/>
                    <a:pt x="186" y="699"/>
                  </a:cubicBezTo>
                  <a:cubicBezTo>
                    <a:pt x="185" y="706"/>
                    <a:pt x="182" y="712"/>
                    <a:pt x="177" y="716"/>
                  </a:cubicBezTo>
                  <a:cubicBezTo>
                    <a:pt x="189" y="726"/>
                    <a:pt x="200" y="735"/>
                    <a:pt x="211" y="744"/>
                  </a:cubicBezTo>
                  <a:cubicBezTo>
                    <a:pt x="215" y="744"/>
                    <a:pt x="219" y="744"/>
                    <a:pt x="223" y="745"/>
                  </a:cubicBezTo>
                  <a:cubicBezTo>
                    <a:pt x="253" y="749"/>
                    <a:pt x="281" y="763"/>
                    <a:pt x="305" y="781"/>
                  </a:cubicBezTo>
                  <a:cubicBezTo>
                    <a:pt x="386" y="686"/>
                    <a:pt x="426" y="588"/>
                    <a:pt x="405" y="530"/>
                  </a:cubicBezTo>
                  <a:cubicBezTo>
                    <a:pt x="405" y="530"/>
                    <a:pt x="379" y="449"/>
                    <a:pt x="361" y="397"/>
                  </a:cubicBezTo>
                  <a:cubicBezTo>
                    <a:pt x="306" y="229"/>
                    <a:pt x="283" y="192"/>
                    <a:pt x="257" y="168"/>
                  </a:cubicBezTo>
                  <a:cubicBezTo>
                    <a:pt x="162" y="84"/>
                    <a:pt x="77" y="39"/>
                    <a:pt x="27" y="0"/>
                  </a:cubicBezTo>
                  <a:cubicBezTo>
                    <a:pt x="0" y="40"/>
                    <a:pt x="0" y="40"/>
                    <a:pt x="0" y="40"/>
                  </a:cubicBezTo>
                  <a:cubicBezTo>
                    <a:pt x="68" y="81"/>
                    <a:pt x="225" y="183"/>
                    <a:pt x="240" y="229"/>
                  </a:cubicBezTo>
                  <a:close/>
                </a:path>
              </a:pathLst>
            </a:custGeom>
            <a:solidFill>
              <a:srgbClr val="EB98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7" name="Freeform 343"/>
            <p:cNvSpPr>
              <a:spLocks/>
            </p:cNvSpPr>
            <p:nvPr/>
          </p:nvSpPr>
          <p:spPr bwMode="auto">
            <a:xfrm>
              <a:off x="3929" y="4606"/>
              <a:ext cx="1867" cy="1113"/>
            </a:xfrm>
            <a:custGeom>
              <a:avLst/>
              <a:gdLst>
                <a:gd name="T0" fmla="*/ 755 w 790"/>
                <a:gd name="T1" fmla="*/ 295 h 471"/>
                <a:gd name="T2" fmla="*/ 747 w 790"/>
                <a:gd name="T3" fmla="*/ 287 h 471"/>
                <a:gd name="T4" fmla="*/ 711 w 790"/>
                <a:gd name="T5" fmla="*/ 255 h 471"/>
                <a:gd name="T6" fmla="*/ 691 w 790"/>
                <a:gd name="T7" fmla="*/ 239 h 471"/>
                <a:gd name="T8" fmla="*/ 690 w 790"/>
                <a:gd name="T9" fmla="*/ 239 h 471"/>
                <a:gd name="T10" fmla="*/ 653 w 790"/>
                <a:gd name="T11" fmla="*/ 280 h 471"/>
                <a:gd name="T12" fmla="*/ 649 w 790"/>
                <a:gd name="T13" fmla="*/ 280 h 471"/>
                <a:gd name="T14" fmla="*/ 650 w 790"/>
                <a:gd name="T15" fmla="*/ 283 h 471"/>
                <a:gd name="T16" fmla="*/ 622 w 790"/>
                <a:gd name="T17" fmla="*/ 334 h 471"/>
                <a:gd name="T18" fmla="*/ 589 w 790"/>
                <a:gd name="T19" fmla="*/ 352 h 471"/>
                <a:gd name="T20" fmla="*/ 177 w 790"/>
                <a:gd name="T21" fmla="*/ 230 h 471"/>
                <a:gd name="T22" fmla="*/ 40 w 790"/>
                <a:gd name="T23" fmla="*/ 0 h 471"/>
                <a:gd name="T24" fmla="*/ 0 w 790"/>
                <a:gd name="T25" fmla="*/ 21 h 471"/>
                <a:gd name="T26" fmla="*/ 144 w 790"/>
                <a:gd name="T27" fmla="*/ 266 h 471"/>
                <a:gd name="T28" fmla="*/ 360 w 790"/>
                <a:gd name="T29" fmla="*/ 394 h 471"/>
                <a:gd name="T30" fmla="*/ 464 w 790"/>
                <a:gd name="T31" fmla="*/ 441 h 471"/>
                <a:gd name="T32" fmla="*/ 479 w 790"/>
                <a:gd name="T33" fmla="*/ 449 h 471"/>
                <a:gd name="T34" fmla="*/ 487 w 790"/>
                <a:gd name="T35" fmla="*/ 453 h 471"/>
                <a:gd name="T36" fmla="*/ 488 w 790"/>
                <a:gd name="T37" fmla="*/ 452 h 471"/>
                <a:gd name="T38" fmla="*/ 790 w 790"/>
                <a:gd name="T39" fmla="*/ 333 h 471"/>
                <a:gd name="T40" fmla="*/ 755 w 790"/>
                <a:gd name="T41" fmla="*/ 29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0" h="471">
                  <a:moveTo>
                    <a:pt x="755" y="295"/>
                  </a:moveTo>
                  <a:cubicBezTo>
                    <a:pt x="752" y="292"/>
                    <a:pt x="749" y="290"/>
                    <a:pt x="747" y="287"/>
                  </a:cubicBezTo>
                  <a:cubicBezTo>
                    <a:pt x="735" y="277"/>
                    <a:pt x="723" y="266"/>
                    <a:pt x="711" y="255"/>
                  </a:cubicBezTo>
                  <a:cubicBezTo>
                    <a:pt x="704" y="249"/>
                    <a:pt x="697" y="244"/>
                    <a:pt x="691" y="239"/>
                  </a:cubicBezTo>
                  <a:cubicBezTo>
                    <a:pt x="690" y="239"/>
                    <a:pt x="690" y="239"/>
                    <a:pt x="690" y="239"/>
                  </a:cubicBezTo>
                  <a:cubicBezTo>
                    <a:pt x="694" y="260"/>
                    <a:pt x="675" y="282"/>
                    <a:pt x="653" y="280"/>
                  </a:cubicBezTo>
                  <a:cubicBezTo>
                    <a:pt x="651" y="280"/>
                    <a:pt x="650" y="280"/>
                    <a:pt x="649" y="280"/>
                  </a:cubicBezTo>
                  <a:cubicBezTo>
                    <a:pt x="649" y="281"/>
                    <a:pt x="649" y="282"/>
                    <a:pt x="650" y="283"/>
                  </a:cubicBezTo>
                  <a:cubicBezTo>
                    <a:pt x="659" y="308"/>
                    <a:pt x="645" y="331"/>
                    <a:pt x="622" y="334"/>
                  </a:cubicBezTo>
                  <a:cubicBezTo>
                    <a:pt x="619" y="349"/>
                    <a:pt x="605" y="351"/>
                    <a:pt x="589" y="352"/>
                  </a:cubicBezTo>
                  <a:cubicBezTo>
                    <a:pt x="572" y="410"/>
                    <a:pt x="196" y="254"/>
                    <a:pt x="177" y="230"/>
                  </a:cubicBezTo>
                  <a:cubicBezTo>
                    <a:pt x="158" y="207"/>
                    <a:pt x="65" y="46"/>
                    <a:pt x="40" y="0"/>
                  </a:cubicBezTo>
                  <a:cubicBezTo>
                    <a:pt x="0" y="21"/>
                    <a:pt x="0" y="21"/>
                    <a:pt x="0" y="21"/>
                  </a:cubicBezTo>
                  <a:cubicBezTo>
                    <a:pt x="34" y="74"/>
                    <a:pt x="70" y="163"/>
                    <a:pt x="144" y="266"/>
                  </a:cubicBezTo>
                  <a:cubicBezTo>
                    <a:pt x="164" y="295"/>
                    <a:pt x="199" y="322"/>
                    <a:pt x="360" y="394"/>
                  </a:cubicBezTo>
                  <a:cubicBezTo>
                    <a:pt x="398" y="411"/>
                    <a:pt x="437" y="428"/>
                    <a:pt x="464" y="441"/>
                  </a:cubicBezTo>
                  <a:cubicBezTo>
                    <a:pt x="469" y="444"/>
                    <a:pt x="474" y="447"/>
                    <a:pt x="479" y="449"/>
                  </a:cubicBezTo>
                  <a:cubicBezTo>
                    <a:pt x="482" y="450"/>
                    <a:pt x="485" y="452"/>
                    <a:pt x="487" y="453"/>
                  </a:cubicBezTo>
                  <a:cubicBezTo>
                    <a:pt x="488" y="452"/>
                    <a:pt x="488" y="452"/>
                    <a:pt x="488" y="452"/>
                  </a:cubicBezTo>
                  <a:cubicBezTo>
                    <a:pt x="557" y="471"/>
                    <a:pt x="677" y="425"/>
                    <a:pt x="790" y="333"/>
                  </a:cubicBezTo>
                  <a:cubicBezTo>
                    <a:pt x="778" y="320"/>
                    <a:pt x="767" y="307"/>
                    <a:pt x="755" y="295"/>
                  </a:cubicBezTo>
                  <a:close/>
                </a:path>
              </a:pathLst>
            </a:custGeom>
            <a:solidFill>
              <a:srgbClr val="EB98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8" name="Freeform 344"/>
            <p:cNvSpPr>
              <a:spLocks/>
            </p:cNvSpPr>
            <p:nvPr/>
          </p:nvSpPr>
          <p:spPr bwMode="auto">
            <a:xfrm>
              <a:off x="5177" y="4632"/>
              <a:ext cx="1187" cy="1168"/>
            </a:xfrm>
            <a:custGeom>
              <a:avLst/>
              <a:gdLst>
                <a:gd name="T0" fmla="*/ 76 w 502"/>
                <a:gd name="T1" fmla="*/ 383 h 494"/>
                <a:gd name="T2" fmla="*/ 88 w 502"/>
                <a:gd name="T3" fmla="*/ 78 h 494"/>
                <a:gd name="T4" fmla="*/ 395 w 502"/>
                <a:gd name="T5" fmla="*/ 99 h 494"/>
                <a:gd name="T6" fmla="*/ 391 w 502"/>
                <a:gd name="T7" fmla="*/ 415 h 494"/>
                <a:gd name="T8" fmla="*/ 76 w 502"/>
                <a:gd name="T9" fmla="*/ 383 h 494"/>
              </a:gdLst>
              <a:ahLst/>
              <a:cxnLst>
                <a:cxn ang="0">
                  <a:pos x="T0" y="T1"/>
                </a:cxn>
                <a:cxn ang="0">
                  <a:pos x="T2" y="T3"/>
                </a:cxn>
                <a:cxn ang="0">
                  <a:pos x="T4" y="T5"/>
                </a:cxn>
                <a:cxn ang="0">
                  <a:pos x="T6" y="T7"/>
                </a:cxn>
                <a:cxn ang="0">
                  <a:pos x="T8" y="T9"/>
                </a:cxn>
              </a:cxnLst>
              <a:rect l="0" t="0" r="r" b="b"/>
              <a:pathLst>
                <a:path w="502" h="494">
                  <a:moveTo>
                    <a:pt x="76" y="383"/>
                  </a:moveTo>
                  <a:cubicBezTo>
                    <a:pt x="1" y="257"/>
                    <a:pt x="0" y="156"/>
                    <a:pt x="88" y="78"/>
                  </a:cubicBezTo>
                  <a:cubicBezTo>
                    <a:pt x="176" y="0"/>
                    <a:pt x="279" y="10"/>
                    <a:pt x="395" y="99"/>
                  </a:cubicBezTo>
                  <a:cubicBezTo>
                    <a:pt x="502" y="181"/>
                    <a:pt x="479" y="337"/>
                    <a:pt x="391" y="415"/>
                  </a:cubicBezTo>
                  <a:cubicBezTo>
                    <a:pt x="303" y="494"/>
                    <a:pt x="140" y="491"/>
                    <a:pt x="76" y="38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9" name="Freeform 345"/>
            <p:cNvSpPr>
              <a:spLocks/>
            </p:cNvSpPr>
            <p:nvPr/>
          </p:nvSpPr>
          <p:spPr bwMode="auto">
            <a:xfrm>
              <a:off x="5862" y="5296"/>
              <a:ext cx="551" cy="572"/>
            </a:xfrm>
            <a:custGeom>
              <a:avLst/>
              <a:gdLst>
                <a:gd name="T0" fmla="*/ 201 w 233"/>
                <a:gd name="T1" fmla="*/ 174 h 242"/>
                <a:gd name="T2" fmla="*/ 59 w 233"/>
                <a:gd name="T3" fmla="*/ 213 h 242"/>
                <a:gd name="T4" fmla="*/ 32 w 233"/>
                <a:gd name="T5" fmla="*/ 68 h 242"/>
                <a:gd name="T6" fmla="*/ 174 w 233"/>
                <a:gd name="T7" fmla="*/ 30 h 242"/>
                <a:gd name="T8" fmla="*/ 201 w 233"/>
                <a:gd name="T9" fmla="*/ 174 h 242"/>
              </a:gdLst>
              <a:ahLst/>
              <a:cxnLst>
                <a:cxn ang="0">
                  <a:pos x="T0" y="T1"/>
                </a:cxn>
                <a:cxn ang="0">
                  <a:pos x="T2" y="T3"/>
                </a:cxn>
                <a:cxn ang="0">
                  <a:pos x="T4" y="T5"/>
                </a:cxn>
                <a:cxn ang="0">
                  <a:pos x="T6" y="T7"/>
                </a:cxn>
                <a:cxn ang="0">
                  <a:pos x="T8" y="T9"/>
                </a:cxn>
              </a:cxnLst>
              <a:rect l="0" t="0" r="r" b="b"/>
              <a:pathLst>
                <a:path w="233" h="242">
                  <a:moveTo>
                    <a:pt x="201" y="174"/>
                  </a:moveTo>
                  <a:cubicBezTo>
                    <a:pt x="169" y="225"/>
                    <a:pt x="106" y="242"/>
                    <a:pt x="59" y="213"/>
                  </a:cubicBezTo>
                  <a:cubicBezTo>
                    <a:pt x="12" y="184"/>
                    <a:pt x="0" y="119"/>
                    <a:pt x="32" y="68"/>
                  </a:cubicBezTo>
                  <a:cubicBezTo>
                    <a:pt x="63" y="18"/>
                    <a:pt x="127" y="0"/>
                    <a:pt x="174" y="30"/>
                  </a:cubicBezTo>
                  <a:cubicBezTo>
                    <a:pt x="221" y="59"/>
                    <a:pt x="233" y="124"/>
                    <a:pt x="201" y="174"/>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0" name="Freeform 346"/>
            <p:cNvSpPr>
              <a:spLocks/>
            </p:cNvSpPr>
            <p:nvPr/>
          </p:nvSpPr>
          <p:spPr bwMode="auto">
            <a:xfrm>
              <a:off x="-1518" y="1112"/>
              <a:ext cx="1203" cy="2092"/>
            </a:xfrm>
            <a:custGeom>
              <a:avLst/>
              <a:gdLst>
                <a:gd name="T0" fmla="*/ 508 w 509"/>
                <a:gd name="T1" fmla="*/ 785 h 885"/>
                <a:gd name="T2" fmla="*/ 470 w 509"/>
                <a:gd name="T3" fmla="*/ 416 h 885"/>
                <a:gd name="T4" fmla="*/ 509 w 509"/>
                <a:gd name="T5" fmla="*/ 121 h 885"/>
                <a:gd name="T6" fmla="*/ 211 w 509"/>
                <a:gd name="T7" fmla="*/ 20 h 885"/>
                <a:gd name="T8" fmla="*/ 71 w 509"/>
                <a:gd name="T9" fmla="*/ 117 h 885"/>
                <a:gd name="T10" fmla="*/ 9 w 509"/>
                <a:gd name="T11" fmla="*/ 557 h 885"/>
                <a:gd name="T12" fmla="*/ 115 w 509"/>
                <a:gd name="T13" fmla="*/ 853 h 885"/>
                <a:gd name="T14" fmla="*/ 151 w 509"/>
                <a:gd name="T15" fmla="*/ 875 h 885"/>
                <a:gd name="T16" fmla="*/ 163 w 509"/>
                <a:gd name="T17" fmla="*/ 885 h 885"/>
                <a:gd name="T18" fmla="*/ 508 w 509"/>
                <a:gd name="T19" fmla="*/ 7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885">
                  <a:moveTo>
                    <a:pt x="508" y="785"/>
                  </a:moveTo>
                  <a:cubicBezTo>
                    <a:pt x="480" y="667"/>
                    <a:pt x="466" y="543"/>
                    <a:pt x="470" y="416"/>
                  </a:cubicBezTo>
                  <a:cubicBezTo>
                    <a:pt x="472" y="314"/>
                    <a:pt x="486" y="216"/>
                    <a:pt x="509" y="121"/>
                  </a:cubicBezTo>
                  <a:cubicBezTo>
                    <a:pt x="405" y="88"/>
                    <a:pt x="260" y="33"/>
                    <a:pt x="211" y="20"/>
                  </a:cubicBezTo>
                  <a:cubicBezTo>
                    <a:pt x="137" y="0"/>
                    <a:pt x="104" y="50"/>
                    <a:pt x="71" y="117"/>
                  </a:cubicBezTo>
                  <a:cubicBezTo>
                    <a:pt x="6" y="248"/>
                    <a:pt x="0" y="414"/>
                    <a:pt x="9" y="557"/>
                  </a:cubicBezTo>
                  <a:cubicBezTo>
                    <a:pt x="16" y="654"/>
                    <a:pt x="29" y="789"/>
                    <a:pt x="115" y="853"/>
                  </a:cubicBezTo>
                  <a:cubicBezTo>
                    <a:pt x="126" y="861"/>
                    <a:pt x="139" y="868"/>
                    <a:pt x="151" y="875"/>
                  </a:cubicBezTo>
                  <a:cubicBezTo>
                    <a:pt x="163" y="885"/>
                    <a:pt x="163" y="885"/>
                    <a:pt x="163" y="885"/>
                  </a:cubicBezTo>
                  <a:cubicBezTo>
                    <a:pt x="249" y="865"/>
                    <a:pt x="394" y="822"/>
                    <a:pt x="508" y="785"/>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1" name="Freeform 347"/>
            <p:cNvSpPr>
              <a:spLocks/>
            </p:cNvSpPr>
            <p:nvPr/>
          </p:nvSpPr>
          <p:spPr bwMode="auto">
            <a:xfrm>
              <a:off x="-1679" y="1130"/>
              <a:ext cx="636" cy="2081"/>
            </a:xfrm>
            <a:custGeom>
              <a:avLst/>
              <a:gdLst>
                <a:gd name="T0" fmla="*/ 94 w 269"/>
                <a:gd name="T1" fmla="*/ 434 h 880"/>
                <a:gd name="T2" fmla="*/ 269 w 269"/>
                <a:gd name="T3" fmla="*/ 12 h 880"/>
                <a:gd name="T4" fmla="*/ 231 w 269"/>
                <a:gd name="T5" fmla="*/ 4 h 880"/>
                <a:gd name="T6" fmla="*/ 6 w 269"/>
                <a:gd name="T7" fmla="*/ 436 h 880"/>
                <a:gd name="T8" fmla="*/ 206 w 269"/>
                <a:gd name="T9" fmla="*/ 880 h 880"/>
                <a:gd name="T10" fmla="*/ 255 w 269"/>
                <a:gd name="T11" fmla="*/ 869 h 880"/>
                <a:gd name="T12" fmla="*/ 94 w 269"/>
                <a:gd name="T13" fmla="*/ 434 h 880"/>
              </a:gdLst>
              <a:ahLst/>
              <a:cxnLst>
                <a:cxn ang="0">
                  <a:pos x="T0" y="T1"/>
                </a:cxn>
                <a:cxn ang="0">
                  <a:pos x="T2" y="T3"/>
                </a:cxn>
                <a:cxn ang="0">
                  <a:pos x="T4" y="T5"/>
                </a:cxn>
                <a:cxn ang="0">
                  <a:pos x="T6" y="T7"/>
                </a:cxn>
                <a:cxn ang="0">
                  <a:pos x="T8" y="T9"/>
                </a:cxn>
                <a:cxn ang="0">
                  <a:pos x="T10" y="T11"/>
                </a:cxn>
                <a:cxn ang="0">
                  <a:pos x="T12" y="T13"/>
                </a:cxn>
              </a:cxnLst>
              <a:rect l="0" t="0" r="r" b="b"/>
              <a:pathLst>
                <a:path w="269" h="880">
                  <a:moveTo>
                    <a:pt x="94" y="434"/>
                  </a:moveTo>
                  <a:cubicBezTo>
                    <a:pt x="100" y="227"/>
                    <a:pt x="175" y="55"/>
                    <a:pt x="269" y="12"/>
                  </a:cubicBezTo>
                  <a:cubicBezTo>
                    <a:pt x="257" y="7"/>
                    <a:pt x="244" y="4"/>
                    <a:pt x="231" y="4"/>
                  </a:cubicBezTo>
                  <a:cubicBezTo>
                    <a:pt x="113" y="0"/>
                    <a:pt x="13" y="194"/>
                    <a:pt x="6" y="436"/>
                  </a:cubicBezTo>
                  <a:cubicBezTo>
                    <a:pt x="0" y="678"/>
                    <a:pt x="89" y="876"/>
                    <a:pt x="206" y="880"/>
                  </a:cubicBezTo>
                  <a:cubicBezTo>
                    <a:pt x="223" y="880"/>
                    <a:pt x="239" y="876"/>
                    <a:pt x="255" y="869"/>
                  </a:cubicBezTo>
                  <a:cubicBezTo>
                    <a:pt x="158" y="829"/>
                    <a:pt x="89" y="648"/>
                    <a:pt x="94" y="434"/>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2" name="Freeform 348"/>
            <p:cNvSpPr>
              <a:spLocks/>
            </p:cNvSpPr>
            <p:nvPr/>
          </p:nvSpPr>
          <p:spPr bwMode="auto">
            <a:xfrm>
              <a:off x="1730" y="5388"/>
              <a:ext cx="2092" cy="1218"/>
            </a:xfrm>
            <a:custGeom>
              <a:avLst/>
              <a:gdLst>
                <a:gd name="T0" fmla="*/ 791 w 885"/>
                <a:gd name="T1" fmla="*/ 13 h 515"/>
                <a:gd name="T2" fmla="*/ 421 w 885"/>
                <a:gd name="T3" fmla="*/ 45 h 515"/>
                <a:gd name="T4" fmla="*/ 127 w 885"/>
                <a:gd name="T5" fmla="*/ 0 h 515"/>
                <a:gd name="T6" fmla="*/ 21 w 885"/>
                <a:gd name="T7" fmla="*/ 296 h 515"/>
                <a:gd name="T8" fmla="*/ 115 w 885"/>
                <a:gd name="T9" fmla="*/ 438 h 515"/>
                <a:gd name="T10" fmla="*/ 554 w 885"/>
                <a:gd name="T11" fmla="*/ 508 h 515"/>
                <a:gd name="T12" fmla="*/ 852 w 885"/>
                <a:gd name="T13" fmla="*/ 408 h 515"/>
                <a:gd name="T14" fmla="*/ 874 w 885"/>
                <a:gd name="T15" fmla="*/ 372 h 515"/>
                <a:gd name="T16" fmla="*/ 885 w 885"/>
                <a:gd name="T17" fmla="*/ 360 h 515"/>
                <a:gd name="T18" fmla="*/ 791 w 885"/>
                <a:gd name="T19" fmla="*/ 1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5" h="515">
                  <a:moveTo>
                    <a:pt x="791" y="13"/>
                  </a:moveTo>
                  <a:cubicBezTo>
                    <a:pt x="673" y="40"/>
                    <a:pt x="549" y="51"/>
                    <a:pt x="421" y="45"/>
                  </a:cubicBezTo>
                  <a:cubicBezTo>
                    <a:pt x="320" y="41"/>
                    <a:pt x="222" y="25"/>
                    <a:pt x="127" y="0"/>
                  </a:cubicBezTo>
                  <a:cubicBezTo>
                    <a:pt x="92" y="104"/>
                    <a:pt x="35" y="248"/>
                    <a:pt x="21" y="296"/>
                  </a:cubicBezTo>
                  <a:cubicBezTo>
                    <a:pt x="0" y="370"/>
                    <a:pt x="49" y="404"/>
                    <a:pt x="115" y="438"/>
                  </a:cubicBezTo>
                  <a:cubicBezTo>
                    <a:pt x="245" y="505"/>
                    <a:pt x="411" y="515"/>
                    <a:pt x="554" y="508"/>
                  </a:cubicBezTo>
                  <a:cubicBezTo>
                    <a:pt x="651" y="503"/>
                    <a:pt x="787" y="492"/>
                    <a:pt x="852" y="408"/>
                  </a:cubicBezTo>
                  <a:cubicBezTo>
                    <a:pt x="861" y="397"/>
                    <a:pt x="868" y="384"/>
                    <a:pt x="874" y="372"/>
                  </a:cubicBezTo>
                  <a:cubicBezTo>
                    <a:pt x="885" y="360"/>
                    <a:pt x="885" y="360"/>
                    <a:pt x="885" y="360"/>
                  </a:cubicBezTo>
                  <a:cubicBezTo>
                    <a:pt x="866" y="274"/>
                    <a:pt x="826" y="128"/>
                    <a:pt x="791" y="13"/>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3" name="Freeform 349"/>
            <p:cNvSpPr>
              <a:spLocks/>
            </p:cNvSpPr>
            <p:nvPr/>
          </p:nvSpPr>
          <p:spPr bwMode="auto">
            <a:xfrm>
              <a:off x="1744" y="6112"/>
              <a:ext cx="2085" cy="666"/>
            </a:xfrm>
            <a:custGeom>
              <a:avLst/>
              <a:gdLst>
                <a:gd name="T0" fmla="*/ 433 w 882"/>
                <a:gd name="T1" fmla="*/ 183 h 282"/>
                <a:gd name="T2" fmla="*/ 15 w 882"/>
                <a:gd name="T3" fmla="*/ 0 h 282"/>
                <a:gd name="T4" fmla="*/ 6 w 882"/>
                <a:gd name="T5" fmla="*/ 39 h 282"/>
                <a:gd name="T6" fmla="*/ 433 w 882"/>
                <a:gd name="T7" fmla="*/ 271 h 282"/>
                <a:gd name="T8" fmla="*/ 881 w 882"/>
                <a:gd name="T9" fmla="*/ 79 h 282"/>
                <a:gd name="T10" fmla="*/ 871 w 882"/>
                <a:gd name="T11" fmla="*/ 30 h 282"/>
                <a:gd name="T12" fmla="*/ 433 w 882"/>
                <a:gd name="T13" fmla="*/ 183 h 282"/>
              </a:gdLst>
              <a:ahLst/>
              <a:cxnLst>
                <a:cxn ang="0">
                  <a:pos x="T0" y="T1"/>
                </a:cxn>
                <a:cxn ang="0">
                  <a:pos x="T2" y="T3"/>
                </a:cxn>
                <a:cxn ang="0">
                  <a:pos x="T4" y="T5"/>
                </a:cxn>
                <a:cxn ang="0">
                  <a:pos x="T6" y="T7"/>
                </a:cxn>
                <a:cxn ang="0">
                  <a:pos x="T8" y="T9"/>
                </a:cxn>
                <a:cxn ang="0">
                  <a:pos x="T10" y="T11"/>
                </a:cxn>
                <a:cxn ang="0">
                  <a:pos x="T12" y="T13"/>
                </a:cxn>
              </a:cxnLst>
              <a:rect l="0" t="0" r="r" b="b"/>
              <a:pathLst>
                <a:path w="882" h="282">
                  <a:moveTo>
                    <a:pt x="433" y="183"/>
                  </a:moveTo>
                  <a:cubicBezTo>
                    <a:pt x="226" y="173"/>
                    <a:pt x="56" y="95"/>
                    <a:pt x="15" y="0"/>
                  </a:cubicBezTo>
                  <a:cubicBezTo>
                    <a:pt x="9" y="12"/>
                    <a:pt x="6" y="25"/>
                    <a:pt x="6" y="39"/>
                  </a:cubicBezTo>
                  <a:cubicBezTo>
                    <a:pt x="0" y="156"/>
                    <a:pt x="192" y="260"/>
                    <a:pt x="433" y="271"/>
                  </a:cubicBezTo>
                  <a:cubicBezTo>
                    <a:pt x="675" y="282"/>
                    <a:pt x="875" y="196"/>
                    <a:pt x="881" y="79"/>
                  </a:cubicBezTo>
                  <a:cubicBezTo>
                    <a:pt x="882" y="62"/>
                    <a:pt x="878" y="46"/>
                    <a:pt x="871" y="30"/>
                  </a:cubicBezTo>
                  <a:cubicBezTo>
                    <a:pt x="829" y="126"/>
                    <a:pt x="647" y="193"/>
                    <a:pt x="433" y="183"/>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4" name="Freeform 350"/>
            <p:cNvSpPr>
              <a:spLocks/>
            </p:cNvSpPr>
            <p:nvPr/>
          </p:nvSpPr>
          <p:spPr bwMode="auto">
            <a:xfrm>
              <a:off x="-871" y="-1302"/>
              <a:ext cx="1882" cy="1960"/>
            </a:xfrm>
            <a:custGeom>
              <a:avLst/>
              <a:gdLst>
                <a:gd name="T0" fmla="*/ 349 w 796"/>
                <a:gd name="T1" fmla="*/ 829 h 829"/>
                <a:gd name="T2" fmla="*/ 796 w 796"/>
                <a:gd name="T3" fmla="*/ 328 h 829"/>
                <a:gd name="T4" fmla="*/ 639 w 796"/>
                <a:gd name="T5" fmla="*/ 64 h 829"/>
                <a:gd name="T6" fmla="*/ 470 w 796"/>
                <a:gd name="T7" fmla="*/ 46 h 829"/>
                <a:gd name="T8" fmla="*/ 137 w 796"/>
                <a:gd name="T9" fmla="*/ 340 h 829"/>
                <a:gd name="T10" fmla="*/ 24 w 796"/>
                <a:gd name="T11" fmla="*/ 633 h 829"/>
                <a:gd name="T12" fmla="*/ 37 w 796"/>
                <a:gd name="T13" fmla="*/ 673 h 829"/>
                <a:gd name="T14" fmla="*/ 47 w 796"/>
                <a:gd name="T15" fmla="*/ 692 h 829"/>
                <a:gd name="T16" fmla="*/ 349 w 796"/>
                <a:gd name="T1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6" h="829">
                  <a:moveTo>
                    <a:pt x="349" y="829"/>
                  </a:moveTo>
                  <a:cubicBezTo>
                    <a:pt x="404" y="721"/>
                    <a:pt x="566" y="481"/>
                    <a:pt x="796" y="328"/>
                  </a:cubicBezTo>
                  <a:cubicBezTo>
                    <a:pt x="738" y="231"/>
                    <a:pt x="668" y="105"/>
                    <a:pt x="639" y="64"/>
                  </a:cubicBezTo>
                  <a:cubicBezTo>
                    <a:pt x="596" y="0"/>
                    <a:pt x="539" y="17"/>
                    <a:pt x="470" y="46"/>
                  </a:cubicBezTo>
                  <a:cubicBezTo>
                    <a:pt x="336" y="103"/>
                    <a:pt x="222" y="225"/>
                    <a:pt x="137" y="340"/>
                  </a:cubicBezTo>
                  <a:cubicBezTo>
                    <a:pt x="78" y="418"/>
                    <a:pt x="0" y="529"/>
                    <a:pt x="24" y="633"/>
                  </a:cubicBezTo>
                  <a:cubicBezTo>
                    <a:pt x="27" y="647"/>
                    <a:pt x="32" y="660"/>
                    <a:pt x="37" y="673"/>
                  </a:cubicBezTo>
                  <a:cubicBezTo>
                    <a:pt x="47" y="692"/>
                    <a:pt x="47" y="692"/>
                    <a:pt x="47" y="692"/>
                  </a:cubicBezTo>
                  <a:cubicBezTo>
                    <a:pt x="126" y="733"/>
                    <a:pt x="260" y="786"/>
                    <a:pt x="349" y="829"/>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5" name="Freeform 351"/>
            <p:cNvSpPr>
              <a:spLocks/>
            </p:cNvSpPr>
            <p:nvPr/>
          </p:nvSpPr>
          <p:spPr bwMode="auto">
            <a:xfrm>
              <a:off x="-1031" y="-1428"/>
              <a:ext cx="1654" cy="1776"/>
            </a:xfrm>
            <a:custGeom>
              <a:avLst/>
              <a:gdLst>
                <a:gd name="T0" fmla="*/ 293 w 700"/>
                <a:gd name="T1" fmla="*/ 316 h 751"/>
                <a:gd name="T2" fmla="*/ 700 w 700"/>
                <a:gd name="T3" fmla="*/ 110 h 751"/>
                <a:gd name="T4" fmla="*/ 676 w 700"/>
                <a:gd name="T5" fmla="*/ 79 h 751"/>
                <a:gd name="T6" fmla="*/ 225 w 700"/>
                <a:gd name="T7" fmla="*/ 260 h 751"/>
                <a:gd name="T8" fmla="*/ 87 w 700"/>
                <a:gd name="T9" fmla="*/ 727 h 751"/>
                <a:gd name="T10" fmla="*/ 131 w 700"/>
                <a:gd name="T11" fmla="*/ 751 h 751"/>
                <a:gd name="T12" fmla="*/ 293 w 700"/>
                <a:gd name="T13" fmla="*/ 316 h 751"/>
              </a:gdLst>
              <a:ahLst/>
              <a:cxnLst>
                <a:cxn ang="0">
                  <a:pos x="T0" y="T1"/>
                </a:cxn>
                <a:cxn ang="0">
                  <a:pos x="T2" y="T3"/>
                </a:cxn>
                <a:cxn ang="0">
                  <a:pos x="T4" y="T5"/>
                </a:cxn>
                <a:cxn ang="0">
                  <a:pos x="T6" y="T7"/>
                </a:cxn>
                <a:cxn ang="0">
                  <a:pos x="T8" y="T9"/>
                </a:cxn>
                <a:cxn ang="0">
                  <a:pos x="T10" y="T11"/>
                </a:cxn>
                <a:cxn ang="0">
                  <a:pos x="T12" y="T13"/>
                </a:cxn>
              </a:cxnLst>
              <a:rect l="0" t="0" r="r" b="b"/>
              <a:pathLst>
                <a:path w="700" h="751">
                  <a:moveTo>
                    <a:pt x="293" y="316"/>
                  </a:moveTo>
                  <a:cubicBezTo>
                    <a:pt x="432" y="163"/>
                    <a:pt x="600" y="81"/>
                    <a:pt x="700" y="110"/>
                  </a:cubicBezTo>
                  <a:cubicBezTo>
                    <a:pt x="694" y="98"/>
                    <a:pt x="686" y="88"/>
                    <a:pt x="676" y="79"/>
                  </a:cubicBezTo>
                  <a:cubicBezTo>
                    <a:pt x="589" y="0"/>
                    <a:pt x="387" y="81"/>
                    <a:pt x="225" y="260"/>
                  </a:cubicBezTo>
                  <a:cubicBezTo>
                    <a:pt x="62" y="440"/>
                    <a:pt x="0" y="649"/>
                    <a:pt x="87" y="727"/>
                  </a:cubicBezTo>
                  <a:cubicBezTo>
                    <a:pt x="99" y="739"/>
                    <a:pt x="114" y="747"/>
                    <a:pt x="131" y="751"/>
                  </a:cubicBezTo>
                  <a:cubicBezTo>
                    <a:pt x="84" y="657"/>
                    <a:pt x="148" y="475"/>
                    <a:pt x="293" y="316"/>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6" name="Freeform 352"/>
            <p:cNvSpPr>
              <a:spLocks/>
            </p:cNvSpPr>
            <p:nvPr/>
          </p:nvSpPr>
          <p:spPr bwMode="auto">
            <a:xfrm>
              <a:off x="6073" y="1048"/>
              <a:ext cx="1215" cy="2092"/>
            </a:xfrm>
            <a:custGeom>
              <a:avLst/>
              <a:gdLst>
                <a:gd name="T0" fmla="*/ 12 w 514"/>
                <a:gd name="T1" fmla="*/ 791 h 885"/>
                <a:gd name="T2" fmla="*/ 45 w 514"/>
                <a:gd name="T3" fmla="*/ 421 h 885"/>
                <a:gd name="T4" fmla="*/ 0 w 514"/>
                <a:gd name="T5" fmla="*/ 127 h 885"/>
                <a:gd name="T6" fmla="*/ 296 w 514"/>
                <a:gd name="T7" fmla="*/ 21 h 885"/>
                <a:gd name="T8" fmla="*/ 438 w 514"/>
                <a:gd name="T9" fmla="*/ 115 h 885"/>
                <a:gd name="T10" fmla="*/ 507 w 514"/>
                <a:gd name="T11" fmla="*/ 554 h 885"/>
                <a:gd name="T12" fmla="*/ 407 w 514"/>
                <a:gd name="T13" fmla="*/ 852 h 885"/>
                <a:gd name="T14" fmla="*/ 371 w 514"/>
                <a:gd name="T15" fmla="*/ 874 h 885"/>
                <a:gd name="T16" fmla="*/ 359 w 514"/>
                <a:gd name="T17" fmla="*/ 885 h 885"/>
                <a:gd name="T18" fmla="*/ 12 w 514"/>
                <a:gd name="T19" fmla="*/ 791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885">
                  <a:moveTo>
                    <a:pt x="12" y="791"/>
                  </a:moveTo>
                  <a:cubicBezTo>
                    <a:pt x="39" y="672"/>
                    <a:pt x="50" y="548"/>
                    <a:pt x="45" y="421"/>
                  </a:cubicBezTo>
                  <a:cubicBezTo>
                    <a:pt x="40" y="319"/>
                    <a:pt x="25" y="221"/>
                    <a:pt x="0" y="127"/>
                  </a:cubicBezTo>
                  <a:cubicBezTo>
                    <a:pt x="103" y="92"/>
                    <a:pt x="248" y="35"/>
                    <a:pt x="296" y="21"/>
                  </a:cubicBezTo>
                  <a:cubicBezTo>
                    <a:pt x="370" y="0"/>
                    <a:pt x="403" y="49"/>
                    <a:pt x="438" y="115"/>
                  </a:cubicBezTo>
                  <a:cubicBezTo>
                    <a:pt x="505" y="245"/>
                    <a:pt x="514" y="411"/>
                    <a:pt x="507" y="554"/>
                  </a:cubicBezTo>
                  <a:cubicBezTo>
                    <a:pt x="502" y="651"/>
                    <a:pt x="491" y="787"/>
                    <a:pt x="407" y="852"/>
                  </a:cubicBezTo>
                  <a:cubicBezTo>
                    <a:pt x="396" y="860"/>
                    <a:pt x="383" y="868"/>
                    <a:pt x="371" y="874"/>
                  </a:cubicBezTo>
                  <a:cubicBezTo>
                    <a:pt x="359" y="885"/>
                    <a:pt x="359" y="885"/>
                    <a:pt x="359" y="885"/>
                  </a:cubicBezTo>
                  <a:cubicBezTo>
                    <a:pt x="273" y="866"/>
                    <a:pt x="127" y="826"/>
                    <a:pt x="12" y="791"/>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7" name="Freeform 353"/>
            <p:cNvSpPr>
              <a:spLocks/>
            </p:cNvSpPr>
            <p:nvPr/>
          </p:nvSpPr>
          <p:spPr bwMode="auto">
            <a:xfrm>
              <a:off x="6796" y="1062"/>
              <a:ext cx="664" cy="2085"/>
            </a:xfrm>
            <a:custGeom>
              <a:avLst/>
              <a:gdLst>
                <a:gd name="T0" fmla="*/ 182 w 281"/>
                <a:gd name="T1" fmla="*/ 433 h 882"/>
                <a:gd name="T2" fmla="*/ 0 w 281"/>
                <a:gd name="T3" fmla="*/ 15 h 882"/>
                <a:gd name="T4" fmla="*/ 38 w 281"/>
                <a:gd name="T5" fmla="*/ 5 h 882"/>
                <a:gd name="T6" fmla="*/ 270 w 281"/>
                <a:gd name="T7" fmla="*/ 433 h 882"/>
                <a:gd name="T8" fmla="*/ 78 w 281"/>
                <a:gd name="T9" fmla="*/ 881 h 882"/>
                <a:gd name="T10" fmla="*/ 29 w 281"/>
                <a:gd name="T11" fmla="*/ 871 h 882"/>
                <a:gd name="T12" fmla="*/ 182 w 281"/>
                <a:gd name="T13" fmla="*/ 433 h 882"/>
              </a:gdLst>
              <a:ahLst/>
              <a:cxnLst>
                <a:cxn ang="0">
                  <a:pos x="T0" y="T1"/>
                </a:cxn>
                <a:cxn ang="0">
                  <a:pos x="T2" y="T3"/>
                </a:cxn>
                <a:cxn ang="0">
                  <a:pos x="T4" y="T5"/>
                </a:cxn>
                <a:cxn ang="0">
                  <a:pos x="T6" y="T7"/>
                </a:cxn>
                <a:cxn ang="0">
                  <a:pos x="T8" y="T9"/>
                </a:cxn>
                <a:cxn ang="0">
                  <a:pos x="T10" y="T11"/>
                </a:cxn>
                <a:cxn ang="0">
                  <a:pos x="T12" y="T13"/>
                </a:cxn>
              </a:cxnLst>
              <a:rect l="0" t="0" r="r" b="b"/>
              <a:pathLst>
                <a:path w="281" h="882">
                  <a:moveTo>
                    <a:pt x="182" y="433"/>
                  </a:moveTo>
                  <a:cubicBezTo>
                    <a:pt x="173" y="226"/>
                    <a:pt x="95" y="56"/>
                    <a:pt x="0" y="15"/>
                  </a:cubicBezTo>
                  <a:cubicBezTo>
                    <a:pt x="12" y="9"/>
                    <a:pt x="25" y="6"/>
                    <a:pt x="38" y="5"/>
                  </a:cubicBezTo>
                  <a:cubicBezTo>
                    <a:pt x="155" y="0"/>
                    <a:pt x="259" y="192"/>
                    <a:pt x="270" y="433"/>
                  </a:cubicBezTo>
                  <a:cubicBezTo>
                    <a:pt x="281" y="675"/>
                    <a:pt x="195" y="875"/>
                    <a:pt x="78" y="881"/>
                  </a:cubicBezTo>
                  <a:cubicBezTo>
                    <a:pt x="61" y="882"/>
                    <a:pt x="45" y="878"/>
                    <a:pt x="29" y="871"/>
                  </a:cubicBezTo>
                  <a:cubicBezTo>
                    <a:pt x="125" y="829"/>
                    <a:pt x="192" y="647"/>
                    <a:pt x="182" y="433"/>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8" name="Freeform 354"/>
            <p:cNvSpPr>
              <a:spLocks/>
            </p:cNvSpPr>
            <p:nvPr/>
          </p:nvSpPr>
          <p:spPr bwMode="auto">
            <a:xfrm>
              <a:off x="4713" y="-1335"/>
              <a:ext cx="1889" cy="1948"/>
            </a:xfrm>
            <a:custGeom>
              <a:avLst/>
              <a:gdLst>
                <a:gd name="T0" fmla="*/ 456 w 799"/>
                <a:gd name="T1" fmla="*/ 824 h 824"/>
                <a:gd name="T2" fmla="*/ 0 w 799"/>
                <a:gd name="T3" fmla="*/ 330 h 824"/>
                <a:gd name="T4" fmla="*/ 152 w 799"/>
                <a:gd name="T5" fmla="*/ 64 h 824"/>
                <a:gd name="T6" fmla="*/ 321 w 799"/>
                <a:gd name="T7" fmla="*/ 43 h 824"/>
                <a:gd name="T8" fmla="*/ 659 w 799"/>
                <a:gd name="T9" fmla="*/ 331 h 824"/>
                <a:gd name="T10" fmla="*/ 777 w 799"/>
                <a:gd name="T11" fmla="*/ 622 h 824"/>
                <a:gd name="T12" fmla="*/ 765 w 799"/>
                <a:gd name="T13" fmla="*/ 663 h 824"/>
                <a:gd name="T14" fmla="*/ 755 w 799"/>
                <a:gd name="T15" fmla="*/ 682 h 824"/>
                <a:gd name="T16" fmla="*/ 456 w 799"/>
                <a:gd name="T17" fmla="*/ 8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9" h="824">
                  <a:moveTo>
                    <a:pt x="456" y="824"/>
                  </a:moveTo>
                  <a:cubicBezTo>
                    <a:pt x="399" y="717"/>
                    <a:pt x="233" y="480"/>
                    <a:pt x="0" y="330"/>
                  </a:cubicBezTo>
                  <a:cubicBezTo>
                    <a:pt x="56" y="232"/>
                    <a:pt x="124" y="106"/>
                    <a:pt x="152" y="64"/>
                  </a:cubicBezTo>
                  <a:cubicBezTo>
                    <a:pt x="194" y="0"/>
                    <a:pt x="252" y="15"/>
                    <a:pt x="321" y="43"/>
                  </a:cubicBezTo>
                  <a:cubicBezTo>
                    <a:pt x="456" y="98"/>
                    <a:pt x="572" y="218"/>
                    <a:pt x="659" y="331"/>
                  </a:cubicBezTo>
                  <a:cubicBezTo>
                    <a:pt x="719" y="408"/>
                    <a:pt x="799" y="518"/>
                    <a:pt x="777" y="622"/>
                  </a:cubicBezTo>
                  <a:cubicBezTo>
                    <a:pt x="774" y="636"/>
                    <a:pt x="770" y="649"/>
                    <a:pt x="765" y="663"/>
                  </a:cubicBezTo>
                  <a:cubicBezTo>
                    <a:pt x="755" y="682"/>
                    <a:pt x="755" y="682"/>
                    <a:pt x="755" y="682"/>
                  </a:cubicBezTo>
                  <a:cubicBezTo>
                    <a:pt x="677" y="724"/>
                    <a:pt x="544" y="780"/>
                    <a:pt x="456" y="824"/>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9" name="Freeform 355"/>
            <p:cNvSpPr>
              <a:spLocks/>
            </p:cNvSpPr>
            <p:nvPr/>
          </p:nvSpPr>
          <p:spPr bwMode="auto">
            <a:xfrm>
              <a:off x="5089" y="-1465"/>
              <a:ext cx="1676" cy="1756"/>
            </a:xfrm>
            <a:custGeom>
              <a:avLst/>
              <a:gdLst>
                <a:gd name="T0" fmla="*/ 411 w 709"/>
                <a:gd name="T1" fmla="*/ 311 h 743"/>
                <a:gd name="T2" fmla="*/ 0 w 709"/>
                <a:gd name="T3" fmla="*/ 112 h 743"/>
                <a:gd name="T4" fmla="*/ 24 w 709"/>
                <a:gd name="T5" fmla="*/ 80 h 743"/>
                <a:gd name="T6" fmla="*/ 478 w 709"/>
                <a:gd name="T7" fmla="*/ 254 h 743"/>
                <a:gd name="T8" fmla="*/ 624 w 709"/>
                <a:gd name="T9" fmla="*/ 718 h 743"/>
                <a:gd name="T10" fmla="*/ 580 w 709"/>
                <a:gd name="T11" fmla="*/ 743 h 743"/>
                <a:gd name="T12" fmla="*/ 411 w 709"/>
                <a:gd name="T13" fmla="*/ 311 h 743"/>
              </a:gdLst>
              <a:ahLst/>
              <a:cxnLst>
                <a:cxn ang="0">
                  <a:pos x="T0" y="T1"/>
                </a:cxn>
                <a:cxn ang="0">
                  <a:pos x="T2" y="T3"/>
                </a:cxn>
                <a:cxn ang="0">
                  <a:pos x="T4" y="T5"/>
                </a:cxn>
                <a:cxn ang="0">
                  <a:pos x="T6" y="T7"/>
                </a:cxn>
                <a:cxn ang="0">
                  <a:pos x="T8" y="T9"/>
                </a:cxn>
                <a:cxn ang="0">
                  <a:pos x="T10" y="T11"/>
                </a:cxn>
                <a:cxn ang="0">
                  <a:pos x="T12" y="T13"/>
                </a:cxn>
              </a:cxnLst>
              <a:rect l="0" t="0" r="r" b="b"/>
              <a:pathLst>
                <a:path w="709" h="743">
                  <a:moveTo>
                    <a:pt x="411" y="311"/>
                  </a:moveTo>
                  <a:cubicBezTo>
                    <a:pt x="269" y="160"/>
                    <a:pt x="100" y="81"/>
                    <a:pt x="0" y="112"/>
                  </a:cubicBezTo>
                  <a:cubicBezTo>
                    <a:pt x="6" y="100"/>
                    <a:pt x="14" y="89"/>
                    <a:pt x="24" y="80"/>
                  </a:cubicBezTo>
                  <a:cubicBezTo>
                    <a:pt x="109" y="0"/>
                    <a:pt x="312" y="78"/>
                    <a:pt x="478" y="254"/>
                  </a:cubicBezTo>
                  <a:cubicBezTo>
                    <a:pt x="644" y="430"/>
                    <a:pt x="709" y="638"/>
                    <a:pt x="624" y="718"/>
                  </a:cubicBezTo>
                  <a:cubicBezTo>
                    <a:pt x="612" y="730"/>
                    <a:pt x="597" y="738"/>
                    <a:pt x="580" y="743"/>
                  </a:cubicBezTo>
                  <a:cubicBezTo>
                    <a:pt x="626" y="648"/>
                    <a:pt x="558" y="467"/>
                    <a:pt x="411" y="311"/>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0" name="Freeform 356"/>
            <p:cNvSpPr>
              <a:spLocks/>
            </p:cNvSpPr>
            <p:nvPr/>
          </p:nvSpPr>
          <p:spPr bwMode="auto">
            <a:xfrm>
              <a:off x="-86" y="2492"/>
              <a:ext cx="745" cy="679"/>
            </a:xfrm>
            <a:custGeom>
              <a:avLst/>
              <a:gdLst>
                <a:gd name="T0" fmla="*/ 215 w 745"/>
                <a:gd name="T1" fmla="*/ 679 h 679"/>
                <a:gd name="T2" fmla="*/ 0 w 745"/>
                <a:gd name="T3" fmla="*/ 300 h 679"/>
                <a:gd name="T4" fmla="*/ 527 w 745"/>
                <a:gd name="T5" fmla="*/ 0 h 679"/>
                <a:gd name="T6" fmla="*/ 745 w 745"/>
                <a:gd name="T7" fmla="*/ 378 h 679"/>
                <a:gd name="T8" fmla="*/ 215 w 745"/>
                <a:gd name="T9" fmla="*/ 679 h 679"/>
              </a:gdLst>
              <a:ahLst/>
              <a:cxnLst>
                <a:cxn ang="0">
                  <a:pos x="T0" y="T1"/>
                </a:cxn>
                <a:cxn ang="0">
                  <a:pos x="T2" y="T3"/>
                </a:cxn>
                <a:cxn ang="0">
                  <a:pos x="T4" y="T5"/>
                </a:cxn>
                <a:cxn ang="0">
                  <a:pos x="T6" y="T7"/>
                </a:cxn>
                <a:cxn ang="0">
                  <a:pos x="T8" y="T9"/>
                </a:cxn>
              </a:cxnLst>
              <a:rect l="0" t="0" r="r" b="b"/>
              <a:pathLst>
                <a:path w="745" h="679">
                  <a:moveTo>
                    <a:pt x="215" y="679"/>
                  </a:moveTo>
                  <a:lnTo>
                    <a:pt x="0" y="300"/>
                  </a:lnTo>
                  <a:lnTo>
                    <a:pt x="527" y="0"/>
                  </a:lnTo>
                  <a:lnTo>
                    <a:pt x="745" y="378"/>
                  </a:lnTo>
                  <a:lnTo>
                    <a:pt x="215" y="67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1" name="Freeform 357"/>
            <p:cNvSpPr>
              <a:spLocks/>
            </p:cNvSpPr>
            <p:nvPr/>
          </p:nvSpPr>
          <p:spPr bwMode="auto">
            <a:xfrm>
              <a:off x="-67" y="2511"/>
              <a:ext cx="705" cy="638"/>
            </a:xfrm>
            <a:custGeom>
              <a:avLst/>
              <a:gdLst>
                <a:gd name="T0" fmla="*/ 201 w 705"/>
                <a:gd name="T1" fmla="*/ 638 h 638"/>
                <a:gd name="T2" fmla="*/ 0 w 705"/>
                <a:gd name="T3" fmla="*/ 286 h 638"/>
                <a:gd name="T4" fmla="*/ 504 w 705"/>
                <a:gd name="T5" fmla="*/ 0 h 638"/>
                <a:gd name="T6" fmla="*/ 705 w 705"/>
                <a:gd name="T7" fmla="*/ 352 h 638"/>
                <a:gd name="T8" fmla="*/ 201 w 705"/>
                <a:gd name="T9" fmla="*/ 638 h 638"/>
              </a:gdLst>
              <a:ahLst/>
              <a:cxnLst>
                <a:cxn ang="0">
                  <a:pos x="T0" y="T1"/>
                </a:cxn>
                <a:cxn ang="0">
                  <a:pos x="T2" y="T3"/>
                </a:cxn>
                <a:cxn ang="0">
                  <a:pos x="T4" y="T5"/>
                </a:cxn>
                <a:cxn ang="0">
                  <a:pos x="T6" y="T7"/>
                </a:cxn>
                <a:cxn ang="0">
                  <a:pos x="T8" y="T9"/>
                </a:cxn>
              </a:cxnLst>
              <a:rect l="0" t="0" r="r" b="b"/>
              <a:pathLst>
                <a:path w="705" h="638">
                  <a:moveTo>
                    <a:pt x="201" y="638"/>
                  </a:moveTo>
                  <a:lnTo>
                    <a:pt x="0" y="286"/>
                  </a:lnTo>
                  <a:lnTo>
                    <a:pt x="504" y="0"/>
                  </a:lnTo>
                  <a:lnTo>
                    <a:pt x="705" y="352"/>
                  </a:lnTo>
                  <a:lnTo>
                    <a:pt x="201" y="6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2" name="Freeform 358"/>
            <p:cNvSpPr>
              <a:spLocks/>
            </p:cNvSpPr>
            <p:nvPr/>
          </p:nvSpPr>
          <p:spPr bwMode="auto">
            <a:xfrm>
              <a:off x="18" y="2565"/>
              <a:ext cx="565" cy="511"/>
            </a:xfrm>
            <a:custGeom>
              <a:avLst/>
              <a:gdLst>
                <a:gd name="T0" fmla="*/ 159 w 565"/>
                <a:gd name="T1" fmla="*/ 511 h 511"/>
                <a:gd name="T2" fmla="*/ 0 w 565"/>
                <a:gd name="T3" fmla="*/ 232 h 511"/>
                <a:gd name="T4" fmla="*/ 407 w 565"/>
                <a:gd name="T5" fmla="*/ 0 h 511"/>
                <a:gd name="T6" fmla="*/ 565 w 565"/>
                <a:gd name="T7" fmla="*/ 282 h 511"/>
                <a:gd name="T8" fmla="*/ 159 w 565"/>
                <a:gd name="T9" fmla="*/ 511 h 511"/>
              </a:gdLst>
              <a:ahLst/>
              <a:cxnLst>
                <a:cxn ang="0">
                  <a:pos x="T0" y="T1"/>
                </a:cxn>
                <a:cxn ang="0">
                  <a:pos x="T2" y="T3"/>
                </a:cxn>
                <a:cxn ang="0">
                  <a:pos x="T4" y="T5"/>
                </a:cxn>
                <a:cxn ang="0">
                  <a:pos x="T6" y="T7"/>
                </a:cxn>
                <a:cxn ang="0">
                  <a:pos x="T8" y="T9"/>
                </a:cxn>
              </a:cxnLst>
              <a:rect l="0" t="0" r="r" b="b"/>
              <a:pathLst>
                <a:path w="565" h="511">
                  <a:moveTo>
                    <a:pt x="159" y="511"/>
                  </a:moveTo>
                  <a:lnTo>
                    <a:pt x="0" y="232"/>
                  </a:lnTo>
                  <a:lnTo>
                    <a:pt x="407" y="0"/>
                  </a:lnTo>
                  <a:lnTo>
                    <a:pt x="565" y="282"/>
                  </a:lnTo>
                  <a:lnTo>
                    <a:pt x="159" y="511"/>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3" name="Freeform 359"/>
            <p:cNvSpPr>
              <a:spLocks/>
            </p:cNvSpPr>
            <p:nvPr/>
          </p:nvSpPr>
          <p:spPr bwMode="auto">
            <a:xfrm>
              <a:off x="32" y="2906"/>
              <a:ext cx="78" cy="109"/>
            </a:xfrm>
            <a:custGeom>
              <a:avLst/>
              <a:gdLst>
                <a:gd name="T0" fmla="*/ 29 w 33"/>
                <a:gd name="T1" fmla="*/ 44 h 46"/>
                <a:gd name="T2" fmla="*/ 20 w 33"/>
                <a:gd name="T3" fmla="*/ 41 h 46"/>
                <a:gd name="T4" fmla="*/ 2 w 33"/>
                <a:gd name="T5" fmla="*/ 11 h 46"/>
                <a:gd name="T6" fmla="*/ 5 w 33"/>
                <a:gd name="T7" fmla="*/ 2 h 46"/>
                <a:gd name="T8" fmla="*/ 5 w 33"/>
                <a:gd name="T9" fmla="*/ 2 h 46"/>
                <a:gd name="T10" fmla="*/ 14 w 33"/>
                <a:gd name="T11" fmla="*/ 4 h 46"/>
                <a:gd name="T12" fmla="*/ 31 w 33"/>
                <a:gd name="T13" fmla="*/ 35 h 46"/>
                <a:gd name="T14" fmla="*/ 29 w 33"/>
                <a:gd name="T15" fmla="*/ 44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6">
                  <a:moveTo>
                    <a:pt x="29" y="44"/>
                  </a:moveTo>
                  <a:cubicBezTo>
                    <a:pt x="26" y="46"/>
                    <a:pt x="21" y="45"/>
                    <a:pt x="20" y="41"/>
                  </a:cubicBezTo>
                  <a:cubicBezTo>
                    <a:pt x="2" y="11"/>
                    <a:pt x="2" y="11"/>
                    <a:pt x="2" y="11"/>
                  </a:cubicBezTo>
                  <a:cubicBezTo>
                    <a:pt x="0" y="8"/>
                    <a:pt x="2" y="4"/>
                    <a:pt x="5" y="2"/>
                  </a:cubicBezTo>
                  <a:cubicBezTo>
                    <a:pt x="5" y="2"/>
                    <a:pt x="5" y="2"/>
                    <a:pt x="5" y="2"/>
                  </a:cubicBezTo>
                  <a:cubicBezTo>
                    <a:pt x="8" y="0"/>
                    <a:pt x="12" y="1"/>
                    <a:pt x="14" y="4"/>
                  </a:cubicBezTo>
                  <a:cubicBezTo>
                    <a:pt x="31" y="35"/>
                    <a:pt x="31" y="35"/>
                    <a:pt x="31" y="35"/>
                  </a:cubicBezTo>
                  <a:cubicBezTo>
                    <a:pt x="33" y="38"/>
                    <a:pt x="32" y="42"/>
                    <a:pt x="29" y="44"/>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4" name="Freeform 360"/>
            <p:cNvSpPr>
              <a:spLocks/>
            </p:cNvSpPr>
            <p:nvPr/>
          </p:nvSpPr>
          <p:spPr bwMode="auto">
            <a:xfrm>
              <a:off x="70" y="2565"/>
              <a:ext cx="497" cy="249"/>
            </a:xfrm>
            <a:custGeom>
              <a:avLst/>
              <a:gdLst>
                <a:gd name="T0" fmla="*/ 355 w 497"/>
                <a:gd name="T1" fmla="*/ 0 h 249"/>
                <a:gd name="T2" fmla="*/ 0 w 497"/>
                <a:gd name="T3" fmla="*/ 204 h 249"/>
                <a:gd name="T4" fmla="*/ 497 w 497"/>
                <a:gd name="T5" fmla="*/ 249 h 249"/>
                <a:gd name="T6" fmla="*/ 355 w 497"/>
                <a:gd name="T7" fmla="*/ 0 h 249"/>
              </a:gdLst>
              <a:ahLst/>
              <a:cxnLst>
                <a:cxn ang="0">
                  <a:pos x="T0" y="T1"/>
                </a:cxn>
                <a:cxn ang="0">
                  <a:pos x="T2" y="T3"/>
                </a:cxn>
                <a:cxn ang="0">
                  <a:pos x="T4" y="T5"/>
                </a:cxn>
                <a:cxn ang="0">
                  <a:pos x="T6" y="T7"/>
                </a:cxn>
              </a:cxnLst>
              <a:rect l="0" t="0" r="r" b="b"/>
              <a:pathLst>
                <a:path w="497" h="249">
                  <a:moveTo>
                    <a:pt x="355" y="0"/>
                  </a:moveTo>
                  <a:lnTo>
                    <a:pt x="0" y="204"/>
                  </a:lnTo>
                  <a:lnTo>
                    <a:pt x="497" y="249"/>
                  </a:lnTo>
                  <a:lnTo>
                    <a:pt x="355" y="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5" name="Freeform 361"/>
            <p:cNvSpPr>
              <a:spLocks/>
            </p:cNvSpPr>
            <p:nvPr/>
          </p:nvSpPr>
          <p:spPr bwMode="auto">
            <a:xfrm>
              <a:off x="4364" y="2031"/>
              <a:ext cx="406" cy="615"/>
            </a:xfrm>
            <a:custGeom>
              <a:avLst/>
              <a:gdLst>
                <a:gd name="T0" fmla="*/ 172 w 172"/>
                <a:gd name="T1" fmla="*/ 242 h 260"/>
                <a:gd name="T2" fmla="*/ 156 w 172"/>
                <a:gd name="T3" fmla="*/ 259 h 260"/>
                <a:gd name="T4" fmla="*/ 17 w 172"/>
                <a:gd name="T5" fmla="*/ 260 h 260"/>
                <a:gd name="T6" fmla="*/ 1 w 172"/>
                <a:gd name="T7" fmla="*/ 243 h 260"/>
                <a:gd name="T8" fmla="*/ 0 w 172"/>
                <a:gd name="T9" fmla="*/ 18 h 260"/>
                <a:gd name="T10" fmla="*/ 16 w 172"/>
                <a:gd name="T11" fmla="*/ 1 h 260"/>
                <a:gd name="T12" fmla="*/ 155 w 172"/>
                <a:gd name="T13" fmla="*/ 0 h 260"/>
                <a:gd name="T14" fmla="*/ 171 w 172"/>
                <a:gd name="T15" fmla="*/ 17 h 260"/>
                <a:gd name="T16" fmla="*/ 172 w 172"/>
                <a:gd name="T17" fmla="*/ 2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60">
                  <a:moveTo>
                    <a:pt x="172" y="242"/>
                  </a:moveTo>
                  <a:cubicBezTo>
                    <a:pt x="172" y="252"/>
                    <a:pt x="165" y="259"/>
                    <a:pt x="156" y="259"/>
                  </a:cubicBezTo>
                  <a:cubicBezTo>
                    <a:pt x="17" y="260"/>
                    <a:pt x="17" y="260"/>
                    <a:pt x="17" y="260"/>
                  </a:cubicBezTo>
                  <a:cubicBezTo>
                    <a:pt x="8" y="260"/>
                    <a:pt x="1" y="252"/>
                    <a:pt x="1" y="243"/>
                  </a:cubicBezTo>
                  <a:cubicBezTo>
                    <a:pt x="0" y="18"/>
                    <a:pt x="0" y="18"/>
                    <a:pt x="0" y="18"/>
                  </a:cubicBezTo>
                  <a:cubicBezTo>
                    <a:pt x="0" y="9"/>
                    <a:pt x="7" y="1"/>
                    <a:pt x="16" y="1"/>
                  </a:cubicBezTo>
                  <a:cubicBezTo>
                    <a:pt x="155" y="0"/>
                    <a:pt x="155" y="0"/>
                    <a:pt x="155" y="0"/>
                  </a:cubicBezTo>
                  <a:cubicBezTo>
                    <a:pt x="164" y="0"/>
                    <a:pt x="171" y="8"/>
                    <a:pt x="171" y="17"/>
                  </a:cubicBezTo>
                  <a:lnTo>
                    <a:pt x="172" y="242"/>
                  </a:ln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6" name="Freeform 362"/>
            <p:cNvSpPr>
              <a:spLocks/>
            </p:cNvSpPr>
            <p:nvPr/>
          </p:nvSpPr>
          <p:spPr bwMode="auto">
            <a:xfrm>
              <a:off x="4406" y="2071"/>
              <a:ext cx="322" cy="497"/>
            </a:xfrm>
            <a:custGeom>
              <a:avLst/>
              <a:gdLst>
                <a:gd name="T0" fmla="*/ 322 w 322"/>
                <a:gd name="T1" fmla="*/ 494 h 497"/>
                <a:gd name="T2" fmla="*/ 0 w 322"/>
                <a:gd name="T3" fmla="*/ 497 h 497"/>
                <a:gd name="T4" fmla="*/ 0 w 322"/>
                <a:gd name="T5" fmla="*/ 3 h 497"/>
                <a:gd name="T6" fmla="*/ 322 w 322"/>
                <a:gd name="T7" fmla="*/ 0 h 497"/>
                <a:gd name="T8" fmla="*/ 322 w 322"/>
                <a:gd name="T9" fmla="*/ 494 h 497"/>
              </a:gdLst>
              <a:ahLst/>
              <a:cxnLst>
                <a:cxn ang="0">
                  <a:pos x="T0" y="T1"/>
                </a:cxn>
                <a:cxn ang="0">
                  <a:pos x="T2" y="T3"/>
                </a:cxn>
                <a:cxn ang="0">
                  <a:pos x="T4" y="T5"/>
                </a:cxn>
                <a:cxn ang="0">
                  <a:pos x="T6" y="T7"/>
                </a:cxn>
                <a:cxn ang="0">
                  <a:pos x="T8" y="T9"/>
                </a:cxn>
              </a:cxnLst>
              <a:rect l="0" t="0" r="r" b="b"/>
              <a:pathLst>
                <a:path w="322" h="497">
                  <a:moveTo>
                    <a:pt x="322" y="494"/>
                  </a:moveTo>
                  <a:lnTo>
                    <a:pt x="0" y="497"/>
                  </a:lnTo>
                  <a:lnTo>
                    <a:pt x="0" y="3"/>
                  </a:lnTo>
                  <a:lnTo>
                    <a:pt x="322" y="0"/>
                  </a:lnTo>
                  <a:lnTo>
                    <a:pt x="322" y="494"/>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7" name="Freeform 363"/>
            <p:cNvSpPr>
              <a:spLocks/>
            </p:cNvSpPr>
            <p:nvPr/>
          </p:nvSpPr>
          <p:spPr bwMode="auto">
            <a:xfrm>
              <a:off x="4517" y="2594"/>
              <a:ext cx="116" cy="16"/>
            </a:xfrm>
            <a:custGeom>
              <a:avLst/>
              <a:gdLst>
                <a:gd name="T0" fmla="*/ 49 w 49"/>
                <a:gd name="T1" fmla="*/ 3 h 7"/>
                <a:gd name="T2" fmla="*/ 42 w 49"/>
                <a:gd name="T3" fmla="*/ 7 h 7"/>
                <a:gd name="T4" fmla="*/ 7 w 49"/>
                <a:gd name="T5" fmla="*/ 7 h 7"/>
                <a:gd name="T6" fmla="*/ 0 w 49"/>
                <a:gd name="T7" fmla="*/ 4 h 7"/>
                <a:gd name="T8" fmla="*/ 0 w 49"/>
                <a:gd name="T9" fmla="*/ 4 h 7"/>
                <a:gd name="T10" fmla="*/ 7 w 49"/>
                <a:gd name="T11" fmla="*/ 0 h 7"/>
                <a:gd name="T12" fmla="*/ 42 w 49"/>
                <a:gd name="T13" fmla="*/ 0 h 7"/>
                <a:gd name="T14" fmla="*/ 49 w 4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
                  <a:moveTo>
                    <a:pt x="49" y="3"/>
                  </a:moveTo>
                  <a:cubicBezTo>
                    <a:pt x="49" y="5"/>
                    <a:pt x="46" y="7"/>
                    <a:pt x="42" y="7"/>
                  </a:cubicBezTo>
                  <a:cubicBezTo>
                    <a:pt x="7" y="7"/>
                    <a:pt x="7" y="7"/>
                    <a:pt x="7" y="7"/>
                  </a:cubicBezTo>
                  <a:cubicBezTo>
                    <a:pt x="3" y="7"/>
                    <a:pt x="0" y="6"/>
                    <a:pt x="0" y="4"/>
                  </a:cubicBezTo>
                  <a:cubicBezTo>
                    <a:pt x="0" y="4"/>
                    <a:pt x="0" y="4"/>
                    <a:pt x="0" y="4"/>
                  </a:cubicBezTo>
                  <a:cubicBezTo>
                    <a:pt x="0" y="2"/>
                    <a:pt x="3" y="0"/>
                    <a:pt x="7" y="0"/>
                  </a:cubicBezTo>
                  <a:cubicBezTo>
                    <a:pt x="42" y="0"/>
                    <a:pt x="42" y="0"/>
                    <a:pt x="42" y="0"/>
                  </a:cubicBezTo>
                  <a:cubicBezTo>
                    <a:pt x="46" y="0"/>
                    <a:pt x="49" y="2"/>
                    <a:pt x="49" y="3"/>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8" name="Freeform 364"/>
            <p:cNvSpPr>
              <a:spLocks/>
            </p:cNvSpPr>
            <p:nvPr/>
          </p:nvSpPr>
          <p:spPr bwMode="auto">
            <a:xfrm>
              <a:off x="4406" y="2074"/>
              <a:ext cx="284" cy="430"/>
            </a:xfrm>
            <a:custGeom>
              <a:avLst/>
              <a:gdLst>
                <a:gd name="T0" fmla="*/ 0 w 284"/>
                <a:gd name="T1" fmla="*/ 0 h 430"/>
                <a:gd name="T2" fmla="*/ 0 w 284"/>
                <a:gd name="T3" fmla="*/ 430 h 430"/>
                <a:gd name="T4" fmla="*/ 284 w 284"/>
                <a:gd name="T5" fmla="*/ 0 h 430"/>
                <a:gd name="T6" fmla="*/ 0 w 284"/>
                <a:gd name="T7" fmla="*/ 0 h 430"/>
              </a:gdLst>
              <a:ahLst/>
              <a:cxnLst>
                <a:cxn ang="0">
                  <a:pos x="T0" y="T1"/>
                </a:cxn>
                <a:cxn ang="0">
                  <a:pos x="T2" y="T3"/>
                </a:cxn>
                <a:cxn ang="0">
                  <a:pos x="T4" y="T5"/>
                </a:cxn>
                <a:cxn ang="0">
                  <a:pos x="T6" y="T7"/>
                </a:cxn>
              </a:cxnLst>
              <a:rect l="0" t="0" r="r" b="b"/>
              <a:pathLst>
                <a:path w="284" h="430">
                  <a:moveTo>
                    <a:pt x="0" y="0"/>
                  </a:moveTo>
                  <a:lnTo>
                    <a:pt x="0" y="430"/>
                  </a:lnTo>
                  <a:lnTo>
                    <a:pt x="284" y="0"/>
                  </a:lnTo>
                  <a:lnTo>
                    <a:pt x="0" y="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9" name="Freeform 365"/>
            <p:cNvSpPr>
              <a:spLocks/>
            </p:cNvSpPr>
            <p:nvPr/>
          </p:nvSpPr>
          <p:spPr bwMode="auto">
            <a:xfrm>
              <a:off x="2186" y="2882"/>
              <a:ext cx="698" cy="946"/>
            </a:xfrm>
            <a:custGeom>
              <a:avLst/>
              <a:gdLst>
                <a:gd name="T0" fmla="*/ 291 w 295"/>
                <a:gd name="T1" fmla="*/ 387 h 400"/>
                <a:gd name="T2" fmla="*/ 278 w 295"/>
                <a:gd name="T3" fmla="*/ 400 h 400"/>
                <a:gd name="T4" fmla="*/ 13 w 295"/>
                <a:gd name="T5" fmla="*/ 397 h 400"/>
                <a:gd name="T6" fmla="*/ 0 w 295"/>
                <a:gd name="T7" fmla="*/ 384 h 400"/>
                <a:gd name="T8" fmla="*/ 4 w 295"/>
                <a:gd name="T9" fmla="*/ 13 h 400"/>
                <a:gd name="T10" fmla="*/ 17 w 295"/>
                <a:gd name="T11" fmla="*/ 0 h 400"/>
                <a:gd name="T12" fmla="*/ 282 w 295"/>
                <a:gd name="T13" fmla="*/ 3 h 400"/>
                <a:gd name="T14" fmla="*/ 295 w 295"/>
                <a:gd name="T15" fmla="*/ 16 h 400"/>
                <a:gd name="T16" fmla="*/ 291 w 295"/>
                <a:gd name="T17" fmla="*/ 38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400">
                  <a:moveTo>
                    <a:pt x="291" y="387"/>
                  </a:moveTo>
                  <a:cubicBezTo>
                    <a:pt x="291" y="394"/>
                    <a:pt x="285" y="400"/>
                    <a:pt x="278" y="400"/>
                  </a:cubicBezTo>
                  <a:cubicBezTo>
                    <a:pt x="13" y="397"/>
                    <a:pt x="13" y="397"/>
                    <a:pt x="13" y="397"/>
                  </a:cubicBezTo>
                  <a:cubicBezTo>
                    <a:pt x="6" y="397"/>
                    <a:pt x="0" y="391"/>
                    <a:pt x="0" y="384"/>
                  </a:cubicBezTo>
                  <a:cubicBezTo>
                    <a:pt x="4" y="13"/>
                    <a:pt x="4" y="13"/>
                    <a:pt x="4" y="13"/>
                  </a:cubicBezTo>
                  <a:cubicBezTo>
                    <a:pt x="4" y="6"/>
                    <a:pt x="10" y="0"/>
                    <a:pt x="17" y="0"/>
                  </a:cubicBezTo>
                  <a:cubicBezTo>
                    <a:pt x="282" y="3"/>
                    <a:pt x="282" y="3"/>
                    <a:pt x="282" y="3"/>
                  </a:cubicBezTo>
                  <a:cubicBezTo>
                    <a:pt x="289" y="3"/>
                    <a:pt x="295" y="9"/>
                    <a:pt x="295" y="16"/>
                  </a:cubicBezTo>
                  <a:lnTo>
                    <a:pt x="291" y="387"/>
                  </a:ln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0" name="Freeform 366"/>
            <p:cNvSpPr>
              <a:spLocks/>
            </p:cNvSpPr>
            <p:nvPr/>
          </p:nvSpPr>
          <p:spPr bwMode="auto">
            <a:xfrm>
              <a:off x="2186" y="2882"/>
              <a:ext cx="57" cy="939"/>
            </a:xfrm>
            <a:custGeom>
              <a:avLst/>
              <a:gdLst>
                <a:gd name="T0" fmla="*/ 24 w 24"/>
                <a:gd name="T1" fmla="*/ 1 h 397"/>
                <a:gd name="T2" fmla="*/ 17 w 24"/>
                <a:gd name="T3" fmla="*/ 0 h 397"/>
                <a:gd name="T4" fmla="*/ 4 w 24"/>
                <a:gd name="T5" fmla="*/ 13 h 397"/>
                <a:gd name="T6" fmla="*/ 0 w 24"/>
                <a:gd name="T7" fmla="*/ 384 h 397"/>
                <a:gd name="T8" fmla="*/ 13 w 24"/>
                <a:gd name="T9" fmla="*/ 397 h 397"/>
                <a:gd name="T10" fmla="*/ 19 w 24"/>
                <a:gd name="T11" fmla="*/ 397 h 397"/>
                <a:gd name="T12" fmla="*/ 24 w 24"/>
                <a:gd name="T13" fmla="*/ 1 h 397"/>
              </a:gdLst>
              <a:ahLst/>
              <a:cxnLst>
                <a:cxn ang="0">
                  <a:pos x="T0" y="T1"/>
                </a:cxn>
                <a:cxn ang="0">
                  <a:pos x="T2" y="T3"/>
                </a:cxn>
                <a:cxn ang="0">
                  <a:pos x="T4" y="T5"/>
                </a:cxn>
                <a:cxn ang="0">
                  <a:pos x="T6" y="T7"/>
                </a:cxn>
                <a:cxn ang="0">
                  <a:pos x="T8" y="T9"/>
                </a:cxn>
                <a:cxn ang="0">
                  <a:pos x="T10" y="T11"/>
                </a:cxn>
                <a:cxn ang="0">
                  <a:pos x="T12" y="T13"/>
                </a:cxn>
              </a:cxnLst>
              <a:rect l="0" t="0" r="r" b="b"/>
              <a:pathLst>
                <a:path w="24" h="397">
                  <a:moveTo>
                    <a:pt x="24" y="1"/>
                  </a:moveTo>
                  <a:cubicBezTo>
                    <a:pt x="17" y="0"/>
                    <a:pt x="17" y="0"/>
                    <a:pt x="17" y="0"/>
                  </a:cubicBezTo>
                  <a:cubicBezTo>
                    <a:pt x="10" y="0"/>
                    <a:pt x="4" y="6"/>
                    <a:pt x="4" y="13"/>
                  </a:cubicBezTo>
                  <a:cubicBezTo>
                    <a:pt x="0" y="384"/>
                    <a:pt x="0" y="384"/>
                    <a:pt x="0" y="384"/>
                  </a:cubicBezTo>
                  <a:cubicBezTo>
                    <a:pt x="0" y="391"/>
                    <a:pt x="6" y="397"/>
                    <a:pt x="13" y="397"/>
                  </a:cubicBezTo>
                  <a:cubicBezTo>
                    <a:pt x="19" y="397"/>
                    <a:pt x="19" y="397"/>
                    <a:pt x="19" y="397"/>
                  </a:cubicBezTo>
                  <a:lnTo>
                    <a:pt x="24" y="1"/>
                  </a:lnTo>
                  <a:close/>
                </a:path>
              </a:pathLst>
            </a:custGeom>
            <a:solidFill>
              <a:srgbClr val="EB98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1" name="Freeform 367"/>
            <p:cNvSpPr>
              <a:spLocks/>
            </p:cNvSpPr>
            <p:nvPr/>
          </p:nvSpPr>
          <p:spPr bwMode="auto">
            <a:xfrm>
              <a:off x="2278" y="3038"/>
              <a:ext cx="52" cy="52"/>
            </a:xfrm>
            <a:custGeom>
              <a:avLst/>
              <a:gdLst>
                <a:gd name="T0" fmla="*/ 22 w 22"/>
                <a:gd name="T1" fmla="*/ 11 h 22"/>
                <a:gd name="T2" fmla="*/ 11 w 22"/>
                <a:gd name="T3" fmla="*/ 22 h 22"/>
                <a:gd name="T4" fmla="*/ 0 w 22"/>
                <a:gd name="T5" fmla="*/ 11 h 22"/>
                <a:gd name="T6" fmla="*/ 11 w 22"/>
                <a:gd name="T7" fmla="*/ 0 h 22"/>
                <a:gd name="T8" fmla="*/ 22 w 22"/>
                <a:gd name="T9" fmla="*/ 11 h 22"/>
              </a:gdLst>
              <a:ahLst/>
              <a:cxnLst>
                <a:cxn ang="0">
                  <a:pos x="T0" y="T1"/>
                </a:cxn>
                <a:cxn ang="0">
                  <a:pos x="T2" y="T3"/>
                </a:cxn>
                <a:cxn ang="0">
                  <a:pos x="T4" y="T5"/>
                </a:cxn>
                <a:cxn ang="0">
                  <a:pos x="T6" y="T7"/>
                </a:cxn>
                <a:cxn ang="0">
                  <a:pos x="T8" y="T9"/>
                </a:cxn>
              </a:cxnLst>
              <a:rect l="0" t="0" r="r" b="b"/>
              <a:pathLst>
                <a:path w="22" h="22">
                  <a:moveTo>
                    <a:pt x="22" y="11"/>
                  </a:moveTo>
                  <a:cubicBezTo>
                    <a:pt x="22" y="18"/>
                    <a:pt x="17" y="22"/>
                    <a:pt x="11" y="22"/>
                  </a:cubicBezTo>
                  <a:cubicBezTo>
                    <a:pt x="5" y="22"/>
                    <a:pt x="0" y="17"/>
                    <a:pt x="0" y="11"/>
                  </a:cubicBezTo>
                  <a:cubicBezTo>
                    <a:pt x="0" y="5"/>
                    <a:pt x="5" y="0"/>
                    <a:pt x="11" y="0"/>
                  </a:cubicBezTo>
                  <a:cubicBezTo>
                    <a:pt x="17" y="0"/>
                    <a:pt x="22" y="5"/>
                    <a:pt x="22" y="11"/>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2" name="Oval 368"/>
            <p:cNvSpPr>
              <a:spLocks noChangeArrowheads="1"/>
            </p:cNvSpPr>
            <p:nvPr/>
          </p:nvSpPr>
          <p:spPr bwMode="auto">
            <a:xfrm>
              <a:off x="2278" y="3632"/>
              <a:ext cx="52" cy="52"/>
            </a:xfrm>
            <a:prstGeom prst="ellipse">
              <a:avLst/>
            </a:pr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3" name="Freeform 369"/>
            <p:cNvSpPr>
              <a:spLocks/>
            </p:cNvSpPr>
            <p:nvPr/>
          </p:nvSpPr>
          <p:spPr bwMode="auto">
            <a:xfrm>
              <a:off x="2293" y="3057"/>
              <a:ext cx="26" cy="608"/>
            </a:xfrm>
            <a:custGeom>
              <a:avLst/>
              <a:gdLst>
                <a:gd name="T0" fmla="*/ 11 w 11"/>
                <a:gd name="T1" fmla="*/ 252 h 257"/>
                <a:gd name="T2" fmla="*/ 5 w 11"/>
                <a:gd name="T3" fmla="*/ 257 h 257"/>
                <a:gd name="T4" fmla="*/ 5 w 11"/>
                <a:gd name="T5" fmla="*/ 257 h 257"/>
                <a:gd name="T6" fmla="*/ 0 w 11"/>
                <a:gd name="T7" fmla="*/ 252 h 257"/>
                <a:gd name="T8" fmla="*/ 0 w 11"/>
                <a:gd name="T9" fmla="*/ 5 h 257"/>
                <a:gd name="T10" fmla="*/ 5 w 11"/>
                <a:gd name="T11" fmla="*/ 0 h 257"/>
                <a:gd name="T12" fmla="*/ 5 w 11"/>
                <a:gd name="T13" fmla="*/ 0 h 257"/>
                <a:gd name="T14" fmla="*/ 11 w 11"/>
                <a:gd name="T15" fmla="*/ 5 h 257"/>
                <a:gd name="T16" fmla="*/ 11 w 11"/>
                <a:gd name="T17" fmla="*/ 25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57">
                  <a:moveTo>
                    <a:pt x="11" y="252"/>
                  </a:moveTo>
                  <a:cubicBezTo>
                    <a:pt x="11" y="255"/>
                    <a:pt x="8" y="257"/>
                    <a:pt x="5" y="257"/>
                  </a:cubicBezTo>
                  <a:cubicBezTo>
                    <a:pt x="5" y="257"/>
                    <a:pt x="5" y="257"/>
                    <a:pt x="5" y="257"/>
                  </a:cubicBezTo>
                  <a:cubicBezTo>
                    <a:pt x="2" y="257"/>
                    <a:pt x="0" y="255"/>
                    <a:pt x="0" y="252"/>
                  </a:cubicBezTo>
                  <a:cubicBezTo>
                    <a:pt x="0" y="5"/>
                    <a:pt x="0" y="5"/>
                    <a:pt x="0" y="5"/>
                  </a:cubicBezTo>
                  <a:cubicBezTo>
                    <a:pt x="0" y="2"/>
                    <a:pt x="2" y="0"/>
                    <a:pt x="5" y="0"/>
                  </a:cubicBezTo>
                  <a:cubicBezTo>
                    <a:pt x="5" y="0"/>
                    <a:pt x="5" y="0"/>
                    <a:pt x="5" y="0"/>
                  </a:cubicBezTo>
                  <a:cubicBezTo>
                    <a:pt x="8" y="0"/>
                    <a:pt x="11" y="2"/>
                    <a:pt x="11" y="5"/>
                  </a:cubicBezTo>
                  <a:lnTo>
                    <a:pt x="11" y="25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4" name="Freeform 370"/>
            <p:cNvSpPr>
              <a:spLocks/>
            </p:cNvSpPr>
            <p:nvPr/>
          </p:nvSpPr>
          <p:spPr bwMode="auto">
            <a:xfrm>
              <a:off x="2290" y="3171"/>
              <a:ext cx="85" cy="191"/>
            </a:xfrm>
            <a:custGeom>
              <a:avLst/>
              <a:gdLst>
                <a:gd name="T0" fmla="*/ 31 w 36"/>
                <a:gd name="T1" fmla="*/ 3 h 81"/>
                <a:gd name="T2" fmla="*/ 35 w 36"/>
                <a:gd name="T3" fmla="*/ 12 h 81"/>
                <a:gd name="T4" fmla="*/ 12 w 36"/>
                <a:gd name="T5" fmla="*/ 75 h 81"/>
                <a:gd name="T6" fmla="*/ 5 w 36"/>
                <a:gd name="T7" fmla="*/ 80 h 81"/>
                <a:gd name="T8" fmla="*/ 5 w 36"/>
                <a:gd name="T9" fmla="*/ 80 h 81"/>
                <a:gd name="T10" fmla="*/ 1 w 36"/>
                <a:gd name="T11" fmla="*/ 72 h 81"/>
                <a:gd name="T12" fmla="*/ 16 w 36"/>
                <a:gd name="T13" fmla="*/ 7 h 81"/>
                <a:gd name="T14" fmla="*/ 23 w 36"/>
                <a:gd name="T15" fmla="*/ 1 h 81"/>
                <a:gd name="T16" fmla="*/ 31 w 36"/>
                <a:gd name="T17"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81">
                  <a:moveTo>
                    <a:pt x="31" y="3"/>
                  </a:moveTo>
                  <a:cubicBezTo>
                    <a:pt x="34" y="4"/>
                    <a:pt x="36" y="8"/>
                    <a:pt x="35" y="12"/>
                  </a:cubicBezTo>
                  <a:cubicBezTo>
                    <a:pt x="12" y="75"/>
                    <a:pt x="12" y="75"/>
                    <a:pt x="12" y="75"/>
                  </a:cubicBezTo>
                  <a:cubicBezTo>
                    <a:pt x="11" y="78"/>
                    <a:pt x="8" y="81"/>
                    <a:pt x="5" y="80"/>
                  </a:cubicBezTo>
                  <a:cubicBezTo>
                    <a:pt x="5" y="80"/>
                    <a:pt x="5" y="80"/>
                    <a:pt x="5" y="80"/>
                  </a:cubicBezTo>
                  <a:cubicBezTo>
                    <a:pt x="2" y="80"/>
                    <a:pt x="0" y="76"/>
                    <a:pt x="1" y="72"/>
                  </a:cubicBezTo>
                  <a:cubicBezTo>
                    <a:pt x="16" y="7"/>
                    <a:pt x="16" y="7"/>
                    <a:pt x="16" y="7"/>
                  </a:cubicBezTo>
                  <a:cubicBezTo>
                    <a:pt x="17" y="3"/>
                    <a:pt x="20" y="0"/>
                    <a:pt x="23" y="1"/>
                  </a:cubicBezTo>
                  <a:lnTo>
                    <a:pt x="3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5" name="Freeform 371"/>
            <p:cNvSpPr>
              <a:spLocks/>
            </p:cNvSpPr>
            <p:nvPr/>
          </p:nvSpPr>
          <p:spPr bwMode="auto">
            <a:xfrm>
              <a:off x="2293" y="3334"/>
              <a:ext cx="89" cy="123"/>
            </a:xfrm>
            <a:custGeom>
              <a:avLst/>
              <a:gdLst>
                <a:gd name="T0" fmla="*/ 38 w 38"/>
                <a:gd name="T1" fmla="*/ 44 h 52"/>
                <a:gd name="T2" fmla="*/ 12 w 38"/>
                <a:gd name="T3" fmla="*/ 3 h 52"/>
                <a:gd name="T4" fmla="*/ 4 w 38"/>
                <a:gd name="T5" fmla="*/ 1 h 52"/>
                <a:gd name="T6" fmla="*/ 2 w 38"/>
                <a:gd name="T7" fmla="*/ 9 h 52"/>
                <a:gd name="T8" fmla="*/ 21 w 38"/>
                <a:gd name="T9" fmla="*/ 52 h 52"/>
                <a:gd name="T10" fmla="*/ 38 w 38"/>
                <a:gd name="T11" fmla="*/ 44 h 52"/>
              </a:gdLst>
              <a:ahLst/>
              <a:cxnLst>
                <a:cxn ang="0">
                  <a:pos x="T0" y="T1"/>
                </a:cxn>
                <a:cxn ang="0">
                  <a:pos x="T2" y="T3"/>
                </a:cxn>
                <a:cxn ang="0">
                  <a:pos x="T4" y="T5"/>
                </a:cxn>
                <a:cxn ang="0">
                  <a:pos x="T6" y="T7"/>
                </a:cxn>
                <a:cxn ang="0">
                  <a:pos x="T8" y="T9"/>
                </a:cxn>
                <a:cxn ang="0">
                  <a:pos x="T10" y="T11"/>
                </a:cxn>
              </a:cxnLst>
              <a:rect l="0" t="0" r="r" b="b"/>
              <a:pathLst>
                <a:path w="38" h="52">
                  <a:moveTo>
                    <a:pt x="38" y="44"/>
                  </a:moveTo>
                  <a:cubicBezTo>
                    <a:pt x="12" y="3"/>
                    <a:pt x="12" y="3"/>
                    <a:pt x="12" y="3"/>
                  </a:cubicBezTo>
                  <a:cubicBezTo>
                    <a:pt x="10" y="1"/>
                    <a:pt x="7" y="0"/>
                    <a:pt x="4" y="1"/>
                  </a:cubicBezTo>
                  <a:cubicBezTo>
                    <a:pt x="1" y="3"/>
                    <a:pt x="0" y="6"/>
                    <a:pt x="2" y="9"/>
                  </a:cubicBezTo>
                  <a:cubicBezTo>
                    <a:pt x="21" y="52"/>
                    <a:pt x="21" y="52"/>
                    <a:pt x="21" y="52"/>
                  </a:cubicBezTo>
                  <a:lnTo>
                    <a:pt x="38" y="44"/>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6" name="Freeform 372"/>
            <p:cNvSpPr>
              <a:spLocks/>
            </p:cNvSpPr>
            <p:nvPr/>
          </p:nvSpPr>
          <p:spPr bwMode="auto">
            <a:xfrm>
              <a:off x="2222" y="3329"/>
              <a:ext cx="94" cy="189"/>
            </a:xfrm>
            <a:custGeom>
              <a:avLst/>
              <a:gdLst>
                <a:gd name="T0" fmla="*/ 4 w 40"/>
                <a:gd name="T1" fmla="*/ 76 h 80"/>
                <a:gd name="T2" fmla="*/ 1 w 40"/>
                <a:gd name="T3" fmla="*/ 67 h 80"/>
                <a:gd name="T4" fmla="*/ 28 w 40"/>
                <a:gd name="T5" fmla="*/ 6 h 80"/>
                <a:gd name="T6" fmla="*/ 36 w 40"/>
                <a:gd name="T7" fmla="*/ 1 h 80"/>
                <a:gd name="T8" fmla="*/ 36 w 40"/>
                <a:gd name="T9" fmla="*/ 1 h 80"/>
                <a:gd name="T10" fmla="*/ 39 w 40"/>
                <a:gd name="T11" fmla="*/ 9 h 80"/>
                <a:gd name="T12" fmla="*/ 20 w 40"/>
                <a:gd name="T13" fmla="*/ 74 h 80"/>
                <a:gd name="T14" fmla="*/ 12 w 40"/>
                <a:gd name="T15" fmla="*/ 79 h 80"/>
                <a:gd name="T16" fmla="*/ 4 w 40"/>
                <a:gd name="T1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80">
                  <a:moveTo>
                    <a:pt x="4" y="76"/>
                  </a:moveTo>
                  <a:cubicBezTo>
                    <a:pt x="1" y="75"/>
                    <a:pt x="0" y="71"/>
                    <a:pt x="1" y="67"/>
                  </a:cubicBezTo>
                  <a:cubicBezTo>
                    <a:pt x="28" y="6"/>
                    <a:pt x="28" y="6"/>
                    <a:pt x="28" y="6"/>
                  </a:cubicBezTo>
                  <a:cubicBezTo>
                    <a:pt x="29" y="2"/>
                    <a:pt x="33" y="0"/>
                    <a:pt x="36" y="1"/>
                  </a:cubicBezTo>
                  <a:cubicBezTo>
                    <a:pt x="36" y="1"/>
                    <a:pt x="36" y="1"/>
                    <a:pt x="36" y="1"/>
                  </a:cubicBezTo>
                  <a:cubicBezTo>
                    <a:pt x="39" y="2"/>
                    <a:pt x="40" y="6"/>
                    <a:pt x="39" y="9"/>
                  </a:cubicBezTo>
                  <a:cubicBezTo>
                    <a:pt x="20" y="74"/>
                    <a:pt x="20" y="74"/>
                    <a:pt x="20" y="74"/>
                  </a:cubicBezTo>
                  <a:cubicBezTo>
                    <a:pt x="19" y="77"/>
                    <a:pt x="15" y="80"/>
                    <a:pt x="12" y="79"/>
                  </a:cubicBezTo>
                  <a:lnTo>
                    <a:pt x="4" y="7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7" name="Freeform 373"/>
            <p:cNvSpPr>
              <a:spLocks/>
            </p:cNvSpPr>
            <p:nvPr/>
          </p:nvSpPr>
          <p:spPr bwMode="auto">
            <a:xfrm>
              <a:off x="2295" y="3253"/>
              <a:ext cx="106" cy="102"/>
            </a:xfrm>
            <a:custGeom>
              <a:avLst/>
              <a:gdLst>
                <a:gd name="T0" fmla="*/ 33 w 45"/>
                <a:gd name="T1" fmla="*/ 0 h 43"/>
                <a:gd name="T2" fmla="*/ 0 w 45"/>
                <a:gd name="T3" fmla="*/ 32 h 43"/>
                <a:gd name="T4" fmla="*/ 4 w 45"/>
                <a:gd name="T5" fmla="*/ 41 h 43"/>
                <a:gd name="T6" fmla="*/ 4 w 45"/>
                <a:gd name="T7" fmla="*/ 41 h 43"/>
                <a:gd name="T8" fmla="*/ 4 w 45"/>
                <a:gd name="T9" fmla="*/ 43 h 43"/>
                <a:gd name="T10" fmla="*/ 6 w 45"/>
                <a:gd name="T11" fmla="*/ 42 h 43"/>
                <a:gd name="T12" fmla="*/ 45 w 45"/>
                <a:gd name="T13" fmla="*/ 15 h 43"/>
                <a:gd name="T14" fmla="*/ 33 w 45"/>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3">
                  <a:moveTo>
                    <a:pt x="33" y="0"/>
                  </a:moveTo>
                  <a:cubicBezTo>
                    <a:pt x="0" y="32"/>
                    <a:pt x="0" y="32"/>
                    <a:pt x="0" y="32"/>
                  </a:cubicBezTo>
                  <a:cubicBezTo>
                    <a:pt x="2" y="35"/>
                    <a:pt x="3" y="37"/>
                    <a:pt x="4" y="41"/>
                  </a:cubicBezTo>
                  <a:cubicBezTo>
                    <a:pt x="4" y="41"/>
                    <a:pt x="4" y="41"/>
                    <a:pt x="4" y="41"/>
                  </a:cubicBezTo>
                  <a:cubicBezTo>
                    <a:pt x="4" y="42"/>
                    <a:pt x="4" y="42"/>
                    <a:pt x="4" y="43"/>
                  </a:cubicBezTo>
                  <a:cubicBezTo>
                    <a:pt x="5" y="43"/>
                    <a:pt x="6" y="43"/>
                    <a:pt x="6" y="42"/>
                  </a:cubicBezTo>
                  <a:cubicBezTo>
                    <a:pt x="45" y="15"/>
                    <a:pt x="45" y="15"/>
                    <a:pt x="45" y="15"/>
                  </a:cubicBezTo>
                  <a:lnTo>
                    <a:pt x="33"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8" name="Freeform 374"/>
            <p:cNvSpPr>
              <a:spLocks/>
            </p:cNvSpPr>
            <p:nvPr/>
          </p:nvSpPr>
          <p:spPr bwMode="auto">
            <a:xfrm>
              <a:off x="2295" y="3175"/>
              <a:ext cx="83" cy="187"/>
            </a:xfrm>
            <a:custGeom>
              <a:avLst/>
              <a:gdLst>
                <a:gd name="T0" fmla="*/ 30 w 35"/>
                <a:gd name="T1" fmla="*/ 1 h 79"/>
                <a:gd name="T2" fmla="*/ 25 w 35"/>
                <a:gd name="T3" fmla="*/ 0 h 79"/>
                <a:gd name="T4" fmla="*/ 3 w 35"/>
                <a:gd name="T5" fmla="*/ 78 h 79"/>
                <a:gd name="T6" fmla="*/ 10 w 35"/>
                <a:gd name="T7" fmla="*/ 73 h 79"/>
                <a:gd name="T8" fmla="*/ 34 w 35"/>
                <a:gd name="T9" fmla="*/ 10 h 79"/>
                <a:gd name="T10" fmla="*/ 30 w 35"/>
                <a:gd name="T11" fmla="*/ 1 h 79"/>
              </a:gdLst>
              <a:ahLst/>
              <a:cxnLst>
                <a:cxn ang="0">
                  <a:pos x="T0" y="T1"/>
                </a:cxn>
                <a:cxn ang="0">
                  <a:pos x="T2" y="T3"/>
                </a:cxn>
                <a:cxn ang="0">
                  <a:pos x="T4" y="T5"/>
                </a:cxn>
                <a:cxn ang="0">
                  <a:pos x="T6" y="T7"/>
                </a:cxn>
                <a:cxn ang="0">
                  <a:pos x="T8" y="T9"/>
                </a:cxn>
                <a:cxn ang="0">
                  <a:pos x="T10" y="T11"/>
                </a:cxn>
              </a:cxnLst>
              <a:rect l="0" t="0" r="r" b="b"/>
              <a:pathLst>
                <a:path w="35" h="79">
                  <a:moveTo>
                    <a:pt x="30" y="1"/>
                  </a:moveTo>
                  <a:cubicBezTo>
                    <a:pt x="25" y="0"/>
                    <a:pt x="25" y="0"/>
                    <a:pt x="25" y="0"/>
                  </a:cubicBezTo>
                  <a:cubicBezTo>
                    <a:pt x="14" y="36"/>
                    <a:pt x="0" y="78"/>
                    <a:pt x="3" y="78"/>
                  </a:cubicBezTo>
                  <a:cubicBezTo>
                    <a:pt x="6" y="79"/>
                    <a:pt x="9" y="76"/>
                    <a:pt x="10" y="73"/>
                  </a:cubicBezTo>
                  <a:cubicBezTo>
                    <a:pt x="34" y="10"/>
                    <a:pt x="34" y="10"/>
                    <a:pt x="34" y="10"/>
                  </a:cubicBezTo>
                  <a:cubicBezTo>
                    <a:pt x="35" y="6"/>
                    <a:pt x="33" y="2"/>
                    <a:pt x="30" y="1"/>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9" name="Freeform 375"/>
            <p:cNvSpPr>
              <a:spLocks/>
            </p:cNvSpPr>
            <p:nvPr/>
          </p:nvSpPr>
          <p:spPr bwMode="auto">
            <a:xfrm>
              <a:off x="2222" y="3329"/>
              <a:ext cx="89" cy="182"/>
            </a:xfrm>
            <a:custGeom>
              <a:avLst/>
              <a:gdLst>
                <a:gd name="T0" fmla="*/ 7 w 38"/>
                <a:gd name="T1" fmla="*/ 77 h 77"/>
                <a:gd name="T2" fmla="*/ 38 w 38"/>
                <a:gd name="T3" fmla="*/ 3 h 77"/>
                <a:gd name="T4" fmla="*/ 36 w 38"/>
                <a:gd name="T5" fmla="*/ 1 h 77"/>
                <a:gd name="T6" fmla="*/ 28 w 38"/>
                <a:gd name="T7" fmla="*/ 6 h 77"/>
                <a:gd name="T8" fmla="*/ 1 w 38"/>
                <a:gd name="T9" fmla="*/ 67 h 77"/>
                <a:gd name="T10" fmla="*/ 4 w 38"/>
                <a:gd name="T11" fmla="*/ 76 h 77"/>
                <a:gd name="T12" fmla="*/ 7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7" y="77"/>
                  </a:moveTo>
                  <a:cubicBezTo>
                    <a:pt x="13" y="64"/>
                    <a:pt x="38" y="4"/>
                    <a:pt x="38" y="3"/>
                  </a:cubicBezTo>
                  <a:cubicBezTo>
                    <a:pt x="38" y="2"/>
                    <a:pt x="37" y="1"/>
                    <a:pt x="36" y="1"/>
                  </a:cubicBezTo>
                  <a:cubicBezTo>
                    <a:pt x="33" y="0"/>
                    <a:pt x="29" y="2"/>
                    <a:pt x="28" y="6"/>
                  </a:cubicBezTo>
                  <a:cubicBezTo>
                    <a:pt x="1" y="67"/>
                    <a:pt x="1" y="67"/>
                    <a:pt x="1" y="67"/>
                  </a:cubicBezTo>
                  <a:cubicBezTo>
                    <a:pt x="0" y="71"/>
                    <a:pt x="1" y="75"/>
                    <a:pt x="4" y="76"/>
                  </a:cubicBezTo>
                  <a:lnTo>
                    <a:pt x="7"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0" name="Freeform 376"/>
            <p:cNvSpPr>
              <a:spLocks/>
            </p:cNvSpPr>
            <p:nvPr/>
          </p:nvSpPr>
          <p:spPr bwMode="auto">
            <a:xfrm>
              <a:off x="2276" y="3317"/>
              <a:ext cx="47" cy="43"/>
            </a:xfrm>
            <a:custGeom>
              <a:avLst/>
              <a:gdLst>
                <a:gd name="T0" fmla="*/ 19 w 20"/>
                <a:gd name="T1" fmla="*/ 14 h 18"/>
                <a:gd name="T2" fmla="*/ 12 w 20"/>
                <a:gd name="T3" fmla="*/ 17 h 18"/>
                <a:gd name="T4" fmla="*/ 3 w 20"/>
                <a:gd name="T5" fmla="*/ 12 h 18"/>
                <a:gd name="T6" fmla="*/ 2 w 20"/>
                <a:gd name="T7" fmla="*/ 4 h 18"/>
                <a:gd name="T8" fmla="*/ 2 w 20"/>
                <a:gd name="T9" fmla="*/ 4 h 18"/>
                <a:gd name="T10" fmla="*/ 9 w 20"/>
                <a:gd name="T11" fmla="*/ 2 h 18"/>
                <a:gd name="T12" fmla="*/ 18 w 20"/>
                <a:gd name="T13" fmla="*/ 6 h 18"/>
                <a:gd name="T14" fmla="*/ 19 w 20"/>
                <a:gd name="T15" fmla="*/ 14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8">
                  <a:moveTo>
                    <a:pt x="19" y="14"/>
                  </a:moveTo>
                  <a:cubicBezTo>
                    <a:pt x="17" y="17"/>
                    <a:pt x="14" y="18"/>
                    <a:pt x="12" y="17"/>
                  </a:cubicBezTo>
                  <a:cubicBezTo>
                    <a:pt x="3" y="12"/>
                    <a:pt x="3" y="12"/>
                    <a:pt x="3" y="12"/>
                  </a:cubicBezTo>
                  <a:cubicBezTo>
                    <a:pt x="1" y="11"/>
                    <a:pt x="0" y="7"/>
                    <a:pt x="2" y="4"/>
                  </a:cubicBezTo>
                  <a:cubicBezTo>
                    <a:pt x="2" y="4"/>
                    <a:pt x="2" y="4"/>
                    <a:pt x="2" y="4"/>
                  </a:cubicBezTo>
                  <a:cubicBezTo>
                    <a:pt x="4" y="1"/>
                    <a:pt x="7" y="0"/>
                    <a:pt x="9" y="2"/>
                  </a:cubicBezTo>
                  <a:cubicBezTo>
                    <a:pt x="18" y="6"/>
                    <a:pt x="18" y="6"/>
                    <a:pt x="18" y="6"/>
                  </a:cubicBezTo>
                  <a:cubicBezTo>
                    <a:pt x="20" y="8"/>
                    <a:pt x="20" y="11"/>
                    <a:pt x="1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1" name="Freeform 377"/>
            <p:cNvSpPr>
              <a:spLocks/>
            </p:cNvSpPr>
            <p:nvPr/>
          </p:nvSpPr>
          <p:spPr bwMode="auto">
            <a:xfrm>
              <a:off x="798" y="2473"/>
              <a:ext cx="740" cy="234"/>
            </a:xfrm>
            <a:custGeom>
              <a:avLst/>
              <a:gdLst>
                <a:gd name="T0" fmla="*/ 309 w 313"/>
                <a:gd name="T1" fmla="*/ 34 h 99"/>
                <a:gd name="T2" fmla="*/ 309 w 313"/>
                <a:gd name="T3" fmla="*/ 34 h 99"/>
                <a:gd name="T4" fmla="*/ 309 w 313"/>
                <a:gd name="T5" fmla="*/ 34 h 99"/>
                <a:gd name="T6" fmla="*/ 309 w 313"/>
                <a:gd name="T7" fmla="*/ 34 h 99"/>
                <a:gd name="T8" fmla="*/ 89 w 313"/>
                <a:gd name="T9" fmla="*/ 64 h 99"/>
                <a:gd name="T10" fmla="*/ 2 w 313"/>
                <a:gd name="T11" fmla="*/ 88 h 99"/>
                <a:gd name="T12" fmla="*/ 0 w 313"/>
                <a:gd name="T13" fmla="*/ 96 h 99"/>
                <a:gd name="T14" fmla="*/ 92 w 313"/>
                <a:gd name="T15" fmla="*/ 72 h 99"/>
                <a:gd name="T16" fmla="*/ 230 w 313"/>
                <a:gd name="T17" fmla="*/ 32 h 99"/>
                <a:gd name="T18" fmla="*/ 299 w 313"/>
                <a:gd name="T19" fmla="*/ 41 h 99"/>
                <a:gd name="T20" fmla="*/ 310 w 313"/>
                <a:gd name="T21" fmla="*/ 42 h 99"/>
                <a:gd name="T22" fmla="*/ 309 w 313"/>
                <a:gd name="T23"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3" h="99">
                  <a:moveTo>
                    <a:pt x="309" y="34"/>
                  </a:moveTo>
                  <a:cubicBezTo>
                    <a:pt x="309" y="34"/>
                    <a:pt x="309" y="34"/>
                    <a:pt x="309" y="34"/>
                  </a:cubicBezTo>
                  <a:cubicBezTo>
                    <a:pt x="309" y="34"/>
                    <a:pt x="309" y="34"/>
                    <a:pt x="309" y="34"/>
                  </a:cubicBezTo>
                  <a:cubicBezTo>
                    <a:pt x="309" y="34"/>
                    <a:pt x="309" y="34"/>
                    <a:pt x="309" y="34"/>
                  </a:cubicBezTo>
                  <a:cubicBezTo>
                    <a:pt x="275" y="0"/>
                    <a:pt x="173" y="36"/>
                    <a:pt x="89" y="64"/>
                  </a:cubicBezTo>
                  <a:cubicBezTo>
                    <a:pt x="50" y="78"/>
                    <a:pt x="13" y="90"/>
                    <a:pt x="2" y="88"/>
                  </a:cubicBezTo>
                  <a:cubicBezTo>
                    <a:pt x="0" y="96"/>
                    <a:pt x="0" y="96"/>
                    <a:pt x="0" y="96"/>
                  </a:cubicBezTo>
                  <a:cubicBezTo>
                    <a:pt x="12" y="99"/>
                    <a:pt x="42" y="89"/>
                    <a:pt x="92" y="72"/>
                  </a:cubicBezTo>
                  <a:cubicBezTo>
                    <a:pt x="134" y="58"/>
                    <a:pt x="187" y="40"/>
                    <a:pt x="230" y="32"/>
                  </a:cubicBezTo>
                  <a:cubicBezTo>
                    <a:pt x="274" y="28"/>
                    <a:pt x="288" y="38"/>
                    <a:pt x="299" y="41"/>
                  </a:cubicBezTo>
                  <a:cubicBezTo>
                    <a:pt x="302" y="42"/>
                    <a:pt x="307" y="44"/>
                    <a:pt x="310" y="42"/>
                  </a:cubicBezTo>
                  <a:cubicBezTo>
                    <a:pt x="313" y="40"/>
                    <a:pt x="311" y="37"/>
                    <a:pt x="309" y="34"/>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2" name="Freeform 378"/>
            <p:cNvSpPr>
              <a:spLocks/>
            </p:cNvSpPr>
            <p:nvPr/>
          </p:nvSpPr>
          <p:spPr bwMode="auto">
            <a:xfrm>
              <a:off x="810" y="2400"/>
              <a:ext cx="605" cy="468"/>
            </a:xfrm>
            <a:custGeom>
              <a:avLst/>
              <a:gdLst>
                <a:gd name="T0" fmla="*/ 1 w 256"/>
                <a:gd name="T1" fmla="*/ 191 h 198"/>
                <a:gd name="T2" fmla="*/ 1 w 256"/>
                <a:gd name="T3" fmla="*/ 191 h 198"/>
                <a:gd name="T4" fmla="*/ 1 w 256"/>
                <a:gd name="T5" fmla="*/ 191 h 198"/>
                <a:gd name="T6" fmla="*/ 1 w 256"/>
                <a:gd name="T7" fmla="*/ 190 h 198"/>
                <a:gd name="T8" fmla="*/ 172 w 256"/>
                <a:gd name="T9" fmla="*/ 48 h 198"/>
                <a:gd name="T10" fmla="*/ 249 w 256"/>
                <a:gd name="T11" fmla="*/ 0 h 198"/>
                <a:gd name="T12" fmla="*/ 256 w 256"/>
                <a:gd name="T13" fmla="*/ 4 h 198"/>
                <a:gd name="T14" fmla="*/ 176 w 256"/>
                <a:gd name="T15" fmla="*/ 56 h 198"/>
                <a:gd name="T16" fmla="*/ 53 w 256"/>
                <a:gd name="T17" fmla="*/ 131 h 198"/>
                <a:gd name="T18" fmla="*/ 13 w 256"/>
                <a:gd name="T19" fmla="*/ 189 h 198"/>
                <a:gd name="T20" fmla="*/ 6 w 256"/>
                <a:gd name="T21" fmla="*/ 197 h 198"/>
                <a:gd name="T22" fmla="*/ 1 w 256"/>
                <a:gd name="T23" fmla="*/ 19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198">
                  <a:moveTo>
                    <a:pt x="1" y="191"/>
                  </a:moveTo>
                  <a:cubicBezTo>
                    <a:pt x="1" y="191"/>
                    <a:pt x="1" y="191"/>
                    <a:pt x="1" y="191"/>
                  </a:cubicBezTo>
                  <a:cubicBezTo>
                    <a:pt x="1" y="191"/>
                    <a:pt x="1" y="191"/>
                    <a:pt x="1" y="191"/>
                  </a:cubicBezTo>
                  <a:cubicBezTo>
                    <a:pt x="1" y="191"/>
                    <a:pt x="1" y="190"/>
                    <a:pt x="1" y="190"/>
                  </a:cubicBezTo>
                  <a:cubicBezTo>
                    <a:pt x="0" y="143"/>
                    <a:pt x="95" y="91"/>
                    <a:pt x="172" y="48"/>
                  </a:cubicBezTo>
                  <a:cubicBezTo>
                    <a:pt x="209" y="28"/>
                    <a:pt x="244" y="10"/>
                    <a:pt x="249" y="0"/>
                  </a:cubicBezTo>
                  <a:cubicBezTo>
                    <a:pt x="256" y="4"/>
                    <a:pt x="256" y="4"/>
                    <a:pt x="256" y="4"/>
                  </a:cubicBezTo>
                  <a:cubicBezTo>
                    <a:pt x="250" y="15"/>
                    <a:pt x="223" y="30"/>
                    <a:pt x="176" y="56"/>
                  </a:cubicBezTo>
                  <a:cubicBezTo>
                    <a:pt x="138" y="77"/>
                    <a:pt x="88" y="104"/>
                    <a:pt x="53" y="131"/>
                  </a:cubicBezTo>
                  <a:cubicBezTo>
                    <a:pt x="21" y="161"/>
                    <a:pt x="18" y="177"/>
                    <a:pt x="13" y="189"/>
                  </a:cubicBezTo>
                  <a:cubicBezTo>
                    <a:pt x="11" y="191"/>
                    <a:pt x="10" y="196"/>
                    <a:pt x="6" y="197"/>
                  </a:cubicBezTo>
                  <a:cubicBezTo>
                    <a:pt x="3" y="198"/>
                    <a:pt x="1" y="194"/>
                    <a:pt x="1" y="191"/>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3" name="Freeform 379"/>
            <p:cNvSpPr>
              <a:spLocks/>
            </p:cNvSpPr>
            <p:nvPr/>
          </p:nvSpPr>
          <p:spPr bwMode="auto">
            <a:xfrm>
              <a:off x="798" y="2511"/>
              <a:ext cx="653" cy="196"/>
            </a:xfrm>
            <a:custGeom>
              <a:avLst/>
              <a:gdLst>
                <a:gd name="T0" fmla="*/ 274 w 276"/>
                <a:gd name="T1" fmla="*/ 13 h 83"/>
                <a:gd name="T2" fmla="*/ 276 w 276"/>
                <a:gd name="T3" fmla="*/ 6 h 83"/>
                <a:gd name="T4" fmla="*/ 276 w 276"/>
                <a:gd name="T5" fmla="*/ 5 h 83"/>
                <a:gd name="T6" fmla="*/ 89 w 276"/>
                <a:gd name="T7" fmla="*/ 48 h 83"/>
                <a:gd name="T8" fmla="*/ 2 w 276"/>
                <a:gd name="T9" fmla="*/ 72 h 83"/>
                <a:gd name="T10" fmla="*/ 0 w 276"/>
                <a:gd name="T11" fmla="*/ 80 h 83"/>
                <a:gd name="T12" fmla="*/ 92 w 276"/>
                <a:gd name="T13" fmla="*/ 56 h 83"/>
                <a:gd name="T14" fmla="*/ 230 w 276"/>
                <a:gd name="T15" fmla="*/ 16 h 83"/>
                <a:gd name="T16" fmla="*/ 273 w 276"/>
                <a:gd name="T17" fmla="*/ 17 h 83"/>
                <a:gd name="T18" fmla="*/ 274 w 276"/>
                <a:gd name="T19"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83">
                  <a:moveTo>
                    <a:pt x="274" y="13"/>
                  </a:moveTo>
                  <a:cubicBezTo>
                    <a:pt x="274" y="11"/>
                    <a:pt x="276" y="8"/>
                    <a:pt x="276" y="6"/>
                  </a:cubicBezTo>
                  <a:cubicBezTo>
                    <a:pt x="276" y="6"/>
                    <a:pt x="276" y="5"/>
                    <a:pt x="276" y="5"/>
                  </a:cubicBezTo>
                  <a:cubicBezTo>
                    <a:pt x="229" y="0"/>
                    <a:pt x="154" y="26"/>
                    <a:pt x="89" y="48"/>
                  </a:cubicBezTo>
                  <a:cubicBezTo>
                    <a:pt x="50" y="62"/>
                    <a:pt x="13" y="74"/>
                    <a:pt x="2" y="72"/>
                  </a:cubicBezTo>
                  <a:cubicBezTo>
                    <a:pt x="0" y="80"/>
                    <a:pt x="0" y="80"/>
                    <a:pt x="0" y="80"/>
                  </a:cubicBezTo>
                  <a:cubicBezTo>
                    <a:pt x="12" y="83"/>
                    <a:pt x="42" y="73"/>
                    <a:pt x="92" y="56"/>
                  </a:cubicBezTo>
                  <a:cubicBezTo>
                    <a:pt x="134" y="42"/>
                    <a:pt x="187" y="24"/>
                    <a:pt x="230" y="16"/>
                  </a:cubicBezTo>
                  <a:cubicBezTo>
                    <a:pt x="249" y="15"/>
                    <a:pt x="263" y="15"/>
                    <a:pt x="273" y="17"/>
                  </a:cubicBezTo>
                  <a:cubicBezTo>
                    <a:pt x="273" y="16"/>
                    <a:pt x="273" y="15"/>
                    <a:pt x="274" y="13"/>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4" name="Freeform 380"/>
            <p:cNvSpPr>
              <a:spLocks/>
            </p:cNvSpPr>
            <p:nvPr/>
          </p:nvSpPr>
          <p:spPr bwMode="auto">
            <a:xfrm>
              <a:off x="836" y="2400"/>
              <a:ext cx="579" cy="400"/>
            </a:xfrm>
            <a:custGeom>
              <a:avLst/>
              <a:gdLst>
                <a:gd name="T0" fmla="*/ 238 w 245"/>
                <a:gd name="T1" fmla="*/ 0 h 169"/>
                <a:gd name="T2" fmla="*/ 161 w 245"/>
                <a:gd name="T3" fmla="*/ 48 h 169"/>
                <a:gd name="T4" fmla="*/ 0 w 245"/>
                <a:gd name="T5" fmla="*/ 161 h 169"/>
                <a:gd name="T6" fmla="*/ 5 w 245"/>
                <a:gd name="T7" fmla="*/ 166 h 169"/>
                <a:gd name="T8" fmla="*/ 5 w 245"/>
                <a:gd name="T9" fmla="*/ 166 h 169"/>
                <a:gd name="T10" fmla="*/ 5 w 245"/>
                <a:gd name="T11" fmla="*/ 166 h 169"/>
                <a:gd name="T12" fmla="*/ 6 w 245"/>
                <a:gd name="T13" fmla="*/ 167 h 169"/>
                <a:gd name="T14" fmla="*/ 10 w 245"/>
                <a:gd name="T15" fmla="*/ 169 h 169"/>
                <a:gd name="T16" fmla="*/ 42 w 245"/>
                <a:gd name="T17" fmla="*/ 131 h 169"/>
                <a:gd name="T18" fmla="*/ 165 w 245"/>
                <a:gd name="T19" fmla="*/ 56 h 169"/>
                <a:gd name="T20" fmla="*/ 245 w 245"/>
                <a:gd name="T21" fmla="*/ 4 h 169"/>
                <a:gd name="T22" fmla="*/ 238 w 245"/>
                <a:gd name="T2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169">
                  <a:moveTo>
                    <a:pt x="238" y="0"/>
                  </a:moveTo>
                  <a:cubicBezTo>
                    <a:pt x="233" y="10"/>
                    <a:pt x="198" y="28"/>
                    <a:pt x="161" y="48"/>
                  </a:cubicBezTo>
                  <a:cubicBezTo>
                    <a:pt x="99" y="82"/>
                    <a:pt x="26" y="122"/>
                    <a:pt x="0" y="161"/>
                  </a:cubicBezTo>
                  <a:cubicBezTo>
                    <a:pt x="2" y="162"/>
                    <a:pt x="3" y="164"/>
                    <a:pt x="5" y="166"/>
                  </a:cubicBezTo>
                  <a:cubicBezTo>
                    <a:pt x="5" y="166"/>
                    <a:pt x="5" y="166"/>
                    <a:pt x="5" y="166"/>
                  </a:cubicBezTo>
                  <a:cubicBezTo>
                    <a:pt x="5" y="166"/>
                    <a:pt x="5" y="166"/>
                    <a:pt x="5" y="166"/>
                  </a:cubicBezTo>
                  <a:cubicBezTo>
                    <a:pt x="6" y="166"/>
                    <a:pt x="6" y="167"/>
                    <a:pt x="6" y="167"/>
                  </a:cubicBezTo>
                  <a:cubicBezTo>
                    <a:pt x="8" y="168"/>
                    <a:pt x="9" y="168"/>
                    <a:pt x="10" y="169"/>
                  </a:cubicBezTo>
                  <a:cubicBezTo>
                    <a:pt x="16" y="160"/>
                    <a:pt x="24" y="147"/>
                    <a:pt x="42" y="131"/>
                  </a:cubicBezTo>
                  <a:cubicBezTo>
                    <a:pt x="77" y="104"/>
                    <a:pt x="127" y="77"/>
                    <a:pt x="165" y="56"/>
                  </a:cubicBezTo>
                  <a:cubicBezTo>
                    <a:pt x="212" y="30"/>
                    <a:pt x="239" y="15"/>
                    <a:pt x="245" y="4"/>
                  </a:cubicBezTo>
                  <a:lnTo>
                    <a:pt x="238" y="0"/>
                  </a:ln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5" name="Freeform 381"/>
            <p:cNvSpPr>
              <a:spLocks noEditPoints="1"/>
            </p:cNvSpPr>
            <p:nvPr/>
          </p:nvSpPr>
          <p:spPr bwMode="auto">
            <a:xfrm>
              <a:off x="782" y="2393"/>
              <a:ext cx="695" cy="442"/>
            </a:xfrm>
            <a:custGeom>
              <a:avLst/>
              <a:gdLst>
                <a:gd name="T0" fmla="*/ 265 w 294"/>
                <a:gd name="T1" fmla="*/ 2 h 187"/>
                <a:gd name="T2" fmla="*/ 265 w 294"/>
                <a:gd name="T3" fmla="*/ 2 h 187"/>
                <a:gd name="T4" fmla="*/ 260 w 294"/>
                <a:gd name="T5" fmla="*/ 1 h 187"/>
                <a:gd name="T6" fmla="*/ 3 w 294"/>
                <a:gd name="T7" fmla="*/ 114 h 187"/>
                <a:gd name="T8" fmla="*/ 0 w 294"/>
                <a:gd name="T9" fmla="*/ 119 h 187"/>
                <a:gd name="T10" fmla="*/ 0 w 294"/>
                <a:gd name="T11" fmla="*/ 119 h 187"/>
                <a:gd name="T12" fmla="*/ 0 w 294"/>
                <a:gd name="T13" fmla="*/ 119 h 187"/>
                <a:gd name="T14" fmla="*/ 0 w 294"/>
                <a:gd name="T15" fmla="*/ 120 h 187"/>
                <a:gd name="T16" fmla="*/ 10 w 294"/>
                <a:gd name="T17" fmla="*/ 153 h 187"/>
                <a:gd name="T18" fmla="*/ 11 w 294"/>
                <a:gd name="T19" fmla="*/ 156 h 187"/>
                <a:gd name="T20" fmla="*/ 64 w 294"/>
                <a:gd name="T21" fmla="*/ 178 h 187"/>
                <a:gd name="T22" fmla="*/ 122 w 294"/>
                <a:gd name="T23" fmla="*/ 152 h 187"/>
                <a:gd name="T24" fmla="*/ 142 w 294"/>
                <a:gd name="T25" fmla="*/ 98 h 187"/>
                <a:gd name="T26" fmla="*/ 140 w 294"/>
                <a:gd name="T27" fmla="*/ 94 h 187"/>
                <a:gd name="T28" fmla="*/ 140 w 294"/>
                <a:gd name="T29" fmla="*/ 94 h 187"/>
                <a:gd name="T30" fmla="*/ 147 w 294"/>
                <a:gd name="T31" fmla="*/ 89 h 187"/>
                <a:gd name="T32" fmla="*/ 151 w 294"/>
                <a:gd name="T33" fmla="*/ 89 h 187"/>
                <a:gd name="T34" fmla="*/ 152 w 294"/>
                <a:gd name="T35" fmla="*/ 89 h 187"/>
                <a:gd name="T36" fmla="*/ 154 w 294"/>
                <a:gd name="T37" fmla="*/ 95 h 187"/>
                <a:gd name="T38" fmla="*/ 207 w 294"/>
                <a:gd name="T39" fmla="*/ 117 h 187"/>
                <a:gd name="T40" fmla="*/ 265 w 294"/>
                <a:gd name="T41" fmla="*/ 91 h 187"/>
                <a:gd name="T42" fmla="*/ 285 w 294"/>
                <a:gd name="T43" fmla="*/ 37 h 187"/>
                <a:gd name="T44" fmla="*/ 284 w 294"/>
                <a:gd name="T45" fmla="*/ 36 h 187"/>
                <a:gd name="T46" fmla="*/ 265 w 294"/>
                <a:gd name="T47" fmla="*/ 2 h 187"/>
                <a:gd name="T48" fmla="*/ 119 w 294"/>
                <a:gd name="T49" fmla="*/ 145 h 187"/>
                <a:gd name="T50" fmla="*/ 61 w 294"/>
                <a:gd name="T51" fmla="*/ 170 h 187"/>
                <a:gd name="T52" fmla="*/ 19 w 294"/>
                <a:gd name="T53" fmla="*/ 153 h 187"/>
                <a:gd name="T54" fmla="*/ 35 w 294"/>
                <a:gd name="T55" fmla="*/ 110 h 187"/>
                <a:gd name="T56" fmla="*/ 93 w 294"/>
                <a:gd name="T57" fmla="*/ 85 h 187"/>
                <a:gd name="T58" fmla="*/ 135 w 294"/>
                <a:gd name="T59" fmla="*/ 102 h 187"/>
                <a:gd name="T60" fmla="*/ 119 w 294"/>
                <a:gd name="T61" fmla="*/ 145 h 187"/>
                <a:gd name="T62" fmla="*/ 261 w 294"/>
                <a:gd name="T63" fmla="*/ 84 h 187"/>
                <a:gd name="T64" fmla="*/ 204 w 294"/>
                <a:gd name="T65" fmla="*/ 109 h 187"/>
                <a:gd name="T66" fmla="*/ 162 w 294"/>
                <a:gd name="T67" fmla="*/ 92 h 187"/>
                <a:gd name="T68" fmla="*/ 161 w 294"/>
                <a:gd name="T69" fmla="*/ 68 h 187"/>
                <a:gd name="T70" fmla="*/ 161 w 294"/>
                <a:gd name="T71" fmla="*/ 67 h 187"/>
                <a:gd name="T72" fmla="*/ 178 w 294"/>
                <a:gd name="T73" fmla="*/ 49 h 187"/>
                <a:gd name="T74" fmla="*/ 236 w 294"/>
                <a:gd name="T75" fmla="*/ 23 h 187"/>
                <a:gd name="T76" fmla="*/ 278 w 294"/>
                <a:gd name="T77" fmla="*/ 41 h 187"/>
                <a:gd name="T78" fmla="*/ 261 w 294"/>
                <a:gd name="T79" fmla="*/ 8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187">
                  <a:moveTo>
                    <a:pt x="265" y="2"/>
                  </a:moveTo>
                  <a:cubicBezTo>
                    <a:pt x="265" y="2"/>
                    <a:pt x="265" y="2"/>
                    <a:pt x="265" y="2"/>
                  </a:cubicBezTo>
                  <a:cubicBezTo>
                    <a:pt x="264" y="1"/>
                    <a:pt x="262" y="0"/>
                    <a:pt x="260" y="1"/>
                  </a:cubicBezTo>
                  <a:cubicBezTo>
                    <a:pt x="3" y="114"/>
                    <a:pt x="3" y="114"/>
                    <a:pt x="3" y="114"/>
                  </a:cubicBezTo>
                  <a:cubicBezTo>
                    <a:pt x="1" y="115"/>
                    <a:pt x="0" y="117"/>
                    <a:pt x="0" y="119"/>
                  </a:cubicBezTo>
                  <a:cubicBezTo>
                    <a:pt x="0" y="119"/>
                    <a:pt x="0" y="119"/>
                    <a:pt x="0" y="119"/>
                  </a:cubicBezTo>
                  <a:cubicBezTo>
                    <a:pt x="0" y="119"/>
                    <a:pt x="0" y="119"/>
                    <a:pt x="0" y="119"/>
                  </a:cubicBezTo>
                  <a:cubicBezTo>
                    <a:pt x="0" y="119"/>
                    <a:pt x="0" y="119"/>
                    <a:pt x="0" y="120"/>
                  </a:cubicBezTo>
                  <a:cubicBezTo>
                    <a:pt x="2" y="131"/>
                    <a:pt x="4" y="140"/>
                    <a:pt x="10" y="153"/>
                  </a:cubicBezTo>
                  <a:cubicBezTo>
                    <a:pt x="11" y="154"/>
                    <a:pt x="11" y="155"/>
                    <a:pt x="11" y="156"/>
                  </a:cubicBezTo>
                  <a:cubicBezTo>
                    <a:pt x="20" y="177"/>
                    <a:pt x="44" y="187"/>
                    <a:pt x="64" y="178"/>
                  </a:cubicBezTo>
                  <a:cubicBezTo>
                    <a:pt x="122" y="152"/>
                    <a:pt x="122" y="152"/>
                    <a:pt x="122" y="152"/>
                  </a:cubicBezTo>
                  <a:cubicBezTo>
                    <a:pt x="142" y="144"/>
                    <a:pt x="151" y="119"/>
                    <a:pt x="142" y="98"/>
                  </a:cubicBezTo>
                  <a:cubicBezTo>
                    <a:pt x="142" y="97"/>
                    <a:pt x="141" y="96"/>
                    <a:pt x="140" y="94"/>
                  </a:cubicBezTo>
                  <a:cubicBezTo>
                    <a:pt x="140" y="94"/>
                    <a:pt x="140" y="94"/>
                    <a:pt x="140" y="94"/>
                  </a:cubicBezTo>
                  <a:cubicBezTo>
                    <a:pt x="141" y="93"/>
                    <a:pt x="143" y="90"/>
                    <a:pt x="147" y="89"/>
                  </a:cubicBezTo>
                  <a:cubicBezTo>
                    <a:pt x="149" y="88"/>
                    <a:pt x="150" y="88"/>
                    <a:pt x="151" y="89"/>
                  </a:cubicBezTo>
                  <a:cubicBezTo>
                    <a:pt x="152" y="89"/>
                    <a:pt x="152" y="89"/>
                    <a:pt x="152" y="89"/>
                  </a:cubicBezTo>
                  <a:cubicBezTo>
                    <a:pt x="153" y="91"/>
                    <a:pt x="153" y="93"/>
                    <a:pt x="154" y="95"/>
                  </a:cubicBezTo>
                  <a:cubicBezTo>
                    <a:pt x="163" y="116"/>
                    <a:pt x="187" y="126"/>
                    <a:pt x="207" y="117"/>
                  </a:cubicBezTo>
                  <a:cubicBezTo>
                    <a:pt x="265" y="91"/>
                    <a:pt x="265" y="91"/>
                    <a:pt x="265" y="91"/>
                  </a:cubicBezTo>
                  <a:cubicBezTo>
                    <a:pt x="285" y="83"/>
                    <a:pt x="294" y="58"/>
                    <a:pt x="285" y="37"/>
                  </a:cubicBezTo>
                  <a:cubicBezTo>
                    <a:pt x="285" y="37"/>
                    <a:pt x="285" y="36"/>
                    <a:pt x="284" y="36"/>
                  </a:cubicBezTo>
                  <a:cubicBezTo>
                    <a:pt x="279" y="20"/>
                    <a:pt x="273" y="11"/>
                    <a:pt x="265" y="2"/>
                  </a:cubicBezTo>
                  <a:close/>
                  <a:moveTo>
                    <a:pt x="119" y="145"/>
                  </a:moveTo>
                  <a:cubicBezTo>
                    <a:pt x="61" y="170"/>
                    <a:pt x="61" y="170"/>
                    <a:pt x="61" y="170"/>
                  </a:cubicBezTo>
                  <a:cubicBezTo>
                    <a:pt x="45" y="177"/>
                    <a:pt x="26" y="169"/>
                    <a:pt x="19" y="153"/>
                  </a:cubicBezTo>
                  <a:cubicBezTo>
                    <a:pt x="12" y="136"/>
                    <a:pt x="19" y="117"/>
                    <a:pt x="35" y="110"/>
                  </a:cubicBezTo>
                  <a:cubicBezTo>
                    <a:pt x="93" y="85"/>
                    <a:pt x="93" y="85"/>
                    <a:pt x="93" y="85"/>
                  </a:cubicBezTo>
                  <a:cubicBezTo>
                    <a:pt x="109" y="77"/>
                    <a:pt x="128" y="85"/>
                    <a:pt x="135" y="102"/>
                  </a:cubicBezTo>
                  <a:cubicBezTo>
                    <a:pt x="142" y="118"/>
                    <a:pt x="135" y="138"/>
                    <a:pt x="119" y="145"/>
                  </a:cubicBezTo>
                  <a:close/>
                  <a:moveTo>
                    <a:pt x="261" y="84"/>
                  </a:moveTo>
                  <a:cubicBezTo>
                    <a:pt x="204" y="109"/>
                    <a:pt x="204" y="109"/>
                    <a:pt x="204" y="109"/>
                  </a:cubicBezTo>
                  <a:cubicBezTo>
                    <a:pt x="188" y="116"/>
                    <a:pt x="169" y="108"/>
                    <a:pt x="162" y="92"/>
                  </a:cubicBezTo>
                  <a:cubicBezTo>
                    <a:pt x="158" y="84"/>
                    <a:pt x="158" y="76"/>
                    <a:pt x="161" y="68"/>
                  </a:cubicBezTo>
                  <a:cubicBezTo>
                    <a:pt x="161" y="68"/>
                    <a:pt x="161" y="67"/>
                    <a:pt x="161" y="67"/>
                  </a:cubicBezTo>
                  <a:cubicBezTo>
                    <a:pt x="164" y="59"/>
                    <a:pt x="170" y="52"/>
                    <a:pt x="178" y="49"/>
                  </a:cubicBezTo>
                  <a:cubicBezTo>
                    <a:pt x="236" y="23"/>
                    <a:pt x="236" y="23"/>
                    <a:pt x="236" y="23"/>
                  </a:cubicBezTo>
                  <a:cubicBezTo>
                    <a:pt x="252" y="16"/>
                    <a:pt x="270" y="24"/>
                    <a:pt x="278" y="41"/>
                  </a:cubicBezTo>
                  <a:cubicBezTo>
                    <a:pt x="285" y="57"/>
                    <a:pt x="277" y="77"/>
                    <a:pt x="261" y="84"/>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6" name="Freeform 382"/>
            <p:cNvSpPr>
              <a:spLocks/>
            </p:cNvSpPr>
            <p:nvPr/>
          </p:nvSpPr>
          <p:spPr bwMode="auto">
            <a:xfrm>
              <a:off x="1250" y="2844"/>
              <a:ext cx="161" cy="175"/>
            </a:xfrm>
            <a:custGeom>
              <a:avLst/>
              <a:gdLst>
                <a:gd name="T0" fmla="*/ 60 w 68"/>
                <a:gd name="T1" fmla="*/ 8 h 74"/>
                <a:gd name="T2" fmla="*/ 54 w 68"/>
                <a:gd name="T3" fmla="*/ 4 h 74"/>
                <a:gd name="T4" fmla="*/ 34 w 68"/>
                <a:gd name="T5" fmla="*/ 8 h 74"/>
                <a:gd name="T6" fmla="*/ 5 w 68"/>
                <a:gd name="T7" fmla="*/ 49 h 74"/>
                <a:gd name="T8" fmla="*/ 8 w 68"/>
                <a:gd name="T9" fmla="*/ 70 h 74"/>
                <a:gd name="T10" fmla="*/ 29 w 68"/>
                <a:gd name="T11" fmla="*/ 66 h 74"/>
                <a:gd name="T12" fmla="*/ 29 w 68"/>
                <a:gd name="T13" fmla="*/ 66 h 74"/>
                <a:gd name="T14" fmla="*/ 29 w 68"/>
                <a:gd name="T15" fmla="*/ 66 h 74"/>
                <a:gd name="T16" fmla="*/ 54 w 68"/>
                <a:gd name="T17" fmla="*/ 31 h 74"/>
                <a:gd name="T18" fmla="*/ 52 w 68"/>
                <a:gd name="T19" fmla="*/ 19 h 74"/>
                <a:gd name="T20" fmla="*/ 39 w 68"/>
                <a:gd name="T21" fmla="*/ 21 h 74"/>
                <a:gd name="T22" fmla="*/ 16 w 68"/>
                <a:gd name="T23" fmla="*/ 54 h 74"/>
                <a:gd name="T24" fmla="*/ 15 w 68"/>
                <a:gd name="T25" fmla="*/ 56 h 74"/>
                <a:gd name="T26" fmla="*/ 14 w 68"/>
                <a:gd name="T27" fmla="*/ 57 h 74"/>
                <a:gd name="T28" fmla="*/ 15 w 68"/>
                <a:gd name="T29" fmla="*/ 59 h 74"/>
                <a:gd name="T30" fmla="*/ 17 w 68"/>
                <a:gd name="T31" fmla="*/ 58 h 74"/>
                <a:gd name="T32" fmla="*/ 18 w 68"/>
                <a:gd name="T33" fmla="*/ 58 h 74"/>
                <a:gd name="T34" fmla="*/ 19 w 68"/>
                <a:gd name="T35" fmla="*/ 56 h 74"/>
                <a:gd name="T36" fmla="*/ 42 w 68"/>
                <a:gd name="T37" fmla="*/ 23 h 74"/>
                <a:gd name="T38" fmla="*/ 50 w 68"/>
                <a:gd name="T39" fmla="*/ 22 h 74"/>
                <a:gd name="T40" fmla="*/ 51 w 68"/>
                <a:gd name="T41" fmla="*/ 29 h 74"/>
                <a:gd name="T42" fmla="*/ 33 w 68"/>
                <a:gd name="T43" fmla="*/ 55 h 74"/>
                <a:gd name="T44" fmla="*/ 33 w 68"/>
                <a:gd name="T45" fmla="*/ 55 h 74"/>
                <a:gd name="T46" fmla="*/ 26 w 68"/>
                <a:gd name="T47" fmla="*/ 64 h 74"/>
                <a:gd name="T48" fmla="*/ 10 w 68"/>
                <a:gd name="T49" fmla="*/ 67 h 74"/>
                <a:gd name="T50" fmla="*/ 8 w 68"/>
                <a:gd name="T51" fmla="*/ 51 h 74"/>
                <a:gd name="T52" fmla="*/ 36 w 68"/>
                <a:gd name="T53" fmla="*/ 10 h 74"/>
                <a:gd name="T54" fmla="*/ 52 w 68"/>
                <a:gd name="T55" fmla="*/ 7 h 74"/>
                <a:gd name="T56" fmla="*/ 58 w 68"/>
                <a:gd name="T57" fmla="*/ 11 h 74"/>
                <a:gd name="T58" fmla="*/ 61 w 68"/>
                <a:gd name="T59" fmla="*/ 26 h 74"/>
                <a:gd name="T60" fmla="*/ 57 w 68"/>
                <a:gd name="T61" fmla="*/ 32 h 74"/>
                <a:gd name="T62" fmla="*/ 60 w 68"/>
                <a:gd name="T63" fmla="*/ 34 h 74"/>
                <a:gd name="T64" fmla="*/ 63 w 68"/>
                <a:gd name="T65" fmla="*/ 29 h 74"/>
                <a:gd name="T66" fmla="*/ 63 w 68"/>
                <a:gd name="T67" fmla="*/ 29 h 74"/>
                <a:gd name="T68" fmla="*/ 60 w 68"/>
                <a:gd name="T69"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74">
                  <a:moveTo>
                    <a:pt x="60" y="8"/>
                  </a:moveTo>
                  <a:cubicBezTo>
                    <a:pt x="54" y="4"/>
                    <a:pt x="54" y="4"/>
                    <a:pt x="54" y="4"/>
                  </a:cubicBezTo>
                  <a:cubicBezTo>
                    <a:pt x="48" y="0"/>
                    <a:pt x="38" y="1"/>
                    <a:pt x="34" y="8"/>
                  </a:cubicBezTo>
                  <a:cubicBezTo>
                    <a:pt x="5" y="49"/>
                    <a:pt x="5" y="49"/>
                    <a:pt x="5" y="49"/>
                  </a:cubicBezTo>
                  <a:cubicBezTo>
                    <a:pt x="0" y="56"/>
                    <a:pt x="2" y="65"/>
                    <a:pt x="8" y="70"/>
                  </a:cubicBezTo>
                  <a:cubicBezTo>
                    <a:pt x="15" y="74"/>
                    <a:pt x="24" y="73"/>
                    <a:pt x="29" y="66"/>
                  </a:cubicBezTo>
                  <a:cubicBezTo>
                    <a:pt x="29" y="66"/>
                    <a:pt x="29" y="66"/>
                    <a:pt x="29" y="66"/>
                  </a:cubicBezTo>
                  <a:cubicBezTo>
                    <a:pt x="29" y="66"/>
                    <a:pt x="29" y="66"/>
                    <a:pt x="29" y="66"/>
                  </a:cubicBezTo>
                  <a:cubicBezTo>
                    <a:pt x="54" y="31"/>
                    <a:pt x="54" y="31"/>
                    <a:pt x="54" y="31"/>
                  </a:cubicBezTo>
                  <a:cubicBezTo>
                    <a:pt x="57" y="27"/>
                    <a:pt x="56" y="22"/>
                    <a:pt x="52" y="19"/>
                  </a:cubicBezTo>
                  <a:cubicBezTo>
                    <a:pt x="48" y="16"/>
                    <a:pt x="42" y="17"/>
                    <a:pt x="39" y="21"/>
                  </a:cubicBezTo>
                  <a:cubicBezTo>
                    <a:pt x="16" y="54"/>
                    <a:pt x="16" y="54"/>
                    <a:pt x="16" y="54"/>
                  </a:cubicBezTo>
                  <a:cubicBezTo>
                    <a:pt x="15" y="56"/>
                    <a:pt x="15" y="56"/>
                    <a:pt x="15" y="56"/>
                  </a:cubicBezTo>
                  <a:cubicBezTo>
                    <a:pt x="14" y="57"/>
                    <a:pt x="14" y="57"/>
                    <a:pt x="14" y="57"/>
                  </a:cubicBezTo>
                  <a:cubicBezTo>
                    <a:pt x="14" y="57"/>
                    <a:pt x="14" y="58"/>
                    <a:pt x="15" y="59"/>
                  </a:cubicBezTo>
                  <a:cubicBezTo>
                    <a:pt x="16" y="59"/>
                    <a:pt x="17" y="59"/>
                    <a:pt x="17" y="58"/>
                  </a:cubicBezTo>
                  <a:cubicBezTo>
                    <a:pt x="18" y="58"/>
                    <a:pt x="18" y="58"/>
                    <a:pt x="18" y="58"/>
                  </a:cubicBezTo>
                  <a:cubicBezTo>
                    <a:pt x="19" y="56"/>
                    <a:pt x="19" y="56"/>
                    <a:pt x="19" y="56"/>
                  </a:cubicBezTo>
                  <a:cubicBezTo>
                    <a:pt x="42" y="23"/>
                    <a:pt x="42" y="23"/>
                    <a:pt x="42" y="23"/>
                  </a:cubicBezTo>
                  <a:cubicBezTo>
                    <a:pt x="44" y="21"/>
                    <a:pt x="47" y="20"/>
                    <a:pt x="50" y="22"/>
                  </a:cubicBezTo>
                  <a:cubicBezTo>
                    <a:pt x="52" y="24"/>
                    <a:pt x="53" y="27"/>
                    <a:pt x="51" y="29"/>
                  </a:cubicBezTo>
                  <a:cubicBezTo>
                    <a:pt x="33" y="55"/>
                    <a:pt x="33" y="55"/>
                    <a:pt x="33" y="55"/>
                  </a:cubicBezTo>
                  <a:cubicBezTo>
                    <a:pt x="33" y="55"/>
                    <a:pt x="33" y="55"/>
                    <a:pt x="33" y="55"/>
                  </a:cubicBezTo>
                  <a:cubicBezTo>
                    <a:pt x="26" y="64"/>
                    <a:pt x="26" y="64"/>
                    <a:pt x="26" y="64"/>
                  </a:cubicBezTo>
                  <a:cubicBezTo>
                    <a:pt x="23" y="69"/>
                    <a:pt x="15" y="71"/>
                    <a:pt x="10" y="67"/>
                  </a:cubicBezTo>
                  <a:cubicBezTo>
                    <a:pt x="5" y="63"/>
                    <a:pt x="4" y="56"/>
                    <a:pt x="8" y="51"/>
                  </a:cubicBezTo>
                  <a:cubicBezTo>
                    <a:pt x="36" y="10"/>
                    <a:pt x="36" y="10"/>
                    <a:pt x="36" y="10"/>
                  </a:cubicBezTo>
                  <a:cubicBezTo>
                    <a:pt x="40" y="5"/>
                    <a:pt x="47" y="4"/>
                    <a:pt x="52" y="7"/>
                  </a:cubicBezTo>
                  <a:cubicBezTo>
                    <a:pt x="58" y="11"/>
                    <a:pt x="58" y="11"/>
                    <a:pt x="58" y="11"/>
                  </a:cubicBezTo>
                  <a:cubicBezTo>
                    <a:pt x="63" y="14"/>
                    <a:pt x="64" y="21"/>
                    <a:pt x="61" y="26"/>
                  </a:cubicBezTo>
                  <a:cubicBezTo>
                    <a:pt x="60" y="28"/>
                    <a:pt x="58" y="30"/>
                    <a:pt x="57" y="32"/>
                  </a:cubicBezTo>
                  <a:cubicBezTo>
                    <a:pt x="58" y="33"/>
                    <a:pt x="59" y="33"/>
                    <a:pt x="60" y="34"/>
                  </a:cubicBezTo>
                  <a:cubicBezTo>
                    <a:pt x="61" y="32"/>
                    <a:pt x="62" y="31"/>
                    <a:pt x="63" y="29"/>
                  </a:cubicBezTo>
                  <a:cubicBezTo>
                    <a:pt x="63" y="29"/>
                    <a:pt x="63" y="29"/>
                    <a:pt x="63" y="29"/>
                  </a:cubicBezTo>
                  <a:cubicBezTo>
                    <a:pt x="68" y="22"/>
                    <a:pt x="66" y="13"/>
                    <a:pt x="60" y="8"/>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grpSp>
      <p:sp>
        <p:nvSpPr>
          <p:cNvPr id="426" name="Rectangle 425"/>
          <p:cNvSpPr/>
          <p:nvPr/>
        </p:nvSpPr>
        <p:spPr>
          <a:xfrm>
            <a:off x="7473938" y="1323372"/>
            <a:ext cx="1419225" cy="10541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ＭＳ Ｐゴシック" pitchFamily="-65" charset="-128"/>
                <a:cs typeface="+mn-cs"/>
              </a:rPr>
              <a:t>60 mins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ＭＳ Ｐゴシック" pitchFamily="-65" charset="-128"/>
                <a:cs typeface="+mn-cs"/>
              </a:rPr>
              <a:t>Once a week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ＭＳ Ｐゴシック" pitchFamily="-65" charset="-128"/>
                <a:cs typeface="+mn-cs"/>
              </a:rPr>
              <a:t>Weds 16:00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ＭＳ Ｐゴシック" pitchFamily="-65" charset="-128"/>
                <a:cs typeface="+mn-cs"/>
              </a:rPr>
              <a:t>ICC Room 11</a:t>
            </a:r>
            <a:r>
              <a:rPr kumimoji="0" lang="en-GB" sz="1200" b="0" i="0" u="none" strike="noStrike" kern="1200" cap="none" spc="0" normalizeH="0" baseline="0" noProof="0" dirty="0">
                <a:ln>
                  <a:noFill/>
                </a:ln>
                <a:solidFill>
                  <a:srgbClr val="000000"/>
                </a:solidFill>
                <a:effectLst/>
                <a:uLnTx/>
                <a:uFillTx/>
                <a:latin typeface="Arial"/>
                <a:ea typeface="ＭＳ Ｐゴシック" pitchFamily="-65"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pitchFamily="-65" charset="-128"/>
                <a:cs typeface="+mn-cs"/>
              </a:rPr>
              <a:t>*</a:t>
            </a:r>
            <a:r>
              <a:rPr kumimoji="0" lang="en-GB" sz="900" b="0" i="0" u="none" strike="noStrike" kern="1200" cap="none" spc="0" normalizeH="0" baseline="0" noProof="0" dirty="0">
                <a:ln>
                  <a:noFill/>
                </a:ln>
                <a:solidFill>
                  <a:srgbClr val="000000"/>
                </a:solidFill>
                <a:effectLst/>
                <a:uLnTx/>
                <a:uFillTx/>
                <a:latin typeface="Arial"/>
                <a:ea typeface="ＭＳ Ｐゴシック" pitchFamily="-65" charset="-128"/>
                <a:cs typeface="+mn-cs"/>
              </a:rPr>
              <a:t>during “business as usual”</a:t>
            </a:r>
            <a:endParaRPr kumimoji="0" lang="en-GB" sz="10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8" name="Rectangle 427"/>
          <p:cNvSpPr/>
          <p:nvPr/>
        </p:nvSpPr>
        <p:spPr>
          <a:xfrm>
            <a:off x="0" y="6027076"/>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a:ea typeface="ＭＳ Ｐゴシック" pitchFamily="-65" charset="-128"/>
              <a:cs typeface="+mn-cs"/>
            </a:endParaRPr>
          </a:p>
        </p:txBody>
      </p:sp>
      <p:sp>
        <p:nvSpPr>
          <p:cNvPr id="430" name="Speech Bubble: Rectangle 430">
            <a:extLst>
              <a:ext uri="{FF2B5EF4-FFF2-40B4-BE49-F238E27FC236}">
                <a16:creationId xmlns:a16="http://schemas.microsoft.com/office/drawing/2014/main" id="{9B0F82D6-A7D0-4B78-A4F8-7B1B77A6CB29}"/>
              </a:ext>
            </a:extLst>
          </p:cNvPr>
          <p:cNvSpPr/>
          <p:nvPr/>
        </p:nvSpPr>
        <p:spPr>
          <a:xfrm>
            <a:off x="7302302" y="2908230"/>
            <a:ext cx="1553635" cy="495500"/>
          </a:xfrm>
          <a:prstGeom prst="wedgeRectCallout">
            <a:avLst>
              <a:gd name="adj1" fmla="val 36705"/>
              <a:gd name="adj2" fmla="val -14553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During ramp up and standby phase frequency may change</a:t>
            </a:r>
          </a:p>
        </p:txBody>
      </p:sp>
      <p:sp>
        <p:nvSpPr>
          <p:cNvPr id="431" name="Text Placeholder 1">
            <a:extLst>
              <a:ext uri="{FF2B5EF4-FFF2-40B4-BE49-F238E27FC236}">
                <a16:creationId xmlns:a16="http://schemas.microsoft.com/office/drawing/2014/main" id="{0E032E65-D8B7-48EC-9D8E-8B88C10742FD}"/>
              </a:ext>
            </a:extLst>
          </p:cNvPr>
          <p:cNvSpPr txBox="1">
            <a:spLocks/>
          </p:cNvSpPr>
          <p:nvPr/>
        </p:nvSpPr>
        <p:spPr>
          <a:xfrm>
            <a:off x="185581" y="135724"/>
            <a:ext cx="1416391" cy="443102"/>
          </a:xfrm>
          <a:prstGeom prst="roundRect">
            <a:avLst/>
          </a:prstGeom>
          <a:solidFill>
            <a:schemeClr val="accent5">
              <a:lumMod val="20000"/>
              <a:lumOff val="80000"/>
            </a:schemeClr>
          </a:solidFill>
          <a:ln w="25400" cap="flat" cmpd="sng" algn="ctr">
            <a:solidFill>
              <a:schemeClr val="accent5">
                <a:lumMod val="60000"/>
                <a:lumOff val="40000"/>
              </a:schemeClr>
            </a:solidFill>
            <a:prstDash val="solid"/>
          </a:ln>
          <a:effectLst/>
        </p:spPr>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ts val="0"/>
              </a:spcBef>
              <a:spcAft>
                <a:spcPts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Decision making</a:t>
            </a:r>
          </a:p>
        </p:txBody>
      </p:sp>
    </p:spTree>
    <p:extLst>
      <p:ext uri="{BB962C8B-B14F-4D97-AF65-F5344CB8AC3E}">
        <p14:creationId xmlns:p14="http://schemas.microsoft.com/office/powerpoint/2010/main" val="1568003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a:spLocks noGrp="1"/>
          </p:cNvSpPr>
          <p:nvPr>
            <p:ph type="title"/>
          </p:nvPr>
        </p:nvSpPr>
        <p:spPr>
          <a:xfrm>
            <a:off x="250824" y="677380"/>
            <a:ext cx="8893175" cy="518400"/>
          </a:xfrm>
        </p:spPr>
        <p:txBody>
          <a:bodyPr/>
          <a:lstStyle/>
          <a:p>
            <a:r>
              <a:rPr lang="en-GB" sz="4000" dirty="0"/>
              <a:t>Clinical Oversight Group </a:t>
            </a:r>
            <a:r>
              <a:rPr lang="en-GB" sz="4000" dirty="0" err="1"/>
              <a:t>ToR</a:t>
            </a:r>
            <a:endParaRPr lang="en-GB" sz="4000" dirty="0"/>
          </a:p>
        </p:txBody>
      </p:sp>
      <p:graphicFrame>
        <p:nvGraphicFramePr>
          <p:cNvPr id="29" name="Table 28"/>
          <p:cNvGraphicFramePr>
            <a:graphicFrameLocks noGrp="1"/>
          </p:cNvGraphicFramePr>
          <p:nvPr/>
        </p:nvGraphicFramePr>
        <p:xfrm>
          <a:off x="250825" y="3925503"/>
          <a:ext cx="8642350" cy="1539680"/>
        </p:xfrm>
        <a:graphic>
          <a:graphicData uri="http://schemas.openxmlformats.org/drawingml/2006/table">
            <a:tbl>
              <a:tblPr firstRow="1" bandRow="1">
                <a:tableStyleId>{5C22544A-7EE6-4342-B048-85BDC9FD1C3A}</a:tableStyleId>
              </a:tblPr>
              <a:tblGrid>
                <a:gridCol w="2255340">
                  <a:extLst>
                    <a:ext uri="{9D8B030D-6E8A-4147-A177-3AD203B41FA5}">
                      <a16:colId xmlns:a16="http://schemas.microsoft.com/office/drawing/2014/main" val="20000"/>
                    </a:ext>
                  </a:extLst>
                </a:gridCol>
                <a:gridCol w="982153">
                  <a:extLst>
                    <a:ext uri="{9D8B030D-6E8A-4147-A177-3AD203B41FA5}">
                      <a16:colId xmlns:a16="http://schemas.microsoft.com/office/drawing/2014/main" val="20001"/>
                    </a:ext>
                  </a:extLst>
                </a:gridCol>
                <a:gridCol w="782419">
                  <a:extLst>
                    <a:ext uri="{9D8B030D-6E8A-4147-A177-3AD203B41FA5}">
                      <a16:colId xmlns:a16="http://schemas.microsoft.com/office/drawing/2014/main" val="20002"/>
                    </a:ext>
                  </a:extLst>
                </a:gridCol>
                <a:gridCol w="1545345">
                  <a:extLst>
                    <a:ext uri="{9D8B030D-6E8A-4147-A177-3AD203B41FA5}">
                      <a16:colId xmlns:a16="http://schemas.microsoft.com/office/drawing/2014/main" val="20003"/>
                    </a:ext>
                  </a:extLst>
                </a:gridCol>
                <a:gridCol w="2604018">
                  <a:extLst>
                    <a:ext uri="{9D8B030D-6E8A-4147-A177-3AD203B41FA5}">
                      <a16:colId xmlns:a16="http://schemas.microsoft.com/office/drawing/2014/main" val="20005"/>
                    </a:ext>
                  </a:extLst>
                </a:gridCol>
                <a:gridCol w="473075">
                  <a:extLst>
                    <a:ext uri="{9D8B030D-6E8A-4147-A177-3AD203B41FA5}">
                      <a16:colId xmlns:a16="http://schemas.microsoft.com/office/drawing/2014/main" val="20004"/>
                    </a:ext>
                  </a:extLst>
                </a:gridCol>
              </a:tblGrid>
              <a:tr h="185185">
                <a:tc gridSpan="2">
                  <a:txBody>
                    <a:bodyPr/>
                    <a:lstStyle/>
                    <a:p>
                      <a:pPr algn="l"/>
                      <a:r>
                        <a:rPr lang="en-GB" sz="1100" kern="1200" dirty="0">
                          <a:solidFill>
                            <a:schemeClr val="bg1"/>
                          </a:solidFill>
                          <a:latin typeface="+mn-lt"/>
                          <a:ea typeface="+mn-ea"/>
                          <a:cs typeface="+mn-cs"/>
                        </a:rPr>
                        <a:t>Discussion items</a:t>
                      </a: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91DA"/>
                    </a:solidFill>
                  </a:tcPr>
                </a:tc>
                <a:tc hMerge="1">
                  <a:txBody>
                    <a:bodyPr/>
                    <a:lstStyle/>
                    <a:p>
                      <a:endParaRPr lang="en-GB"/>
                    </a:p>
                  </a:txBody>
                  <a:tcPr/>
                </a:tc>
                <a:tc>
                  <a:txBody>
                    <a:bodyPr/>
                    <a:lstStyle/>
                    <a:p>
                      <a:pPr algn="l"/>
                      <a:endParaRPr lang="en-GB" sz="1100" kern="1200" dirty="0">
                        <a:solidFill>
                          <a:schemeClr val="bg1"/>
                        </a:solidFill>
                        <a:latin typeface="+mn-lt"/>
                        <a:ea typeface="+mn-ea"/>
                        <a:cs typeface="+mn-cs"/>
                      </a:endParaRP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91DA"/>
                    </a:solidFill>
                  </a:tcPr>
                </a:tc>
                <a:tc gridSpan="2">
                  <a:txBody>
                    <a:bodyPr/>
                    <a:lstStyle/>
                    <a:p>
                      <a:pPr algn="l"/>
                      <a:r>
                        <a:rPr lang="en-GB" sz="1100" kern="1200" dirty="0">
                          <a:solidFill>
                            <a:schemeClr val="bg1"/>
                          </a:solidFill>
                          <a:latin typeface="+mn-lt"/>
                          <a:ea typeface="+mn-ea"/>
                          <a:cs typeface="+mn-cs"/>
                        </a:rPr>
                        <a:t>Attendees</a:t>
                      </a: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tc hMerge="1">
                  <a:txBody>
                    <a:bodyPr/>
                    <a:lstStyle/>
                    <a:p>
                      <a:endParaRPr lang="en-GB"/>
                    </a:p>
                  </a:txBody>
                  <a:tcPr/>
                </a:tc>
                <a:tc>
                  <a:txBody>
                    <a:bodyPr/>
                    <a:lstStyle/>
                    <a:p>
                      <a:pPr algn="l"/>
                      <a:endParaRPr lang="en-GB" sz="1100" kern="1200" dirty="0">
                        <a:solidFill>
                          <a:schemeClr val="bg1"/>
                        </a:solidFill>
                        <a:latin typeface="+mn-lt"/>
                        <a:ea typeface="+mn-ea"/>
                        <a:cs typeface="+mn-cs"/>
                      </a:endParaRPr>
                    </a:p>
                  </a:txBody>
                  <a:tcPr marL="54610" marR="54610" marT="18000" marB="18000">
                    <a:lnL w="6350" cap="flat" cmpd="sng" algn="ctr">
                      <a:solidFill>
                        <a:schemeClr val="accent1"/>
                      </a:solid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91DA"/>
                    </a:solidFill>
                  </a:tcPr>
                </a:tc>
                <a:extLst>
                  <a:ext uri="{0D108BD9-81ED-4DB2-BD59-A6C34878D82A}">
                    <a16:rowId xmlns:a16="http://schemas.microsoft.com/office/drawing/2014/main" val="10000"/>
                  </a:ext>
                </a:extLst>
              </a:tr>
              <a:tr h="972431">
                <a:tc gridSpan="3">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Development and changes to SOPs and QRGs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Actions from ICU clinical governance meeting relating to changes in clinical care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Learning from difficult clinical decision making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Audit findings </a:t>
                      </a:r>
                    </a:p>
                  </a:txBody>
                  <a:tcPr marL="54610" marR="54610" marT="54610" marB="54610">
                    <a:lnL w="12700" cap="flat" cmpd="sng" algn="ctr">
                      <a:solidFill>
                        <a:srgbClr val="0091DA"/>
                      </a:solid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500" kern="1200" dirty="0">
                        <a:solidFill>
                          <a:schemeClr val="tx1"/>
                        </a:solidFill>
                        <a:latin typeface="+mn-lt"/>
                        <a:ea typeface="+mn-ea"/>
                        <a:cs typeface="+mn-cs"/>
                      </a:endParaRPr>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ICU clinical director,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ICU lead nurse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ICU governance lead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Mortality lead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mn-lt"/>
                          <a:ea typeface="+mn-ea"/>
                          <a:cs typeface="+mn-cs"/>
                        </a:rPr>
                        <a:t>Anaesthetics lead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latin typeface="+mn-lt"/>
                          <a:ea typeface="+mn-ea"/>
                          <a:cs typeface="+mn-cs"/>
                        </a:rPr>
                        <a:t>Tactical Ops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latin typeface="+mn-lt"/>
                          <a:ea typeface="+mn-ea"/>
                          <a:cs typeface="+mn-cs"/>
                        </a:rPr>
                        <a:t>Risk &amp; Governance</a:t>
                      </a:r>
                      <a:endParaRPr lang="en-GB" sz="105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dirty="0">
                        <a:ln>
                          <a:noFill/>
                        </a:ln>
                        <a:solidFill>
                          <a:srgbClr val="000000"/>
                        </a:solidFill>
                        <a:effectLst/>
                        <a:uLnTx/>
                        <a:uFillTx/>
                        <a:latin typeface="+mn-lt"/>
                        <a:ea typeface="+mn-ea"/>
                        <a:cs typeface="+mn-cs"/>
                      </a:endParaRPr>
                    </a:p>
                  </a:txBody>
                  <a:tcPr marL="54610" marR="54610" marT="54610" marB="54610">
                    <a:lnL w="12700" cap="flat" cmpd="sng" algn="ctr">
                      <a:solidFill>
                        <a:srgbClr val="0091DA"/>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latin typeface="+mn-lt"/>
                          <a:ea typeface="+mn-ea"/>
                          <a:cs typeface="+mn-cs"/>
                        </a:rPr>
                        <a:t>Additional</a:t>
                      </a:r>
                      <a:r>
                        <a:rPr lang="en-GB" sz="1000" kern="1200" baseline="0" dirty="0">
                          <a:solidFill>
                            <a:schemeClr val="tx1"/>
                          </a:solidFill>
                          <a:latin typeface="+mn-lt"/>
                          <a:ea typeface="+mn-ea"/>
                          <a:cs typeface="+mn-cs"/>
                        </a:rPr>
                        <a:t> invitees on an ad-hoc basis: Director of Research, Infection control, pharmacy, pathology, therapies</a:t>
                      </a:r>
                      <a:endParaRPr lang="en-GB" sz="1000" kern="1200" dirty="0">
                        <a:solidFill>
                          <a:schemeClr val="tx1"/>
                        </a:solidFill>
                        <a:latin typeface="+mn-lt"/>
                        <a:ea typeface="+mn-ea"/>
                        <a:cs typeface="+mn-cs"/>
                      </a:endParaRPr>
                    </a:p>
                  </a:txBody>
                  <a:tcPr marL="54610" marR="54610" marT="54610" marB="5461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500" kern="1200" dirty="0">
                        <a:solidFill>
                          <a:schemeClr val="tx1"/>
                        </a:solidFill>
                        <a:latin typeface="+mn-lt"/>
                        <a:ea typeface="+mn-ea"/>
                        <a:cs typeface="+mn-cs"/>
                      </a:endParaRPr>
                    </a:p>
                  </a:txBody>
                  <a:tcPr marL="54610" marR="54610" marT="54610" marB="54610">
                    <a:lnL w="635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562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latin typeface="+mn-lt"/>
                        <a:ea typeface="+mn-ea"/>
                        <a:cs typeface="+mn-cs"/>
                      </a:endParaRPr>
                    </a:p>
                  </a:txBody>
                  <a:tcPr marL="54610" marR="54610" marT="54610" marB="54610">
                    <a:lnL w="12700" cap="flat" cmpd="sng" algn="ctr">
                      <a:solidFill>
                        <a:srgbClr val="0091DA"/>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latin typeface="+mn-lt"/>
                        <a:ea typeface="+mn-ea"/>
                        <a:cs typeface="+mn-cs"/>
                      </a:endParaRPr>
                    </a:p>
                  </a:txBody>
                  <a:tcPr marL="54610" marR="54610" marT="54610" marB="54610">
                    <a:lnL w="635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500" kern="1200" dirty="0">
                        <a:solidFill>
                          <a:schemeClr val="tx1"/>
                        </a:solidFill>
                        <a:latin typeface="+mn-lt"/>
                        <a:ea typeface="+mn-ea"/>
                        <a:cs typeface="+mn-cs"/>
                      </a:endParaRPr>
                    </a:p>
                  </a:txBody>
                  <a:tcPr marL="54610" marR="54610" marT="54610" marB="54610">
                    <a:lnL w="635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bl>
          </a:graphicData>
        </a:graphic>
      </p:graphicFrame>
      <p:graphicFrame>
        <p:nvGraphicFramePr>
          <p:cNvPr id="427" name="Table 426"/>
          <p:cNvGraphicFramePr>
            <a:graphicFrameLocks noGrp="1"/>
          </p:cNvGraphicFramePr>
          <p:nvPr/>
        </p:nvGraphicFramePr>
        <p:xfrm>
          <a:off x="250824" y="5284507"/>
          <a:ext cx="8642352" cy="1135820"/>
        </p:xfrm>
        <a:graphic>
          <a:graphicData uri="http://schemas.openxmlformats.org/drawingml/2006/table">
            <a:tbl>
              <a:tblPr firstRow="1" bandRow="1">
                <a:tableStyleId>{5C22544A-7EE6-4342-B048-85BDC9FD1C3A}</a:tableStyleId>
              </a:tblPr>
              <a:tblGrid>
                <a:gridCol w="3140076">
                  <a:extLst>
                    <a:ext uri="{9D8B030D-6E8A-4147-A177-3AD203B41FA5}">
                      <a16:colId xmlns:a16="http://schemas.microsoft.com/office/drawing/2014/main" val="20000"/>
                    </a:ext>
                  </a:extLst>
                </a:gridCol>
                <a:gridCol w="5502276">
                  <a:extLst>
                    <a:ext uri="{9D8B030D-6E8A-4147-A177-3AD203B41FA5}">
                      <a16:colId xmlns:a16="http://schemas.microsoft.com/office/drawing/2014/main" val="20001"/>
                    </a:ext>
                  </a:extLst>
                </a:gridCol>
              </a:tblGrid>
              <a:tr h="0">
                <a:tc gridSpan="2">
                  <a:txBody>
                    <a:bodyPr/>
                    <a:lstStyle/>
                    <a:p>
                      <a:pPr algn="l"/>
                      <a:r>
                        <a:rPr lang="en-GB" sz="1100" kern="1200" dirty="0">
                          <a:solidFill>
                            <a:schemeClr val="bg1"/>
                          </a:solidFill>
                          <a:latin typeface="+mn-lt"/>
                          <a:ea typeface="+mn-ea"/>
                          <a:cs typeface="+mn-cs"/>
                        </a:rPr>
                        <a:t>Inputs</a:t>
                      </a: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tc hMerge="1">
                  <a:txBody>
                    <a:bodyPr/>
                    <a:lstStyle/>
                    <a:p>
                      <a:endParaRPr lang="en-GB"/>
                    </a:p>
                  </a:txBody>
                  <a:tcPr/>
                </a:tc>
                <a:extLst>
                  <a:ext uri="{0D108BD9-81ED-4DB2-BD59-A6C34878D82A}">
                    <a16:rowId xmlns:a16="http://schemas.microsoft.com/office/drawing/2014/main" val="10000"/>
                  </a:ext>
                </a:extLst>
              </a:tr>
              <a:tr h="88646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Incident escalated (via ICU clinical governance</a:t>
                      </a:r>
                      <a:r>
                        <a:rPr lang="en-GB" sz="1200" kern="1200" baseline="0" dirty="0">
                          <a:solidFill>
                            <a:schemeClr val="tx1"/>
                          </a:solidFill>
                          <a:latin typeface="+mn-lt"/>
                          <a:ea typeface="+mn-ea"/>
                          <a:cs typeface="+mn-cs"/>
                        </a:rPr>
                        <a:t> </a:t>
                      </a:r>
                      <a:r>
                        <a:rPr lang="en-GB" sz="1050" kern="1200" baseline="0" dirty="0">
                          <a:solidFill>
                            <a:schemeClr val="tx1"/>
                          </a:solidFill>
                          <a:latin typeface="+mn-lt"/>
                          <a:ea typeface="+mn-ea"/>
                          <a:cs typeface="+mn-cs"/>
                        </a:rPr>
                        <a:t>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UCLP Evidence synthesis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BLC insights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Clinical Forum</a:t>
                      </a:r>
                    </a:p>
                  </a:txBody>
                  <a:tcPr marL="54610" marR="54610" marT="54610" marB="5461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M&amp;M meeting outputs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Academic literature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Clinical metrics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baseline="0" dirty="0">
                          <a:solidFill>
                            <a:schemeClr val="tx1"/>
                          </a:solidFill>
                          <a:latin typeface="+mn-lt"/>
                          <a:ea typeface="+mn-ea"/>
                          <a:cs typeface="+mn-cs"/>
                        </a:rPr>
                        <a:t>Clinical audit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kern="1200" baseline="0" dirty="0">
                        <a:solidFill>
                          <a:schemeClr val="tx1"/>
                        </a:solidFill>
                        <a:latin typeface="+mn-lt"/>
                        <a:ea typeface="+mn-ea"/>
                        <a:cs typeface="+mn-cs"/>
                      </a:endParaRPr>
                    </a:p>
                  </a:txBody>
                  <a:tcPr marL="54610" marR="54610" marT="54610" marB="54610">
                    <a:lnL w="1270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429" name="Table 428"/>
          <p:cNvGraphicFramePr>
            <a:graphicFrameLocks noGrp="1"/>
          </p:cNvGraphicFramePr>
          <p:nvPr/>
        </p:nvGraphicFramePr>
        <p:xfrm>
          <a:off x="250825" y="1198839"/>
          <a:ext cx="8642350" cy="2726663"/>
        </p:xfrm>
        <a:graphic>
          <a:graphicData uri="http://schemas.openxmlformats.org/drawingml/2006/table">
            <a:tbl>
              <a:tblPr firstRow="1" bandRow="1">
                <a:tableStyleId>{5C22544A-7EE6-4342-B048-85BDC9FD1C3A}</a:tableStyleId>
              </a:tblPr>
              <a:tblGrid>
                <a:gridCol w="724535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tblGrid>
              <a:tr h="213127">
                <a:tc>
                  <a:txBody>
                    <a:bodyPr/>
                    <a:lstStyle/>
                    <a:p>
                      <a:r>
                        <a:rPr lang="en-GB" sz="1100" b="1" dirty="0"/>
                        <a:t>Purpose</a:t>
                      </a: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tc>
                  <a:txBody>
                    <a:bodyPr/>
                    <a:lstStyle/>
                    <a:p>
                      <a:r>
                        <a:rPr lang="en-GB" sz="1100" b="1" kern="1200" dirty="0">
                          <a:solidFill>
                            <a:schemeClr val="lt1"/>
                          </a:solidFill>
                          <a:latin typeface="+mn-lt"/>
                          <a:ea typeface="+mn-ea"/>
                          <a:cs typeface="+mn-cs"/>
                        </a:rPr>
                        <a:t>Meeting details</a:t>
                      </a:r>
                    </a:p>
                  </a:txBody>
                  <a:tcPr marL="54610" marR="54610" marT="18000" marB="18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extLst>
                  <a:ext uri="{0D108BD9-81ED-4DB2-BD59-A6C34878D82A}">
                    <a16:rowId xmlns:a16="http://schemas.microsoft.com/office/drawing/2014/main" val="10000"/>
                  </a:ext>
                </a:extLst>
              </a:tr>
              <a:tr h="2513536">
                <a:tc>
                  <a:txBody>
                    <a:bodyPr/>
                    <a:lstStyle/>
                    <a:p>
                      <a:pPr marL="171450" indent="-171450">
                        <a:buFont typeface="Arial" panose="020B0604020202020204" pitchFamily="34" charset="0"/>
                        <a:buChar char="•"/>
                      </a:pPr>
                      <a:r>
                        <a:rPr kumimoji="0" lang="en-GB" sz="1000" b="0" i="0" u="none" strike="noStrike" kern="1200" cap="none" spc="0" normalizeH="0" baseline="0" noProof="0" dirty="0">
                          <a:ln>
                            <a:noFill/>
                          </a:ln>
                          <a:solidFill>
                            <a:schemeClr val="tx1"/>
                          </a:solidFill>
                          <a:effectLst/>
                          <a:uLnTx/>
                          <a:uFillTx/>
                          <a:latin typeface="+mn-lt"/>
                          <a:ea typeface="+mn-ea"/>
                          <a:cs typeface="+mn-cs"/>
                        </a:rPr>
                        <a:t>Oversee development of clinical policy and practice </a:t>
                      </a:r>
                    </a:p>
                    <a:p>
                      <a:pPr marL="171450" indent="-171450">
                        <a:buFont typeface="Arial" panose="020B0604020202020204" pitchFamily="34" charset="0"/>
                        <a:buChar char="•"/>
                      </a:pPr>
                      <a:r>
                        <a:rPr lang="en-GB" sz="1000" kern="1200" dirty="0">
                          <a:solidFill>
                            <a:schemeClr val="dk1"/>
                          </a:solidFill>
                          <a:effectLst/>
                          <a:latin typeface="+mn-lt"/>
                          <a:ea typeface="+mn-ea"/>
                          <a:cs typeface="+mn-cs"/>
                        </a:rPr>
                        <a:t>Review newly proposed decisions and changes in clinical care documentation (SOPs, guidelines, QRGs, checklists) that will affect inpatient care</a:t>
                      </a:r>
                    </a:p>
                    <a:p>
                      <a:pPr marL="171450" indent="-171450">
                        <a:buFont typeface="Arial" panose="020B0604020202020204" pitchFamily="34" charset="0"/>
                        <a:buChar char="•"/>
                      </a:pPr>
                      <a:r>
                        <a:rPr lang="en-GB" sz="1000" kern="1200" dirty="0">
                          <a:solidFill>
                            <a:schemeClr val="dk1"/>
                          </a:solidFill>
                          <a:effectLst/>
                          <a:latin typeface="+mn-lt"/>
                          <a:ea typeface="+mn-ea"/>
                          <a:cs typeface="+mn-cs"/>
                        </a:rPr>
                        <a:t>Ensure that all clinical guidelines that are currently overdue for review are reviewed</a:t>
                      </a:r>
                    </a:p>
                    <a:p>
                      <a:pPr marL="171450" indent="-171450">
                        <a:buFont typeface="Arial" panose="020B0604020202020204" pitchFamily="34" charset="0"/>
                        <a:buChar char="•"/>
                      </a:pPr>
                      <a:r>
                        <a:rPr lang="en-GB" sz="1000" kern="1200" dirty="0">
                          <a:solidFill>
                            <a:schemeClr val="dk1"/>
                          </a:solidFill>
                          <a:effectLst/>
                          <a:latin typeface="+mn-lt"/>
                          <a:ea typeface="+mn-ea"/>
                          <a:cs typeface="+mn-cs"/>
                        </a:rPr>
                        <a:t>Maintain a log of amendments to protocols as they arise through minutes or other agreed route</a:t>
                      </a:r>
                    </a:p>
                    <a:p>
                      <a:pPr marL="171450" indent="-171450" algn="l" defTabSz="914400" rtl="0" eaLnBrk="1" latinLnBrk="0" hangingPunct="1">
                        <a:buFont typeface="Arial" panose="020B0604020202020204" pitchFamily="34" charset="0"/>
                        <a:buChar char="•"/>
                      </a:pPr>
                      <a:r>
                        <a:rPr lang="en-GB" sz="1000" kern="1200" dirty="0">
                          <a:solidFill>
                            <a:schemeClr val="dk1"/>
                          </a:solidFill>
                          <a:effectLst/>
                          <a:latin typeface="+mn-lt"/>
                          <a:ea typeface="+mn-ea"/>
                          <a:cs typeface="+mn-cs"/>
                        </a:rPr>
                        <a:t>Collaborate and liaise with other similar groups in other departments to develop new documentation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chemeClr val="tx1"/>
                          </a:solidFill>
                        </a:rPr>
                        <a:t>Review inputs and use these to guide changes to clinical procedures or practices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mn-lt"/>
                          <a:ea typeface="+mn-ea"/>
                          <a:cs typeface="+mn-cs"/>
                        </a:rPr>
                        <a:t>Review summary data that may have implications for delivery of clinical care e.g. BLC, staff feedback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mn-lt"/>
                          <a:ea typeface="+mn-ea"/>
                          <a:cs typeface="+mn-cs"/>
                        </a:rPr>
                        <a:t>Review relevant national (e.g. royal colleges) COVID-19 guidance and inputs from external experts</a:t>
                      </a:r>
                    </a:p>
                    <a:p>
                      <a:pPr marL="171450" lvl="0" indent="-171450">
                        <a:buFont typeface="Arial" panose="020B0604020202020204" pitchFamily="34" charset="0"/>
                        <a:buChar char="•"/>
                      </a:pPr>
                      <a:r>
                        <a:rPr lang="en-GB" sz="1000" kern="1200" dirty="0">
                          <a:solidFill>
                            <a:schemeClr val="dk1"/>
                          </a:solidFill>
                          <a:effectLst/>
                          <a:latin typeface="+mn-lt"/>
                          <a:ea typeface="+mn-ea"/>
                          <a:cs typeface="+mn-cs"/>
                        </a:rPr>
                        <a:t>Write or review proposals for novel approaches to the management of COVID-19  </a:t>
                      </a:r>
                    </a:p>
                    <a:p>
                      <a:pPr marL="171450" lvl="0" indent="-171450">
                        <a:buFont typeface="Arial" panose="020B0604020202020204" pitchFamily="34" charset="0"/>
                        <a:buChar char="•"/>
                      </a:pPr>
                      <a:r>
                        <a:rPr lang="en-GB" sz="1000" kern="1200" dirty="0">
                          <a:solidFill>
                            <a:schemeClr val="dk1"/>
                          </a:solidFill>
                          <a:effectLst/>
                          <a:latin typeface="+mn-lt"/>
                          <a:ea typeface="+mn-ea"/>
                          <a:cs typeface="+mn-cs"/>
                        </a:rPr>
                        <a:t>Provide oversight and a forum for discussion of decision making for difficult and/or extra-ordinary ethical decisions in response to COVID-19 (standing item)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dk1"/>
                          </a:solidFill>
                          <a:effectLst/>
                          <a:latin typeface="+mn-lt"/>
                          <a:ea typeface="+mn-ea"/>
                          <a:cs typeface="+mn-cs"/>
                        </a:rPr>
                        <a:t>Discuss issues relating to clinical training</a:t>
                      </a:r>
                    </a:p>
                    <a:p>
                      <a:pPr marL="171450" lvl="0" indent="-171450">
                        <a:buFont typeface="Arial" panose="020B0604020202020204" pitchFamily="34" charset="0"/>
                        <a:buChar char="•"/>
                      </a:pPr>
                      <a:r>
                        <a:rPr lang="en-GB" sz="1000" kern="1200" dirty="0">
                          <a:solidFill>
                            <a:schemeClr val="dk1"/>
                          </a:solidFill>
                          <a:effectLst/>
                          <a:latin typeface="+mn-lt"/>
                          <a:ea typeface="+mn-ea"/>
                          <a:cs typeface="+mn-cs"/>
                        </a:rPr>
                        <a:t>Communicate changes to ensure that they feed into the workflow, daily comms, and forum where not requiring escalation</a:t>
                      </a:r>
                    </a:p>
                    <a:p>
                      <a:pPr marL="171450" lvl="0" indent="-171450">
                        <a:buFont typeface="Arial" panose="020B0604020202020204" pitchFamily="34" charset="0"/>
                        <a:buChar char="•"/>
                      </a:pPr>
                      <a:r>
                        <a:rPr kumimoji="0" lang="en-GB" sz="1000" b="0" i="0" u="none" strike="noStrike" kern="1200" cap="none" spc="0" normalizeH="0" baseline="0" noProof="0" dirty="0">
                          <a:ln>
                            <a:noFill/>
                          </a:ln>
                          <a:solidFill>
                            <a:srgbClr val="000000"/>
                          </a:solidFill>
                          <a:effectLst/>
                          <a:uLnTx/>
                          <a:uFillTx/>
                          <a:latin typeface="+mn-lt"/>
                          <a:ea typeface="+mn-ea"/>
                          <a:cs typeface="+mn-cs"/>
                        </a:rPr>
                        <a:t>Ultimately report to the CRG for further scrutiny or decision and / or implementation (requires different teams to be involved)</a:t>
                      </a:r>
                      <a:endParaRPr lang="en-GB" sz="1500" dirty="0"/>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lvl="1" indent="0">
                        <a:buFont typeface="Arial" panose="020B0604020202020204" pitchFamily="34" charset="0"/>
                        <a:buNone/>
                      </a:pPr>
                      <a:endParaRPr lang="en-GB" sz="1500" dirty="0"/>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30" name="Group 4"/>
          <p:cNvGrpSpPr>
            <a:grpSpLocks noChangeAspect="1"/>
          </p:cNvGrpSpPr>
          <p:nvPr/>
        </p:nvGrpSpPr>
        <p:grpSpPr bwMode="auto">
          <a:xfrm>
            <a:off x="7890025" y="2625901"/>
            <a:ext cx="803100" cy="803099"/>
            <a:chOff x="-1768" y="-2566"/>
            <a:chExt cx="9454" cy="9454"/>
          </a:xfrm>
        </p:grpSpPr>
        <p:sp>
          <p:nvSpPr>
            <p:cNvPr id="31" name="AutoShape 3"/>
            <p:cNvSpPr>
              <a:spLocks noChangeAspect="1" noChangeArrowheads="1" noTextEdit="1"/>
            </p:cNvSpPr>
            <p:nvPr/>
          </p:nvSpPr>
          <p:spPr bwMode="auto">
            <a:xfrm>
              <a:off x="-1768" y="-2566"/>
              <a:ext cx="9454" cy="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grpSp>
          <p:nvGrpSpPr>
            <p:cNvPr id="32" name="Group 205"/>
            <p:cNvGrpSpPr>
              <a:grpSpLocks/>
            </p:cNvGrpSpPr>
            <p:nvPr/>
          </p:nvGrpSpPr>
          <p:grpSpPr bwMode="auto">
            <a:xfrm>
              <a:off x="-424" y="-2508"/>
              <a:ext cx="6610" cy="8010"/>
              <a:chOff x="-424" y="-2508"/>
              <a:chExt cx="6610" cy="8010"/>
            </a:xfrm>
          </p:grpSpPr>
          <p:sp>
            <p:nvSpPr>
              <p:cNvPr id="227" name="Oval 6"/>
              <p:cNvSpPr>
                <a:spLocks noChangeArrowheads="1"/>
              </p:cNvSpPr>
              <p:nvPr/>
            </p:nvSpPr>
            <p:spPr bwMode="auto">
              <a:xfrm>
                <a:off x="-424" y="-1111"/>
                <a:ext cx="6610" cy="6613"/>
              </a:xfrm>
              <a:prstGeom prst="ellipse">
                <a:avLst/>
              </a:pr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8" name="Freeform 7"/>
              <p:cNvSpPr>
                <a:spLocks/>
              </p:cNvSpPr>
              <p:nvPr/>
            </p:nvSpPr>
            <p:spPr bwMode="auto">
              <a:xfrm>
                <a:off x="3309" y="3263"/>
                <a:ext cx="1303" cy="1451"/>
              </a:xfrm>
              <a:custGeom>
                <a:avLst/>
                <a:gdLst>
                  <a:gd name="T0" fmla="*/ 1303 w 1303"/>
                  <a:gd name="T1" fmla="*/ 1090 h 1451"/>
                  <a:gd name="T2" fmla="*/ 825 w 1303"/>
                  <a:gd name="T3" fmla="*/ 1451 h 1451"/>
                  <a:gd name="T4" fmla="*/ 0 w 1303"/>
                  <a:gd name="T5" fmla="*/ 362 h 1451"/>
                  <a:gd name="T6" fmla="*/ 478 w 1303"/>
                  <a:gd name="T7" fmla="*/ 0 h 1451"/>
                  <a:gd name="T8" fmla="*/ 1303 w 1303"/>
                  <a:gd name="T9" fmla="*/ 1090 h 1451"/>
                </a:gdLst>
                <a:ahLst/>
                <a:cxnLst>
                  <a:cxn ang="0">
                    <a:pos x="T0" y="T1"/>
                  </a:cxn>
                  <a:cxn ang="0">
                    <a:pos x="T2" y="T3"/>
                  </a:cxn>
                  <a:cxn ang="0">
                    <a:pos x="T4" y="T5"/>
                  </a:cxn>
                  <a:cxn ang="0">
                    <a:pos x="T6" y="T7"/>
                  </a:cxn>
                  <a:cxn ang="0">
                    <a:pos x="T8" y="T9"/>
                  </a:cxn>
                </a:cxnLst>
                <a:rect l="0" t="0" r="r" b="b"/>
                <a:pathLst>
                  <a:path w="1303" h="1451">
                    <a:moveTo>
                      <a:pt x="1303" y="1090"/>
                    </a:moveTo>
                    <a:lnTo>
                      <a:pt x="825" y="1451"/>
                    </a:lnTo>
                    <a:lnTo>
                      <a:pt x="0" y="362"/>
                    </a:lnTo>
                    <a:lnTo>
                      <a:pt x="478" y="0"/>
                    </a:lnTo>
                    <a:lnTo>
                      <a:pt x="1303" y="109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9" name="Freeform 8"/>
              <p:cNvSpPr>
                <a:spLocks/>
              </p:cNvSpPr>
              <p:nvPr/>
            </p:nvSpPr>
            <p:spPr bwMode="auto">
              <a:xfrm>
                <a:off x="3605" y="2764"/>
                <a:ext cx="1666" cy="1726"/>
              </a:xfrm>
              <a:custGeom>
                <a:avLst/>
                <a:gdLst>
                  <a:gd name="T0" fmla="*/ 1666 w 1666"/>
                  <a:gd name="T1" fmla="*/ 1090 h 1726"/>
                  <a:gd name="T2" fmla="*/ 827 w 1666"/>
                  <a:gd name="T3" fmla="*/ 1726 h 1726"/>
                  <a:gd name="T4" fmla="*/ 0 w 1666"/>
                  <a:gd name="T5" fmla="*/ 636 h 1726"/>
                  <a:gd name="T6" fmla="*/ 841 w 1666"/>
                  <a:gd name="T7" fmla="*/ 0 h 1726"/>
                  <a:gd name="T8" fmla="*/ 1666 w 1666"/>
                  <a:gd name="T9" fmla="*/ 1090 h 1726"/>
                </a:gdLst>
                <a:ahLst/>
                <a:cxnLst>
                  <a:cxn ang="0">
                    <a:pos x="T0" y="T1"/>
                  </a:cxn>
                  <a:cxn ang="0">
                    <a:pos x="T2" y="T3"/>
                  </a:cxn>
                  <a:cxn ang="0">
                    <a:pos x="T4" y="T5"/>
                  </a:cxn>
                  <a:cxn ang="0">
                    <a:pos x="T6" y="T7"/>
                  </a:cxn>
                  <a:cxn ang="0">
                    <a:pos x="T8" y="T9"/>
                  </a:cxn>
                </a:cxnLst>
                <a:rect l="0" t="0" r="r" b="b"/>
                <a:pathLst>
                  <a:path w="1666" h="1726">
                    <a:moveTo>
                      <a:pt x="1666" y="1090"/>
                    </a:moveTo>
                    <a:lnTo>
                      <a:pt x="827" y="1726"/>
                    </a:lnTo>
                    <a:lnTo>
                      <a:pt x="0" y="636"/>
                    </a:lnTo>
                    <a:lnTo>
                      <a:pt x="841" y="0"/>
                    </a:lnTo>
                    <a:lnTo>
                      <a:pt x="1666" y="1090"/>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0" name="Freeform 9"/>
              <p:cNvSpPr>
                <a:spLocks/>
              </p:cNvSpPr>
              <p:nvPr/>
            </p:nvSpPr>
            <p:spPr bwMode="auto">
              <a:xfrm>
                <a:off x="2666" y="3473"/>
                <a:ext cx="1667" cy="1728"/>
              </a:xfrm>
              <a:custGeom>
                <a:avLst/>
                <a:gdLst>
                  <a:gd name="T0" fmla="*/ 1667 w 1667"/>
                  <a:gd name="T1" fmla="*/ 1093 h 1728"/>
                  <a:gd name="T2" fmla="*/ 828 w 1667"/>
                  <a:gd name="T3" fmla="*/ 1728 h 1728"/>
                  <a:gd name="T4" fmla="*/ 0 w 1667"/>
                  <a:gd name="T5" fmla="*/ 636 h 1728"/>
                  <a:gd name="T6" fmla="*/ 842 w 1667"/>
                  <a:gd name="T7" fmla="*/ 0 h 1728"/>
                  <a:gd name="T8" fmla="*/ 1667 w 1667"/>
                  <a:gd name="T9" fmla="*/ 1093 h 1728"/>
                </a:gdLst>
                <a:ahLst/>
                <a:cxnLst>
                  <a:cxn ang="0">
                    <a:pos x="T0" y="T1"/>
                  </a:cxn>
                  <a:cxn ang="0">
                    <a:pos x="T2" y="T3"/>
                  </a:cxn>
                  <a:cxn ang="0">
                    <a:pos x="T4" y="T5"/>
                  </a:cxn>
                  <a:cxn ang="0">
                    <a:pos x="T6" y="T7"/>
                  </a:cxn>
                  <a:cxn ang="0">
                    <a:pos x="T8" y="T9"/>
                  </a:cxn>
                </a:cxnLst>
                <a:rect l="0" t="0" r="r" b="b"/>
                <a:pathLst>
                  <a:path w="1667" h="1728">
                    <a:moveTo>
                      <a:pt x="1667" y="1093"/>
                    </a:moveTo>
                    <a:lnTo>
                      <a:pt x="828" y="1728"/>
                    </a:lnTo>
                    <a:lnTo>
                      <a:pt x="0" y="636"/>
                    </a:lnTo>
                    <a:lnTo>
                      <a:pt x="842" y="0"/>
                    </a:lnTo>
                    <a:lnTo>
                      <a:pt x="1667" y="1093"/>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1" name="Freeform 10"/>
              <p:cNvSpPr>
                <a:spLocks/>
              </p:cNvSpPr>
              <p:nvPr/>
            </p:nvSpPr>
            <p:spPr bwMode="auto">
              <a:xfrm>
                <a:off x="3732" y="2842"/>
                <a:ext cx="1468" cy="1539"/>
              </a:xfrm>
              <a:custGeom>
                <a:avLst/>
                <a:gdLst>
                  <a:gd name="T0" fmla="*/ 1468 w 1468"/>
                  <a:gd name="T1" fmla="*/ 1000 h 1539"/>
                  <a:gd name="T2" fmla="*/ 757 w 1468"/>
                  <a:gd name="T3" fmla="*/ 1539 h 1539"/>
                  <a:gd name="T4" fmla="*/ 0 w 1468"/>
                  <a:gd name="T5" fmla="*/ 539 h 1539"/>
                  <a:gd name="T6" fmla="*/ 712 w 1468"/>
                  <a:gd name="T7" fmla="*/ 0 h 1539"/>
                  <a:gd name="T8" fmla="*/ 1468 w 1468"/>
                  <a:gd name="T9" fmla="*/ 1000 h 1539"/>
                </a:gdLst>
                <a:ahLst/>
                <a:cxnLst>
                  <a:cxn ang="0">
                    <a:pos x="T0" y="T1"/>
                  </a:cxn>
                  <a:cxn ang="0">
                    <a:pos x="T2" y="T3"/>
                  </a:cxn>
                  <a:cxn ang="0">
                    <a:pos x="T4" y="T5"/>
                  </a:cxn>
                  <a:cxn ang="0">
                    <a:pos x="T6" y="T7"/>
                  </a:cxn>
                  <a:cxn ang="0">
                    <a:pos x="T8" y="T9"/>
                  </a:cxn>
                </a:cxnLst>
                <a:rect l="0" t="0" r="r" b="b"/>
                <a:pathLst>
                  <a:path w="1468" h="1539">
                    <a:moveTo>
                      <a:pt x="1468" y="1000"/>
                    </a:moveTo>
                    <a:lnTo>
                      <a:pt x="757" y="1539"/>
                    </a:lnTo>
                    <a:lnTo>
                      <a:pt x="0" y="539"/>
                    </a:lnTo>
                    <a:lnTo>
                      <a:pt x="712" y="0"/>
                    </a:lnTo>
                    <a:lnTo>
                      <a:pt x="1468" y="100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2" name="Freeform 11"/>
              <p:cNvSpPr>
                <a:spLocks/>
              </p:cNvSpPr>
              <p:nvPr/>
            </p:nvSpPr>
            <p:spPr bwMode="auto">
              <a:xfrm>
                <a:off x="3711" y="2861"/>
                <a:ext cx="1468" cy="1537"/>
              </a:xfrm>
              <a:custGeom>
                <a:avLst/>
                <a:gdLst>
                  <a:gd name="T0" fmla="*/ 1468 w 1468"/>
                  <a:gd name="T1" fmla="*/ 998 h 1537"/>
                  <a:gd name="T2" fmla="*/ 757 w 1468"/>
                  <a:gd name="T3" fmla="*/ 1537 h 1537"/>
                  <a:gd name="T4" fmla="*/ 0 w 1468"/>
                  <a:gd name="T5" fmla="*/ 537 h 1537"/>
                  <a:gd name="T6" fmla="*/ 712 w 1468"/>
                  <a:gd name="T7" fmla="*/ 0 h 1537"/>
                  <a:gd name="T8" fmla="*/ 1468 w 1468"/>
                  <a:gd name="T9" fmla="*/ 998 h 1537"/>
                </a:gdLst>
                <a:ahLst/>
                <a:cxnLst>
                  <a:cxn ang="0">
                    <a:pos x="T0" y="T1"/>
                  </a:cxn>
                  <a:cxn ang="0">
                    <a:pos x="T2" y="T3"/>
                  </a:cxn>
                  <a:cxn ang="0">
                    <a:pos x="T4" y="T5"/>
                  </a:cxn>
                  <a:cxn ang="0">
                    <a:pos x="T6" y="T7"/>
                  </a:cxn>
                  <a:cxn ang="0">
                    <a:pos x="T8" y="T9"/>
                  </a:cxn>
                </a:cxnLst>
                <a:rect l="0" t="0" r="r" b="b"/>
                <a:pathLst>
                  <a:path w="1468" h="1537">
                    <a:moveTo>
                      <a:pt x="1468" y="998"/>
                    </a:moveTo>
                    <a:lnTo>
                      <a:pt x="757" y="1537"/>
                    </a:lnTo>
                    <a:lnTo>
                      <a:pt x="0" y="537"/>
                    </a:lnTo>
                    <a:lnTo>
                      <a:pt x="712" y="0"/>
                    </a:lnTo>
                    <a:lnTo>
                      <a:pt x="1468" y="9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3" name="Freeform 12"/>
              <p:cNvSpPr>
                <a:spLocks/>
              </p:cNvSpPr>
              <p:nvPr/>
            </p:nvSpPr>
            <p:spPr bwMode="auto">
              <a:xfrm>
                <a:off x="3921" y="3019"/>
                <a:ext cx="528" cy="407"/>
              </a:xfrm>
              <a:custGeom>
                <a:avLst/>
                <a:gdLst>
                  <a:gd name="T0" fmla="*/ 0 w 528"/>
                  <a:gd name="T1" fmla="*/ 386 h 407"/>
                  <a:gd name="T2" fmla="*/ 17 w 528"/>
                  <a:gd name="T3" fmla="*/ 407 h 407"/>
                  <a:gd name="T4" fmla="*/ 528 w 528"/>
                  <a:gd name="T5" fmla="*/ 22 h 407"/>
                  <a:gd name="T6" fmla="*/ 511 w 528"/>
                  <a:gd name="T7" fmla="*/ 0 h 407"/>
                  <a:gd name="T8" fmla="*/ 0 w 528"/>
                  <a:gd name="T9" fmla="*/ 386 h 407"/>
                </a:gdLst>
                <a:ahLst/>
                <a:cxnLst>
                  <a:cxn ang="0">
                    <a:pos x="T0" y="T1"/>
                  </a:cxn>
                  <a:cxn ang="0">
                    <a:pos x="T2" y="T3"/>
                  </a:cxn>
                  <a:cxn ang="0">
                    <a:pos x="T4" y="T5"/>
                  </a:cxn>
                  <a:cxn ang="0">
                    <a:pos x="T6" y="T7"/>
                  </a:cxn>
                  <a:cxn ang="0">
                    <a:pos x="T8" y="T9"/>
                  </a:cxn>
                </a:cxnLst>
                <a:rect l="0" t="0" r="r" b="b"/>
                <a:pathLst>
                  <a:path w="528" h="407">
                    <a:moveTo>
                      <a:pt x="0" y="386"/>
                    </a:moveTo>
                    <a:lnTo>
                      <a:pt x="17" y="407"/>
                    </a:lnTo>
                    <a:lnTo>
                      <a:pt x="528" y="22"/>
                    </a:lnTo>
                    <a:lnTo>
                      <a:pt x="511"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4" name="Freeform 13"/>
              <p:cNvSpPr>
                <a:spLocks/>
              </p:cNvSpPr>
              <p:nvPr/>
            </p:nvSpPr>
            <p:spPr bwMode="auto">
              <a:xfrm>
                <a:off x="3962" y="3071"/>
                <a:ext cx="527" cy="409"/>
              </a:xfrm>
              <a:custGeom>
                <a:avLst/>
                <a:gdLst>
                  <a:gd name="T0" fmla="*/ 0 w 527"/>
                  <a:gd name="T1" fmla="*/ 386 h 409"/>
                  <a:gd name="T2" fmla="*/ 16 w 527"/>
                  <a:gd name="T3" fmla="*/ 409 h 409"/>
                  <a:gd name="T4" fmla="*/ 527 w 527"/>
                  <a:gd name="T5" fmla="*/ 24 h 409"/>
                  <a:gd name="T6" fmla="*/ 510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6" y="409"/>
                    </a:lnTo>
                    <a:lnTo>
                      <a:pt x="527" y="24"/>
                    </a:lnTo>
                    <a:lnTo>
                      <a:pt x="510"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5" name="Freeform 14"/>
              <p:cNvSpPr>
                <a:spLocks/>
              </p:cNvSpPr>
              <p:nvPr/>
            </p:nvSpPr>
            <p:spPr bwMode="auto">
              <a:xfrm>
                <a:off x="3999" y="3121"/>
                <a:ext cx="528" cy="409"/>
              </a:xfrm>
              <a:custGeom>
                <a:avLst/>
                <a:gdLst>
                  <a:gd name="T0" fmla="*/ 0 w 528"/>
                  <a:gd name="T1" fmla="*/ 385 h 409"/>
                  <a:gd name="T2" fmla="*/ 17 w 528"/>
                  <a:gd name="T3" fmla="*/ 409 h 409"/>
                  <a:gd name="T4" fmla="*/ 528 w 528"/>
                  <a:gd name="T5" fmla="*/ 21 h 409"/>
                  <a:gd name="T6" fmla="*/ 509 w 528"/>
                  <a:gd name="T7" fmla="*/ 0 h 409"/>
                  <a:gd name="T8" fmla="*/ 0 w 528"/>
                  <a:gd name="T9" fmla="*/ 385 h 409"/>
                </a:gdLst>
                <a:ahLst/>
                <a:cxnLst>
                  <a:cxn ang="0">
                    <a:pos x="T0" y="T1"/>
                  </a:cxn>
                  <a:cxn ang="0">
                    <a:pos x="T2" y="T3"/>
                  </a:cxn>
                  <a:cxn ang="0">
                    <a:pos x="T4" y="T5"/>
                  </a:cxn>
                  <a:cxn ang="0">
                    <a:pos x="T6" y="T7"/>
                  </a:cxn>
                  <a:cxn ang="0">
                    <a:pos x="T8" y="T9"/>
                  </a:cxn>
                </a:cxnLst>
                <a:rect l="0" t="0" r="r" b="b"/>
                <a:pathLst>
                  <a:path w="528" h="409">
                    <a:moveTo>
                      <a:pt x="0" y="385"/>
                    </a:moveTo>
                    <a:lnTo>
                      <a:pt x="17" y="409"/>
                    </a:lnTo>
                    <a:lnTo>
                      <a:pt x="528" y="21"/>
                    </a:lnTo>
                    <a:lnTo>
                      <a:pt x="509"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6" name="Freeform 15"/>
              <p:cNvSpPr>
                <a:spLocks/>
              </p:cNvSpPr>
              <p:nvPr/>
            </p:nvSpPr>
            <p:spPr bwMode="auto">
              <a:xfrm>
                <a:off x="4040" y="3175"/>
                <a:ext cx="527" cy="407"/>
              </a:xfrm>
              <a:custGeom>
                <a:avLst/>
                <a:gdLst>
                  <a:gd name="T0" fmla="*/ 0 w 527"/>
                  <a:gd name="T1" fmla="*/ 386 h 407"/>
                  <a:gd name="T2" fmla="*/ 16 w 527"/>
                  <a:gd name="T3" fmla="*/ 407 h 407"/>
                  <a:gd name="T4" fmla="*/ 527 w 527"/>
                  <a:gd name="T5" fmla="*/ 22 h 407"/>
                  <a:gd name="T6" fmla="*/ 508 w 527"/>
                  <a:gd name="T7" fmla="*/ 0 h 407"/>
                  <a:gd name="T8" fmla="*/ 0 w 527"/>
                  <a:gd name="T9" fmla="*/ 386 h 407"/>
                </a:gdLst>
                <a:ahLst/>
                <a:cxnLst>
                  <a:cxn ang="0">
                    <a:pos x="T0" y="T1"/>
                  </a:cxn>
                  <a:cxn ang="0">
                    <a:pos x="T2" y="T3"/>
                  </a:cxn>
                  <a:cxn ang="0">
                    <a:pos x="T4" y="T5"/>
                  </a:cxn>
                  <a:cxn ang="0">
                    <a:pos x="T6" y="T7"/>
                  </a:cxn>
                  <a:cxn ang="0">
                    <a:pos x="T8" y="T9"/>
                  </a:cxn>
                </a:cxnLst>
                <a:rect l="0" t="0" r="r" b="b"/>
                <a:pathLst>
                  <a:path w="527" h="407">
                    <a:moveTo>
                      <a:pt x="0" y="386"/>
                    </a:moveTo>
                    <a:lnTo>
                      <a:pt x="16" y="407"/>
                    </a:lnTo>
                    <a:lnTo>
                      <a:pt x="527" y="22"/>
                    </a:lnTo>
                    <a:lnTo>
                      <a:pt x="508"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7" name="Freeform 16"/>
              <p:cNvSpPr>
                <a:spLocks/>
              </p:cNvSpPr>
              <p:nvPr/>
            </p:nvSpPr>
            <p:spPr bwMode="auto">
              <a:xfrm>
                <a:off x="4080" y="3227"/>
                <a:ext cx="525" cy="409"/>
              </a:xfrm>
              <a:custGeom>
                <a:avLst/>
                <a:gdLst>
                  <a:gd name="T0" fmla="*/ 0 w 525"/>
                  <a:gd name="T1" fmla="*/ 386 h 409"/>
                  <a:gd name="T2" fmla="*/ 16 w 525"/>
                  <a:gd name="T3" fmla="*/ 409 h 409"/>
                  <a:gd name="T4" fmla="*/ 525 w 525"/>
                  <a:gd name="T5" fmla="*/ 22 h 409"/>
                  <a:gd name="T6" fmla="*/ 508 w 525"/>
                  <a:gd name="T7" fmla="*/ 0 h 409"/>
                  <a:gd name="T8" fmla="*/ 0 w 525"/>
                  <a:gd name="T9" fmla="*/ 386 h 409"/>
                </a:gdLst>
                <a:ahLst/>
                <a:cxnLst>
                  <a:cxn ang="0">
                    <a:pos x="T0" y="T1"/>
                  </a:cxn>
                  <a:cxn ang="0">
                    <a:pos x="T2" y="T3"/>
                  </a:cxn>
                  <a:cxn ang="0">
                    <a:pos x="T4" y="T5"/>
                  </a:cxn>
                  <a:cxn ang="0">
                    <a:pos x="T6" y="T7"/>
                  </a:cxn>
                  <a:cxn ang="0">
                    <a:pos x="T8" y="T9"/>
                  </a:cxn>
                </a:cxnLst>
                <a:rect l="0" t="0" r="r" b="b"/>
                <a:pathLst>
                  <a:path w="525" h="409">
                    <a:moveTo>
                      <a:pt x="0" y="386"/>
                    </a:moveTo>
                    <a:lnTo>
                      <a:pt x="16" y="409"/>
                    </a:lnTo>
                    <a:lnTo>
                      <a:pt x="525" y="22"/>
                    </a:lnTo>
                    <a:lnTo>
                      <a:pt x="508"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8" name="Freeform 17"/>
              <p:cNvSpPr>
                <a:spLocks/>
              </p:cNvSpPr>
              <p:nvPr/>
            </p:nvSpPr>
            <p:spPr bwMode="auto">
              <a:xfrm>
                <a:off x="4118" y="3279"/>
                <a:ext cx="527" cy="409"/>
              </a:xfrm>
              <a:custGeom>
                <a:avLst/>
                <a:gdLst>
                  <a:gd name="T0" fmla="*/ 0 w 527"/>
                  <a:gd name="T1" fmla="*/ 388 h 409"/>
                  <a:gd name="T2" fmla="*/ 19 w 527"/>
                  <a:gd name="T3" fmla="*/ 409 h 409"/>
                  <a:gd name="T4" fmla="*/ 527 w 527"/>
                  <a:gd name="T5" fmla="*/ 24 h 409"/>
                  <a:gd name="T6" fmla="*/ 510 w 527"/>
                  <a:gd name="T7" fmla="*/ 0 h 409"/>
                  <a:gd name="T8" fmla="*/ 0 w 527"/>
                  <a:gd name="T9" fmla="*/ 388 h 409"/>
                </a:gdLst>
                <a:ahLst/>
                <a:cxnLst>
                  <a:cxn ang="0">
                    <a:pos x="T0" y="T1"/>
                  </a:cxn>
                  <a:cxn ang="0">
                    <a:pos x="T2" y="T3"/>
                  </a:cxn>
                  <a:cxn ang="0">
                    <a:pos x="T4" y="T5"/>
                  </a:cxn>
                  <a:cxn ang="0">
                    <a:pos x="T6" y="T7"/>
                  </a:cxn>
                  <a:cxn ang="0">
                    <a:pos x="T8" y="T9"/>
                  </a:cxn>
                </a:cxnLst>
                <a:rect l="0" t="0" r="r" b="b"/>
                <a:pathLst>
                  <a:path w="527" h="409">
                    <a:moveTo>
                      <a:pt x="0" y="388"/>
                    </a:moveTo>
                    <a:lnTo>
                      <a:pt x="19" y="409"/>
                    </a:lnTo>
                    <a:lnTo>
                      <a:pt x="527" y="24"/>
                    </a:lnTo>
                    <a:lnTo>
                      <a:pt x="510"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9" name="Freeform 18"/>
              <p:cNvSpPr>
                <a:spLocks/>
              </p:cNvSpPr>
              <p:nvPr/>
            </p:nvSpPr>
            <p:spPr bwMode="auto">
              <a:xfrm>
                <a:off x="4155" y="3329"/>
                <a:ext cx="528" cy="409"/>
              </a:xfrm>
              <a:custGeom>
                <a:avLst/>
                <a:gdLst>
                  <a:gd name="T0" fmla="*/ 0 w 528"/>
                  <a:gd name="T1" fmla="*/ 388 h 409"/>
                  <a:gd name="T2" fmla="*/ 17 w 528"/>
                  <a:gd name="T3" fmla="*/ 409 h 409"/>
                  <a:gd name="T4" fmla="*/ 528 w 528"/>
                  <a:gd name="T5" fmla="*/ 24 h 409"/>
                  <a:gd name="T6" fmla="*/ 511 w 528"/>
                  <a:gd name="T7" fmla="*/ 0 h 409"/>
                  <a:gd name="T8" fmla="*/ 0 w 528"/>
                  <a:gd name="T9" fmla="*/ 388 h 409"/>
                </a:gdLst>
                <a:ahLst/>
                <a:cxnLst>
                  <a:cxn ang="0">
                    <a:pos x="T0" y="T1"/>
                  </a:cxn>
                  <a:cxn ang="0">
                    <a:pos x="T2" y="T3"/>
                  </a:cxn>
                  <a:cxn ang="0">
                    <a:pos x="T4" y="T5"/>
                  </a:cxn>
                  <a:cxn ang="0">
                    <a:pos x="T6" y="T7"/>
                  </a:cxn>
                  <a:cxn ang="0">
                    <a:pos x="T8" y="T9"/>
                  </a:cxn>
                </a:cxnLst>
                <a:rect l="0" t="0" r="r" b="b"/>
                <a:pathLst>
                  <a:path w="528" h="409">
                    <a:moveTo>
                      <a:pt x="0" y="388"/>
                    </a:moveTo>
                    <a:lnTo>
                      <a:pt x="17" y="409"/>
                    </a:lnTo>
                    <a:lnTo>
                      <a:pt x="528" y="24"/>
                    </a:lnTo>
                    <a:lnTo>
                      <a:pt x="511"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0" name="Freeform 19"/>
              <p:cNvSpPr>
                <a:spLocks/>
              </p:cNvSpPr>
              <p:nvPr/>
            </p:nvSpPr>
            <p:spPr bwMode="auto">
              <a:xfrm>
                <a:off x="4196" y="3383"/>
                <a:ext cx="527" cy="409"/>
              </a:xfrm>
              <a:custGeom>
                <a:avLst/>
                <a:gdLst>
                  <a:gd name="T0" fmla="*/ 0 w 527"/>
                  <a:gd name="T1" fmla="*/ 386 h 409"/>
                  <a:gd name="T2" fmla="*/ 19 w 527"/>
                  <a:gd name="T3" fmla="*/ 409 h 409"/>
                  <a:gd name="T4" fmla="*/ 527 w 527"/>
                  <a:gd name="T5" fmla="*/ 22 h 409"/>
                  <a:gd name="T6" fmla="*/ 510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9" y="409"/>
                    </a:lnTo>
                    <a:lnTo>
                      <a:pt x="527" y="22"/>
                    </a:lnTo>
                    <a:lnTo>
                      <a:pt x="510"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1" name="Freeform 20"/>
              <p:cNvSpPr>
                <a:spLocks/>
              </p:cNvSpPr>
              <p:nvPr/>
            </p:nvSpPr>
            <p:spPr bwMode="auto">
              <a:xfrm>
                <a:off x="4236" y="3435"/>
                <a:ext cx="527" cy="409"/>
              </a:xfrm>
              <a:custGeom>
                <a:avLst/>
                <a:gdLst>
                  <a:gd name="T0" fmla="*/ 0 w 527"/>
                  <a:gd name="T1" fmla="*/ 386 h 409"/>
                  <a:gd name="T2" fmla="*/ 16 w 527"/>
                  <a:gd name="T3" fmla="*/ 409 h 409"/>
                  <a:gd name="T4" fmla="*/ 527 w 527"/>
                  <a:gd name="T5" fmla="*/ 22 h 409"/>
                  <a:gd name="T6" fmla="*/ 510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6" y="409"/>
                    </a:lnTo>
                    <a:lnTo>
                      <a:pt x="527" y="22"/>
                    </a:lnTo>
                    <a:lnTo>
                      <a:pt x="510"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2" name="Freeform 21"/>
              <p:cNvSpPr>
                <a:spLocks/>
              </p:cNvSpPr>
              <p:nvPr/>
            </p:nvSpPr>
            <p:spPr bwMode="auto">
              <a:xfrm>
                <a:off x="4276" y="3487"/>
                <a:ext cx="527" cy="409"/>
              </a:xfrm>
              <a:custGeom>
                <a:avLst/>
                <a:gdLst>
                  <a:gd name="T0" fmla="*/ 0 w 527"/>
                  <a:gd name="T1" fmla="*/ 388 h 409"/>
                  <a:gd name="T2" fmla="*/ 17 w 527"/>
                  <a:gd name="T3" fmla="*/ 409 h 409"/>
                  <a:gd name="T4" fmla="*/ 527 w 527"/>
                  <a:gd name="T5" fmla="*/ 24 h 409"/>
                  <a:gd name="T6" fmla="*/ 511 w 527"/>
                  <a:gd name="T7" fmla="*/ 0 h 409"/>
                  <a:gd name="T8" fmla="*/ 0 w 527"/>
                  <a:gd name="T9" fmla="*/ 388 h 409"/>
                </a:gdLst>
                <a:ahLst/>
                <a:cxnLst>
                  <a:cxn ang="0">
                    <a:pos x="T0" y="T1"/>
                  </a:cxn>
                  <a:cxn ang="0">
                    <a:pos x="T2" y="T3"/>
                  </a:cxn>
                  <a:cxn ang="0">
                    <a:pos x="T4" y="T5"/>
                  </a:cxn>
                  <a:cxn ang="0">
                    <a:pos x="T6" y="T7"/>
                  </a:cxn>
                  <a:cxn ang="0">
                    <a:pos x="T8" y="T9"/>
                  </a:cxn>
                </a:cxnLst>
                <a:rect l="0" t="0" r="r" b="b"/>
                <a:pathLst>
                  <a:path w="527" h="409">
                    <a:moveTo>
                      <a:pt x="0" y="388"/>
                    </a:moveTo>
                    <a:lnTo>
                      <a:pt x="17" y="409"/>
                    </a:lnTo>
                    <a:lnTo>
                      <a:pt x="527" y="24"/>
                    </a:lnTo>
                    <a:lnTo>
                      <a:pt x="511"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3" name="Freeform 22"/>
              <p:cNvSpPr>
                <a:spLocks/>
              </p:cNvSpPr>
              <p:nvPr/>
            </p:nvSpPr>
            <p:spPr bwMode="auto">
              <a:xfrm>
                <a:off x="4314" y="3537"/>
                <a:ext cx="527" cy="409"/>
              </a:xfrm>
              <a:custGeom>
                <a:avLst/>
                <a:gdLst>
                  <a:gd name="T0" fmla="*/ 0 w 527"/>
                  <a:gd name="T1" fmla="*/ 388 h 409"/>
                  <a:gd name="T2" fmla="*/ 16 w 527"/>
                  <a:gd name="T3" fmla="*/ 409 h 409"/>
                  <a:gd name="T4" fmla="*/ 527 w 527"/>
                  <a:gd name="T5" fmla="*/ 24 h 409"/>
                  <a:gd name="T6" fmla="*/ 511 w 527"/>
                  <a:gd name="T7" fmla="*/ 0 h 409"/>
                  <a:gd name="T8" fmla="*/ 0 w 527"/>
                  <a:gd name="T9" fmla="*/ 388 h 409"/>
                </a:gdLst>
                <a:ahLst/>
                <a:cxnLst>
                  <a:cxn ang="0">
                    <a:pos x="T0" y="T1"/>
                  </a:cxn>
                  <a:cxn ang="0">
                    <a:pos x="T2" y="T3"/>
                  </a:cxn>
                  <a:cxn ang="0">
                    <a:pos x="T4" y="T5"/>
                  </a:cxn>
                  <a:cxn ang="0">
                    <a:pos x="T6" y="T7"/>
                  </a:cxn>
                  <a:cxn ang="0">
                    <a:pos x="T8" y="T9"/>
                  </a:cxn>
                </a:cxnLst>
                <a:rect l="0" t="0" r="r" b="b"/>
                <a:pathLst>
                  <a:path w="527" h="409">
                    <a:moveTo>
                      <a:pt x="0" y="388"/>
                    </a:moveTo>
                    <a:lnTo>
                      <a:pt x="16" y="409"/>
                    </a:lnTo>
                    <a:lnTo>
                      <a:pt x="527" y="24"/>
                    </a:lnTo>
                    <a:lnTo>
                      <a:pt x="511"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4" name="Freeform 23"/>
              <p:cNvSpPr>
                <a:spLocks/>
              </p:cNvSpPr>
              <p:nvPr/>
            </p:nvSpPr>
            <p:spPr bwMode="auto">
              <a:xfrm>
                <a:off x="4354" y="3591"/>
                <a:ext cx="527" cy="409"/>
              </a:xfrm>
              <a:custGeom>
                <a:avLst/>
                <a:gdLst>
                  <a:gd name="T0" fmla="*/ 0 w 527"/>
                  <a:gd name="T1" fmla="*/ 386 h 409"/>
                  <a:gd name="T2" fmla="*/ 17 w 527"/>
                  <a:gd name="T3" fmla="*/ 409 h 409"/>
                  <a:gd name="T4" fmla="*/ 527 w 527"/>
                  <a:gd name="T5" fmla="*/ 22 h 409"/>
                  <a:gd name="T6" fmla="*/ 511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7" y="409"/>
                    </a:lnTo>
                    <a:lnTo>
                      <a:pt x="527" y="22"/>
                    </a:lnTo>
                    <a:lnTo>
                      <a:pt x="511"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5" name="Freeform 24"/>
              <p:cNvSpPr>
                <a:spLocks/>
              </p:cNvSpPr>
              <p:nvPr/>
            </p:nvSpPr>
            <p:spPr bwMode="auto">
              <a:xfrm>
                <a:off x="4394" y="3644"/>
                <a:ext cx="527" cy="408"/>
              </a:xfrm>
              <a:custGeom>
                <a:avLst/>
                <a:gdLst>
                  <a:gd name="T0" fmla="*/ 0 w 527"/>
                  <a:gd name="T1" fmla="*/ 385 h 408"/>
                  <a:gd name="T2" fmla="*/ 17 w 527"/>
                  <a:gd name="T3" fmla="*/ 408 h 408"/>
                  <a:gd name="T4" fmla="*/ 527 w 527"/>
                  <a:gd name="T5" fmla="*/ 21 h 408"/>
                  <a:gd name="T6" fmla="*/ 511 w 527"/>
                  <a:gd name="T7" fmla="*/ 0 h 408"/>
                  <a:gd name="T8" fmla="*/ 0 w 527"/>
                  <a:gd name="T9" fmla="*/ 385 h 408"/>
                </a:gdLst>
                <a:ahLst/>
                <a:cxnLst>
                  <a:cxn ang="0">
                    <a:pos x="T0" y="T1"/>
                  </a:cxn>
                  <a:cxn ang="0">
                    <a:pos x="T2" y="T3"/>
                  </a:cxn>
                  <a:cxn ang="0">
                    <a:pos x="T4" y="T5"/>
                  </a:cxn>
                  <a:cxn ang="0">
                    <a:pos x="T6" y="T7"/>
                  </a:cxn>
                  <a:cxn ang="0">
                    <a:pos x="T8" y="T9"/>
                  </a:cxn>
                </a:cxnLst>
                <a:rect l="0" t="0" r="r" b="b"/>
                <a:pathLst>
                  <a:path w="527" h="408">
                    <a:moveTo>
                      <a:pt x="0" y="385"/>
                    </a:moveTo>
                    <a:lnTo>
                      <a:pt x="17" y="408"/>
                    </a:lnTo>
                    <a:lnTo>
                      <a:pt x="527"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6" name="Freeform 25"/>
              <p:cNvSpPr>
                <a:spLocks/>
              </p:cNvSpPr>
              <p:nvPr/>
            </p:nvSpPr>
            <p:spPr bwMode="auto">
              <a:xfrm>
                <a:off x="4434" y="3698"/>
                <a:ext cx="528" cy="407"/>
              </a:xfrm>
              <a:custGeom>
                <a:avLst/>
                <a:gdLst>
                  <a:gd name="T0" fmla="*/ 0 w 528"/>
                  <a:gd name="T1" fmla="*/ 385 h 407"/>
                  <a:gd name="T2" fmla="*/ 17 w 528"/>
                  <a:gd name="T3" fmla="*/ 407 h 407"/>
                  <a:gd name="T4" fmla="*/ 528 w 528"/>
                  <a:gd name="T5" fmla="*/ 21 h 407"/>
                  <a:gd name="T6" fmla="*/ 511 w 528"/>
                  <a:gd name="T7" fmla="*/ 0 h 407"/>
                  <a:gd name="T8" fmla="*/ 0 w 528"/>
                  <a:gd name="T9" fmla="*/ 385 h 407"/>
                </a:gdLst>
                <a:ahLst/>
                <a:cxnLst>
                  <a:cxn ang="0">
                    <a:pos x="T0" y="T1"/>
                  </a:cxn>
                  <a:cxn ang="0">
                    <a:pos x="T2" y="T3"/>
                  </a:cxn>
                  <a:cxn ang="0">
                    <a:pos x="T4" y="T5"/>
                  </a:cxn>
                  <a:cxn ang="0">
                    <a:pos x="T6" y="T7"/>
                  </a:cxn>
                  <a:cxn ang="0">
                    <a:pos x="T8" y="T9"/>
                  </a:cxn>
                </a:cxnLst>
                <a:rect l="0" t="0" r="r" b="b"/>
                <a:pathLst>
                  <a:path w="528" h="407">
                    <a:moveTo>
                      <a:pt x="0" y="385"/>
                    </a:moveTo>
                    <a:lnTo>
                      <a:pt x="17" y="407"/>
                    </a:lnTo>
                    <a:lnTo>
                      <a:pt x="528"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7" name="Freeform 26"/>
              <p:cNvSpPr>
                <a:spLocks/>
              </p:cNvSpPr>
              <p:nvPr/>
            </p:nvSpPr>
            <p:spPr bwMode="auto">
              <a:xfrm>
                <a:off x="4472" y="3748"/>
                <a:ext cx="527" cy="406"/>
              </a:xfrm>
              <a:custGeom>
                <a:avLst/>
                <a:gdLst>
                  <a:gd name="T0" fmla="*/ 0 w 527"/>
                  <a:gd name="T1" fmla="*/ 385 h 406"/>
                  <a:gd name="T2" fmla="*/ 17 w 527"/>
                  <a:gd name="T3" fmla="*/ 406 h 406"/>
                  <a:gd name="T4" fmla="*/ 527 w 527"/>
                  <a:gd name="T5" fmla="*/ 21 h 406"/>
                  <a:gd name="T6" fmla="*/ 511 w 527"/>
                  <a:gd name="T7" fmla="*/ 0 h 406"/>
                  <a:gd name="T8" fmla="*/ 0 w 527"/>
                  <a:gd name="T9" fmla="*/ 385 h 406"/>
                </a:gdLst>
                <a:ahLst/>
                <a:cxnLst>
                  <a:cxn ang="0">
                    <a:pos x="T0" y="T1"/>
                  </a:cxn>
                  <a:cxn ang="0">
                    <a:pos x="T2" y="T3"/>
                  </a:cxn>
                  <a:cxn ang="0">
                    <a:pos x="T4" y="T5"/>
                  </a:cxn>
                  <a:cxn ang="0">
                    <a:pos x="T6" y="T7"/>
                  </a:cxn>
                  <a:cxn ang="0">
                    <a:pos x="T8" y="T9"/>
                  </a:cxn>
                </a:cxnLst>
                <a:rect l="0" t="0" r="r" b="b"/>
                <a:pathLst>
                  <a:path w="527" h="406">
                    <a:moveTo>
                      <a:pt x="0" y="385"/>
                    </a:moveTo>
                    <a:lnTo>
                      <a:pt x="17" y="406"/>
                    </a:lnTo>
                    <a:lnTo>
                      <a:pt x="527"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8" name="Freeform 27"/>
              <p:cNvSpPr>
                <a:spLocks/>
              </p:cNvSpPr>
              <p:nvPr/>
            </p:nvSpPr>
            <p:spPr bwMode="auto">
              <a:xfrm>
                <a:off x="4512" y="3800"/>
                <a:ext cx="528" cy="409"/>
              </a:xfrm>
              <a:custGeom>
                <a:avLst/>
                <a:gdLst>
                  <a:gd name="T0" fmla="*/ 0 w 528"/>
                  <a:gd name="T1" fmla="*/ 385 h 409"/>
                  <a:gd name="T2" fmla="*/ 17 w 528"/>
                  <a:gd name="T3" fmla="*/ 409 h 409"/>
                  <a:gd name="T4" fmla="*/ 528 w 528"/>
                  <a:gd name="T5" fmla="*/ 21 h 409"/>
                  <a:gd name="T6" fmla="*/ 511 w 528"/>
                  <a:gd name="T7" fmla="*/ 0 h 409"/>
                  <a:gd name="T8" fmla="*/ 0 w 528"/>
                  <a:gd name="T9" fmla="*/ 385 h 409"/>
                </a:gdLst>
                <a:ahLst/>
                <a:cxnLst>
                  <a:cxn ang="0">
                    <a:pos x="T0" y="T1"/>
                  </a:cxn>
                  <a:cxn ang="0">
                    <a:pos x="T2" y="T3"/>
                  </a:cxn>
                  <a:cxn ang="0">
                    <a:pos x="T4" y="T5"/>
                  </a:cxn>
                  <a:cxn ang="0">
                    <a:pos x="T6" y="T7"/>
                  </a:cxn>
                  <a:cxn ang="0">
                    <a:pos x="T8" y="T9"/>
                  </a:cxn>
                </a:cxnLst>
                <a:rect l="0" t="0" r="r" b="b"/>
                <a:pathLst>
                  <a:path w="528" h="409">
                    <a:moveTo>
                      <a:pt x="0" y="385"/>
                    </a:moveTo>
                    <a:lnTo>
                      <a:pt x="17" y="409"/>
                    </a:lnTo>
                    <a:lnTo>
                      <a:pt x="528"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9" name="Freeform 28"/>
              <p:cNvSpPr>
                <a:spLocks/>
              </p:cNvSpPr>
              <p:nvPr/>
            </p:nvSpPr>
            <p:spPr bwMode="auto">
              <a:xfrm>
                <a:off x="3770" y="3369"/>
                <a:ext cx="768" cy="972"/>
              </a:xfrm>
              <a:custGeom>
                <a:avLst/>
                <a:gdLst>
                  <a:gd name="T0" fmla="*/ 320 w 325"/>
                  <a:gd name="T1" fmla="*/ 378 h 411"/>
                  <a:gd name="T2" fmla="*/ 312 w 325"/>
                  <a:gd name="T3" fmla="*/ 403 h 411"/>
                  <a:gd name="T4" fmla="*/ 312 w 325"/>
                  <a:gd name="T5" fmla="*/ 403 h 411"/>
                  <a:gd name="T6" fmla="*/ 286 w 325"/>
                  <a:gd name="T7" fmla="*/ 404 h 411"/>
                  <a:gd name="T8" fmla="*/ 5 w 325"/>
                  <a:gd name="T9" fmla="*/ 33 h 411"/>
                  <a:gd name="T10" fmla="*/ 14 w 325"/>
                  <a:gd name="T11" fmla="*/ 8 h 411"/>
                  <a:gd name="T12" fmla="*/ 14 w 325"/>
                  <a:gd name="T13" fmla="*/ 8 h 411"/>
                  <a:gd name="T14" fmla="*/ 40 w 325"/>
                  <a:gd name="T15" fmla="*/ 7 h 411"/>
                  <a:gd name="T16" fmla="*/ 320 w 325"/>
                  <a:gd name="T17" fmla="*/ 37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411">
                    <a:moveTo>
                      <a:pt x="320" y="378"/>
                    </a:moveTo>
                    <a:cubicBezTo>
                      <a:pt x="325" y="384"/>
                      <a:pt x="322" y="395"/>
                      <a:pt x="312" y="403"/>
                    </a:cubicBezTo>
                    <a:cubicBezTo>
                      <a:pt x="312" y="403"/>
                      <a:pt x="312" y="403"/>
                      <a:pt x="312" y="403"/>
                    </a:cubicBezTo>
                    <a:cubicBezTo>
                      <a:pt x="303" y="410"/>
                      <a:pt x="291" y="411"/>
                      <a:pt x="286" y="404"/>
                    </a:cubicBezTo>
                    <a:cubicBezTo>
                      <a:pt x="5" y="33"/>
                      <a:pt x="5" y="33"/>
                      <a:pt x="5" y="33"/>
                    </a:cubicBezTo>
                    <a:cubicBezTo>
                      <a:pt x="0" y="27"/>
                      <a:pt x="4" y="15"/>
                      <a:pt x="14" y="8"/>
                    </a:cubicBezTo>
                    <a:cubicBezTo>
                      <a:pt x="14" y="8"/>
                      <a:pt x="14" y="8"/>
                      <a:pt x="14" y="8"/>
                    </a:cubicBezTo>
                    <a:cubicBezTo>
                      <a:pt x="23" y="1"/>
                      <a:pt x="35" y="0"/>
                      <a:pt x="40" y="7"/>
                    </a:cubicBezTo>
                    <a:lnTo>
                      <a:pt x="320" y="378"/>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0" name="Freeform 29"/>
              <p:cNvSpPr>
                <a:spLocks/>
              </p:cNvSpPr>
              <p:nvPr/>
            </p:nvSpPr>
            <p:spPr bwMode="auto">
              <a:xfrm>
                <a:off x="3872" y="3495"/>
                <a:ext cx="92" cy="92"/>
              </a:xfrm>
              <a:custGeom>
                <a:avLst/>
                <a:gdLst>
                  <a:gd name="T0" fmla="*/ 33 w 39"/>
                  <a:gd name="T1" fmla="*/ 9 h 39"/>
                  <a:gd name="T2" fmla="*/ 30 w 39"/>
                  <a:gd name="T3" fmla="*/ 33 h 39"/>
                  <a:gd name="T4" fmla="*/ 6 w 39"/>
                  <a:gd name="T5" fmla="*/ 30 h 39"/>
                  <a:gd name="T6" fmla="*/ 9 w 39"/>
                  <a:gd name="T7" fmla="*/ 6 h 39"/>
                  <a:gd name="T8" fmla="*/ 33 w 39"/>
                  <a:gd name="T9" fmla="*/ 9 h 39"/>
                </a:gdLst>
                <a:ahLst/>
                <a:cxnLst>
                  <a:cxn ang="0">
                    <a:pos x="T0" y="T1"/>
                  </a:cxn>
                  <a:cxn ang="0">
                    <a:pos x="T2" y="T3"/>
                  </a:cxn>
                  <a:cxn ang="0">
                    <a:pos x="T4" y="T5"/>
                  </a:cxn>
                  <a:cxn ang="0">
                    <a:pos x="T6" y="T7"/>
                  </a:cxn>
                  <a:cxn ang="0">
                    <a:pos x="T8" y="T9"/>
                  </a:cxn>
                </a:cxnLst>
                <a:rect l="0" t="0" r="r" b="b"/>
                <a:pathLst>
                  <a:path w="39" h="39">
                    <a:moveTo>
                      <a:pt x="33" y="9"/>
                    </a:moveTo>
                    <a:cubicBezTo>
                      <a:pt x="39" y="17"/>
                      <a:pt x="37" y="28"/>
                      <a:pt x="30" y="33"/>
                    </a:cubicBezTo>
                    <a:cubicBezTo>
                      <a:pt x="22" y="39"/>
                      <a:pt x="11" y="38"/>
                      <a:pt x="6" y="30"/>
                    </a:cubicBezTo>
                    <a:cubicBezTo>
                      <a:pt x="0" y="23"/>
                      <a:pt x="2" y="12"/>
                      <a:pt x="9" y="6"/>
                    </a:cubicBezTo>
                    <a:cubicBezTo>
                      <a:pt x="17" y="0"/>
                      <a:pt x="27" y="2"/>
                      <a:pt x="33" y="9"/>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1" name="Freeform 30"/>
              <p:cNvSpPr>
                <a:spLocks/>
              </p:cNvSpPr>
              <p:nvPr/>
            </p:nvSpPr>
            <p:spPr bwMode="auto">
              <a:xfrm>
                <a:off x="4345" y="4121"/>
                <a:ext cx="92" cy="92"/>
              </a:xfrm>
              <a:custGeom>
                <a:avLst/>
                <a:gdLst>
                  <a:gd name="T0" fmla="*/ 33 w 39"/>
                  <a:gd name="T1" fmla="*/ 9 h 39"/>
                  <a:gd name="T2" fmla="*/ 30 w 39"/>
                  <a:gd name="T3" fmla="*/ 33 h 39"/>
                  <a:gd name="T4" fmla="*/ 6 w 39"/>
                  <a:gd name="T5" fmla="*/ 30 h 39"/>
                  <a:gd name="T6" fmla="*/ 9 w 39"/>
                  <a:gd name="T7" fmla="*/ 6 h 39"/>
                  <a:gd name="T8" fmla="*/ 33 w 39"/>
                  <a:gd name="T9" fmla="*/ 9 h 39"/>
                </a:gdLst>
                <a:ahLst/>
                <a:cxnLst>
                  <a:cxn ang="0">
                    <a:pos x="T0" y="T1"/>
                  </a:cxn>
                  <a:cxn ang="0">
                    <a:pos x="T2" y="T3"/>
                  </a:cxn>
                  <a:cxn ang="0">
                    <a:pos x="T4" y="T5"/>
                  </a:cxn>
                  <a:cxn ang="0">
                    <a:pos x="T6" y="T7"/>
                  </a:cxn>
                  <a:cxn ang="0">
                    <a:pos x="T8" y="T9"/>
                  </a:cxn>
                </a:cxnLst>
                <a:rect l="0" t="0" r="r" b="b"/>
                <a:pathLst>
                  <a:path w="39" h="39">
                    <a:moveTo>
                      <a:pt x="33" y="9"/>
                    </a:moveTo>
                    <a:cubicBezTo>
                      <a:pt x="39" y="16"/>
                      <a:pt x="37" y="27"/>
                      <a:pt x="30" y="33"/>
                    </a:cubicBezTo>
                    <a:cubicBezTo>
                      <a:pt x="22" y="39"/>
                      <a:pt x="12" y="37"/>
                      <a:pt x="6" y="30"/>
                    </a:cubicBezTo>
                    <a:cubicBezTo>
                      <a:pt x="0" y="22"/>
                      <a:pt x="2" y="11"/>
                      <a:pt x="9" y="6"/>
                    </a:cubicBezTo>
                    <a:cubicBezTo>
                      <a:pt x="17" y="0"/>
                      <a:pt x="27" y="1"/>
                      <a:pt x="33" y="9"/>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2" name="Freeform 31"/>
              <p:cNvSpPr>
                <a:spLocks/>
              </p:cNvSpPr>
              <p:nvPr/>
            </p:nvSpPr>
            <p:spPr bwMode="auto">
              <a:xfrm>
                <a:off x="3898" y="3523"/>
                <a:ext cx="253" cy="317"/>
              </a:xfrm>
              <a:custGeom>
                <a:avLst/>
                <a:gdLst>
                  <a:gd name="T0" fmla="*/ 103 w 107"/>
                  <a:gd name="T1" fmla="*/ 116 h 134"/>
                  <a:gd name="T2" fmla="*/ 101 w 107"/>
                  <a:gd name="T3" fmla="*/ 131 h 134"/>
                  <a:gd name="T4" fmla="*/ 101 w 107"/>
                  <a:gd name="T5" fmla="*/ 131 h 134"/>
                  <a:gd name="T6" fmla="*/ 87 w 107"/>
                  <a:gd name="T7" fmla="*/ 129 h 134"/>
                  <a:gd name="T8" fmla="*/ 3 w 107"/>
                  <a:gd name="T9" fmla="*/ 18 h 134"/>
                  <a:gd name="T10" fmla="*/ 5 w 107"/>
                  <a:gd name="T11" fmla="*/ 4 h 134"/>
                  <a:gd name="T12" fmla="*/ 5 w 107"/>
                  <a:gd name="T13" fmla="*/ 4 h 134"/>
                  <a:gd name="T14" fmla="*/ 20 w 107"/>
                  <a:gd name="T15" fmla="*/ 6 h 134"/>
                  <a:gd name="T16" fmla="*/ 103 w 107"/>
                  <a:gd name="T17" fmla="*/ 11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34">
                    <a:moveTo>
                      <a:pt x="103" y="116"/>
                    </a:moveTo>
                    <a:cubicBezTo>
                      <a:pt x="107" y="120"/>
                      <a:pt x="106" y="127"/>
                      <a:pt x="101" y="131"/>
                    </a:cubicBezTo>
                    <a:cubicBezTo>
                      <a:pt x="101" y="131"/>
                      <a:pt x="101" y="131"/>
                      <a:pt x="101" y="131"/>
                    </a:cubicBezTo>
                    <a:cubicBezTo>
                      <a:pt x="97" y="134"/>
                      <a:pt x="90" y="133"/>
                      <a:pt x="87" y="129"/>
                    </a:cubicBezTo>
                    <a:cubicBezTo>
                      <a:pt x="3" y="18"/>
                      <a:pt x="3" y="18"/>
                      <a:pt x="3" y="18"/>
                    </a:cubicBezTo>
                    <a:cubicBezTo>
                      <a:pt x="0" y="14"/>
                      <a:pt x="1" y="7"/>
                      <a:pt x="5" y="4"/>
                    </a:cubicBezTo>
                    <a:cubicBezTo>
                      <a:pt x="5" y="4"/>
                      <a:pt x="5" y="4"/>
                      <a:pt x="5" y="4"/>
                    </a:cubicBezTo>
                    <a:cubicBezTo>
                      <a:pt x="10" y="0"/>
                      <a:pt x="16" y="1"/>
                      <a:pt x="20" y="6"/>
                    </a:cubicBezTo>
                    <a:lnTo>
                      <a:pt x="103" y="116"/>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3" name="Freeform 32"/>
              <p:cNvSpPr>
                <a:spLocks/>
              </p:cNvSpPr>
              <p:nvPr/>
            </p:nvSpPr>
            <p:spPr bwMode="auto">
              <a:xfrm>
                <a:off x="4160" y="3870"/>
                <a:ext cx="253" cy="317"/>
              </a:xfrm>
              <a:custGeom>
                <a:avLst/>
                <a:gdLst>
                  <a:gd name="T0" fmla="*/ 103 w 107"/>
                  <a:gd name="T1" fmla="*/ 116 h 134"/>
                  <a:gd name="T2" fmla="*/ 101 w 107"/>
                  <a:gd name="T3" fmla="*/ 130 h 134"/>
                  <a:gd name="T4" fmla="*/ 101 w 107"/>
                  <a:gd name="T5" fmla="*/ 130 h 134"/>
                  <a:gd name="T6" fmla="*/ 87 w 107"/>
                  <a:gd name="T7" fmla="*/ 128 h 134"/>
                  <a:gd name="T8" fmla="*/ 3 w 107"/>
                  <a:gd name="T9" fmla="*/ 18 h 134"/>
                  <a:gd name="T10" fmla="*/ 5 w 107"/>
                  <a:gd name="T11" fmla="*/ 3 h 134"/>
                  <a:gd name="T12" fmla="*/ 5 w 107"/>
                  <a:gd name="T13" fmla="*/ 3 h 134"/>
                  <a:gd name="T14" fmla="*/ 20 w 107"/>
                  <a:gd name="T15" fmla="*/ 5 h 134"/>
                  <a:gd name="T16" fmla="*/ 103 w 107"/>
                  <a:gd name="T17" fmla="*/ 11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34">
                    <a:moveTo>
                      <a:pt x="103" y="116"/>
                    </a:moveTo>
                    <a:cubicBezTo>
                      <a:pt x="107" y="120"/>
                      <a:pt x="106" y="127"/>
                      <a:pt x="101" y="130"/>
                    </a:cubicBezTo>
                    <a:cubicBezTo>
                      <a:pt x="101" y="130"/>
                      <a:pt x="101" y="130"/>
                      <a:pt x="101" y="130"/>
                    </a:cubicBezTo>
                    <a:cubicBezTo>
                      <a:pt x="97" y="134"/>
                      <a:pt x="90" y="133"/>
                      <a:pt x="87" y="128"/>
                    </a:cubicBezTo>
                    <a:cubicBezTo>
                      <a:pt x="3" y="18"/>
                      <a:pt x="3" y="18"/>
                      <a:pt x="3" y="18"/>
                    </a:cubicBezTo>
                    <a:cubicBezTo>
                      <a:pt x="0" y="14"/>
                      <a:pt x="1" y="7"/>
                      <a:pt x="5" y="3"/>
                    </a:cubicBezTo>
                    <a:cubicBezTo>
                      <a:pt x="5" y="3"/>
                      <a:pt x="5" y="3"/>
                      <a:pt x="5" y="3"/>
                    </a:cubicBezTo>
                    <a:cubicBezTo>
                      <a:pt x="10" y="0"/>
                      <a:pt x="17" y="1"/>
                      <a:pt x="20" y="5"/>
                    </a:cubicBezTo>
                    <a:lnTo>
                      <a:pt x="103" y="116"/>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4" name="Freeform 33"/>
              <p:cNvSpPr>
                <a:spLocks/>
              </p:cNvSpPr>
              <p:nvPr/>
            </p:nvSpPr>
            <p:spPr bwMode="auto">
              <a:xfrm>
                <a:off x="1763" y="-2222"/>
                <a:ext cx="2078" cy="1227"/>
              </a:xfrm>
              <a:custGeom>
                <a:avLst/>
                <a:gdLst>
                  <a:gd name="T0" fmla="*/ 105 w 879"/>
                  <a:gd name="T1" fmla="*/ 519 h 519"/>
                  <a:gd name="T2" fmla="*/ 473 w 879"/>
                  <a:gd name="T3" fmla="*/ 470 h 519"/>
                  <a:gd name="T4" fmla="*/ 769 w 879"/>
                  <a:gd name="T5" fmla="*/ 502 h 519"/>
                  <a:gd name="T6" fmla="*/ 861 w 879"/>
                  <a:gd name="T7" fmla="*/ 201 h 519"/>
                  <a:gd name="T8" fmla="*/ 761 w 879"/>
                  <a:gd name="T9" fmla="*/ 63 h 519"/>
                  <a:gd name="T10" fmla="*/ 319 w 879"/>
                  <a:gd name="T11" fmla="*/ 14 h 519"/>
                  <a:gd name="T12" fmla="*/ 26 w 879"/>
                  <a:gd name="T13" fmla="*/ 128 h 519"/>
                  <a:gd name="T14" fmla="*/ 5 w 879"/>
                  <a:gd name="T15" fmla="*/ 165 h 519"/>
                  <a:gd name="T16" fmla="*/ 0 w 879"/>
                  <a:gd name="T17" fmla="*/ 173 h 519"/>
                  <a:gd name="T18" fmla="*/ 59 w 879"/>
                  <a:gd name="T19" fmla="*/ 375 h 519"/>
                  <a:gd name="T20" fmla="*/ 105 w 879"/>
                  <a:gd name="T21"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9" h="519">
                    <a:moveTo>
                      <a:pt x="105" y="519"/>
                    </a:moveTo>
                    <a:cubicBezTo>
                      <a:pt x="222" y="487"/>
                      <a:pt x="346" y="470"/>
                      <a:pt x="473" y="470"/>
                    </a:cubicBezTo>
                    <a:cubicBezTo>
                      <a:pt x="575" y="470"/>
                      <a:pt x="674" y="481"/>
                      <a:pt x="769" y="502"/>
                    </a:cubicBezTo>
                    <a:cubicBezTo>
                      <a:pt x="810" y="417"/>
                      <a:pt x="850" y="250"/>
                      <a:pt x="861" y="201"/>
                    </a:cubicBezTo>
                    <a:cubicBezTo>
                      <a:pt x="879" y="126"/>
                      <a:pt x="829" y="95"/>
                      <a:pt x="761" y="63"/>
                    </a:cubicBezTo>
                    <a:cubicBezTo>
                      <a:pt x="628" y="2"/>
                      <a:pt x="461" y="0"/>
                      <a:pt x="319" y="14"/>
                    </a:cubicBezTo>
                    <a:cubicBezTo>
                      <a:pt x="222" y="24"/>
                      <a:pt x="87" y="40"/>
                      <a:pt x="26" y="128"/>
                    </a:cubicBezTo>
                    <a:cubicBezTo>
                      <a:pt x="18" y="139"/>
                      <a:pt x="12" y="152"/>
                      <a:pt x="5" y="165"/>
                    </a:cubicBezTo>
                    <a:cubicBezTo>
                      <a:pt x="0" y="173"/>
                      <a:pt x="0" y="173"/>
                      <a:pt x="0" y="173"/>
                    </a:cubicBezTo>
                    <a:cubicBezTo>
                      <a:pt x="23" y="259"/>
                      <a:pt x="42" y="307"/>
                      <a:pt x="59" y="375"/>
                    </a:cubicBezTo>
                    <a:cubicBezTo>
                      <a:pt x="70" y="418"/>
                      <a:pt x="80" y="478"/>
                      <a:pt x="105" y="519"/>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5" name="Freeform 34"/>
              <p:cNvSpPr>
                <a:spLocks/>
              </p:cNvSpPr>
              <p:nvPr/>
            </p:nvSpPr>
            <p:spPr bwMode="auto">
              <a:xfrm>
                <a:off x="2181" y="-546"/>
                <a:ext cx="1175" cy="1388"/>
              </a:xfrm>
              <a:custGeom>
                <a:avLst/>
                <a:gdLst>
                  <a:gd name="T0" fmla="*/ 1175 w 1175"/>
                  <a:gd name="T1" fmla="*/ 1123 h 1388"/>
                  <a:gd name="T2" fmla="*/ 367 w 1175"/>
                  <a:gd name="T3" fmla="*/ 1388 h 1388"/>
                  <a:gd name="T4" fmla="*/ 0 w 1175"/>
                  <a:gd name="T5" fmla="*/ 263 h 1388"/>
                  <a:gd name="T6" fmla="*/ 809 w 1175"/>
                  <a:gd name="T7" fmla="*/ 0 h 1388"/>
                  <a:gd name="T8" fmla="*/ 1175 w 1175"/>
                  <a:gd name="T9" fmla="*/ 1123 h 1388"/>
                </a:gdLst>
                <a:ahLst/>
                <a:cxnLst>
                  <a:cxn ang="0">
                    <a:pos x="T0" y="T1"/>
                  </a:cxn>
                  <a:cxn ang="0">
                    <a:pos x="T2" y="T3"/>
                  </a:cxn>
                  <a:cxn ang="0">
                    <a:pos x="T4" y="T5"/>
                  </a:cxn>
                  <a:cxn ang="0">
                    <a:pos x="T6" y="T7"/>
                  </a:cxn>
                  <a:cxn ang="0">
                    <a:pos x="T8" y="T9"/>
                  </a:cxn>
                </a:cxnLst>
                <a:rect l="0" t="0" r="r" b="b"/>
                <a:pathLst>
                  <a:path w="1175" h="1388">
                    <a:moveTo>
                      <a:pt x="1175" y="1123"/>
                    </a:moveTo>
                    <a:lnTo>
                      <a:pt x="367" y="1388"/>
                    </a:lnTo>
                    <a:lnTo>
                      <a:pt x="0" y="263"/>
                    </a:lnTo>
                    <a:lnTo>
                      <a:pt x="809" y="0"/>
                    </a:lnTo>
                    <a:lnTo>
                      <a:pt x="1175" y="1123"/>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6" name="Freeform 35"/>
              <p:cNvSpPr>
                <a:spLocks/>
              </p:cNvSpPr>
              <p:nvPr/>
            </p:nvSpPr>
            <p:spPr bwMode="auto">
              <a:xfrm>
                <a:off x="2302" y="43"/>
                <a:ext cx="177" cy="232"/>
              </a:xfrm>
              <a:custGeom>
                <a:avLst/>
                <a:gdLst>
                  <a:gd name="T0" fmla="*/ 66 w 75"/>
                  <a:gd name="T1" fmla="*/ 42 h 98"/>
                  <a:gd name="T2" fmla="*/ 68 w 75"/>
                  <a:gd name="T3" fmla="*/ 62 h 98"/>
                  <a:gd name="T4" fmla="*/ 40 w 75"/>
                  <a:gd name="T5" fmla="*/ 55 h 98"/>
                  <a:gd name="T6" fmla="*/ 71 w 75"/>
                  <a:gd name="T7" fmla="*/ 76 h 98"/>
                  <a:gd name="T8" fmla="*/ 75 w 75"/>
                  <a:gd name="T9" fmla="*/ 98 h 98"/>
                  <a:gd name="T10" fmla="*/ 28 w 75"/>
                  <a:gd name="T11" fmla="*/ 84 h 98"/>
                  <a:gd name="T12" fmla="*/ 5 w 75"/>
                  <a:gd name="T13" fmla="*/ 39 h 98"/>
                  <a:gd name="T14" fmla="*/ 25 w 75"/>
                  <a:gd name="T15" fmla="*/ 1 h 98"/>
                  <a:gd name="T16" fmla="*/ 59 w 75"/>
                  <a:gd name="T17" fmla="*/ 17 h 98"/>
                  <a:gd name="T18" fmla="*/ 66 w 75"/>
                  <a:gd name="T19" fmla="*/ 4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98">
                    <a:moveTo>
                      <a:pt x="66" y="42"/>
                    </a:moveTo>
                    <a:cubicBezTo>
                      <a:pt x="64" y="50"/>
                      <a:pt x="67" y="54"/>
                      <a:pt x="68" y="62"/>
                    </a:cubicBezTo>
                    <a:cubicBezTo>
                      <a:pt x="63" y="61"/>
                      <a:pt x="38" y="52"/>
                      <a:pt x="40" y="55"/>
                    </a:cubicBezTo>
                    <a:cubicBezTo>
                      <a:pt x="42" y="59"/>
                      <a:pt x="63" y="73"/>
                      <a:pt x="71" y="76"/>
                    </a:cubicBezTo>
                    <a:cubicBezTo>
                      <a:pt x="71" y="76"/>
                      <a:pt x="75" y="96"/>
                      <a:pt x="75" y="98"/>
                    </a:cubicBezTo>
                    <a:cubicBezTo>
                      <a:pt x="68" y="95"/>
                      <a:pt x="36" y="86"/>
                      <a:pt x="28" y="84"/>
                    </a:cubicBezTo>
                    <a:cubicBezTo>
                      <a:pt x="11" y="80"/>
                      <a:pt x="7" y="52"/>
                      <a:pt x="5" y="39"/>
                    </a:cubicBezTo>
                    <a:cubicBezTo>
                      <a:pt x="0" y="20"/>
                      <a:pt x="1" y="3"/>
                      <a:pt x="25" y="1"/>
                    </a:cubicBezTo>
                    <a:cubicBezTo>
                      <a:pt x="40" y="0"/>
                      <a:pt x="49" y="7"/>
                      <a:pt x="59" y="17"/>
                    </a:cubicBezTo>
                    <a:cubicBezTo>
                      <a:pt x="51" y="10"/>
                      <a:pt x="33" y="18"/>
                      <a:pt x="66" y="42"/>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7" name="Freeform 36"/>
              <p:cNvSpPr>
                <a:spLocks/>
              </p:cNvSpPr>
              <p:nvPr/>
            </p:nvSpPr>
            <p:spPr bwMode="auto">
              <a:xfrm>
                <a:off x="2222" y="-607"/>
                <a:ext cx="1272" cy="1414"/>
              </a:xfrm>
              <a:custGeom>
                <a:avLst/>
                <a:gdLst>
                  <a:gd name="T0" fmla="*/ 1272 w 1272"/>
                  <a:gd name="T1" fmla="*/ 1033 h 1414"/>
                  <a:gd name="T2" fmla="*/ 529 w 1272"/>
                  <a:gd name="T3" fmla="*/ 1414 h 1414"/>
                  <a:gd name="T4" fmla="*/ 0 w 1272"/>
                  <a:gd name="T5" fmla="*/ 380 h 1414"/>
                  <a:gd name="T6" fmla="*/ 744 w 1272"/>
                  <a:gd name="T7" fmla="*/ 0 h 1414"/>
                  <a:gd name="T8" fmla="*/ 1272 w 1272"/>
                  <a:gd name="T9" fmla="*/ 1033 h 1414"/>
                </a:gdLst>
                <a:ahLst/>
                <a:cxnLst>
                  <a:cxn ang="0">
                    <a:pos x="T0" y="T1"/>
                  </a:cxn>
                  <a:cxn ang="0">
                    <a:pos x="T2" y="T3"/>
                  </a:cxn>
                  <a:cxn ang="0">
                    <a:pos x="T4" y="T5"/>
                  </a:cxn>
                  <a:cxn ang="0">
                    <a:pos x="T6" y="T7"/>
                  </a:cxn>
                  <a:cxn ang="0">
                    <a:pos x="T8" y="T9"/>
                  </a:cxn>
                </a:cxnLst>
                <a:rect l="0" t="0" r="r" b="b"/>
                <a:pathLst>
                  <a:path w="1272" h="1414">
                    <a:moveTo>
                      <a:pt x="1272" y="1033"/>
                    </a:moveTo>
                    <a:lnTo>
                      <a:pt x="529" y="1414"/>
                    </a:lnTo>
                    <a:lnTo>
                      <a:pt x="0" y="380"/>
                    </a:lnTo>
                    <a:lnTo>
                      <a:pt x="744" y="0"/>
                    </a:lnTo>
                    <a:lnTo>
                      <a:pt x="1272" y="10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8" name="Freeform 37"/>
              <p:cNvSpPr>
                <a:spLocks/>
              </p:cNvSpPr>
              <p:nvPr/>
            </p:nvSpPr>
            <p:spPr bwMode="auto">
              <a:xfrm>
                <a:off x="3054" y="74"/>
                <a:ext cx="203" cy="309"/>
              </a:xfrm>
              <a:custGeom>
                <a:avLst/>
                <a:gdLst>
                  <a:gd name="T0" fmla="*/ 0 w 203"/>
                  <a:gd name="T1" fmla="*/ 33 h 309"/>
                  <a:gd name="T2" fmla="*/ 66 w 203"/>
                  <a:gd name="T3" fmla="*/ 0 h 309"/>
                  <a:gd name="T4" fmla="*/ 203 w 203"/>
                  <a:gd name="T5" fmla="*/ 276 h 309"/>
                  <a:gd name="T6" fmla="*/ 137 w 203"/>
                  <a:gd name="T7" fmla="*/ 309 h 309"/>
                  <a:gd name="T8" fmla="*/ 0 w 203"/>
                  <a:gd name="T9" fmla="*/ 33 h 309"/>
                </a:gdLst>
                <a:ahLst/>
                <a:cxnLst>
                  <a:cxn ang="0">
                    <a:pos x="T0" y="T1"/>
                  </a:cxn>
                  <a:cxn ang="0">
                    <a:pos x="T2" y="T3"/>
                  </a:cxn>
                  <a:cxn ang="0">
                    <a:pos x="T4" y="T5"/>
                  </a:cxn>
                  <a:cxn ang="0">
                    <a:pos x="T6" y="T7"/>
                  </a:cxn>
                  <a:cxn ang="0">
                    <a:pos x="T8" y="T9"/>
                  </a:cxn>
                </a:cxnLst>
                <a:rect l="0" t="0" r="r" b="b"/>
                <a:pathLst>
                  <a:path w="203" h="309">
                    <a:moveTo>
                      <a:pt x="0" y="33"/>
                    </a:moveTo>
                    <a:lnTo>
                      <a:pt x="66" y="0"/>
                    </a:lnTo>
                    <a:lnTo>
                      <a:pt x="203" y="276"/>
                    </a:lnTo>
                    <a:lnTo>
                      <a:pt x="137" y="309"/>
                    </a:lnTo>
                    <a:lnTo>
                      <a:pt x="0" y="33"/>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9" name="Freeform 38"/>
              <p:cNvSpPr>
                <a:spLocks/>
              </p:cNvSpPr>
              <p:nvPr/>
            </p:nvSpPr>
            <p:spPr bwMode="auto">
              <a:xfrm>
                <a:off x="2938" y="130"/>
                <a:ext cx="236" cy="376"/>
              </a:xfrm>
              <a:custGeom>
                <a:avLst/>
                <a:gdLst>
                  <a:gd name="T0" fmla="*/ 0 w 236"/>
                  <a:gd name="T1" fmla="*/ 34 h 376"/>
                  <a:gd name="T2" fmla="*/ 66 w 236"/>
                  <a:gd name="T3" fmla="*/ 0 h 376"/>
                  <a:gd name="T4" fmla="*/ 236 w 236"/>
                  <a:gd name="T5" fmla="*/ 343 h 376"/>
                  <a:gd name="T6" fmla="*/ 170 w 236"/>
                  <a:gd name="T7" fmla="*/ 376 h 376"/>
                  <a:gd name="T8" fmla="*/ 0 w 236"/>
                  <a:gd name="T9" fmla="*/ 34 h 376"/>
                </a:gdLst>
                <a:ahLst/>
                <a:cxnLst>
                  <a:cxn ang="0">
                    <a:pos x="T0" y="T1"/>
                  </a:cxn>
                  <a:cxn ang="0">
                    <a:pos x="T2" y="T3"/>
                  </a:cxn>
                  <a:cxn ang="0">
                    <a:pos x="T4" y="T5"/>
                  </a:cxn>
                  <a:cxn ang="0">
                    <a:pos x="T6" y="T7"/>
                  </a:cxn>
                  <a:cxn ang="0">
                    <a:pos x="T8" y="T9"/>
                  </a:cxn>
                </a:cxnLst>
                <a:rect l="0" t="0" r="r" b="b"/>
                <a:pathLst>
                  <a:path w="236" h="376">
                    <a:moveTo>
                      <a:pt x="0" y="34"/>
                    </a:moveTo>
                    <a:lnTo>
                      <a:pt x="66" y="0"/>
                    </a:lnTo>
                    <a:lnTo>
                      <a:pt x="236" y="343"/>
                    </a:lnTo>
                    <a:lnTo>
                      <a:pt x="170" y="376"/>
                    </a:lnTo>
                    <a:lnTo>
                      <a:pt x="0" y="34"/>
                    </a:ln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0" name="Freeform 39"/>
              <p:cNvSpPr>
                <a:spLocks/>
              </p:cNvSpPr>
              <p:nvPr/>
            </p:nvSpPr>
            <p:spPr bwMode="auto">
              <a:xfrm>
                <a:off x="2817" y="192"/>
                <a:ext cx="220" cy="340"/>
              </a:xfrm>
              <a:custGeom>
                <a:avLst/>
                <a:gdLst>
                  <a:gd name="T0" fmla="*/ 0 w 220"/>
                  <a:gd name="T1" fmla="*/ 33 h 340"/>
                  <a:gd name="T2" fmla="*/ 67 w 220"/>
                  <a:gd name="T3" fmla="*/ 0 h 340"/>
                  <a:gd name="T4" fmla="*/ 220 w 220"/>
                  <a:gd name="T5" fmla="*/ 307 h 340"/>
                  <a:gd name="T6" fmla="*/ 154 w 220"/>
                  <a:gd name="T7" fmla="*/ 340 h 340"/>
                  <a:gd name="T8" fmla="*/ 0 w 220"/>
                  <a:gd name="T9" fmla="*/ 33 h 340"/>
                </a:gdLst>
                <a:ahLst/>
                <a:cxnLst>
                  <a:cxn ang="0">
                    <a:pos x="T0" y="T1"/>
                  </a:cxn>
                  <a:cxn ang="0">
                    <a:pos x="T2" y="T3"/>
                  </a:cxn>
                  <a:cxn ang="0">
                    <a:pos x="T4" y="T5"/>
                  </a:cxn>
                  <a:cxn ang="0">
                    <a:pos x="T6" y="T7"/>
                  </a:cxn>
                  <a:cxn ang="0">
                    <a:pos x="T8" y="T9"/>
                  </a:cxn>
                </a:cxnLst>
                <a:rect l="0" t="0" r="r" b="b"/>
                <a:pathLst>
                  <a:path w="220" h="340">
                    <a:moveTo>
                      <a:pt x="0" y="33"/>
                    </a:moveTo>
                    <a:lnTo>
                      <a:pt x="67" y="0"/>
                    </a:lnTo>
                    <a:lnTo>
                      <a:pt x="220" y="307"/>
                    </a:lnTo>
                    <a:lnTo>
                      <a:pt x="154" y="340"/>
                    </a:lnTo>
                    <a:lnTo>
                      <a:pt x="0" y="33"/>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1" name="Freeform 40"/>
              <p:cNvSpPr>
                <a:spLocks/>
              </p:cNvSpPr>
              <p:nvPr/>
            </p:nvSpPr>
            <p:spPr bwMode="auto">
              <a:xfrm>
                <a:off x="2702" y="249"/>
                <a:ext cx="264" cy="430"/>
              </a:xfrm>
              <a:custGeom>
                <a:avLst/>
                <a:gdLst>
                  <a:gd name="T0" fmla="*/ 0 w 264"/>
                  <a:gd name="T1" fmla="*/ 33 h 430"/>
                  <a:gd name="T2" fmla="*/ 68 w 264"/>
                  <a:gd name="T3" fmla="*/ 0 h 430"/>
                  <a:gd name="T4" fmla="*/ 264 w 264"/>
                  <a:gd name="T5" fmla="*/ 397 h 430"/>
                  <a:gd name="T6" fmla="*/ 198 w 264"/>
                  <a:gd name="T7" fmla="*/ 430 h 430"/>
                  <a:gd name="T8" fmla="*/ 0 w 264"/>
                  <a:gd name="T9" fmla="*/ 33 h 430"/>
                </a:gdLst>
                <a:ahLst/>
                <a:cxnLst>
                  <a:cxn ang="0">
                    <a:pos x="T0" y="T1"/>
                  </a:cxn>
                  <a:cxn ang="0">
                    <a:pos x="T2" y="T3"/>
                  </a:cxn>
                  <a:cxn ang="0">
                    <a:pos x="T4" y="T5"/>
                  </a:cxn>
                  <a:cxn ang="0">
                    <a:pos x="T6" y="T7"/>
                  </a:cxn>
                  <a:cxn ang="0">
                    <a:pos x="T8" y="T9"/>
                  </a:cxn>
                </a:cxnLst>
                <a:rect l="0" t="0" r="r" b="b"/>
                <a:pathLst>
                  <a:path w="264" h="430">
                    <a:moveTo>
                      <a:pt x="0" y="33"/>
                    </a:moveTo>
                    <a:lnTo>
                      <a:pt x="68" y="0"/>
                    </a:lnTo>
                    <a:lnTo>
                      <a:pt x="264" y="397"/>
                    </a:lnTo>
                    <a:lnTo>
                      <a:pt x="198" y="430"/>
                    </a:lnTo>
                    <a:lnTo>
                      <a:pt x="0" y="33"/>
                    </a:ln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2" name="Freeform 41"/>
              <p:cNvSpPr>
                <a:spLocks/>
              </p:cNvSpPr>
              <p:nvPr/>
            </p:nvSpPr>
            <p:spPr bwMode="auto">
              <a:xfrm>
                <a:off x="2583" y="-47"/>
                <a:ext cx="546" cy="298"/>
              </a:xfrm>
              <a:custGeom>
                <a:avLst/>
                <a:gdLst>
                  <a:gd name="T0" fmla="*/ 535 w 546"/>
                  <a:gd name="T1" fmla="*/ 0 h 298"/>
                  <a:gd name="T2" fmla="*/ 0 w 546"/>
                  <a:gd name="T3" fmla="*/ 277 h 298"/>
                  <a:gd name="T4" fmla="*/ 12 w 546"/>
                  <a:gd name="T5" fmla="*/ 298 h 298"/>
                  <a:gd name="T6" fmla="*/ 546 w 546"/>
                  <a:gd name="T7" fmla="*/ 24 h 298"/>
                  <a:gd name="T8" fmla="*/ 535 w 546"/>
                  <a:gd name="T9" fmla="*/ 0 h 298"/>
                </a:gdLst>
                <a:ahLst/>
                <a:cxnLst>
                  <a:cxn ang="0">
                    <a:pos x="T0" y="T1"/>
                  </a:cxn>
                  <a:cxn ang="0">
                    <a:pos x="T2" y="T3"/>
                  </a:cxn>
                  <a:cxn ang="0">
                    <a:pos x="T4" y="T5"/>
                  </a:cxn>
                  <a:cxn ang="0">
                    <a:pos x="T6" y="T7"/>
                  </a:cxn>
                  <a:cxn ang="0">
                    <a:pos x="T8" y="T9"/>
                  </a:cxn>
                </a:cxnLst>
                <a:rect l="0" t="0" r="r" b="b"/>
                <a:pathLst>
                  <a:path w="546" h="298">
                    <a:moveTo>
                      <a:pt x="535" y="0"/>
                    </a:moveTo>
                    <a:lnTo>
                      <a:pt x="0" y="277"/>
                    </a:lnTo>
                    <a:lnTo>
                      <a:pt x="12" y="298"/>
                    </a:lnTo>
                    <a:lnTo>
                      <a:pt x="546" y="24"/>
                    </a:lnTo>
                    <a:lnTo>
                      <a:pt x="535"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3" name="Freeform 42"/>
              <p:cNvSpPr>
                <a:spLocks/>
              </p:cNvSpPr>
              <p:nvPr/>
            </p:nvSpPr>
            <p:spPr bwMode="auto">
              <a:xfrm>
                <a:off x="2529" y="-153"/>
                <a:ext cx="546" cy="298"/>
              </a:xfrm>
              <a:custGeom>
                <a:avLst/>
                <a:gdLst>
                  <a:gd name="T0" fmla="*/ 534 w 546"/>
                  <a:gd name="T1" fmla="*/ 0 h 298"/>
                  <a:gd name="T2" fmla="*/ 0 w 546"/>
                  <a:gd name="T3" fmla="*/ 276 h 298"/>
                  <a:gd name="T4" fmla="*/ 12 w 546"/>
                  <a:gd name="T5" fmla="*/ 298 h 298"/>
                  <a:gd name="T6" fmla="*/ 546 w 546"/>
                  <a:gd name="T7" fmla="*/ 23 h 298"/>
                  <a:gd name="T8" fmla="*/ 534 w 546"/>
                  <a:gd name="T9" fmla="*/ 0 h 298"/>
                </a:gdLst>
                <a:ahLst/>
                <a:cxnLst>
                  <a:cxn ang="0">
                    <a:pos x="T0" y="T1"/>
                  </a:cxn>
                  <a:cxn ang="0">
                    <a:pos x="T2" y="T3"/>
                  </a:cxn>
                  <a:cxn ang="0">
                    <a:pos x="T4" y="T5"/>
                  </a:cxn>
                  <a:cxn ang="0">
                    <a:pos x="T6" y="T7"/>
                  </a:cxn>
                  <a:cxn ang="0">
                    <a:pos x="T8" y="T9"/>
                  </a:cxn>
                </a:cxnLst>
                <a:rect l="0" t="0" r="r" b="b"/>
                <a:pathLst>
                  <a:path w="546" h="298">
                    <a:moveTo>
                      <a:pt x="534" y="0"/>
                    </a:moveTo>
                    <a:lnTo>
                      <a:pt x="0" y="276"/>
                    </a:lnTo>
                    <a:lnTo>
                      <a:pt x="12" y="298"/>
                    </a:lnTo>
                    <a:lnTo>
                      <a:pt x="546" y="23"/>
                    </a:lnTo>
                    <a:lnTo>
                      <a:pt x="534"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4" name="Freeform 43"/>
              <p:cNvSpPr>
                <a:spLocks/>
              </p:cNvSpPr>
              <p:nvPr/>
            </p:nvSpPr>
            <p:spPr bwMode="auto">
              <a:xfrm>
                <a:off x="2555" y="-101"/>
                <a:ext cx="548" cy="298"/>
              </a:xfrm>
              <a:custGeom>
                <a:avLst/>
                <a:gdLst>
                  <a:gd name="T0" fmla="*/ 537 w 548"/>
                  <a:gd name="T1" fmla="*/ 0 h 298"/>
                  <a:gd name="T2" fmla="*/ 0 w 548"/>
                  <a:gd name="T3" fmla="*/ 274 h 298"/>
                  <a:gd name="T4" fmla="*/ 12 w 548"/>
                  <a:gd name="T5" fmla="*/ 298 h 298"/>
                  <a:gd name="T6" fmla="*/ 548 w 548"/>
                  <a:gd name="T7" fmla="*/ 21 h 298"/>
                  <a:gd name="T8" fmla="*/ 537 w 548"/>
                  <a:gd name="T9" fmla="*/ 0 h 298"/>
                </a:gdLst>
                <a:ahLst/>
                <a:cxnLst>
                  <a:cxn ang="0">
                    <a:pos x="T0" y="T1"/>
                  </a:cxn>
                  <a:cxn ang="0">
                    <a:pos x="T2" y="T3"/>
                  </a:cxn>
                  <a:cxn ang="0">
                    <a:pos x="T4" y="T5"/>
                  </a:cxn>
                  <a:cxn ang="0">
                    <a:pos x="T6" y="T7"/>
                  </a:cxn>
                  <a:cxn ang="0">
                    <a:pos x="T8" y="T9"/>
                  </a:cxn>
                </a:cxnLst>
                <a:rect l="0" t="0" r="r" b="b"/>
                <a:pathLst>
                  <a:path w="548" h="298">
                    <a:moveTo>
                      <a:pt x="537" y="0"/>
                    </a:moveTo>
                    <a:lnTo>
                      <a:pt x="0" y="274"/>
                    </a:lnTo>
                    <a:lnTo>
                      <a:pt x="12" y="298"/>
                    </a:lnTo>
                    <a:lnTo>
                      <a:pt x="548" y="21"/>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5" name="Freeform 44"/>
              <p:cNvSpPr>
                <a:spLocks/>
              </p:cNvSpPr>
              <p:nvPr/>
            </p:nvSpPr>
            <p:spPr bwMode="auto">
              <a:xfrm>
                <a:off x="2501" y="-208"/>
                <a:ext cx="546" cy="298"/>
              </a:xfrm>
              <a:custGeom>
                <a:avLst/>
                <a:gdLst>
                  <a:gd name="T0" fmla="*/ 534 w 546"/>
                  <a:gd name="T1" fmla="*/ 0 h 298"/>
                  <a:gd name="T2" fmla="*/ 0 w 546"/>
                  <a:gd name="T3" fmla="*/ 277 h 298"/>
                  <a:gd name="T4" fmla="*/ 11 w 546"/>
                  <a:gd name="T5" fmla="*/ 298 h 298"/>
                  <a:gd name="T6" fmla="*/ 546 w 546"/>
                  <a:gd name="T7" fmla="*/ 22 h 298"/>
                  <a:gd name="T8" fmla="*/ 534 w 546"/>
                  <a:gd name="T9" fmla="*/ 0 h 298"/>
                </a:gdLst>
                <a:ahLst/>
                <a:cxnLst>
                  <a:cxn ang="0">
                    <a:pos x="T0" y="T1"/>
                  </a:cxn>
                  <a:cxn ang="0">
                    <a:pos x="T2" y="T3"/>
                  </a:cxn>
                  <a:cxn ang="0">
                    <a:pos x="T4" y="T5"/>
                  </a:cxn>
                  <a:cxn ang="0">
                    <a:pos x="T6" y="T7"/>
                  </a:cxn>
                  <a:cxn ang="0">
                    <a:pos x="T8" y="T9"/>
                  </a:cxn>
                </a:cxnLst>
                <a:rect l="0" t="0" r="r" b="b"/>
                <a:pathLst>
                  <a:path w="546" h="298">
                    <a:moveTo>
                      <a:pt x="534" y="0"/>
                    </a:moveTo>
                    <a:lnTo>
                      <a:pt x="0" y="277"/>
                    </a:lnTo>
                    <a:lnTo>
                      <a:pt x="11" y="298"/>
                    </a:lnTo>
                    <a:lnTo>
                      <a:pt x="546" y="22"/>
                    </a:lnTo>
                    <a:lnTo>
                      <a:pt x="534"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6" name="Freeform 45"/>
              <p:cNvSpPr>
                <a:spLocks/>
              </p:cNvSpPr>
              <p:nvPr/>
            </p:nvSpPr>
            <p:spPr bwMode="auto">
              <a:xfrm>
                <a:off x="2389" y="-423"/>
                <a:ext cx="549" cy="298"/>
              </a:xfrm>
              <a:custGeom>
                <a:avLst/>
                <a:gdLst>
                  <a:gd name="T0" fmla="*/ 537 w 549"/>
                  <a:gd name="T1" fmla="*/ 0 h 298"/>
                  <a:gd name="T2" fmla="*/ 0 w 549"/>
                  <a:gd name="T3" fmla="*/ 274 h 298"/>
                  <a:gd name="T4" fmla="*/ 12 w 549"/>
                  <a:gd name="T5" fmla="*/ 298 h 298"/>
                  <a:gd name="T6" fmla="*/ 549 w 549"/>
                  <a:gd name="T7" fmla="*/ 22 h 298"/>
                  <a:gd name="T8" fmla="*/ 537 w 549"/>
                  <a:gd name="T9" fmla="*/ 0 h 298"/>
                </a:gdLst>
                <a:ahLst/>
                <a:cxnLst>
                  <a:cxn ang="0">
                    <a:pos x="T0" y="T1"/>
                  </a:cxn>
                  <a:cxn ang="0">
                    <a:pos x="T2" y="T3"/>
                  </a:cxn>
                  <a:cxn ang="0">
                    <a:pos x="T4" y="T5"/>
                  </a:cxn>
                  <a:cxn ang="0">
                    <a:pos x="T6" y="T7"/>
                  </a:cxn>
                  <a:cxn ang="0">
                    <a:pos x="T8" y="T9"/>
                  </a:cxn>
                </a:cxnLst>
                <a:rect l="0" t="0" r="r" b="b"/>
                <a:pathLst>
                  <a:path w="549" h="298">
                    <a:moveTo>
                      <a:pt x="537" y="0"/>
                    </a:moveTo>
                    <a:lnTo>
                      <a:pt x="0" y="274"/>
                    </a:lnTo>
                    <a:lnTo>
                      <a:pt x="12" y="298"/>
                    </a:lnTo>
                    <a:lnTo>
                      <a:pt x="549" y="22"/>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7" name="Freeform 46"/>
              <p:cNvSpPr>
                <a:spLocks/>
              </p:cNvSpPr>
              <p:nvPr/>
            </p:nvSpPr>
            <p:spPr bwMode="auto">
              <a:xfrm>
                <a:off x="2418" y="-368"/>
                <a:ext cx="548" cy="297"/>
              </a:xfrm>
              <a:custGeom>
                <a:avLst/>
                <a:gdLst>
                  <a:gd name="T0" fmla="*/ 536 w 548"/>
                  <a:gd name="T1" fmla="*/ 0 h 297"/>
                  <a:gd name="T2" fmla="*/ 0 w 548"/>
                  <a:gd name="T3" fmla="*/ 276 h 297"/>
                  <a:gd name="T4" fmla="*/ 12 w 548"/>
                  <a:gd name="T5" fmla="*/ 297 h 297"/>
                  <a:gd name="T6" fmla="*/ 548 w 548"/>
                  <a:gd name="T7" fmla="*/ 21 h 297"/>
                  <a:gd name="T8" fmla="*/ 536 w 548"/>
                  <a:gd name="T9" fmla="*/ 0 h 297"/>
                </a:gdLst>
                <a:ahLst/>
                <a:cxnLst>
                  <a:cxn ang="0">
                    <a:pos x="T0" y="T1"/>
                  </a:cxn>
                  <a:cxn ang="0">
                    <a:pos x="T2" y="T3"/>
                  </a:cxn>
                  <a:cxn ang="0">
                    <a:pos x="T4" y="T5"/>
                  </a:cxn>
                  <a:cxn ang="0">
                    <a:pos x="T6" y="T7"/>
                  </a:cxn>
                  <a:cxn ang="0">
                    <a:pos x="T8" y="T9"/>
                  </a:cxn>
                </a:cxnLst>
                <a:rect l="0" t="0" r="r" b="b"/>
                <a:pathLst>
                  <a:path w="548" h="297">
                    <a:moveTo>
                      <a:pt x="536" y="0"/>
                    </a:moveTo>
                    <a:lnTo>
                      <a:pt x="0" y="276"/>
                    </a:lnTo>
                    <a:lnTo>
                      <a:pt x="12" y="297"/>
                    </a:lnTo>
                    <a:lnTo>
                      <a:pt x="548" y="21"/>
                    </a:lnTo>
                    <a:lnTo>
                      <a:pt x="536"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8" name="Freeform 47"/>
              <p:cNvSpPr>
                <a:spLocks/>
              </p:cNvSpPr>
              <p:nvPr/>
            </p:nvSpPr>
            <p:spPr bwMode="auto">
              <a:xfrm>
                <a:off x="2444" y="-319"/>
                <a:ext cx="548" cy="301"/>
              </a:xfrm>
              <a:custGeom>
                <a:avLst/>
                <a:gdLst>
                  <a:gd name="T0" fmla="*/ 537 w 548"/>
                  <a:gd name="T1" fmla="*/ 0 h 301"/>
                  <a:gd name="T2" fmla="*/ 0 w 548"/>
                  <a:gd name="T3" fmla="*/ 277 h 301"/>
                  <a:gd name="T4" fmla="*/ 12 w 548"/>
                  <a:gd name="T5" fmla="*/ 301 h 301"/>
                  <a:gd name="T6" fmla="*/ 548 w 548"/>
                  <a:gd name="T7" fmla="*/ 24 h 301"/>
                  <a:gd name="T8" fmla="*/ 537 w 548"/>
                  <a:gd name="T9" fmla="*/ 0 h 301"/>
                </a:gdLst>
                <a:ahLst/>
                <a:cxnLst>
                  <a:cxn ang="0">
                    <a:pos x="T0" y="T1"/>
                  </a:cxn>
                  <a:cxn ang="0">
                    <a:pos x="T2" y="T3"/>
                  </a:cxn>
                  <a:cxn ang="0">
                    <a:pos x="T4" y="T5"/>
                  </a:cxn>
                  <a:cxn ang="0">
                    <a:pos x="T6" y="T7"/>
                  </a:cxn>
                  <a:cxn ang="0">
                    <a:pos x="T8" y="T9"/>
                  </a:cxn>
                </a:cxnLst>
                <a:rect l="0" t="0" r="r" b="b"/>
                <a:pathLst>
                  <a:path w="548" h="301">
                    <a:moveTo>
                      <a:pt x="537" y="0"/>
                    </a:moveTo>
                    <a:lnTo>
                      <a:pt x="0" y="277"/>
                    </a:lnTo>
                    <a:lnTo>
                      <a:pt x="12" y="301"/>
                    </a:lnTo>
                    <a:lnTo>
                      <a:pt x="548" y="24"/>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9" name="Freeform 48"/>
              <p:cNvSpPr>
                <a:spLocks/>
              </p:cNvSpPr>
              <p:nvPr/>
            </p:nvSpPr>
            <p:spPr bwMode="auto">
              <a:xfrm>
                <a:off x="2472" y="-262"/>
                <a:ext cx="549" cy="298"/>
              </a:xfrm>
              <a:custGeom>
                <a:avLst/>
                <a:gdLst>
                  <a:gd name="T0" fmla="*/ 537 w 549"/>
                  <a:gd name="T1" fmla="*/ 0 h 298"/>
                  <a:gd name="T2" fmla="*/ 0 w 549"/>
                  <a:gd name="T3" fmla="*/ 277 h 298"/>
                  <a:gd name="T4" fmla="*/ 12 w 549"/>
                  <a:gd name="T5" fmla="*/ 298 h 298"/>
                  <a:gd name="T6" fmla="*/ 549 w 549"/>
                  <a:gd name="T7" fmla="*/ 21 h 298"/>
                  <a:gd name="T8" fmla="*/ 537 w 549"/>
                  <a:gd name="T9" fmla="*/ 0 h 298"/>
                </a:gdLst>
                <a:ahLst/>
                <a:cxnLst>
                  <a:cxn ang="0">
                    <a:pos x="T0" y="T1"/>
                  </a:cxn>
                  <a:cxn ang="0">
                    <a:pos x="T2" y="T3"/>
                  </a:cxn>
                  <a:cxn ang="0">
                    <a:pos x="T4" y="T5"/>
                  </a:cxn>
                  <a:cxn ang="0">
                    <a:pos x="T6" y="T7"/>
                  </a:cxn>
                  <a:cxn ang="0">
                    <a:pos x="T8" y="T9"/>
                  </a:cxn>
                </a:cxnLst>
                <a:rect l="0" t="0" r="r" b="b"/>
                <a:pathLst>
                  <a:path w="549" h="298">
                    <a:moveTo>
                      <a:pt x="537" y="0"/>
                    </a:moveTo>
                    <a:lnTo>
                      <a:pt x="0" y="277"/>
                    </a:lnTo>
                    <a:lnTo>
                      <a:pt x="12" y="298"/>
                    </a:lnTo>
                    <a:lnTo>
                      <a:pt x="549" y="21"/>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0" name="Freeform 49"/>
              <p:cNvSpPr>
                <a:spLocks/>
              </p:cNvSpPr>
              <p:nvPr/>
            </p:nvSpPr>
            <p:spPr bwMode="auto">
              <a:xfrm>
                <a:off x="2115" y="-297"/>
                <a:ext cx="504" cy="680"/>
              </a:xfrm>
              <a:custGeom>
                <a:avLst/>
                <a:gdLst>
                  <a:gd name="T0" fmla="*/ 122 w 213"/>
                  <a:gd name="T1" fmla="*/ 265 h 288"/>
                  <a:gd name="T2" fmla="*/ 190 w 213"/>
                  <a:gd name="T3" fmla="*/ 279 h 288"/>
                  <a:gd name="T4" fmla="*/ 139 w 213"/>
                  <a:gd name="T5" fmla="*/ 237 h 288"/>
                  <a:gd name="T6" fmla="*/ 101 w 213"/>
                  <a:gd name="T7" fmla="*/ 195 h 288"/>
                  <a:gd name="T8" fmla="*/ 99 w 213"/>
                  <a:gd name="T9" fmla="*/ 183 h 288"/>
                  <a:gd name="T10" fmla="*/ 101 w 213"/>
                  <a:gd name="T11" fmla="*/ 164 h 288"/>
                  <a:gd name="T12" fmla="*/ 118 w 213"/>
                  <a:gd name="T13" fmla="*/ 160 h 288"/>
                  <a:gd name="T14" fmla="*/ 210 w 213"/>
                  <a:gd name="T15" fmla="*/ 205 h 288"/>
                  <a:gd name="T16" fmla="*/ 172 w 213"/>
                  <a:gd name="T17" fmla="*/ 163 h 288"/>
                  <a:gd name="T18" fmla="*/ 127 w 213"/>
                  <a:gd name="T19" fmla="*/ 70 h 288"/>
                  <a:gd name="T20" fmla="*/ 76 w 213"/>
                  <a:gd name="T21" fmla="*/ 0 h 288"/>
                  <a:gd name="T22" fmla="*/ 0 w 213"/>
                  <a:gd name="T23" fmla="*/ 35 h 288"/>
                  <a:gd name="T24" fmla="*/ 20 w 213"/>
                  <a:gd name="T25" fmla="*/ 69 h 288"/>
                  <a:gd name="T26" fmla="*/ 47 w 213"/>
                  <a:gd name="T27" fmla="*/ 198 h 288"/>
                  <a:gd name="T28" fmla="*/ 122 w 213"/>
                  <a:gd name="T29" fmla="*/ 26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288">
                    <a:moveTo>
                      <a:pt x="122" y="265"/>
                    </a:moveTo>
                    <a:cubicBezTo>
                      <a:pt x="122" y="265"/>
                      <a:pt x="186" y="288"/>
                      <a:pt x="190" y="279"/>
                    </a:cubicBezTo>
                    <a:cubicBezTo>
                      <a:pt x="196" y="264"/>
                      <a:pt x="168" y="248"/>
                      <a:pt x="139" y="237"/>
                    </a:cubicBezTo>
                    <a:cubicBezTo>
                      <a:pt x="139" y="237"/>
                      <a:pt x="120" y="220"/>
                      <a:pt x="101" y="195"/>
                    </a:cubicBezTo>
                    <a:cubicBezTo>
                      <a:pt x="100" y="191"/>
                      <a:pt x="99" y="187"/>
                      <a:pt x="99" y="183"/>
                    </a:cubicBezTo>
                    <a:cubicBezTo>
                      <a:pt x="99" y="177"/>
                      <a:pt x="98" y="170"/>
                      <a:pt x="101" y="164"/>
                    </a:cubicBezTo>
                    <a:cubicBezTo>
                      <a:pt x="106" y="156"/>
                      <a:pt x="111" y="158"/>
                      <a:pt x="118" y="160"/>
                    </a:cubicBezTo>
                    <a:cubicBezTo>
                      <a:pt x="146" y="186"/>
                      <a:pt x="196" y="233"/>
                      <a:pt x="210" y="205"/>
                    </a:cubicBezTo>
                    <a:cubicBezTo>
                      <a:pt x="213" y="197"/>
                      <a:pt x="179" y="171"/>
                      <a:pt x="172" y="163"/>
                    </a:cubicBezTo>
                    <a:cubicBezTo>
                      <a:pt x="145" y="134"/>
                      <a:pt x="163" y="104"/>
                      <a:pt x="127" y="70"/>
                    </a:cubicBezTo>
                    <a:cubicBezTo>
                      <a:pt x="111" y="55"/>
                      <a:pt x="95" y="63"/>
                      <a:pt x="76" y="0"/>
                    </a:cubicBezTo>
                    <a:cubicBezTo>
                      <a:pt x="0" y="35"/>
                      <a:pt x="0" y="35"/>
                      <a:pt x="0" y="35"/>
                    </a:cubicBezTo>
                    <a:cubicBezTo>
                      <a:pt x="3" y="40"/>
                      <a:pt x="18" y="63"/>
                      <a:pt x="20" y="69"/>
                    </a:cubicBezTo>
                    <a:cubicBezTo>
                      <a:pt x="24" y="80"/>
                      <a:pt x="43" y="184"/>
                      <a:pt x="47" y="198"/>
                    </a:cubicBezTo>
                    <a:cubicBezTo>
                      <a:pt x="51" y="209"/>
                      <a:pt x="122" y="265"/>
                      <a:pt x="122" y="265"/>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1" name="Freeform 50"/>
              <p:cNvSpPr>
                <a:spLocks/>
              </p:cNvSpPr>
              <p:nvPr/>
            </p:nvSpPr>
            <p:spPr bwMode="auto">
              <a:xfrm>
                <a:off x="1744" y="-2364"/>
                <a:ext cx="2073" cy="617"/>
              </a:xfrm>
              <a:custGeom>
                <a:avLst/>
                <a:gdLst>
                  <a:gd name="T0" fmla="*/ 443 w 877"/>
                  <a:gd name="T1" fmla="*/ 88 h 261"/>
                  <a:gd name="T2" fmla="*/ 869 w 877"/>
                  <a:gd name="T3" fmla="*/ 251 h 261"/>
                  <a:gd name="T4" fmla="*/ 877 w 877"/>
                  <a:gd name="T5" fmla="*/ 212 h 261"/>
                  <a:gd name="T6" fmla="*/ 438 w 877"/>
                  <a:gd name="T7" fmla="*/ 0 h 261"/>
                  <a:gd name="T8" fmla="*/ 0 w 877"/>
                  <a:gd name="T9" fmla="*/ 212 h 261"/>
                  <a:gd name="T10" fmla="*/ 12 w 877"/>
                  <a:gd name="T11" fmla="*/ 261 h 261"/>
                  <a:gd name="T12" fmla="*/ 443 w 877"/>
                  <a:gd name="T13" fmla="*/ 88 h 261"/>
                </a:gdLst>
                <a:ahLst/>
                <a:cxnLst>
                  <a:cxn ang="0">
                    <a:pos x="T0" y="T1"/>
                  </a:cxn>
                  <a:cxn ang="0">
                    <a:pos x="T2" y="T3"/>
                  </a:cxn>
                  <a:cxn ang="0">
                    <a:pos x="T4" y="T5"/>
                  </a:cxn>
                  <a:cxn ang="0">
                    <a:pos x="T6" y="T7"/>
                  </a:cxn>
                  <a:cxn ang="0">
                    <a:pos x="T8" y="T9"/>
                  </a:cxn>
                  <a:cxn ang="0">
                    <a:pos x="T10" y="T11"/>
                  </a:cxn>
                  <a:cxn ang="0">
                    <a:pos x="T12" y="T13"/>
                  </a:cxn>
                </a:cxnLst>
                <a:rect l="0" t="0" r="r" b="b"/>
                <a:pathLst>
                  <a:path w="877" h="261">
                    <a:moveTo>
                      <a:pt x="443" y="88"/>
                    </a:moveTo>
                    <a:cubicBezTo>
                      <a:pt x="650" y="88"/>
                      <a:pt x="823" y="158"/>
                      <a:pt x="869" y="251"/>
                    </a:cubicBezTo>
                    <a:cubicBezTo>
                      <a:pt x="874" y="238"/>
                      <a:pt x="877" y="225"/>
                      <a:pt x="877" y="212"/>
                    </a:cubicBezTo>
                    <a:cubicBezTo>
                      <a:pt x="877" y="95"/>
                      <a:pt x="680" y="0"/>
                      <a:pt x="438" y="0"/>
                    </a:cubicBezTo>
                    <a:cubicBezTo>
                      <a:pt x="196" y="0"/>
                      <a:pt x="0" y="95"/>
                      <a:pt x="0" y="212"/>
                    </a:cubicBezTo>
                    <a:cubicBezTo>
                      <a:pt x="0" y="229"/>
                      <a:pt x="4" y="245"/>
                      <a:pt x="12" y="261"/>
                    </a:cubicBezTo>
                    <a:cubicBezTo>
                      <a:pt x="50" y="163"/>
                      <a:pt x="228" y="88"/>
                      <a:pt x="443" y="88"/>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2" name="Oval 51"/>
              <p:cNvSpPr>
                <a:spLocks noChangeArrowheads="1"/>
              </p:cNvSpPr>
              <p:nvPr/>
            </p:nvSpPr>
            <p:spPr bwMode="auto">
              <a:xfrm>
                <a:off x="1874" y="-2141"/>
                <a:ext cx="1783" cy="737"/>
              </a:xfrm>
              <a:prstGeom prst="ellipse">
                <a:avLst/>
              </a:pr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3" name="Freeform 52"/>
              <p:cNvSpPr>
                <a:spLocks/>
              </p:cNvSpPr>
              <p:nvPr/>
            </p:nvSpPr>
            <p:spPr bwMode="auto">
              <a:xfrm>
                <a:off x="3011" y="-465"/>
                <a:ext cx="620" cy="725"/>
              </a:xfrm>
              <a:custGeom>
                <a:avLst/>
                <a:gdLst>
                  <a:gd name="T0" fmla="*/ 5 w 262"/>
                  <a:gd name="T1" fmla="*/ 253 h 307"/>
                  <a:gd name="T2" fmla="*/ 45 w 262"/>
                  <a:gd name="T3" fmla="*/ 245 h 307"/>
                  <a:gd name="T4" fmla="*/ 71 w 262"/>
                  <a:gd name="T5" fmla="*/ 216 h 307"/>
                  <a:gd name="T6" fmla="*/ 84 w 262"/>
                  <a:gd name="T7" fmla="*/ 210 h 307"/>
                  <a:gd name="T8" fmla="*/ 82 w 262"/>
                  <a:gd name="T9" fmla="*/ 221 h 307"/>
                  <a:gd name="T10" fmla="*/ 68 w 262"/>
                  <a:gd name="T11" fmla="*/ 255 h 307"/>
                  <a:gd name="T12" fmla="*/ 66 w 262"/>
                  <a:gd name="T13" fmla="*/ 260 h 307"/>
                  <a:gd name="T14" fmla="*/ 38 w 262"/>
                  <a:gd name="T15" fmla="*/ 251 h 307"/>
                  <a:gd name="T16" fmla="*/ 61 w 262"/>
                  <a:gd name="T17" fmla="*/ 298 h 307"/>
                  <a:gd name="T18" fmla="*/ 67 w 262"/>
                  <a:gd name="T19" fmla="*/ 304 h 307"/>
                  <a:gd name="T20" fmla="*/ 71 w 262"/>
                  <a:gd name="T21" fmla="*/ 307 h 307"/>
                  <a:gd name="T22" fmla="*/ 78 w 262"/>
                  <a:gd name="T23" fmla="*/ 305 h 307"/>
                  <a:gd name="T24" fmla="*/ 78 w 262"/>
                  <a:gd name="T25" fmla="*/ 305 h 307"/>
                  <a:gd name="T26" fmla="*/ 78 w 262"/>
                  <a:gd name="T27" fmla="*/ 305 h 307"/>
                  <a:gd name="T28" fmla="*/ 78 w 262"/>
                  <a:gd name="T29" fmla="*/ 304 h 307"/>
                  <a:gd name="T30" fmla="*/ 88 w 262"/>
                  <a:gd name="T31" fmla="*/ 296 h 307"/>
                  <a:gd name="T32" fmla="*/ 125 w 262"/>
                  <a:gd name="T33" fmla="*/ 277 h 307"/>
                  <a:gd name="T34" fmla="*/ 126 w 262"/>
                  <a:gd name="T35" fmla="*/ 276 h 307"/>
                  <a:gd name="T36" fmla="*/ 155 w 262"/>
                  <a:gd name="T37" fmla="*/ 264 h 307"/>
                  <a:gd name="T38" fmla="*/ 158 w 262"/>
                  <a:gd name="T39" fmla="*/ 261 h 307"/>
                  <a:gd name="T40" fmla="*/ 183 w 262"/>
                  <a:gd name="T41" fmla="*/ 247 h 307"/>
                  <a:gd name="T42" fmla="*/ 190 w 262"/>
                  <a:gd name="T43" fmla="*/ 244 h 307"/>
                  <a:gd name="T44" fmla="*/ 214 w 262"/>
                  <a:gd name="T45" fmla="*/ 189 h 307"/>
                  <a:gd name="T46" fmla="*/ 229 w 262"/>
                  <a:gd name="T47" fmla="*/ 124 h 307"/>
                  <a:gd name="T48" fmla="*/ 262 w 262"/>
                  <a:gd name="T49" fmla="*/ 46 h 307"/>
                  <a:gd name="T50" fmla="*/ 205 w 262"/>
                  <a:gd name="T51" fmla="*/ 23 h 307"/>
                  <a:gd name="T52" fmla="*/ 166 w 262"/>
                  <a:gd name="T53" fmla="*/ 0 h 307"/>
                  <a:gd name="T54" fmla="*/ 155 w 262"/>
                  <a:gd name="T55" fmla="*/ 59 h 307"/>
                  <a:gd name="T56" fmla="*/ 124 w 262"/>
                  <a:gd name="T57" fmla="*/ 107 h 307"/>
                  <a:gd name="T58" fmla="*/ 98 w 262"/>
                  <a:gd name="T59" fmla="*/ 116 h 307"/>
                  <a:gd name="T60" fmla="*/ 49 w 262"/>
                  <a:gd name="T61" fmla="*/ 190 h 307"/>
                  <a:gd name="T62" fmla="*/ 17 w 262"/>
                  <a:gd name="T63" fmla="*/ 232 h 307"/>
                  <a:gd name="T64" fmla="*/ 5 w 262"/>
                  <a:gd name="T65" fmla="*/ 25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307">
                    <a:moveTo>
                      <a:pt x="5" y="253"/>
                    </a:moveTo>
                    <a:cubicBezTo>
                      <a:pt x="9" y="257"/>
                      <a:pt x="25" y="262"/>
                      <a:pt x="45" y="245"/>
                    </a:cubicBezTo>
                    <a:cubicBezTo>
                      <a:pt x="54" y="237"/>
                      <a:pt x="63" y="225"/>
                      <a:pt x="71" y="216"/>
                    </a:cubicBezTo>
                    <a:cubicBezTo>
                      <a:pt x="74" y="213"/>
                      <a:pt x="82" y="203"/>
                      <a:pt x="84" y="210"/>
                    </a:cubicBezTo>
                    <a:cubicBezTo>
                      <a:pt x="85" y="212"/>
                      <a:pt x="84" y="216"/>
                      <a:pt x="82" y="221"/>
                    </a:cubicBezTo>
                    <a:cubicBezTo>
                      <a:pt x="77" y="229"/>
                      <a:pt x="71" y="241"/>
                      <a:pt x="68" y="255"/>
                    </a:cubicBezTo>
                    <a:cubicBezTo>
                      <a:pt x="67" y="257"/>
                      <a:pt x="67" y="258"/>
                      <a:pt x="66" y="260"/>
                    </a:cubicBezTo>
                    <a:cubicBezTo>
                      <a:pt x="54" y="251"/>
                      <a:pt x="43" y="247"/>
                      <a:pt x="38" y="251"/>
                    </a:cubicBezTo>
                    <a:cubicBezTo>
                      <a:pt x="32" y="258"/>
                      <a:pt x="42" y="279"/>
                      <a:pt x="61" y="298"/>
                    </a:cubicBezTo>
                    <a:cubicBezTo>
                      <a:pt x="63" y="300"/>
                      <a:pt x="65" y="302"/>
                      <a:pt x="67" y="304"/>
                    </a:cubicBezTo>
                    <a:cubicBezTo>
                      <a:pt x="68" y="305"/>
                      <a:pt x="70" y="306"/>
                      <a:pt x="71" y="307"/>
                    </a:cubicBezTo>
                    <a:cubicBezTo>
                      <a:pt x="73" y="307"/>
                      <a:pt x="75" y="306"/>
                      <a:pt x="78" y="305"/>
                    </a:cubicBezTo>
                    <a:cubicBezTo>
                      <a:pt x="78" y="305"/>
                      <a:pt x="78" y="305"/>
                      <a:pt x="78" y="305"/>
                    </a:cubicBezTo>
                    <a:cubicBezTo>
                      <a:pt x="78" y="305"/>
                      <a:pt x="78" y="305"/>
                      <a:pt x="78" y="305"/>
                    </a:cubicBezTo>
                    <a:cubicBezTo>
                      <a:pt x="78" y="304"/>
                      <a:pt x="78" y="304"/>
                      <a:pt x="78" y="304"/>
                    </a:cubicBezTo>
                    <a:cubicBezTo>
                      <a:pt x="80" y="303"/>
                      <a:pt x="86" y="294"/>
                      <a:pt x="88" y="296"/>
                    </a:cubicBezTo>
                    <a:cubicBezTo>
                      <a:pt x="93" y="302"/>
                      <a:pt x="119" y="282"/>
                      <a:pt x="125" y="277"/>
                    </a:cubicBezTo>
                    <a:cubicBezTo>
                      <a:pt x="125" y="277"/>
                      <a:pt x="125" y="276"/>
                      <a:pt x="126" y="276"/>
                    </a:cubicBezTo>
                    <a:cubicBezTo>
                      <a:pt x="133" y="278"/>
                      <a:pt x="145" y="273"/>
                      <a:pt x="155" y="264"/>
                    </a:cubicBezTo>
                    <a:cubicBezTo>
                      <a:pt x="156" y="263"/>
                      <a:pt x="157" y="261"/>
                      <a:pt x="158" y="261"/>
                    </a:cubicBezTo>
                    <a:cubicBezTo>
                      <a:pt x="169" y="260"/>
                      <a:pt x="178" y="252"/>
                      <a:pt x="183" y="247"/>
                    </a:cubicBezTo>
                    <a:cubicBezTo>
                      <a:pt x="184" y="247"/>
                      <a:pt x="190" y="245"/>
                      <a:pt x="190" y="244"/>
                    </a:cubicBezTo>
                    <a:cubicBezTo>
                      <a:pt x="212" y="234"/>
                      <a:pt x="211" y="211"/>
                      <a:pt x="214" y="189"/>
                    </a:cubicBezTo>
                    <a:cubicBezTo>
                      <a:pt x="217" y="166"/>
                      <a:pt x="221" y="146"/>
                      <a:pt x="229" y="124"/>
                    </a:cubicBezTo>
                    <a:cubicBezTo>
                      <a:pt x="239" y="97"/>
                      <a:pt x="247" y="71"/>
                      <a:pt x="262" y="46"/>
                    </a:cubicBezTo>
                    <a:cubicBezTo>
                      <a:pt x="244" y="44"/>
                      <a:pt x="222" y="31"/>
                      <a:pt x="205" y="23"/>
                    </a:cubicBezTo>
                    <a:cubicBezTo>
                      <a:pt x="194" y="18"/>
                      <a:pt x="173" y="10"/>
                      <a:pt x="166" y="0"/>
                    </a:cubicBezTo>
                    <a:cubicBezTo>
                      <a:pt x="168" y="19"/>
                      <a:pt x="161" y="41"/>
                      <a:pt x="155" y="59"/>
                    </a:cubicBezTo>
                    <a:cubicBezTo>
                      <a:pt x="150" y="74"/>
                      <a:pt x="142" y="102"/>
                      <a:pt x="124" y="107"/>
                    </a:cubicBezTo>
                    <a:cubicBezTo>
                      <a:pt x="113" y="110"/>
                      <a:pt x="108" y="109"/>
                      <a:pt x="98" y="116"/>
                    </a:cubicBezTo>
                    <a:cubicBezTo>
                      <a:pt x="80" y="128"/>
                      <a:pt x="58" y="171"/>
                      <a:pt x="49" y="190"/>
                    </a:cubicBezTo>
                    <a:cubicBezTo>
                      <a:pt x="44" y="202"/>
                      <a:pt x="33" y="221"/>
                      <a:pt x="17" y="232"/>
                    </a:cubicBezTo>
                    <a:cubicBezTo>
                      <a:pt x="13" y="234"/>
                      <a:pt x="0" y="246"/>
                      <a:pt x="5" y="253"/>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4" name="Freeform 53"/>
              <p:cNvSpPr>
                <a:spLocks/>
              </p:cNvSpPr>
              <p:nvPr/>
            </p:nvSpPr>
            <p:spPr bwMode="auto">
              <a:xfrm>
                <a:off x="3215" y="173"/>
                <a:ext cx="37" cy="61"/>
              </a:xfrm>
              <a:custGeom>
                <a:avLst/>
                <a:gdLst>
                  <a:gd name="T0" fmla="*/ 2 w 16"/>
                  <a:gd name="T1" fmla="*/ 26 h 26"/>
                  <a:gd name="T2" fmla="*/ 16 w 16"/>
                  <a:gd name="T3" fmla="*/ 1 h 26"/>
                  <a:gd name="T4" fmla="*/ 14 w 16"/>
                  <a:gd name="T5" fmla="*/ 0 h 26"/>
                  <a:gd name="T6" fmla="*/ 0 w 16"/>
                  <a:gd name="T7" fmla="*/ 26 h 26"/>
                  <a:gd name="T8" fmla="*/ 2 w 16"/>
                  <a:gd name="T9" fmla="*/ 26 h 26"/>
                </a:gdLst>
                <a:ahLst/>
                <a:cxnLst>
                  <a:cxn ang="0">
                    <a:pos x="T0" y="T1"/>
                  </a:cxn>
                  <a:cxn ang="0">
                    <a:pos x="T2" y="T3"/>
                  </a:cxn>
                  <a:cxn ang="0">
                    <a:pos x="T4" y="T5"/>
                  </a:cxn>
                  <a:cxn ang="0">
                    <a:pos x="T6" y="T7"/>
                  </a:cxn>
                  <a:cxn ang="0">
                    <a:pos x="T8" y="T9"/>
                  </a:cxn>
                </a:cxnLst>
                <a:rect l="0" t="0" r="r" b="b"/>
                <a:pathLst>
                  <a:path w="16" h="26">
                    <a:moveTo>
                      <a:pt x="2" y="26"/>
                    </a:moveTo>
                    <a:cubicBezTo>
                      <a:pt x="6" y="19"/>
                      <a:pt x="14" y="5"/>
                      <a:pt x="16" y="1"/>
                    </a:cubicBezTo>
                    <a:cubicBezTo>
                      <a:pt x="14" y="0"/>
                      <a:pt x="14" y="0"/>
                      <a:pt x="14" y="0"/>
                    </a:cubicBezTo>
                    <a:cubicBezTo>
                      <a:pt x="12" y="4"/>
                      <a:pt x="3" y="19"/>
                      <a:pt x="0" y="26"/>
                    </a:cubicBezTo>
                    <a:cubicBezTo>
                      <a:pt x="1" y="26"/>
                      <a:pt x="1" y="26"/>
                      <a:pt x="2" y="26"/>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5" name="Freeform 54"/>
              <p:cNvSpPr>
                <a:spLocks/>
              </p:cNvSpPr>
              <p:nvPr/>
            </p:nvSpPr>
            <p:spPr bwMode="auto">
              <a:xfrm>
                <a:off x="2032" y="-385"/>
                <a:ext cx="365" cy="267"/>
              </a:xfrm>
              <a:custGeom>
                <a:avLst/>
                <a:gdLst>
                  <a:gd name="T0" fmla="*/ 365 w 365"/>
                  <a:gd name="T1" fmla="*/ 140 h 267"/>
                  <a:gd name="T2" fmla="*/ 57 w 365"/>
                  <a:gd name="T3" fmla="*/ 267 h 267"/>
                  <a:gd name="T4" fmla="*/ 0 w 365"/>
                  <a:gd name="T5" fmla="*/ 128 h 267"/>
                  <a:gd name="T6" fmla="*/ 305 w 365"/>
                  <a:gd name="T7" fmla="*/ 0 h 267"/>
                  <a:gd name="T8" fmla="*/ 365 w 365"/>
                  <a:gd name="T9" fmla="*/ 140 h 267"/>
                </a:gdLst>
                <a:ahLst/>
                <a:cxnLst>
                  <a:cxn ang="0">
                    <a:pos x="T0" y="T1"/>
                  </a:cxn>
                  <a:cxn ang="0">
                    <a:pos x="T2" y="T3"/>
                  </a:cxn>
                  <a:cxn ang="0">
                    <a:pos x="T4" y="T5"/>
                  </a:cxn>
                  <a:cxn ang="0">
                    <a:pos x="T6" y="T7"/>
                  </a:cxn>
                  <a:cxn ang="0">
                    <a:pos x="T8" y="T9"/>
                  </a:cxn>
                </a:cxnLst>
                <a:rect l="0" t="0" r="r" b="b"/>
                <a:pathLst>
                  <a:path w="365" h="267">
                    <a:moveTo>
                      <a:pt x="365" y="140"/>
                    </a:moveTo>
                    <a:lnTo>
                      <a:pt x="57" y="267"/>
                    </a:lnTo>
                    <a:lnTo>
                      <a:pt x="0" y="128"/>
                    </a:lnTo>
                    <a:lnTo>
                      <a:pt x="305" y="0"/>
                    </a:lnTo>
                    <a:lnTo>
                      <a:pt x="365" y="140"/>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6" name="Freeform 55"/>
              <p:cNvSpPr>
                <a:spLocks/>
              </p:cNvSpPr>
              <p:nvPr/>
            </p:nvSpPr>
            <p:spPr bwMode="auto">
              <a:xfrm>
                <a:off x="3288" y="-375"/>
                <a:ext cx="362" cy="245"/>
              </a:xfrm>
              <a:custGeom>
                <a:avLst/>
                <a:gdLst>
                  <a:gd name="T0" fmla="*/ 0 w 362"/>
                  <a:gd name="T1" fmla="*/ 144 h 245"/>
                  <a:gd name="T2" fmla="*/ 317 w 362"/>
                  <a:gd name="T3" fmla="*/ 245 h 245"/>
                  <a:gd name="T4" fmla="*/ 362 w 362"/>
                  <a:gd name="T5" fmla="*/ 101 h 245"/>
                  <a:gd name="T6" fmla="*/ 47 w 362"/>
                  <a:gd name="T7" fmla="*/ 0 h 245"/>
                  <a:gd name="T8" fmla="*/ 0 w 362"/>
                  <a:gd name="T9" fmla="*/ 144 h 245"/>
                </a:gdLst>
                <a:ahLst/>
                <a:cxnLst>
                  <a:cxn ang="0">
                    <a:pos x="T0" y="T1"/>
                  </a:cxn>
                  <a:cxn ang="0">
                    <a:pos x="T2" y="T3"/>
                  </a:cxn>
                  <a:cxn ang="0">
                    <a:pos x="T4" y="T5"/>
                  </a:cxn>
                  <a:cxn ang="0">
                    <a:pos x="T6" y="T7"/>
                  </a:cxn>
                  <a:cxn ang="0">
                    <a:pos x="T8" y="T9"/>
                  </a:cxn>
                </a:cxnLst>
                <a:rect l="0" t="0" r="r" b="b"/>
                <a:pathLst>
                  <a:path w="362" h="245">
                    <a:moveTo>
                      <a:pt x="0" y="144"/>
                    </a:moveTo>
                    <a:lnTo>
                      <a:pt x="317" y="245"/>
                    </a:lnTo>
                    <a:lnTo>
                      <a:pt x="362" y="101"/>
                    </a:lnTo>
                    <a:lnTo>
                      <a:pt x="47" y="0"/>
                    </a:lnTo>
                    <a:lnTo>
                      <a:pt x="0" y="144"/>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7" name="Freeform 56"/>
              <p:cNvSpPr>
                <a:spLocks/>
              </p:cNvSpPr>
              <p:nvPr/>
            </p:nvSpPr>
            <p:spPr bwMode="auto">
              <a:xfrm>
                <a:off x="2174" y="-1789"/>
                <a:ext cx="1182" cy="737"/>
              </a:xfrm>
              <a:custGeom>
                <a:avLst/>
                <a:gdLst>
                  <a:gd name="T0" fmla="*/ 299 w 500"/>
                  <a:gd name="T1" fmla="*/ 287 h 312"/>
                  <a:gd name="T2" fmla="*/ 468 w 500"/>
                  <a:gd name="T3" fmla="*/ 297 h 312"/>
                  <a:gd name="T4" fmla="*/ 484 w 500"/>
                  <a:gd name="T5" fmla="*/ 107 h 312"/>
                  <a:gd name="T6" fmla="*/ 500 w 500"/>
                  <a:gd name="T7" fmla="*/ 63 h 312"/>
                  <a:gd name="T8" fmla="*/ 420 w 500"/>
                  <a:gd name="T9" fmla="*/ 35 h 312"/>
                  <a:gd name="T10" fmla="*/ 265 w 500"/>
                  <a:gd name="T11" fmla="*/ 7 h 312"/>
                  <a:gd name="T12" fmla="*/ 125 w 500"/>
                  <a:gd name="T13" fmla="*/ 13 h 312"/>
                  <a:gd name="T14" fmla="*/ 16 w 500"/>
                  <a:gd name="T15" fmla="*/ 19 h 312"/>
                  <a:gd name="T16" fmla="*/ 0 w 500"/>
                  <a:gd name="T17" fmla="*/ 97 h 312"/>
                  <a:gd name="T18" fmla="*/ 34 w 500"/>
                  <a:gd name="T19" fmla="*/ 312 h 312"/>
                  <a:gd name="T20" fmla="*/ 299 w 500"/>
                  <a:gd name="T21" fmla="*/ 28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0" h="312">
                    <a:moveTo>
                      <a:pt x="299" y="287"/>
                    </a:moveTo>
                    <a:cubicBezTo>
                      <a:pt x="356" y="287"/>
                      <a:pt x="413" y="291"/>
                      <a:pt x="468" y="297"/>
                    </a:cubicBezTo>
                    <a:cubicBezTo>
                      <a:pt x="474" y="220"/>
                      <a:pt x="481" y="118"/>
                      <a:pt x="484" y="107"/>
                    </a:cubicBezTo>
                    <a:cubicBezTo>
                      <a:pt x="488" y="91"/>
                      <a:pt x="498" y="79"/>
                      <a:pt x="500" y="63"/>
                    </a:cubicBezTo>
                    <a:cubicBezTo>
                      <a:pt x="476" y="49"/>
                      <a:pt x="445" y="45"/>
                      <a:pt x="420" y="35"/>
                    </a:cubicBezTo>
                    <a:cubicBezTo>
                      <a:pt x="369" y="17"/>
                      <a:pt x="318" y="8"/>
                      <a:pt x="265" y="7"/>
                    </a:cubicBezTo>
                    <a:cubicBezTo>
                      <a:pt x="218" y="6"/>
                      <a:pt x="172" y="9"/>
                      <a:pt x="125" y="13"/>
                    </a:cubicBezTo>
                    <a:cubicBezTo>
                      <a:pt x="99" y="15"/>
                      <a:pt x="37" y="0"/>
                      <a:pt x="16" y="19"/>
                    </a:cubicBezTo>
                    <a:cubicBezTo>
                      <a:pt x="0" y="97"/>
                      <a:pt x="0" y="97"/>
                      <a:pt x="0" y="97"/>
                    </a:cubicBezTo>
                    <a:cubicBezTo>
                      <a:pt x="6" y="121"/>
                      <a:pt x="22" y="238"/>
                      <a:pt x="34" y="312"/>
                    </a:cubicBezTo>
                    <a:cubicBezTo>
                      <a:pt x="120" y="296"/>
                      <a:pt x="208" y="287"/>
                      <a:pt x="299" y="287"/>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8" name="Freeform 57"/>
              <p:cNvSpPr>
                <a:spLocks/>
              </p:cNvSpPr>
              <p:nvPr/>
            </p:nvSpPr>
            <p:spPr bwMode="auto">
              <a:xfrm>
                <a:off x="1716" y="-1827"/>
                <a:ext cx="636" cy="1577"/>
              </a:xfrm>
              <a:custGeom>
                <a:avLst/>
                <a:gdLst>
                  <a:gd name="T0" fmla="*/ 126 w 269"/>
                  <a:gd name="T1" fmla="*/ 667 h 667"/>
                  <a:gd name="T2" fmla="*/ 8 w 269"/>
                  <a:gd name="T3" fmla="*/ 393 h 667"/>
                  <a:gd name="T4" fmla="*/ 43 w 269"/>
                  <a:gd name="T5" fmla="*/ 137 h 667"/>
                  <a:gd name="T6" fmla="*/ 70 w 269"/>
                  <a:gd name="T7" fmla="*/ 0 h 667"/>
                  <a:gd name="T8" fmla="*/ 228 w 269"/>
                  <a:gd name="T9" fmla="*/ 21 h 667"/>
                  <a:gd name="T10" fmla="*/ 200 w 269"/>
                  <a:gd name="T11" fmla="*/ 170 h 667"/>
                  <a:gd name="T12" fmla="*/ 165 w 269"/>
                  <a:gd name="T13" fmla="*/ 360 h 667"/>
                  <a:gd name="T14" fmla="*/ 269 w 269"/>
                  <a:gd name="T15" fmla="*/ 614 h 667"/>
                  <a:gd name="T16" fmla="*/ 126 w 269"/>
                  <a:gd name="T17" fmla="*/ 6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667">
                    <a:moveTo>
                      <a:pt x="126" y="667"/>
                    </a:moveTo>
                    <a:cubicBezTo>
                      <a:pt x="101" y="626"/>
                      <a:pt x="40" y="517"/>
                      <a:pt x="8" y="393"/>
                    </a:cubicBezTo>
                    <a:cubicBezTo>
                      <a:pt x="0" y="358"/>
                      <a:pt x="8" y="310"/>
                      <a:pt x="43" y="137"/>
                    </a:cubicBezTo>
                    <a:cubicBezTo>
                      <a:pt x="55" y="83"/>
                      <a:pt x="66" y="27"/>
                      <a:pt x="70" y="0"/>
                    </a:cubicBezTo>
                    <a:cubicBezTo>
                      <a:pt x="228" y="21"/>
                      <a:pt x="228" y="21"/>
                      <a:pt x="228" y="21"/>
                    </a:cubicBezTo>
                    <a:cubicBezTo>
                      <a:pt x="224" y="54"/>
                      <a:pt x="213" y="107"/>
                      <a:pt x="200" y="170"/>
                    </a:cubicBezTo>
                    <a:cubicBezTo>
                      <a:pt x="188" y="230"/>
                      <a:pt x="167" y="330"/>
                      <a:pt x="165" y="360"/>
                    </a:cubicBezTo>
                    <a:cubicBezTo>
                      <a:pt x="192" y="461"/>
                      <a:pt x="254" y="576"/>
                      <a:pt x="269" y="614"/>
                    </a:cubicBezTo>
                    <a:lnTo>
                      <a:pt x="126" y="667"/>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9" name="Freeform 58"/>
              <p:cNvSpPr>
                <a:spLocks/>
              </p:cNvSpPr>
              <p:nvPr/>
            </p:nvSpPr>
            <p:spPr bwMode="auto">
              <a:xfrm>
                <a:off x="3233" y="-1822"/>
                <a:ext cx="651" cy="1581"/>
              </a:xfrm>
              <a:custGeom>
                <a:avLst/>
                <a:gdLst>
                  <a:gd name="T0" fmla="*/ 176 w 275"/>
                  <a:gd name="T1" fmla="*/ 669 h 669"/>
                  <a:gd name="T2" fmla="*/ 28 w 275"/>
                  <a:gd name="T3" fmla="*/ 621 h 669"/>
                  <a:gd name="T4" fmla="*/ 110 w 275"/>
                  <a:gd name="T5" fmla="*/ 367 h 669"/>
                  <a:gd name="T6" fmla="*/ 0 w 275"/>
                  <a:gd name="T7" fmla="*/ 40 h 669"/>
                  <a:gd name="T8" fmla="*/ 173 w 275"/>
                  <a:gd name="T9" fmla="*/ 0 h 669"/>
                  <a:gd name="T10" fmla="*/ 212 w 275"/>
                  <a:gd name="T11" fmla="*/ 135 h 669"/>
                  <a:gd name="T12" fmla="*/ 269 w 275"/>
                  <a:gd name="T13" fmla="*/ 386 h 669"/>
                  <a:gd name="T14" fmla="*/ 176 w 275"/>
                  <a:gd name="T15" fmla="*/ 669 h 6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 h="669">
                    <a:moveTo>
                      <a:pt x="176" y="669"/>
                    </a:moveTo>
                    <a:cubicBezTo>
                      <a:pt x="28" y="621"/>
                      <a:pt x="28" y="621"/>
                      <a:pt x="28" y="621"/>
                    </a:cubicBezTo>
                    <a:cubicBezTo>
                      <a:pt x="42" y="583"/>
                      <a:pt x="92" y="473"/>
                      <a:pt x="110" y="367"/>
                    </a:cubicBezTo>
                    <a:cubicBezTo>
                      <a:pt x="106" y="338"/>
                      <a:pt x="7" y="72"/>
                      <a:pt x="0" y="40"/>
                    </a:cubicBezTo>
                    <a:cubicBezTo>
                      <a:pt x="173" y="0"/>
                      <a:pt x="173" y="0"/>
                      <a:pt x="173" y="0"/>
                    </a:cubicBezTo>
                    <a:cubicBezTo>
                      <a:pt x="179" y="27"/>
                      <a:pt x="196" y="82"/>
                      <a:pt x="212" y="135"/>
                    </a:cubicBezTo>
                    <a:cubicBezTo>
                      <a:pt x="263" y="304"/>
                      <a:pt x="275" y="351"/>
                      <a:pt x="269" y="386"/>
                    </a:cubicBezTo>
                    <a:cubicBezTo>
                      <a:pt x="249" y="513"/>
                      <a:pt x="197" y="626"/>
                      <a:pt x="176" y="669"/>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0" name="Freeform 59"/>
              <p:cNvSpPr>
                <a:spLocks/>
              </p:cNvSpPr>
              <p:nvPr/>
            </p:nvSpPr>
            <p:spPr bwMode="auto">
              <a:xfrm>
                <a:off x="1716" y="-2141"/>
                <a:ext cx="2168" cy="1900"/>
              </a:xfrm>
              <a:custGeom>
                <a:avLst/>
                <a:gdLst>
                  <a:gd name="T0" fmla="*/ 854 w 917"/>
                  <a:gd name="T1" fmla="*/ 270 h 804"/>
                  <a:gd name="T2" fmla="*/ 821 w 917"/>
                  <a:gd name="T3" fmla="*/ 160 h 804"/>
                  <a:gd name="T4" fmla="*/ 821 w 917"/>
                  <a:gd name="T5" fmla="*/ 156 h 804"/>
                  <a:gd name="T6" fmla="*/ 444 w 917"/>
                  <a:gd name="T7" fmla="*/ 0 h 804"/>
                  <a:gd name="T8" fmla="*/ 71 w 917"/>
                  <a:gd name="T9" fmla="*/ 133 h 804"/>
                  <a:gd name="T10" fmla="*/ 70 w 917"/>
                  <a:gd name="T11" fmla="*/ 133 h 804"/>
                  <a:gd name="T12" fmla="*/ 69 w 917"/>
                  <a:gd name="T13" fmla="*/ 138 h 804"/>
                  <a:gd name="T14" fmla="*/ 67 w 917"/>
                  <a:gd name="T15" fmla="*/ 153 h 804"/>
                  <a:gd name="T16" fmla="*/ 43 w 917"/>
                  <a:gd name="T17" fmla="*/ 270 h 804"/>
                  <a:gd name="T18" fmla="*/ 8 w 917"/>
                  <a:gd name="T19" fmla="*/ 526 h 804"/>
                  <a:gd name="T20" fmla="*/ 126 w 917"/>
                  <a:gd name="T21" fmla="*/ 800 h 804"/>
                  <a:gd name="T22" fmla="*/ 206 w 917"/>
                  <a:gd name="T23" fmla="*/ 771 h 804"/>
                  <a:gd name="T24" fmla="*/ 88 w 917"/>
                  <a:gd name="T25" fmla="*/ 498 h 804"/>
                  <a:gd name="T26" fmla="*/ 169 w 917"/>
                  <a:gd name="T27" fmla="*/ 188 h 804"/>
                  <a:gd name="T28" fmla="*/ 288 w 917"/>
                  <a:gd name="T29" fmla="*/ 139 h 804"/>
                  <a:gd name="T30" fmla="*/ 538 w 917"/>
                  <a:gd name="T31" fmla="*/ 108 h 804"/>
                  <a:gd name="T32" fmla="*/ 643 w 917"/>
                  <a:gd name="T33" fmla="*/ 135 h 804"/>
                  <a:gd name="T34" fmla="*/ 745 w 917"/>
                  <a:gd name="T35" fmla="*/ 210 h 804"/>
                  <a:gd name="T36" fmla="*/ 832 w 917"/>
                  <a:gd name="T37" fmla="*/ 511 h 804"/>
                  <a:gd name="T38" fmla="*/ 755 w 917"/>
                  <a:gd name="T39" fmla="*/ 783 h 804"/>
                  <a:gd name="T40" fmla="*/ 818 w 917"/>
                  <a:gd name="T41" fmla="*/ 804 h 804"/>
                  <a:gd name="T42" fmla="*/ 911 w 917"/>
                  <a:gd name="T43" fmla="*/ 521 h 804"/>
                  <a:gd name="T44" fmla="*/ 854 w 917"/>
                  <a:gd name="T45" fmla="*/ 27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7" h="804">
                    <a:moveTo>
                      <a:pt x="854" y="270"/>
                    </a:moveTo>
                    <a:cubicBezTo>
                      <a:pt x="841" y="230"/>
                      <a:pt x="829" y="189"/>
                      <a:pt x="821" y="160"/>
                    </a:cubicBezTo>
                    <a:cubicBezTo>
                      <a:pt x="821" y="158"/>
                      <a:pt x="821" y="157"/>
                      <a:pt x="821" y="156"/>
                    </a:cubicBezTo>
                    <a:cubicBezTo>
                      <a:pt x="821" y="70"/>
                      <a:pt x="652" y="0"/>
                      <a:pt x="444" y="0"/>
                    </a:cubicBezTo>
                    <a:cubicBezTo>
                      <a:pt x="254" y="0"/>
                      <a:pt x="97" y="58"/>
                      <a:pt x="71" y="133"/>
                    </a:cubicBezTo>
                    <a:cubicBezTo>
                      <a:pt x="70" y="133"/>
                      <a:pt x="70" y="133"/>
                      <a:pt x="70" y="133"/>
                    </a:cubicBezTo>
                    <a:cubicBezTo>
                      <a:pt x="70" y="135"/>
                      <a:pt x="69" y="136"/>
                      <a:pt x="69" y="138"/>
                    </a:cubicBezTo>
                    <a:cubicBezTo>
                      <a:pt x="68" y="143"/>
                      <a:pt x="67" y="148"/>
                      <a:pt x="67" y="153"/>
                    </a:cubicBezTo>
                    <a:cubicBezTo>
                      <a:pt x="62" y="182"/>
                      <a:pt x="52" y="227"/>
                      <a:pt x="43" y="270"/>
                    </a:cubicBezTo>
                    <a:cubicBezTo>
                      <a:pt x="8" y="443"/>
                      <a:pt x="0" y="491"/>
                      <a:pt x="8" y="526"/>
                    </a:cubicBezTo>
                    <a:cubicBezTo>
                      <a:pt x="40" y="650"/>
                      <a:pt x="101" y="759"/>
                      <a:pt x="126" y="800"/>
                    </a:cubicBezTo>
                    <a:cubicBezTo>
                      <a:pt x="206" y="771"/>
                      <a:pt x="206" y="771"/>
                      <a:pt x="206" y="771"/>
                    </a:cubicBezTo>
                    <a:cubicBezTo>
                      <a:pt x="199" y="757"/>
                      <a:pt x="124" y="635"/>
                      <a:pt x="88" y="498"/>
                    </a:cubicBezTo>
                    <a:cubicBezTo>
                      <a:pt x="78" y="457"/>
                      <a:pt x="153" y="210"/>
                      <a:pt x="169" y="188"/>
                    </a:cubicBezTo>
                    <a:cubicBezTo>
                      <a:pt x="196" y="152"/>
                      <a:pt x="245" y="152"/>
                      <a:pt x="288" y="139"/>
                    </a:cubicBezTo>
                    <a:cubicBezTo>
                      <a:pt x="368" y="116"/>
                      <a:pt x="454" y="101"/>
                      <a:pt x="538" y="108"/>
                    </a:cubicBezTo>
                    <a:cubicBezTo>
                      <a:pt x="574" y="111"/>
                      <a:pt x="598" y="126"/>
                      <a:pt x="643" y="135"/>
                    </a:cubicBezTo>
                    <a:cubicBezTo>
                      <a:pt x="686" y="144"/>
                      <a:pt x="720" y="158"/>
                      <a:pt x="745" y="210"/>
                    </a:cubicBezTo>
                    <a:cubicBezTo>
                      <a:pt x="810" y="346"/>
                      <a:pt x="843" y="397"/>
                      <a:pt x="832" y="511"/>
                    </a:cubicBezTo>
                    <a:cubicBezTo>
                      <a:pt x="827" y="569"/>
                      <a:pt x="759" y="777"/>
                      <a:pt x="755" y="783"/>
                    </a:cubicBezTo>
                    <a:cubicBezTo>
                      <a:pt x="818" y="804"/>
                      <a:pt x="818" y="804"/>
                      <a:pt x="818" y="804"/>
                    </a:cubicBezTo>
                    <a:cubicBezTo>
                      <a:pt x="839" y="761"/>
                      <a:pt x="891" y="648"/>
                      <a:pt x="911" y="521"/>
                    </a:cubicBezTo>
                    <a:cubicBezTo>
                      <a:pt x="917" y="486"/>
                      <a:pt x="905" y="439"/>
                      <a:pt x="854" y="270"/>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1" name="Freeform 60"/>
              <p:cNvSpPr>
                <a:spLocks/>
              </p:cNvSpPr>
              <p:nvPr/>
            </p:nvSpPr>
            <p:spPr bwMode="auto">
              <a:xfrm>
                <a:off x="2330" y="-1941"/>
                <a:ext cx="903" cy="622"/>
              </a:xfrm>
              <a:custGeom>
                <a:avLst/>
                <a:gdLst>
                  <a:gd name="T0" fmla="*/ 320 w 382"/>
                  <a:gd name="T1" fmla="*/ 24 h 263"/>
                  <a:gd name="T2" fmla="*/ 239 w 382"/>
                  <a:gd name="T3" fmla="*/ 36 h 263"/>
                  <a:gd name="T4" fmla="*/ 56 w 382"/>
                  <a:gd name="T5" fmla="*/ 4 h 263"/>
                  <a:gd name="T6" fmla="*/ 0 w 382"/>
                  <a:gd name="T7" fmla="*/ 90 h 263"/>
                  <a:gd name="T8" fmla="*/ 159 w 382"/>
                  <a:gd name="T9" fmla="*/ 241 h 263"/>
                  <a:gd name="T10" fmla="*/ 164 w 382"/>
                  <a:gd name="T11" fmla="*/ 241 h 263"/>
                  <a:gd name="T12" fmla="*/ 184 w 382"/>
                  <a:gd name="T13" fmla="*/ 262 h 263"/>
                  <a:gd name="T14" fmla="*/ 207 w 382"/>
                  <a:gd name="T15" fmla="*/ 243 h 263"/>
                  <a:gd name="T16" fmla="*/ 315 w 382"/>
                  <a:gd name="T17" fmla="*/ 177 h 263"/>
                  <a:gd name="T18" fmla="*/ 382 w 382"/>
                  <a:gd name="T19" fmla="*/ 0 h 263"/>
                  <a:gd name="T20" fmla="*/ 320 w 382"/>
                  <a:gd name="T21" fmla="*/ 2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263">
                    <a:moveTo>
                      <a:pt x="320" y="24"/>
                    </a:moveTo>
                    <a:cubicBezTo>
                      <a:pt x="293" y="33"/>
                      <a:pt x="268" y="36"/>
                      <a:pt x="239" y="36"/>
                    </a:cubicBezTo>
                    <a:cubicBezTo>
                      <a:pt x="182" y="36"/>
                      <a:pt x="101" y="45"/>
                      <a:pt x="56" y="4"/>
                    </a:cubicBezTo>
                    <a:cubicBezTo>
                      <a:pt x="0" y="90"/>
                      <a:pt x="0" y="90"/>
                      <a:pt x="0" y="90"/>
                    </a:cubicBezTo>
                    <a:cubicBezTo>
                      <a:pt x="27" y="158"/>
                      <a:pt x="86" y="229"/>
                      <a:pt x="159" y="241"/>
                    </a:cubicBezTo>
                    <a:cubicBezTo>
                      <a:pt x="160" y="241"/>
                      <a:pt x="162" y="241"/>
                      <a:pt x="164" y="241"/>
                    </a:cubicBezTo>
                    <a:cubicBezTo>
                      <a:pt x="168" y="249"/>
                      <a:pt x="177" y="259"/>
                      <a:pt x="184" y="262"/>
                    </a:cubicBezTo>
                    <a:cubicBezTo>
                      <a:pt x="186" y="263"/>
                      <a:pt x="195" y="257"/>
                      <a:pt x="207" y="243"/>
                    </a:cubicBezTo>
                    <a:cubicBezTo>
                      <a:pt x="251" y="239"/>
                      <a:pt x="282" y="215"/>
                      <a:pt x="315" y="177"/>
                    </a:cubicBezTo>
                    <a:cubicBezTo>
                      <a:pt x="375" y="108"/>
                      <a:pt x="370" y="57"/>
                      <a:pt x="382" y="0"/>
                    </a:cubicBezTo>
                    <a:cubicBezTo>
                      <a:pt x="364" y="7"/>
                      <a:pt x="340" y="18"/>
                      <a:pt x="320" y="24"/>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2" name="Freeform 61"/>
              <p:cNvSpPr>
                <a:spLocks/>
              </p:cNvSpPr>
              <p:nvPr/>
            </p:nvSpPr>
            <p:spPr bwMode="auto">
              <a:xfrm>
                <a:off x="2203" y="-2508"/>
                <a:ext cx="1123" cy="1071"/>
              </a:xfrm>
              <a:custGeom>
                <a:avLst/>
                <a:gdLst>
                  <a:gd name="T0" fmla="*/ 452 w 475"/>
                  <a:gd name="T1" fmla="*/ 234 h 453"/>
                  <a:gd name="T2" fmla="*/ 240 w 475"/>
                  <a:gd name="T3" fmla="*/ 453 h 453"/>
                  <a:gd name="T4" fmla="*/ 25 w 475"/>
                  <a:gd name="T5" fmla="*/ 234 h 453"/>
                  <a:gd name="T6" fmla="*/ 238 w 475"/>
                  <a:gd name="T7" fmla="*/ 0 h 453"/>
                  <a:gd name="T8" fmla="*/ 452 w 475"/>
                  <a:gd name="T9" fmla="*/ 234 h 453"/>
                </a:gdLst>
                <a:ahLst/>
                <a:cxnLst>
                  <a:cxn ang="0">
                    <a:pos x="T0" y="T1"/>
                  </a:cxn>
                  <a:cxn ang="0">
                    <a:pos x="T2" y="T3"/>
                  </a:cxn>
                  <a:cxn ang="0">
                    <a:pos x="T4" y="T5"/>
                  </a:cxn>
                  <a:cxn ang="0">
                    <a:pos x="T6" y="T7"/>
                  </a:cxn>
                  <a:cxn ang="0">
                    <a:pos x="T8" y="T9"/>
                  </a:cxn>
                </a:cxnLst>
                <a:rect l="0" t="0" r="r" b="b"/>
                <a:pathLst>
                  <a:path w="475" h="453">
                    <a:moveTo>
                      <a:pt x="452" y="234"/>
                    </a:moveTo>
                    <a:cubicBezTo>
                      <a:pt x="424" y="377"/>
                      <a:pt x="358" y="453"/>
                      <a:pt x="240" y="453"/>
                    </a:cubicBezTo>
                    <a:cubicBezTo>
                      <a:pt x="122" y="453"/>
                      <a:pt x="52" y="377"/>
                      <a:pt x="25" y="234"/>
                    </a:cubicBezTo>
                    <a:cubicBezTo>
                      <a:pt x="0" y="101"/>
                      <a:pt x="120" y="0"/>
                      <a:pt x="238" y="0"/>
                    </a:cubicBezTo>
                    <a:cubicBezTo>
                      <a:pt x="356" y="0"/>
                      <a:pt x="475" y="110"/>
                      <a:pt x="452" y="234"/>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3" name="Freeform 62"/>
              <p:cNvSpPr>
                <a:spLocks/>
              </p:cNvSpPr>
              <p:nvPr/>
            </p:nvSpPr>
            <p:spPr bwMode="auto">
              <a:xfrm>
                <a:off x="361" y="187"/>
                <a:ext cx="1147" cy="1083"/>
              </a:xfrm>
              <a:custGeom>
                <a:avLst/>
                <a:gdLst>
                  <a:gd name="T0" fmla="*/ 313 w 485"/>
                  <a:gd name="T1" fmla="*/ 4 h 458"/>
                  <a:gd name="T2" fmla="*/ 331 w 485"/>
                  <a:gd name="T3" fmla="*/ 8 h 458"/>
                  <a:gd name="T4" fmla="*/ 481 w 485"/>
                  <a:gd name="T5" fmla="*/ 226 h 458"/>
                  <a:gd name="T6" fmla="*/ 478 w 485"/>
                  <a:gd name="T7" fmla="*/ 244 h 458"/>
                  <a:gd name="T8" fmla="*/ 172 w 485"/>
                  <a:gd name="T9" fmla="*/ 454 h 458"/>
                  <a:gd name="T10" fmla="*/ 154 w 485"/>
                  <a:gd name="T11" fmla="*/ 451 h 458"/>
                  <a:gd name="T12" fmla="*/ 4 w 485"/>
                  <a:gd name="T13" fmla="*/ 232 h 458"/>
                  <a:gd name="T14" fmla="*/ 7 w 485"/>
                  <a:gd name="T15" fmla="*/ 214 h 458"/>
                  <a:gd name="T16" fmla="*/ 313 w 485"/>
                  <a:gd name="T17" fmla="*/ 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458">
                    <a:moveTo>
                      <a:pt x="313" y="4"/>
                    </a:moveTo>
                    <a:cubicBezTo>
                      <a:pt x="318" y="0"/>
                      <a:pt x="327" y="2"/>
                      <a:pt x="331" y="8"/>
                    </a:cubicBezTo>
                    <a:cubicBezTo>
                      <a:pt x="481" y="226"/>
                      <a:pt x="481" y="226"/>
                      <a:pt x="481" y="226"/>
                    </a:cubicBezTo>
                    <a:cubicBezTo>
                      <a:pt x="485" y="232"/>
                      <a:pt x="483" y="240"/>
                      <a:pt x="478" y="244"/>
                    </a:cubicBezTo>
                    <a:cubicBezTo>
                      <a:pt x="172" y="454"/>
                      <a:pt x="172" y="454"/>
                      <a:pt x="172" y="454"/>
                    </a:cubicBezTo>
                    <a:cubicBezTo>
                      <a:pt x="166" y="458"/>
                      <a:pt x="158" y="457"/>
                      <a:pt x="154" y="451"/>
                    </a:cubicBezTo>
                    <a:cubicBezTo>
                      <a:pt x="4" y="232"/>
                      <a:pt x="4" y="232"/>
                      <a:pt x="4" y="232"/>
                    </a:cubicBezTo>
                    <a:cubicBezTo>
                      <a:pt x="0" y="227"/>
                      <a:pt x="1" y="219"/>
                      <a:pt x="7" y="214"/>
                    </a:cubicBezTo>
                    <a:lnTo>
                      <a:pt x="313" y="4"/>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4" name="Freeform 63"/>
              <p:cNvSpPr>
                <a:spLocks/>
              </p:cNvSpPr>
              <p:nvPr/>
            </p:nvSpPr>
            <p:spPr bwMode="auto">
              <a:xfrm>
                <a:off x="803" y="1116"/>
                <a:ext cx="59" cy="59"/>
              </a:xfrm>
              <a:custGeom>
                <a:avLst/>
                <a:gdLst>
                  <a:gd name="T0" fmla="*/ 6 w 25"/>
                  <a:gd name="T1" fmla="*/ 4 h 25"/>
                  <a:gd name="T2" fmla="*/ 21 w 25"/>
                  <a:gd name="T3" fmla="*/ 6 h 25"/>
                  <a:gd name="T4" fmla="*/ 19 w 25"/>
                  <a:gd name="T5" fmla="*/ 22 h 25"/>
                  <a:gd name="T6" fmla="*/ 3 w 25"/>
                  <a:gd name="T7" fmla="*/ 19 h 25"/>
                  <a:gd name="T8" fmla="*/ 6 w 25"/>
                  <a:gd name="T9" fmla="*/ 4 h 25"/>
                </a:gdLst>
                <a:ahLst/>
                <a:cxnLst>
                  <a:cxn ang="0">
                    <a:pos x="T0" y="T1"/>
                  </a:cxn>
                  <a:cxn ang="0">
                    <a:pos x="T2" y="T3"/>
                  </a:cxn>
                  <a:cxn ang="0">
                    <a:pos x="T4" y="T5"/>
                  </a:cxn>
                  <a:cxn ang="0">
                    <a:pos x="T6" y="T7"/>
                  </a:cxn>
                  <a:cxn ang="0">
                    <a:pos x="T8" y="T9"/>
                  </a:cxn>
                </a:cxnLst>
                <a:rect l="0" t="0" r="r" b="b"/>
                <a:pathLst>
                  <a:path w="25" h="25">
                    <a:moveTo>
                      <a:pt x="6" y="4"/>
                    </a:moveTo>
                    <a:cubicBezTo>
                      <a:pt x="11" y="0"/>
                      <a:pt x="18" y="1"/>
                      <a:pt x="21" y="6"/>
                    </a:cubicBezTo>
                    <a:cubicBezTo>
                      <a:pt x="25" y="11"/>
                      <a:pt x="23" y="18"/>
                      <a:pt x="19" y="22"/>
                    </a:cubicBezTo>
                    <a:cubicBezTo>
                      <a:pt x="14" y="25"/>
                      <a:pt x="7" y="24"/>
                      <a:pt x="3" y="19"/>
                    </a:cubicBezTo>
                    <a:cubicBezTo>
                      <a:pt x="0" y="14"/>
                      <a:pt x="1" y="7"/>
                      <a:pt x="6" y="4"/>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5" name="Freeform 64"/>
              <p:cNvSpPr>
                <a:spLocks/>
              </p:cNvSpPr>
              <p:nvPr/>
            </p:nvSpPr>
            <p:spPr bwMode="auto">
              <a:xfrm>
                <a:off x="893" y="1055"/>
                <a:ext cx="59" cy="59"/>
              </a:xfrm>
              <a:custGeom>
                <a:avLst/>
                <a:gdLst>
                  <a:gd name="T0" fmla="*/ 6 w 25"/>
                  <a:gd name="T1" fmla="*/ 3 h 25"/>
                  <a:gd name="T2" fmla="*/ 21 w 25"/>
                  <a:gd name="T3" fmla="*/ 6 h 25"/>
                  <a:gd name="T4" fmla="*/ 18 w 25"/>
                  <a:gd name="T5" fmla="*/ 22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2"/>
                    </a:cubicBezTo>
                    <a:cubicBezTo>
                      <a:pt x="13"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6" name="Freeform 65"/>
              <p:cNvSpPr>
                <a:spLocks/>
              </p:cNvSpPr>
              <p:nvPr/>
            </p:nvSpPr>
            <p:spPr bwMode="auto">
              <a:xfrm>
                <a:off x="602" y="348"/>
                <a:ext cx="669" cy="759"/>
              </a:xfrm>
              <a:custGeom>
                <a:avLst/>
                <a:gdLst>
                  <a:gd name="T0" fmla="*/ 279 w 669"/>
                  <a:gd name="T1" fmla="*/ 0 h 759"/>
                  <a:gd name="T2" fmla="*/ 669 w 669"/>
                  <a:gd name="T3" fmla="*/ 567 h 759"/>
                  <a:gd name="T4" fmla="*/ 390 w 669"/>
                  <a:gd name="T5" fmla="*/ 759 h 759"/>
                  <a:gd name="T6" fmla="*/ 0 w 669"/>
                  <a:gd name="T7" fmla="*/ 191 h 759"/>
                  <a:gd name="T8" fmla="*/ 279 w 669"/>
                  <a:gd name="T9" fmla="*/ 0 h 759"/>
                </a:gdLst>
                <a:ahLst/>
                <a:cxnLst>
                  <a:cxn ang="0">
                    <a:pos x="T0" y="T1"/>
                  </a:cxn>
                  <a:cxn ang="0">
                    <a:pos x="T2" y="T3"/>
                  </a:cxn>
                  <a:cxn ang="0">
                    <a:pos x="T4" y="T5"/>
                  </a:cxn>
                  <a:cxn ang="0">
                    <a:pos x="T6" y="T7"/>
                  </a:cxn>
                  <a:cxn ang="0">
                    <a:pos x="T8" y="T9"/>
                  </a:cxn>
                </a:cxnLst>
                <a:rect l="0" t="0" r="r" b="b"/>
                <a:pathLst>
                  <a:path w="669" h="759">
                    <a:moveTo>
                      <a:pt x="279" y="0"/>
                    </a:moveTo>
                    <a:lnTo>
                      <a:pt x="669" y="567"/>
                    </a:lnTo>
                    <a:lnTo>
                      <a:pt x="390" y="759"/>
                    </a:lnTo>
                    <a:lnTo>
                      <a:pt x="0" y="191"/>
                    </a:lnTo>
                    <a:lnTo>
                      <a:pt x="279" y="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7" name="Freeform 66"/>
              <p:cNvSpPr>
                <a:spLocks/>
              </p:cNvSpPr>
              <p:nvPr/>
            </p:nvSpPr>
            <p:spPr bwMode="auto">
              <a:xfrm>
                <a:off x="983" y="993"/>
                <a:ext cx="59" cy="59"/>
              </a:xfrm>
              <a:custGeom>
                <a:avLst/>
                <a:gdLst>
                  <a:gd name="T0" fmla="*/ 6 w 25"/>
                  <a:gd name="T1" fmla="*/ 3 h 25"/>
                  <a:gd name="T2" fmla="*/ 21 w 25"/>
                  <a:gd name="T3" fmla="*/ 6 h 25"/>
                  <a:gd name="T4" fmla="*/ 18 w 25"/>
                  <a:gd name="T5" fmla="*/ 21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1"/>
                    </a:cubicBezTo>
                    <a:cubicBezTo>
                      <a:pt x="13" y="25"/>
                      <a:pt x="6"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8" name="Freeform 67"/>
              <p:cNvSpPr>
                <a:spLocks/>
              </p:cNvSpPr>
              <p:nvPr/>
            </p:nvSpPr>
            <p:spPr bwMode="auto">
              <a:xfrm>
                <a:off x="1070" y="930"/>
                <a:ext cx="59" cy="59"/>
              </a:xfrm>
              <a:custGeom>
                <a:avLst/>
                <a:gdLst>
                  <a:gd name="T0" fmla="*/ 6 w 25"/>
                  <a:gd name="T1" fmla="*/ 3 h 25"/>
                  <a:gd name="T2" fmla="*/ 21 w 25"/>
                  <a:gd name="T3" fmla="*/ 6 h 25"/>
                  <a:gd name="T4" fmla="*/ 19 w 25"/>
                  <a:gd name="T5" fmla="*/ 22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4" y="18"/>
                      <a:pt x="19" y="22"/>
                    </a:cubicBezTo>
                    <a:cubicBezTo>
                      <a:pt x="14"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9" name="Freeform 68"/>
              <p:cNvSpPr>
                <a:spLocks/>
              </p:cNvSpPr>
              <p:nvPr/>
            </p:nvSpPr>
            <p:spPr bwMode="auto">
              <a:xfrm>
                <a:off x="1160" y="868"/>
                <a:ext cx="59" cy="59"/>
              </a:xfrm>
              <a:custGeom>
                <a:avLst/>
                <a:gdLst>
                  <a:gd name="T0" fmla="*/ 6 w 25"/>
                  <a:gd name="T1" fmla="*/ 3 h 25"/>
                  <a:gd name="T2" fmla="*/ 21 w 25"/>
                  <a:gd name="T3" fmla="*/ 6 h 25"/>
                  <a:gd name="T4" fmla="*/ 18 w 25"/>
                  <a:gd name="T5" fmla="*/ 21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1"/>
                    </a:cubicBezTo>
                    <a:cubicBezTo>
                      <a:pt x="13"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0" name="Freeform 69"/>
              <p:cNvSpPr>
                <a:spLocks/>
              </p:cNvSpPr>
              <p:nvPr/>
            </p:nvSpPr>
            <p:spPr bwMode="auto">
              <a:xfrm>
                <a:off x="1250" y="807"/>
                <a:ext cx="59" cy="59"/>
              </a:xfrm>
              <a:custGeom>
                <a:avLst/>
                <a:gdLst>
                  <a:gd name="T0" fmla="*/ 6 w 25"/>
                  <a:gd name="T1" fmla="*/ 3 h 25"/>
                  <a:gd name="T2" fmla="*/ 21 w 25"/>
                  <a:gd name="T3" fmla="*/ 6 h 25"/>
                  <a:gd name="T4" fmla="*/ 18 w 25"/>
                  <a:gd name="T5" fmla="*/ 21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1"/>
                    </a:cubicBezTo>
                    <a:cubicBezTo>
                      <a:pt x="13"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1" name="Freeform 70"/>
              <p:cNvSpPr>
                <a:spLocks/>
              </p:cNvSpPr>
              <p:nvPr/>
            </p:nvSpPr>
            <p:spPr bwMode="auto">
              <a:xfrm>
                <a:off x="1340" y="745"/>
                <a:ext cx="57" cy="59"/>
              </a:xfrm>
              <a:custGeom>
                <a:avLst/>
                <a:gdLst>
                  <a:gd name="T0" fmla="*/ 6 w 24"/>
                  <a:gd name="T1" fmla="*/ 3 h 25"/>
                  <a:gd name="T2" fmla="*/ 21 w 24"/>
                  <a:gd name="T3" fmla="*/ 6 h 25"/>
                  <a:gd name="T4" fmla="*/ 18 w 24"/>
                  <a:gd name="T5" fmla="*/ 21 h 25"/>
                  <a:gd name="T6" fmla="*/ 3 w 24"/>
                  <a:gd name="T7" fmla="*/ 19 h 25"/>
                  <a:gd name="T8" fmla="*/ 6 w 24"/>
                  <a:gd name="T9" fmla="*/ 3 h 25"/>
                </a:gdLst>
                <a:ahLst/>
                <a:cxnLst>
                  <a:cxn ang="0">
                    <a:pos x="T0" y="T1"/>
                  </a:cxn>
                  <a:cxn ang="0">
                    <a:pos x="T2" y="T3"/>
                  </a:cxn>
                  <a:cxn ang="0">
                    <a:pos x="T4" y="T5"/>
                  </a:cxn>
                  <a:cxn ang="0">
                    <a:pos x="T6" y="T7"/>
                  </a:cxn>
                  <a:cxn ang="0">
                    <a:pos x="T8" y="T9"/>
                  </a:cxn>
                </a:cxnLst>
                <a:rect l="0" t="0" r="r" b="b"/>
                <a:pathLst>
                  <a:path w="24" h="25">
                    <a:moveTo>
                      <a:pt x="6" y="3"/>
                    </a:moveTo>
                    <a:cubicBezTo>
                      <a:pt x="11" y="0"/>
                      <a:pt x="18" y="1"/>
                      <a:pt x="21" y="6"/>
                    </a:cubicBezTo>
                    <a:cubicBezTo>
                      <a:pt x="24" y="11"/>
                      <a:pt x="23" y="18"/>
                      <a:pt x="18" y="21"/>
                    </a:cubicBezTo>
                    <a:cubicBezTo>
                      <a:pt x="13" y="25"/>
                      <a:pt x="6"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2" name="Freeform 71"/>
              <p:cNvSpPr>
                <a:spLocks/>
              </p:cNvSpPr>
              <p:nvPr/>
            </p:nvSpPr>
            <p:spPr bwMode="auto">
              <a:xfrm>
                <a:off x="716" y="717"/>
                <a:ext cx="792" cy="553"/>
              </a:xfrm>
              <a:custGeom>
                <a:avLst/>
                <a:gdLst>
                  <a:gd name="T0" fmla="*/ 0 w 335"/>
                  <a:gd name="T1" fmla="*/ 221 h 234"/>
                  <a:gd name="T2" fmla="*/ 4 w 335"/>
                  <a:gd name="T3" fmla="*/ 227 h 234"/>
                  <a:gd name="T4" fmla="*/ 22 w 335"/>
                  <a:gd name="T5" fmla="*/ 230 h 234"/>
                  <a:gd name="T6" fmla="*/ 328 w 335"/>
                  <a:gd name="T7" fmla="*/ 20 h 234"/>
                  <a:gd name="T8" fmla="*/ 331 w 335"/>
                  <a:gd name="T9" fmla="*/ 2 h 234"/>
                  <a:gd name="T10" fmla="*/ 329 w 335"/>
                  <a:gd name="T11" fmla="*/ 0 h 234"/>
                  <a:gd name="T12" fmla="*/ 0 w 335"/>
                  <a:gd name="T13" fmla="*/ 221 h 234"/>
                </a:gdLst>
                <a:ahLst/>
                <a:cxnLst>
                  <a:cxn ang="0">
                    <a:pos x="T0" y="T1"/>
                  </a:cxn>
                  <a:cxn ang="0">
                    <a:pos x="T2" y="T3"/>
                  </a:cxn>
                  <a:cxn ang="0">
                    <a:pos x="T4" y="T5"/>
                  </a:cxn>
                  <a:cxn ang="0">
                    <a:pos x="T6" y="T7"/>
                  </a:cxn>
                  <a:cxn ang="0">
                    <a:pos x="T8" y="T9"/>
                  </a:cxn>
                  <a:cxn ang="0">
                    <a:pos x="T10" y="T11"/>
                  </a:cxn>
                  <a:cxn ang="0">
                    <a:pos x="T12" y="T13"/>
                  </a:cxn>
                </a:cxnLst>
                <a:rect l="0" t="0" r="r" b="b"/>
                <a:pathLst>
                  <a:path w="335" h="234">
                    <a:moveTo>
                      <a:pt x="0" y="221"/>
                    </a:moveTo>
                    <a:cubicBezTo>
                      <a:pt x="4" y="227"/>
                      <a:pt x="4" y="227"/>
                      <a:pt x="4" y="227"/>
                    </a:cubicBezTo>
                    <a:cubicBezTo>
                      <a:pt x="8" y="233"/>
                      <a:pt x="16" y="234"/>
                      <a:pt x="22" y="230"/>
                    </a:cubicBezTo>
                    <a:cubicBezTo>
                      <a:pt x="328" y="20"/>
                      <a:pt x="328" y="20"/>
                      <a:pt x="328" y="20"/>
                    </a:cubicBezTo>
                    <a:cubicBezTo>
                      <a:pt x="333" y="16"/>
                      <a:pt x="335" y="8"/>
                      <a:pt x="331" y="2"/>
                    </a:cubicBezTo>
                    <a:cubicBezTo>
                      <a:pt x="329" y="0"/>
                      <a:pt x="329" y="0"/>
                      <a:pt x="329" y="0"/>
                    </a:cubicBezTo>
                    <a:lnTo>
                      <a:pt x="0" y="221"/>
                    </a:ln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3" name="Freeform 72"/>
              <p:cNvSpPr>
                <a:spLocks/>
              </p:cNvSpPr>
              <p:nvPr/>
            </p:nvSpPr>
            <p:spPr bwMode="auto">
              <a:xfrm>
                <a:off x="813" y="1130"/>
                <a:ext cx="80" cy="93"/>
              </a:xfrm>
              <a:custGeom>
                <a:avLst/>
                <a:gdLst>
                  <a:gd name="T0" fmla="*/ 6 w 34"/>
                  <a:gd name="T1" fmla="*/ 2 h 39"/>
                  <a:gd name="T2" fmla="*/ 18 w 34"/>
                  <a:gd name="T3" fmla="*/ 5 h 39"/>
                  <a:gd name="T4" fmla="*/ 31 w 34"/>
                  <a:gd name="T5" fmla="*/ 23 h 39"/>
                  <a:gd name="T6" fmla="*/ 29 w 34"/>
                  <a:gd name="T7" fmla="*/ 36 h 39"/>
                  <a:gd name="T8" fmla="*/ 29 w 34"/>
                  <a:gd name="T9" fmla="*/ 36 h 39"/>
                  <a:gd name="T10" fmla="*/ 16 w 34"/>
                  <a:gd name="T11" fmla="*/ 34 h 39"/>
                  <a:gd name="T12" fmla="*/ 3 w 34"/>
                  <a:gd name="T13" fmla="*/ 16 h 39"/>
                  <a:gd name="T14" fmla="*/ 6 w 34"/>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9">
                    <a:moveTo>
                      <a:pt x="6" y="2"/>
                    </a:moveTo>
                    <a:cubicBezTo>
                      <a:pt x="10" y="0"/>
                      <a:pt x="15" y="1"/>
                      <a:pt x="18" y="5"/>
                    </a:cubicBezTo>
                    <a:cubicBezTo>
                      <a:pt x="31" y="23"/>
                      <a:pt x="31" y="23"/>
                      <a:pt x="31" y="23"/>
                    </a:cubicBezTo>
                    <a:cubicBezTo>
                      <a:pt x="34" y="28"/>
                      <a:pt x="33" y="34"/>
                      <a:pt x="29" y="36"/>
                    </a:cubicBezTo>
                    <a:cubicBezTo>
                      <a:pt x="29" y="36"/>
                      <a:pt x="29" y="36"/>
                      <a:pt x="29" y="36"/>
                    </a:cubicBezTo>
                    <a:cubicBezTo>
                      <a:pt x="25" y="39"/>
                      <a:pt x="19" y="38"/>
                      <a:pt x="16" y="34"/>
                    </a:cubicBezTo>
                    <a:cubicBezTo>
                      <a:pt x="3" y="16"/>
                      <a:pt x="3" y="16"/>
                      <a:pt x="3" y="16"/>
                    </a:cubicBezTo>
                    <a:cubicBezTo>
                      <a:pt x="0" y="11"/>
                      <a:pt x="1" y="5"/>
                      <a:pt x="6" y="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4" name="Freeform 73"/>
              <p:cNvSpPr>
                <a:spLocks/>
              </p:cNvSpPr>
              <p:nvPr/>
            </p:nvSpPr>
            <p:spPr bwMode="auto">
              <a:xfrm>
                <a:off x="824" y="1147"/>
                <a:ext cx="60" cy="59"/>
              </a:xfrm>
              <a:custGeom>
                <a:avLst/>
                <a:gdLst>
                  <a:gd name="T0" fmla="*/ 0 w 60"/>
                  <a:gd name="T1" fmla="*/ 24 h 59"/>
                  <a:gd name="T2" fmla="*/ 24 w 60"/>
                  <a:gd name="T3" fmla="*/ 59 h 59"/>
                  <a:gd name="T4" fmla="*/ 60 w 60"/>
                  <a:gd name="T5" fmla="*/ 35 h 59"/>
                  <a:gd name="T6" fmla="*/ 36 w 60"/>
                  <a:gd name="T7" fmla="*/ 0 h 59"/>
                  <a:gd name="T8" fmla="*/ 0 w 60"/>
                  <a:gd name="T9" fmla="*/ 24 h 59"/>
                </a:gdLst>
                <a:ahLst/>
                <a:cxnLst>
                  <a:cxn ang="0">
                    <a:pos x="T0" y="T1"/>
                  </a:cxn>
                  <a:cxn ang="0">
                    <a:pos x="T2" y="T3"/>
                  </a:cxn>
                  <a:cxn ang="0">
                    <a:pos x="T4" y="T5"/>
                  </a:cxn>
                  <a:cxn ang="0">
                    <a:pos x="T6" y="T7"/>
                  </a:cxn>
                  <a:cxn ang="0">
                    <a:pos x="T8" y="T9"/>
                  </a:cxn>
                </a:cxnLst>
                <a:rect l="0" t="0" r="r" b="b"/>
                <a:pathLst>
                  <a:path w="60" h="59">
                    <a:moveTo>
                      <a:pt x="0" y="24"/>
                    </a:moveTo>
                    <a:lnTo>
                      <a:pt x="24" y="59"/>
                    </a:lnTo>
                    <a:lnTo>
                      <a:pt x="60" y="35"/>
                    </a:lnTo>
                    <a:lnTo>
                      <a:pt x="36"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5" name="Freeform 74"/>
              <p:cNvSpPr>
                <a:spLocks/>
              </p:cNvSpPr>
              <p:nvPr/>
            </p:nvSpPr>
            <p:spPr bwMode="auto">
              <a:xfrm>
                <a:off x="902" y="1069"/>
                <a:ext cx="81" cy="92"/>
              </a:xfrm>
              <a:custGeom>
                <a:avLst/>
                <a:gdLst>
                  <a:gd name="T0" fmla="*/ 5 w 34"/>
                  <a:gd name="T1" fmla="*/ 2 h 39"/>
                  <a:gd name="T2" fmla="*/ 18 w 34"/>
                  <a:gd name="T3" fmla="*/ 5 h 39"/>
                  <a:gd name="T4" fmla="*/ 31 w 34"/>
                  <a:gd name="T5" fmla="*/ 23 h 39"/>
                  <a:gd name="T6" fmla="*/ 29 w 34"/>
                  <a:gd name="T7" fmla="*/ 36 h 39"/>
                  <a:gd name="T8" fmla="*/ 29 w 34"/>
                  <a:gd name="T9" fmla="*/ 36 h 39"/>
                  <a:gd name="T10" fmla="*/ 16 w 34"/>
                  <a:gd name="T11" fmla="*/ 34 h 39"/>
                  <a:gd name="T12" fmla="*/ 3 w 34"/>
                  <a:gd name="T13" fmla="*/ 16 h 39"/>
                  <a:gd name="T14" fmla="*/ 5 w 34"/>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9">
                    <a:moveTo>
                      <a:pt x="5" y="2"/>
                    </a:moveTo>
                    <a:cubicBezTo>
                      <a:pt x="10" y="0"/>
                      <a:pt x="15" y="1"/>
                      <a:pt x="18" y="5"/>
                    </a:cubicBezTo>
                    <a:cubicBezTo>
                      <a:pt x="31" y="23"/>
                      <a:pt x="31" y="23"/>
                      <a:pt x="31" y="23"/>
                    </a:cubicBezTo>
                    <a:cubicBezTo>
                      <a:pt x="34" y="28"/>
                      <a:pt x="33" y="34"/>
                      <a:pt x="29" y="36"/>
                    </a:cubicBezTo>
                    <a:cubicBezTo>
                      <a:pt x="29" y="36"/>
                      <a:pt x="29" y="36"/>
                      <a:pt x="29" y="36"/>
                    </a:cubicBezTo>
                    <a:cubicBezTo>
                      <a:pt x="25" y="39"/>
                      <a:pt x="19" y="38"/>
                      <a:pt x="16" y="34"/>
                    </a:cubicBezTo>
                    <a:cubicBezTo>
                      <a:pt x="3" y="16"/>
                      <a:pt x="3" y="16"/>
                      <a:pt x="3" y="16"/>
                    </a:cubicBezTo>
                    <a:cubicBezTo>
                      <a:pt x="0" y="11"/>
                      <a:pt x="1" y="5"/>
                      <a:pt x="5" y="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6" name="Freeform 75"/>
              <p:cNvSpPr>
                <a:spLocks/>
              </p:cNvSpPr>
              <p:nvPr/>
            </p:nvSpPr>
            <p:spPr bwMode="auto">
              <a:xfrm>
                <a:off x="912" y="1086"/>
                <a:ext cx="61" cy="59"/>
              </a:xfrm>
              <a:custGeom>
                <a:avLst/>
                <a:gdLst>
                  <a:gd name="T0" fmla="*/ 0 w 61"/>
                  <a:gd name="T1" fmla="*/ 23 h 59"/>
                  <a:gd name="T2" fmla="*/ 26 w 61"/>
                  <a:gd name="T3" fmla="*/ 59 h 59"/>
                  <a:gd name="T4" fmla="*/ 61 w 61"/>
                  <a:gd name="T5" fmla="*/ 35 h 59"/>
                  <a:gd name="T6" fmla="*/ 35 w 61"/>
                  <a:gd name="T7" fmla="*/ 0 h 59"/>
                  <a:gd name="T8" fmla="*/ 0 w 61"/>
                  <a:gd name="T9" fmla="*/ 23 h 59"/>
                </a:gdLst>
                <a:ahLst/>
                <a:cxnLst>
                  <a:cxn ang="0">
                    <a:pos x="T0" y="T1"/>
                  </a:cxn>
                  <a:cxn ang="0">
                    <a:pos x="T2" y="T3"/>
                  </a:cxn>
                  <a:cxn ang="0">
                    <a:pos x="T4" y="T5"/>
                  </a:cxn>
                  <a:cxn ang="0">
                    <a:pos x="T6" y="T7"/>
                  </a:cxn>
                  <a:cxn ang="0">
                    <a:pos x="T8" y="T9"/>
                  </a:cxn>
                </a:cxnLst>
                <a:rect l="0" t="0" r="r" b="b"/>
                <a:pathLst>
                  <a:path w="61" h="59">
                    <a:moveTo>
                      <a:pt x="0" y="23"/>
                    </a:moveTo>
                    <a:lnTo>
                      <a:pt x="26" y="59"/>
                    </a:lnTo>
                    <a:lnTo>
                      <a:pt x="61" y="35"/>
                    </a:lnTo>
                    <a:lnTo>
                      <a:pt x="35" y="0"/>
                    </a:lnTo>
                    <a:lnTo>
                      <a:pt x="0" y="2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7" name="Freeform 76"/>
              <p:cNvSpPr>
                <a:spLocks/>
              </p:cNvSpPr>
              <p:nvPr/>
            </p:nvSpPr>
            <p:spPr bwMode="auto">
              <a:xfrm>
                <a:off x="992" y="1008"/>
                <a:ext cx="81" cy="92"/>
              </a:xfrm>
              <a:custGeom>
                <a:avLst/>
                <a:gdLst>
                  <a:gd name="T0" fmla="*/ 5 w 34"/>
                  <a:gd name="T1" fmla="*/ 2 h 39"/>
                  <a:gd name="T2" fmla="*/ 18 w 34"/>
                  <a:gd name="T3" fmla="*/ 5 h 39"/>
                  <a:gd name="T4" fmla="*/ 31 w 34"/>
                  <a:gd name="T5" fmla="*/ 23 h 39"/>
                  <a:gd name="T6" fmla="*/ 29 w 34"/>
                  <a:gd name="T7" fmla="*/ 36 h 39"/>
                  <a:gd name="T8" fmla="*/ 29 w 34"/>
                  <a:gd name="T9" fmla="*/ 36 h 39"/>
                  <a:gd name="T10" fmla="*/ 16 w 34"/>
                  <a:gd name="T11" fmla="*/ 34 h 39"/>
                  <a:gd name="T12" fmla="*/ 3 w 34"/>
                  <a:gd name="T13" fmla="*/ 15 h 39"/>
                  <a:gd name="T14" fmla="*/ 5 w 34"/>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9">
                    <a:moveTo>
                      <a:pt x="5" y="2"/>
                    </a:moveTo>
                    <a:cubicBezTo>
                      <a:pt x="9" y="0"/>
                      <a:pt x="15" y="1"/>
                      <a:pt x="18" y="5"/>
                    </a:cubicBezTo>
                    <a:cubicBezTo>
                      <a:pt x="31" y="23"/>
                      <a:pt x="31" y="23"/>
                      <a:pt x="31" y="23"/>
                    </a:cubicBezTo>
                    <a:cubicBezTo>
                      <a:pt x="34" y="28"/>
                      <a:pt x="33" y="34"/>
                      <a:pt x="29" y="36"/>
                    </a:cubicBezTo>
                    <a:cubicBezTo>
                      <a:pt x="29" y="36"/>
                      <a:pt x="29" y="36"/>
                      <a:pt x="29" y="36"/>
                    </a:cubicBezTo>
                    <a:cubicBezTo>
                      <a:pt x="25" y="39"/>
                      <a:pt x="19" y="38"/>
                      <a:pt x="16" y="34"/>
                    </a:cubicBezTo>
                    <a:cubicBezTo>
                      <a:pt x="3" y="15"/>
                      <a:pt x="3" y="15"/>
                      <a:pt x="3" y="15"/>
                    </a:cubicBezTo>
                    <a:cubicBezTo>
                      <a:pt x="0" y="11"/>
                      <a:pt x="1" y="5"/>
                      <a:pt x="5" y="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8" name="Freeform 77"/>
              <p:cNvSpPr>
                <a:spLocks/>
              </p:cNvSpPr>
              <p:nvPr/>
            </p:nvSpPr>
            <p:spPr bwMode="auto">
              <a:xfrm>
                <a:off x="1002" y="1024"/>
                <a:ext cx="61" cy="59"/>
              </a:xfrm>
              <a:custGeom>
                <a:avLst/>
                <a:gdLst>
                  <a:gd name="T0" fmla="*/ 0 w 61"/>
                  <a:gd name="T1" fmla="*/ 24 h 59"/>
                  <a:gd name="T2" fmla="*/ 26 w 61"/>
                  <a:gd name="T3" fmla="*/ 59 h 59"/>
                  <a:gd name="T4" fmla="*/ 61 w 61"/>
                  <a:gd name="T5" fmla="*/ 36 h 59"/>
                  <a:gd name="T6" fmla="*/ 35 w 61"/>
                  <a:gd name="T7" fmla="*/ 0 h 59"/>
                  <a:gd name="T8" fmla="*/ 0 w 61"/>
                  <a:gd name="T9" fmla="*/ 24 h 59"/>
                </a:gdLst>
                <a:ahLst/>
                <a:cxnLst>
                  <a:cxn ang="0">
                    <a:pos x="T0" y="T1"/>
                  </a:cxn>
                  <a:cxn ang="0">
                    <a:pos x="T2" y="T3"/>
                  </a:cxn>
                  <a:cxn ang="0">
                    <a:pos x="T4" y="T5"/>
                  </a:cxn>
                  <a:cxn ang="0">
                    <a:pos x="T6" y="T7"/>
                  </a:cxn>
                  <a:cxn ang="0">
                    <a:pos x="T8" y="T9"/>
                  </a:cxn>
                </a:cxnLst>
                <a:rect l="0" t="0" r="r" b="b"/>
                <a:pathLst>
                  <a:path w="61" h="59">
                    <a:moveTo>
                      <a:pt x="0" y="24"/>
                    </a:moveTo>
                    <a:lnTo>
                      <a:pt x="26" y="59"/>
                    </a:lnTo>
                    <a:lnTo>
                      <a:pt x="61" y="36"/>
                    </a:lnTo>
                    <a:lnTo>
                      <a:pt x="35"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9" name="Freeform 78"/>
              <p:cNvSpPr>
                <a:spLocks/>
              </p:cNvSpPr>
              <p:nvPr/>
            </p:nvSpPr>
            <p:spPr bwMode="auto">
              <a:xfrm>
                <a:off x="1082" y="944"/>
                <a:ext cx="81" cy="94"/>
              </a:xfrm>
              <a:custGeom>
                <a:avLst/>
                <a:gdLst>
                  <a:gd name="T0" fmla="*/ 5 w 34"/>
                  <a:gd name="T1" fmla="*/ 3 h 40"/>
                  <a:gd name="T2" fmla="*/ 18 w 34"/>
                  <a:gd name="T3" fmla="*/ 6 h 40"/>
                  <a:gd name="T4" fmla="*/ 31 w 34"/>
                  <a:gd name="T5" fmla="*/ 24 h 40"/>
                  <a:gd name="T6" fmla="*/ 29 w 34"/>
                  <a:gd name="T7" fmla="*/ 37 h 40"/>
                  <a:gd name="T8" fmla="*/ 29 w 34"/>
                  <a:gd name="T9" fmla="*/ 37 h 40"/>
                  <a:gd name="T10" fmla="*/ 16 w 34"/>
                  <a:gd name="T11" fmla="*/ 34 h 40"/>
                  <a:gd name="T12" fmla="*/ 3 w 34"/>
                  <a:gd name="T13" fmla="*/ 16 h 40"/>
                  <a:gd name="T14" fmla="*/ 5 w 34"/>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0">
                    <a:moveTo>
                      <a:pt x="5" y="3"/>
                    </a:moveTo>
                    <a:cubicBezTo>
                      <a:pt x="9" y="0"/>
                      <a:pt x="15" y="2"/>
                      <a:pt x="18" y="6"/>
                    </a:cubicBezTo>
                    <a:cubicBezTo>
                      <a:pt x="31" y="24"/>
                      <a:pt x="31" y="24"/>
                      <a:pt x="31" y="24"/>
                    </a:cubicBezTo>
                    <a:cubicBezTo>
                      <a:pt x="34" y="29"/>
                      <a:pt x="33" y="34"/>
                      <a:pt x="29" y="37"/>
                    </a:cubicBezTo>
                    <a:cubicBezTo>
                      <a:pt x="29" y="37"/>
                      <a:pt x="29" y="37"/>
                      <a:pt x="29" y="37"/>
                    </a:cubicBezTo>
                    <a:cubicBezTo>
                      <a:pt x="24" y="40"/>
                      <a:pt x="19" y="39"/>
                      <a:pt x="16"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0" name="Freeform 79"/>
              <p:cNvSpPr>
                <a:spLocks/>
              </p:cNvSpPr>
              <p:nvPr/>
            </p:nvSpPr>
            <p:spPr bwMode="auto">
              <a:xfrm>
                <a:off x="1092" y="963"/>
                <a:ext cx="59" cy="59"/>
              </a:xfrm>
              <a:custGeom>
                <a:avLst/>
                <a:gdLst>
                  <a:gd name="T0" fmla="*/ 0 w 59"/>
                  <a:gd name="T1" fmla="*/ 23 h 59"/>
                  <a:gd name="T2" fmla="*/ 23 w 59"/>
                  <a:gd name="T3" fmla="*/ 59 h 59"/>
                  <a:gd name="T4" fmla="*/ 59 w 59"/>
                  <a:gd name="T5" fmla="*/ 35 h 59"/>
                  <a:gd name="T6" fmla="*/ 35 w 59"/>
                  <a:gd name="T7" fmla="*/ 0 h 59"/>
                  <a:gd name="T8" fmla="*/ 0 w 59"/>
                  <a:gd name="T9" fmla="*/ 23 h 59"/>
                </a:gdLst>
                <a:ahLst/>
                <a:cxnLst>
                  <a:cxn ang="0">
                    <a:pos x="T0" y="T1"/>
                  </a:cxn>
                  <a:cxn ang="0">
                    <a:pos x="T2" y="T3"/>
                  </a:cxn>
                  <a:cxn ang="0">
                    <a:pos x="T4" y="T5"/>
                  </a:cxn>
                  <a:cxn ang="0">
                    <a:pos x="T6" y="T7"/>
                  </a:cxn>
                  <a:cxn ang="0">
                    <a:pos x="T8" y="T9"/>
                  </a:cxn>
                </a:cxnLst>
                <a:rect l="0" t="0" r="r" b="b"/>
                <a:pathLst>
                  <a:path w="59" h="59">
                    <a:moveTo>
                      <a:pt x="0" y="23"/>
                    </a:moveTo>
                    <a:lnTo>
                      <a:pt x="23" y="59"/>
                    </a:lnTo>
                    <a:lnTo>
                      <a:pt x="59" y="35"/>
                    </a:lnTo>
                    <a:lnTo>
                      <a:pt x="35" y="0"/>
                    </a:lnTo>
                    <a:lnTo>
                      <a:pt x="0" y="2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1" name="Freeform 80"/>
              <p:cNvSpPr>
                <a:spLocks/>
              </p:cNvSpPr>
              <p:nvPr/>
            </p:nvSpPr>
            <p:spPr bwMode="auto">
              <a:xfrm>
                <a:off x="1172" y="882"/>
                <a:ext cx="78" cy="95"/>
              </a:xfrm>
              <a:custGeom>
                <a:avLst/>
                <a:gdLst>
                  <a:gd name="T0" fmla="*/ 5 w 33"/>
                  <a:gd name="T1" fmla="*/ 3 h 40"/>
                  <a:gd name="T2" fmla="*/ 18 w 33"/>
                  <a:gd name="T3" fmla="*/ 6 h 40"/>
                  <a:gd name="T4" fmla="*/ 30 w 33"/>
                  <a:gd name="T5" fmla="*/ 24 h 40"/>
                  <a:gd name="T6" fmla="*/ 28 w 33"/>
                  <a:gd name="T7" fmla="*/ 37 h 40"/>
                  <a:gd name="T8" fmla="*/ 28 w 33"/>
                  <a:gd name="T9" fmla="*/ 37 h 40"/>
                  <a:gd name="T10" fmla="*/ 15 w 33"/>
                  <a:gd name="T11" fmla="*/ 34 h 40"/>
                  <a:gd name="T12" fmla="*/ 3 w 33"/>
                  <a:gd name="T13" fmla="*/ 16 h 40"/>
                  <a:gd name="T14" fmla="*/ 5 w 33"/>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5" y="3"/>
                    </a:moveTo>
                    <a:cubicBezTo>
                      <a:pt x="9" y="0"/>
                      <a:pt x="15" y="2"/>
                      <a:pt x="18" y="6"/>
                    </a:cubicBezTo>
                    <a:cubicBezTo>
                      <a:pt x="30" y="24"/>
                      <a:pt x="30" y="24"/>
                      <a:pt x="30" y="24"/>
                    </a:cubicBezTo>
                    <a:cubicBezTo>
                      <a:pt x="33" y="29"/>
                      <a:pt x="33" y="34"/>
                      <a:pt x="28" y="37"/>
                    </a:cubicBezTo>
                    <a:cubicBezTo>
                      <a:pt x="28" y="37"/>
                      <a:pt x="28" y="37"/>
                      <a:pt x="28" y="37"/>
                    </a:cubicBezTo>
                    <a:cubicBezTo>
                      <a:pt x="24" y="40"/>
                      <a:pt x="18" y="39"/>
                      <a:pt x="15"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2" name="Freeform 81"/>
              <p:cNvSpPr>
                <a:spLocks/>
              </p:cNvSpPr>
              <p:nvPr/>
            </p:nvSpPr>
            <p:spPr bwMode="auto">
              <a:xfrm>
                <a:off x="1181" y="901"/>
                <a:ext cx="60" cy="59"/>
              </a:xfrm>
              <a:custGeom>
                <a:avLst/>
                <a:gdLst>
                  <a:gd name="T0" fmla="*/ 0 w 60"/>
                  <a:gd name="T1" fmla="*/ 24 h 59"/>
                  <a:gd name="T2" fmla="*/ 24 w 60"/>
                  <a:gd name="T3" fmla="*/ 59 h 59"/>
                  <a:gd name="T4" fmla="*/ 60 w 60"/>
                  <a:gd name="T5" fmla="*/ 36 h 59"/>
                  <a:gd name="T6" fmla="*/ 36 w 60"/>
                  <a:gd name="T7" fmla="*/ 0 h 59"/>
                  <a:gd name="T8" fmla="*/ 0 w 60"/>
                  <a:gd name="T9" fmla="*/ 24 h 59"/>
                </a:gdLst>
                <a:ahLst/>
                <a:cxnLst>
                  <a:cxn ang="0">
                    <a:pos x="T0" y="T1"/>
                  </a:cxn>
                  <a:cxn ang="0">
                    <a:pos x="T2" y="T3"/>
                  </a:cxn>
                  <a:cxn ang="0">
                    <a:pos x="T4" y="T5"/>
                  </a:cxn>
                  <a:cxn ang="0">
                    <a:pos x="T6" y="T7"/>
                  </a:cxn>
                  <a:cxn ang="0">
                    <a:pos x="T8" y="T9"/>
                  </a:cxn>
                </a:cxnLst>
                <a:rect l="0" t="0" r="r" b="b"/>
                <a:pathLst>
                  <a:path w="60" h="59">
                    <a:moveTo>
                      <a:pt x="0" y="24"/>
                    </a:moveTo>
                    <a:lnTo>
                      <a:pt x="24" y="59"/>
                    </a:lnTo>
                    <a:lnTo>
                      <a:pt x="60" y="36"/>
                    </a:lnTo>
                    <a:lnTo>
                      <a:pt x="36"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3" name="Freeform 82"/>
              <p:cNvSpPr>
                <a:spLocks/>
              </p:cNvSpPr>
              <p:nvPr/>
            </p:nvSpPr>
            <p:spPr bwMode="auto">
              <a:xfrm>
                <a:off x="1262" y="821"/>
                <a:ext cx="78" cy="94"/>
              </a:xfrm>
              <a:custGeom>
                <a:avLst/>
                <a:gdLst>
                  <a:gd name="T0" fmla="*/ 5 w 33"/>
                  <a:gd name="T1" fmla="*/ 3 h 40"/>
                  <a:gd name="T2" fmla="*/ 18 w 33"/>
                  <a:gd name="T3" fmla="*/ 6 h 40"/>
                  <a:gd name="T4" fmla="*/ 30 w 33"/>
                  <a:gd name="T5" fmla="*/ 24 h 40"/>
                  <a:gd name="T6" fmla="*/ 28 w 33"/>
                  <a:gd name="T7" fmla="*/ 37 h 40"/>
                  <a:gd name="T8" fmla="*/ 28 w 33"/>
                  <a:gd name="T9" fmla="*/ 37 h 40"/>
                  <a:gd name="T10" fmla="*/ 15 w 33"/>
                  <a:gd name="T11" fmla="*/ 34 h 40"/>
                  <a:gd name="T12" fmla="*/ 3 w 33"/>
                  <a:gd name="T13" fmla="*/ 16 h 40"/>
                  <a:gd name="T14" fmla="*/ 5 w 33"/>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5" y="3"/>
                    </a:moveTo>
                    <a:cubicBezTo>
                      <a:pt x="9" y="0"/>
                      <a:pt x="15" y="2"/>
                      <a:pt x="18" y="6"/>
                    </a:cubicBezTo>
                    <a:cubicBezTo>
                      <a:pt x="30" y="24"/>
                      <a:pt x="30" y="24"/>
                      <a:pt x="30" y="24"/>
                    </a:cubicBezTo>
                    <a:cubicBezTo>
                      <a:pt x="33" y="28"/>
                      <a:pt x="32" y="34"/>
                      <a:pt x="28" y="37"/>
                    </a:cubicBezTo>
                    <a:cubicBezTo>
                      <a:pt x="28" y="37"/>
                      <a:pt x="28" y="37"/>
                      <a:pt x="28" y="37"/>
                    </a:cubicBezTo>
                    <a:cubicBezTo>
                      <a:pt x="24" y="40"/>
                      <a:pt x="18" y="39"/>
                      <a:pt x="15"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4" name="Freeform 83"/>
              <p:cNvSpPr>
                <a:spLocks/>
              </p:cNvSpPr>
              <p:nvPr/>
            </p:nvSpPr>
            <p:spPr bwMode="auto">
              <a:xfrm>
                <a:off x="1271" y="840"/>
                <a:ext cx="59" cy="59"/>
              </a:xfrm>
              <a:custGeom>
                <a:avLst/>
                <a:gdLst>
                  <a:gd name="T0" fmla="*/ 0 w 59"/>
                  <a:gd name="T1" fmla="*/ 23 h 59"/>
                  <a:gd name="T2" fmla="*/ 24 w 59"/>
                  <a:gd name="T3" fmla="*/ 59 h 59"/>
                  <a:gd name="T4" fmla="*/ 59 w 59"/>
                  <a:gd name="T5" fmla="*/ 33 h 59"/>
                  <a:gd name="T6" fmla="*/ 36 w 59"/>
                  <a:gd name="T7" fmla="*/ 0 h 59"/>
                  <a:gd name="T8" fmla="*/ 0 w 59"/>
                  <a:gd name="T9" fmla="*/ 23 h 59"/>
                </a:gdLst>
                <a:ahLst/>
                <a:cxnLst>
                  <a:cxn ang="0">
                    <a:pos x="T0" y="T1"/>
                  </a:cxn>
                  <a:cxn ang="0">
                    <a:pos x="T2" y="T3"/>
                  </a:cxn>
                  <a:cxn ang="0">
                    <a:pos x="T4" y="T5"/>
                  </a:cxn>
                  <a:cxn ang="0">
                    <a:pos x="T6" y="T7"/>
                  </a:cxn>
                  <a:cxn ang="0">
                    <a:pos x="T8" y="T9"/>
                  </a:cxn>
                </a:cxnLst>
                <a:rect l="0" t="0" r="r" b="b"/>
                <a:pathLst>
                  <a:path w="59" h="59">
                    <a:moveTo>
                      <a:pt x="0" y="23"/>
                    </a:moveTo>
                    <a:lnTo>
                      <a:pt x="24" y="59"/>
                    </a:lnTo>
                    <a:lnTo>
                      <a:pt x="59" y="33"/>
                    </a:lnTo>
                    <a:lnTo>
                      <a:pt x="36" y="0"/>
                    </a:lnTo>
                    <a:lnTo>
                      <a:pt x="0" y="2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5" name="Freeform 84"/>
              <p:cNvSpPr>
                <a:spLocks/>
              </p:cNvSpPr>
              <p:nvPr/>
            </p:nvSpPr>
            <p:spPr bwMode="auto">
              <a:xfrm>
                <a:off x="1352" y="759"/>
                <a:ext cx="78" cy="95"/>
              </a:xfrm>
              <a:custGeom>
                <a:avLst/>
                <a:gdLst>
                  <a:gd name="T0" fmla="*/ 5 w 33"/>
                  <a:gd name="T1" fmla="*/ 3 h 40"/>
                  <a:gd name="T2" fmla="*/ 18 w 33"/>
                  <a:gd name="T3" fmla="*/ 6 h 40"/>
                  <a:gd name="T4" fmla="*/ 30 w 33"/>
                  <a:gd name="T5" fmla="*/ 24 h 40"/>
                  <a:gd name="T6" fmla="*/ 28 w 33"/>
                  <a:gd name="T7" fmla="*/ 37 h 40"/>
                  <a:gd name="T8" fmla="*/ 28 w 33"/>
                  <a:gd name="T9" fmla="*/ 37 h 40"/>
                  <a:gd name="T10" fmla="*/ 15 w 33"/>
                  <a:gd name="T11" fmla="*/ 34 h 40"/>
                  <a:gd name="T12" fmla="*/ 3 w 33"/>
                  <a:gd name="T13" fmla="*/ 16 h 40"/>
                  <a:gd name="T14" fmla="*/ 5 w 33"/>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5" y="3"/>
                    </a:moveTo>
                    <a:cubicBezTo>
                      <a:pt x="9" y="0"/>
                      <a:pt x="15" y="2"/>
                      <a:pt x="18" y="6"/>
                    </a:cubicBezTo>
                    <a:cubicBezTo>
                      <a:pt x="30" y="24"/>
                      <a:pt x="30" y="24"/>
                      <a:pt x="30" y="24"/>
                    </a:cubicBezTo>
                    <a:cubicBezTo>
                      <a:pt x="33" y="28"/>
                      <a:pt x="32" y="34"/>
                      <a:pt x="28" y="37"/>
                    </a:cubicBezTo>
                    <a:cubicBezTo>
                      <a:pt x="28" y="37"/>
                      <a:pt x="28" y="37"/>
                      <a:pt x="28" y="37"/>
                    </a:cubicBezTo>
                    <a:cubicBezTo>
                      <a:pt x="24" y="40"/>
                      <a:pt x="18" y="39"/>
                      <a:pt x="15"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6" name="Freeform 85"/>
              <p:cNvSpPr>
                <a:spLocks/>
              </p:cNvSpPr>
              <p:nvPr/>
            </p:nvSpPr>
            <p:spPr bwMode="auto">
              <a:xfrm>
                <a:off x="1361" y="778"/>
                <a:ext cx="59" cy="59"/>
              </a:xfrm>
              <a:custGeom>
                <a:avLst/>
                <a:gdLst>
                  <a:gd name="T0" fmla="*/ 0 w 59"/>
                  <a:gd name="T1" fmla="*/ 24 h 59"/>
                  <a:gd name="T2" fmla="*/ 24 w 59"/>
                  <a:gd name="T3" fmla="*/ 59 h 59"/>
                  <a:gd name="T4" fmla="*/ 59 w 59"/>
                  <a:gd name="T5" fmla="*/ 33 h 59"/>
                  <a:gd name="T6" fmla="*/ 36 w 59"/>
                  <a:gd name="T7" fmla="*/ 0 h 59"/>
                  <a:gd name="T8" fmla="*/ 0 w 59"/>
                  <a:gd name="T9" fmla="*/ 24 h 59"/>
                </a:gdLst>
                <a:ahLst/>
                <a:cxnLst>
                  <a:cxn ang="0">
                    <a:pos x="T0" y="T1"/>
                  </a:cxn>
                  <a:cxn ang="0">
                    <a:pos x="T2" y="T3"/>
                  </a:cxn>
                  <a:cxn ang="0">
                    <a:pos x="T4" y="T5"/>
                  </a:cxn>
                  <a:cxn ang="0">
                    <a:pos x="T6" y="T7"/>
                  </a:cxn>
                  <a:cxn ang="0">
                    <a:pos x="T8" y="T9"/>
                  </a:cxn>
                </a:cxnLst>
                <a:rect l="0" t="0" r="r" b="b"/>
                <a:pathLst>
                  <a:path w="59" h="59">
                    <a:moveTo>
                      <a:pt x="0" y="24"/>
                    </a:moveTo>
                    <a:lnTo>
                      <a:pt x="24" y="59"/>
                    </a:lnTo>
                    <a:lnTo>
                      <a:pt x="59" y="33"/>
                    </a:lnTo>
                    <a:lnTo>
                      <a:pt x="36"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7" name="Freeform 86"/>
              <p:cNvSpPr>
                <a:spLocks/>
              </p:cNvSpPr>
              <p:nvPr/>
            </p:nvSpPr>
            <p:spPr bwMode="auto">
              <a:xfrm>
                <a:off x="978" y="573"/>
                <a:ext cx="1050" cy="1141"/>
              </a:xfrm>
              <a:custGeom>
                <a:avLst/>
                <a:gdLst>
                  <a:gd name="T0" fmla="*/ 189 w 444"/>
                  <a:gd name="T1" fmla="*/ 8 h 483"/>
                  <a:gd name="T2" fmla="*/ 206 w 444"/>
                  <a:gd name="T3" fmla="*/ 3 h 483"/>
                  <a:gd name="T4" fmla="*/ 436 w 444"/>
                  <a:gd name="T5" fmla="*/ 136 h 483"/>
                  <a:gd name="T6" fmla="*/ 441 w 444"/>
                  <a:gd name="T7" fmla="*/ 154 h 483"/>
                  <a:gd name="T8" fmla="*/ 256 w 444"/>
                  <a:gd name="T9" fmla="*/ 475 h 483"/>
                  <a:gd name="T10" fmla="*/ 238 w 444"/>
                  <a:gd name="T11" fmla="*/ 480 h 483"/>
                  <a:gd name="T12" fmla="*/ 8 w 444"/>
                  <a:gd name="T13" fmla="*/ 347 h 483"/>
                  <a:gd name="T14" fmla="*/ 3 w 444"/>
                  <a:gd name="T15" fmla="*/ 330 h 483"/>
                  <a:gd name="T16" fmla="*/ 189 w 444"/>
                  <a:gd name="T17" fmla="*/ 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483">
                    <a:moveTo>
                      <a:pt x="189" y="8"/>
                    </a:moveTo>
                    <a:cubicBezTo>
                      <a:pt x="192" y="2"/>
                      <a:pt x="200" y="0"/>
                      <a:pt x="206" y="3"/>
                    </a:cubicBezTo>
                    <a:cubicBezTo>
                      <a:pt x="436" y="136"/>
                      <a:pt x="436" y="136"/>
                      <a:pt x="436" y="136"/>
                    </a:cubicBezTo>
                    <a:cubicBezTo>
                      <a:pt x="442" y="139"/>
                      <a:pt x="444" y="147"/>
                      <a:pt x="441" y="154"/>
                    </a:cubicBezTo>
                    <a:cubicBezTo>
                      <a:pt x="256" y="475"/>
                      <a:pt x="256" y="475"/>
                      <a:pt x="256" y="475"/>
                    </a:cubicBezTo>
                    <a:cubicBezTo>
                      <a:pt x="252" y="481"/>
                      <a:pt x="244" y="483"/>
                      <a:pt x="238" y="480"/>
                    </a:cubicBezTo>
                    <a:cubicBezTo>
                      <a:pt x="8" y="347"/>
                      <a:pt x="8" y="347"/>
                      <a:pt x="8" y="347"/>
                    </a:cubicBezTo>
                    <a:cubicBezTo>
                      <a:pt x="2" y="344"/>
                      <a:pt x="0" y="336"/>
                      <a:pt x="3" y="330"/>
                    </a:cubicBezTo>
                    <a:lnTo>
                      <a:pt x="189" y="8"/>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8" name="Freeform 87"/>
              <p:cNvSpPr>
                <a:spLocks/>
              </p:cNvSpPr>
              <p:nvPr/>
            </p:nvSpPr>
            <p:spPr bwMode="auto">
              <a:xfrm>
                <a:off x="1562" y="1535"/>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1"/>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9" name="Freeform 88"/>
              <p:cNvSpPr>
                <a:spLocks/>
              </p:cNvSpPr>
              <p:nvPr/>
            </p:nvSpPr>
            <p:spPr bwMode="auto">
              <a:xfrm>
                <a:off x="1616" y="1440"/>
                <a:ext cx="60"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0" name="Freeform 89"/>
              <p:cNvSpPr>
                <a:spLocks/>
              </p:cNvSpPr>
              <p:nvPr/>
            </p:nvSpPr>
            <p:spPr bwMode="auto">
              <a:xfrm>
                <a:off x="1671" y="1346"/>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3" y="0"/>
                      <a:pt x="18" y="3"/>
                    </a:cubicBezTo>
                    <a:cubicBezTo>
                      <a:pt x="23" y="6"/>
                      <a:pt x="25" y="13"/>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1" name="Freeform 90"/>
              <p:cNvSpPr>
                <a:spLocks/>
              </p:cNvSpPr>
              <p:nvPr/>
            </p:nvSpPr>
            <p:spPr bwMode="auto">
              <a:xfrm>
                <a:off x="1723" y="1251"/>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1"/>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2" name="Freeform 91"/>
              <p:cNvSpPr>
                <a:spLocks/>
              </p:cNvSpPr>
              <p:nvPr/>
            </p:nvSpPr>
            <p:spPr bwMode="auto">
              <a:xfrm>
                <a:off x="1777" y="1156"/>
                <a:ext cx="59" cy="60"/>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1"/>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3" name="Freeform 92"/>
              <p:cNvSpPr>
                <a:spLocks/>
              </p:cNvSpPr>
              <p:nvPr/>
            </p:nvSpPr>
            <p:spPr bwMode="auto">
              <a:xfrm>
                <a:off x="1832" y="1062"/>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2" y="0"/>
                      <a:pt x="18" y="3"/>
                    </a:cubicBezTo>
                    <a:cubicBezTo>
                      <a:pt x="23" y="6"/>
                      <a:pt x="25" y="13"/>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4" name="Freeform 93"/>
              <p:cNvSpPr>
                <a:spLocks/>
              </p:cNvSpPr>
              <p:nvPr/>
            </p:nvSpPr>
            <p:spPr bwMode="auto">
              <a:xfrm>
                <a:off x="1886" y="967"/>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2" y="0"/>
                      <a:pt x="18" y="3"/>
                    </a:cubicBezTo>
                    <a:cubicBezTo>
                      <a:pt x="23" y="6"/>
                      <a:pt x="25" y="13"/>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5" name="Freeform 94"/>
              <p:cNvSpPr>
                <a:spLocks/>
              </p:cNvSpPr>
              <p:nvPr/>
            </p:nvSpPr>
            <p:spPr bwMode="auto">
              <a:xfrm>
                <a:off x="1576" y="1544"/>
                <a:ext cx="95" cy="76"/>
              </a:xfrm>
              <a:custGeom>
                <a:avLst/>
                <a:gdLst>
                  <a:gd name="T0" fmla="*/ 2 w 40"/>
                  <a:gd name="T1" fmla="*/ 6 h 32"/>
                  <a:gd name="T2" fmla="*/ 15 w 40"/>
                  <a:gd name="T3" fmla="*/ 3 h 32"/>
                  <a:gd name="T4" fmla="*/ 34 w 40"/>
                  <a:gd name="T5" fmla="*/ 14 h 32"/>
                  <a:gd name="T6" fmla="*/ 38 w 40"/>
                  <a:gd name="T7" fmla="*/ 26 h 32"/>
                  <a:gd name="T8" fmla="*/ 38 w 40"/>
                  <a:gd name="T9" fmla="*/ 26 h 32"/>
                  <a:gd name="T10" fmla="*/ 25 w 40"/>
                  <a:gd name="T11" fmla="*/ 29 h 32"/>
                  <a:gd name="T12" fmla="*/ 6 w 40"/>
                  <a:gd name="T13" fmla="*/ 18 h 32"/>
                  <a:gd name="T14" fmla="*/ 2 w 40"/>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2" y="6"/>
                    </a:moveTo>
                    <a:cubicBezTo>
                      <a:pt x="5" y="1"/>
                      <a:pt x="10" y="0"/>
                      <a:pt x="15" y="3"/>
                    </a:cubicBezTo>
                    <a:cubicBezTo>
                      <a:pt x="34" y="14"/>
                      <a:pt x="34" y="14"/>
                      <a:pt x="34" y="14"/>
                    </a:cubicBezTo>
                    <a:cubicBezTo>
                      <a:pt x="39" y="16"/>
                      <a:pt x="40" y="22"/>
                      <a:pt x="38" y="26"/>
                    </a:cubicBezTo>
                    <a:cubicBezTo>
                      <a:pt x="38" y="26"/>
                      <a:pt x="38" y="26"/>
                      <a:pt x="38" y="26"/>
                    </a:cubicBezTo>
                    <a:cubicBezTo>
                      <a:pt x="35" y="31"/>
                      <a:pt x="30" y="32"/>
                      <a:pt x="25" y="29"/>
                    </a:cubicBezTo>
                    <a:cubicBezTo>
                      <a:pt x="6" y="18"/>
                      <a:pt x="6" y="18"/>
                      <a:pt x="6" y="18"/>
                    </a:cubicBezTo>
                    <a:cubicBezTo>
                      <a:pt x="1" y="16"/>
                      <a:pt x="0" y="10"/>
                      <a:pt x="2"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6" name="Freeform 95"/>
              <p:cNvSpPr>
                <a:spLocks/>
              </p:cNvSpPr>
              <p:nvPr/>
            </p:nvSpPr>
            <p:spPr bwMode="auto">
              <a:xfrm>
                <a:off x="1595" y="1554"/>
                <a:ext cx="57" cy="56"/>
              </a:xfrm>
              <a:custGeom>
                <a:avLst/>
                <a:gdLst>
                  <a:gd name="T0" fmla="*/ 0 w 57"/>
                  <a:gd name="T1" fmla="*/ 35 h 56"/>
                  <a:gd name="T2" fmla="*/ 36 w 57"/>
                  <a:gd name="T3" fmla="*/ 56 h 56"/>
                  <a:gd name="T4" fmla="*/ 57 w 57"/>
                  <a:gd name="T5" fmla="*/ 21 h 56"/>
                  <a:gd name="T6" fmla="*/ 21 w 57"/>
                  <a:gd name="T7" fmla="*/ 0 h 56"/>
                  <a:gd name="T8" fmla="*/ 0 w 57"/>
                  <a:gd name="T9" fmla="*/ 35 h 56"/>
                </a:gdLst>
                <a:ahLst/>
                <a:cxnLst>
                  <a:cxn ang="0">
                    <a:pos x="T0" y="T1"/>
                  </a:cxn>
                  <a:cxn ang="0">
                    <a:pos x="T2" y="T3"/>
                  </a:cxn>
                  <a:cxn ang="0">
                    <a:pos x="T4" y="T5"/>
                  </a:cxn>
                  <a:cxn ang="0">
                    <a:pos x="T6" y="T7"/>
                  </a:cxn>
                  <a:cxn ang="0">
                    <a:pos x="T8" y="T9"/>
                  </a:cxn>
                </a:cxnLst>
                <a:rect l="0" t="0" r="r" b="b"/>
                <a:pathLst>
                  <a:path w="57" h="56">
                    <a:moveTo>
                      <a:pt x="0" y="35"/>
                    </a:moveTo>
                    <a:lnTo>
                      <a:pt x="36" y="56"/>
                    </a:lnTo>
                    <a:lnTo>
                      <a:pt x="57" y="21"/>
                    </a:lnTo>
                    <a:lnTo>
                      <a:pt x="21" y="0"/>
                    </a:lnTo>
                    <a:lnTo>
                      <a:pt x="0" y="35"/>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7" name="Freeform 96"/>
              <p:cNvSpPr>
                <a:spLocks/>
              </p:cNvSpPr>
              <p:nvPr/>
            </p:nvSpPr>
            <p:spPr bwMode="auto">
              <a:xfrm>
                <a:off x="1631" y="1450"/>
                <a:ext cx="94" cy="75"/>
              </a:xfrm>
              <a:custGeom>
                <a:avLst/>
                <a:gdLst>
                  <a:gd name="T0" fmla="*/ 2 w 40"/>
                  <a:gd name="T1" fmla="*/ 6 h 32"/>
                  <a:gd name="T2" fmla="*/ 15 w 40"/>
                  <a:gd name="T3" fmla="*/ 3 h 32"/>
                  <a:gd name="T4" fmla="*/ 34 w 40"/>
                  <a:gd name="T5" fmla="*/ 14 h 32"/>
                  <a:gd name="T6" fmla="*/ 38 w 40"/>
                  <a:gd name="T7" fmla="*/ 26 h 32"/>
                  <a:gd name="T8" fmla="*/ 38 w 40"/>
                  <a:gd name="T9" fmla="*/ 26 h 32"/>
                  <a:gd name="T10" fmla="*/ 25 w 40"/>
                  <a:gd name="T11" fmla="*/ 29 h 32"/>
                  <a:gd name="T12" fmla="*/ 6 w 40"/>
                  <a:gd name="T13" fmla="*/ 18 h 32"/>
                  <a:gd name="T14" fmla="*/ 2 w 40"/>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2" y="6"/>
                    </a:moveTo>
                    <a:cubicBezTo>
                      <a:pt x="5" y="1"/>
                      <a:pt x="10" y="0"/>
                      <a:pt x="15" y="3"/>
                    </a:cubicBezTo>
                    <a:cubicBezTo>
                      <a:pt x="34" y="14"/>
                      <a:pt x="34" y="14"/>
                      <a:pt x="34" y="14"/>
                    </a:cubicBezTo>
                    <a:cubicBezTo>
                      <a:pt x="39" y="16"/>
                      <a:pt x="40" y="22"/>
                      <a:pt x="38" y="26"/>
                    </a:cubicBezTo>
                    <a:cubicBezTo>
                      <a:pt x="38" y="26"/>
                      <a:pt x="38" y="26"/>
                      <a:pt x="38" y="26"/>
                    </a:cubicBezTo>
                    <a:cubicBezTo>
                      <a:pt x="35" y="31"/>
                      <a:pt x="30" y="32"/>
                      <a:pt x="25" y="29"/>
                    </a:cubicBezTo>
                    <a:cubicBezTo>
                      <a:pt x="6" y="18"/>
                      <a:pt x="6" y="18"/>
                      <a:pt x="6" y="18"/>
                    </a:cubicBezTo>
                    <a:cubicBezTo>
                      <a:pt x="1" y="16"/>
                      <a:pt x="0" y="10"/>
                      <a:pt x="2"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8" name="Freeform 97"/>
              <p:cNvSpPr>
                <a:spLocks/>
              </p:cNvSpPr>
              <p:nvPr/>
            </p:nvSpPr>
            <p:spPr bwMode="auto">
              <a:xfrm>
                <a:off x="1650" y="1459"/>
                <a:ext cx="56" cy="57"/>
              </a:xfrm>
              <a:custGeom>
                <a:avLst/>
                <a:gdLst>
                  <a:gd name="T0" fmla="*/ 0 w 56"/>
                  <a:gd name="T1" fmla="*/ 36 h 57"/>
                  <a:gd name="T2" fmla="*/ 35 w 56"/>
                  <a:gd name="T3" fmla="*/ 57 h 57"/>
                  <a:gd name="T4" fmla="*/ 56 w 56"/>
                  <a:gd name="T5" fmla="*/ 21 h 57"/>
                  <a:gd name="T6" fmla="*/ 21 w 56"/>
                  <a:gd name="T7" fmla="*/ 0 h 57"/>
                  <a:gd name="T8" fmla="*/ 0 w 56"/>
                  <a:gd name="T9" fmla="*/ 36 h 57"/>
                </a:gdLst>
                <a:ahLst/>
                <a:cxnLst>
                  <a:cxn ang="0">
                    <a:pos x="T0" y="T1"/>
                  </a:cxn>
                  <a:cxn ang="0">
                    <a:pos x="T2" y="T3"/>
                  </a:cxn>
                  <a:cxn ang="0">
                    <a:pos x="T4" y="T5"/>
                  </a:cxn>
                  <a:cxn ang="0">
                    <a:pos x="T6" y="T7"/>
                  </a:cxn>
                  <a:cxn ang="0">
                    <a:pos x="T8" y="T9"/>
                  </a:cxn>
                </a:cxnLst>
                <a:rect l="0" t="0" r="r" b="b"/>
                <a:pathLst>
                  <a:path w="56" h="57">
                    <a:moveTo>
                      <a:pt x="0" y="36"/>
                    </a:moveTo>
                    <a:lnTo>
                      <a:pt x="35" y="57"/>
                    </a:lnTo>
                    <a:lnTo>
                      <a:pt x="56" y="21"/>
                    </a:lnTo>
                    <a:lnTo>
                      <a:pt x="21" y="0"/>
                    </a:lnTo>
                    <a:lnTo>
                      <a:pt x="0" y="36"/>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9" name="Freeform 98"/>
              <p:cNvSpPr>
                <a:spLocks/>
              </p:cNvSpPr>
              <p:nvPr/>
            </p:nvSpPr>
            <p:spPr bwMode="auto">
              <a:xfrm>
                <a:off x="1685" y="1355"/>
                <a:ext cx="95" cy="76"/>
              </a:xfrm>
              <a:custGeom>
                <a:avLst/>
                <a:gdLst>
                  <a:gd name="T0" fmla="*/ 2 w 40"/>
                  <a:gd name="T1" fmla="*/ 6 h 32"/>
                  <a:gd name="T2" fmla="*/ 15 w 40"/>
                  <a:gd name="T3" fmla="*/ 3 h 32"/>
                  <a:gd name="T4" fmla="*/ 34 w 40"/>
                  <a:gd name="T5" fmla="*/ 14 h 32"/>
                  <a:gd name="T6" fmla="*/ 38 w 40"/>
                  <a:gd name="T7" fmla="*/ 27 h 32"/>
                  <a:gd name="T8" fmla="*/ 38 w 40"/>
                  <a:gd name="T9" fmla="*/ 27 h 32"/>
                  <a:gd name="T10" fmla="*/ 25 w 40"/>
                  <a:gd name="T11" fmla="*/ 30 h 32"/>
                  <a:gd name="T12" fmla="*/ 6 w 40"/>
                  <a:gd name="T13" fmla="*/ 19 h 32"/>
                  <a:gd name="T14" fmla="*/ 2 w 40"/>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2" y="6"/>
                    </a:moveTo>
                    <a:cubicBezTo>
                      <a:pt x="5" y="2"/>
                      <a:pt x="10" y="0"/>
                      <a:pt x="15" y="3"/>
                    </a:cubicBezTo>
                    <a:cubicBezTo>
                      <a:pt x="34" y="14"/>
                      <a:pt x="34" y="14"/>
                      <a:pt x="34" y="14"/>
                    </a:cubicBezTo>
                    <a:cubicBezTo>
                      <a:pt x="39" y="17"/>
                      <a:pt x="40" y="22"/>
                      <a:pt x="38" y="27"/>
                    </a:cubicBezTo>
                    <a:cubicBezTo>
                      <a:pt x="38" y="27"/>
                      <a:pt x="38" y="27"/>
                      <a:pt x="38" y="27"/>
                    </a:cubicBezTo>
                    <a:cubicBezTo>
                      <a:pt x="35" y="31"/>
                      <a:pt x="29" y="32"/>
                      <a:pt x="25" y="30"/>
                    </a:cubicBezTo>
                    <a:cubicBezTo>
                      <a:pt x="6" y="19"/>
                      <a:pt x="6" y="19"/>
                      <a:pt x="6" y="19"/>
                    </a:cubicBezTo>
                    <a:cubicBezTo>
                      <a:pt x="1" y="16"/>
                      <a:pt x="0" y="10"/>
                      <a:pt x="2"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0" name="Freeform 99"/>
              <p:cNvSpPr>
                <a:spLocks/>
              </p:cNvSpPr>
              <p:nvPr/>
            </p:nvSpPr>
            <p:spPr bwMode="auto">
              <a:xfrm>
                <a:off x="1704" y="1365"/>
                <a:ext cx="57" cy="59"/>
              </a:xfrm>
              <a:custGeom>
                <a:avLst/>
                <a:gdLst>
                  <a:gd name="T0" fmla="*/ 0 w 57"/>
                  <a:gd name="T1" fmla="*/ 37 h 59"/>
                  <a:gd name="T2" fmla="*/ 35 w 57"/>
                  <a:gd name="T3" fmla="*/ 59 h 59"/>
                  <a:gd name="T4" fmla="*/ 57 w 57"/>
                  <a:gd name="T5" fmla="*/ 21 h 59"/>
                  <a:gd name="T6" fmla="*/ 21 w 57"/>
                  <a:gd name="T7" fmla="*/ 0 h 59"/>
                  <a:gd name="T8" fmla="*/ 0 w 57"/>
                  <a:gd name="T9" fmla="*/ 37 h 59"/>
                </a:gdLst>
                <a:ahLst/>
                <a:cxnLst>
                  <a:cxn ang="0">
                    <a:pos x="T0" y="T1"/>
                  </a:cxn>
                  <a:cxn ang="0">
                    <a:pos x="T2" y="T3"/>
                  </a:cxn>
                  <a:cxn ang="0">
                    <a:pos x="T4" y="T5"/>
                  </a:cxn>
                  <a:cxn ang="0">
                    <a:pos x="T6" y="T7"/>
                  </a:cxn>
                  <a:cxn ang="0">
                    <a:pos x="T8" y="T9"/>
                  </a:cxn>
                </a:cxnLst>
                <a:rect l="0" t="0" r="r" b="b"/>
                <a:pathLst>
                  <a:path w="57" h="59">
                    <a:moveTo>
                      <a:pt x="0" y="37"/>
                    </a:moveTo>
                    <a:lnTo>
                      <a:pt x="35" y="59"/>
                    </a:lnTo>
                    <a:lnTo>
                      <a:pt x="57" y="21"/>
                    </a:lnTo>
                    <a:lnTo>
                      <a:pt x="21" y="0"/>
                    </a:lnTo>
                    <a:lnTo>
                      <a:pt x="0" y="37"/>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1" name="Freeform 100"/>
              <p:cNvSpPr>
                <a:spLocks/>
              </p:cNvSpPr>
              <p:nvPr/>
            </p:nvSpPr>
            <p:spPr bwMode="auto">
              <a:xfrm>
                <a:off x="1737" y="1260"/>
                <a:ext cx="97" cy="76"/>
              </a:xfrm>
              <a:custGeom>
                <a:avLst/>
                <a:gdLst>
                  <a:gd name="T0" fmla="*/ 3 w 41"/>
                  <a:gd name="T1" fmla="*/ 6 h 32"/>
                  <a:gd name="T2" fmla="*/ 16 w 41"/>
                  <a:gd name="T3" fmla="*/ 3 h 32"/>
                  <a:gd name="T4" fmla="*/ 35 w 41"/>
                  <a:gd name="T5" fmla="*/ 14 h 32"/>
                  <a:gd name="T6" fmla="*/ 39 w 41"/>
                  <a:gd name="T7" fmla="*/ 27 h 32"/>
                  <a:gd name="T8" fmla="*/ 39 w 41"/>
                  <a:gd name="T9" fmla="*/ 27 h 32"/>
                  <a:gd name="T10" fmla="*/ 26 w 41"/>
                  <a:gd name="T11" fmla="*/ 30 h 32"/>
                  <a:gd name="T12" fmla="*/ 7 w 41"/>
                  <a:gd name="T13" fmla="*/ 19 h 32"/>
                  <a:gd name="T14" fmla="*/ 3 w 41"/>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6"/>
                    </a:moveTo>
                    <a:cubicBezTo>
                      <a:pt x="6" y="2"/>
                      <a:pt x="11" y="0"/>
                      <a:pt x="16" y="3"/>
                    </a:cubicBezTo>
                    <a:cubicBezTo>
                      <a:pt x="35" y="14"/>
                      <a:pt x="35" y="14"/>
                      <a:pt x="35" y="14"/>
                    </a:cubicBezTo>
                    <a:cubicBezTo>
                      <a:pt x="40" y="17"/>
                      <a:pt x="41" y="22"/>
                      <a:pt x="39" y="27"/>
                    </a:cubicBezTo>
                    <a:cubicBezTo>
                      <a:pt x="39" y="27"/>
                      <a:pt x="39" y="27"/>
                      <a:pt x="39" y="27"/>
                    </a:cubicBezTo>
                    <a:cubicBezTo>
                      <a:pt x="36" y="31"/>
                      <a:pt x="30" y="32"/>
                      <a:pt x="26" y="30"/>
                    </a:cubicBezTo>
                    <a:cubicBezTo>
                      <a:pt x="7" y="19"/>
                      <a:pt x="7" y="19"/>
                      <a:pt x="7" y="19"/>
                    </a:cubicBezTo>
                    <a:cubicBezTo>
                      <a:pt x="2" y="16"/>
                      <a:pt x="0" y="10"/>
                      <a:pt x="3"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2" name="Freeform 101"/>
              <p:cNvSpPr>
                <a:spLocks/>
              </p:cNvSpPr>
              <p:nvPr/>
            </p:nvSpPr>
            <p:spPr bwMode="auto">
              <a:xfrm>
                <a:off x="1758" y="1270"/>
                <a:ext cx="57" cy="59"/>
              </a:xfrm>
              <a:custGeom>
                <a:avLst/>
                <a:gdLst>
                  <a:gd name="T0" fmla="*/ 0 w 57"/>
                  <a:gd name="T1" fmla="*/ 38 h 59"/>
                  <a:gd name="T2" fmla="*/ 36 w 57"/>
                  <a:gd name="T3" fmla="*/ 59 h 59"/>
                  <a:gd name="T4" fmla="*/ 57 w 57"/>
                  <a:gd name="T5" fmla="*/ 21 h 59"/>
                  <a:gd name="T6" fmla="*/ 22 w 57"/>
                  <a:gd name="T7" fmla="*/ 0 h 59"/>
                  <a:gd name="T8" fmla="*/ 0 w 57"/>
                  <a:gd name="T9" fmla="*/ 38 h 59"/>
                </a:gdLst>
                <a:ahLst/>
                <a:cxnLst>
                  <a:cxn ang="0">
                    <a:pos x="T0" y="T1"/>
                  </a:cxn>
                  <a:cxn ang="0">
                    <a:pos x="T2" y="T3"/>
                  </a:cxn>
                  <a:cxn ang="0">
                    <a:pos x="T4" y="T5"/>
                  </a:cxn>
                  <a:cxn ang="0">
                    <a:pos x="T6" y="T7"/>
                  </a:cxn>
                  <a:cxn ang="0">
                    <a:pos x="T8" y="T9"/>
                  </a:cxn>
                </a:cxnLst>
                <a:rect l="0" t="0" r="r" b="b"/>
                <a:pathLst>
                  <a:path w="57" h="59">
                    <a:moveTo>
                      <a:pt x="0" y="38"/>
                    </a:moveTo>
                    <a:lnTo>
                      <a:pt x="36" y="59"/>
                    </a:lnTo>
                    <a:lnTo>
                      <a:pt x="57" y="21"/>
                    </a:lnTo>
                    <a:lnTo>
                      <a:pt x="22" y="0"/>
                    </a:lnTo>
                    <a:lnTo>
                      <a:pt x="0" y="3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3" name="Freeform 102"/>
              <p:cNvSpPr>
                <a:spLocks/>
              </p:cNvSpPr>
              <p:nvPr/>
            </p:nvSpPr>
            <p:spPr bwMode="auto">
              <a:xfrm>
                <a:off x="1791" y="1168"/>
                <a:ext cx="97" cy="76"/>
              </a:xfrm>
              <a:custGeom>
                <a:avLst/>
                <a:gdLst>
                  <a:gd name="T0" fmla="*/ 3 w 41"/>
                  <a:gd name="T1" fmla="*/ 5 h 32"/>
                  <a:gd name="T2" fmla="*/ 16 w 41"/>
                  <a:gd name="T3" fmla="*/ 2 h 32"/>
                  <a:gd name="T4" fmla="*/ 35 w 41"/>
                  <a:gd name="T5" fmla="*/ 13 h 32"/>
                  <a:gd name="T6" fmla="*/ 39 w 41"/>
                  <a:gd name="T7" fmla="*/ 26 h 32"/>
                  <a:gd name="T8" fmla="*/ 39 w 41"/>
                  <a:gd name="T9" fmla="*/ 26 h 32"/>
                  <a:gd name="T10" fmla="*/ 26 w 41"/>
                  <a:gd name="T11" fmla="*/ 29 h 32"/>
                  <a:gd name="T12" fmla="*/ 7 w 41"/>
                  <a:gd name="T13" fmla="*/ 18 h 32"/>
                  <a:gd name="T14" fmla="*/ 3 w 41"/>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5"/>
                    </a:moveTo>
                    <a:cubicBezTo>
                      <a:pt x="5" y="1"/>
                      <a:pt x="11" y="0"/>
                      <a:pt x="16" y="2"/>
                    </a:cubicBezTo>
                    <a:cubicBezTo>
                      <a:pt x="35" y="13"/>
                      <a:pt x="35" y="13"/>
                      <a:pt x="35" y="13"/>
                    </a:cubicBezTo>
                    <a:cubicBezTo>
                      <a:pt x="39" y="16"/>
                      <a:pt x="41" y="22"/>
                      <a:pt x="39" y="26"/>
                    </a:cubicBezTo>
                    <a:cubicBezTo>
                      <a:pt x="39" y="26"/>
                      <a:pt x="39" y="26"/>
                      <a:pt x="39" y="26"/>
                    </a:cubicBezTo>
                    <a:cubicBezTo>
                      <a:pt x="36" y="30"/>
                      <a:pt x="30" y="32"/>
                      <a:pt x="26" y="29"/>
                    </a:cubicBezTo>
                    <a:cubicBezTo>
                      <a:pt x="7" y="18"/>
                      <a:pt x="7" y="18"/>
                      <a:pt x="7" y="18"/>
                    </a:cubicBezTo>
                    <a:cubicBezTo>
                      <a:pt x="2" y="15"/>
                      <a:pt x="0" y="10"/>
                      <a:pt x="3" y="5"/>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4" name="Freeform 103"/>
              <p:cNvSpPr>
                <a:spLocks/>
              </p:cNvSpPr>
              <p:nvPr/>
            </p:nvSpPr>
            <p:spPr bwMode="auto">
              <a:xfrm>
                <a:off x="1810" y="1175"/>
                <a:ext cx="59" cy="59"/>
              </a:xfrm>
              <a:custGeom>
                <a:avLst/>
                <a:gdLst>
                  <a:gd name="T0" fmla="*/ 0 w 59"/>
                  <a:gd name="T1" fmla="*/ 38 h 59"/>
                  <a:gd name="T2" fmla="*/ 38 w 59"/>
                  <a:gd name="T3" fmla="*/ 59 h 59"/>
                  <a:gd name="T4" fmla="*/ 59 w 59"/>
                  <a:gd name="T5" fmla="*/ 22 h 59"/>
                  <a:gd name="T6" fmla="*/ 24 w 59"/>
                  <a:gd name="T7" fmla="*/ 0 h 59"/>
                  <a:gd name="T8" fmla="*/ 0 w 59"/>
                  <a:gd name="T9" fmla="*/ 38 h 59"/>
                </a:gdLst>
                <a:ahLst/>
                <a:cxnLst>
                  <a:cxn ang="0">
                    <a:pos x="T0" y="T1"/>
                  </a:cxn>
                  <a:cxn ang="0">
                    <a:pos x="T2" y="T3"/>
                  </a:cxn>
                  <a:cxn ang="0">
                    <a:pos x="T4" y="T5"/>
                  </a:cxn>
                  <a:cxn ang="0">
                    <a:pos x="T6" y="T7"/>
                  </a:cxn>
                  <a:cxn ang="0">
                    <a:pos x="T8" y="T9"/>
                  </a:cxn>
                </a:cxnLst>
                <a:rect l="0" t="0" r="r" b="b"/>
                <a:pathLst>
                  <a:path w="59" h="59">
                    <a:moveTo>
                      <a:pt x="0" y="38"/>
                    </a:moveTo>
                    <a:lnTo>
                      <a:pt x="38" y="59"/>
                    </a:lnTo>
                    <a:lnTo>
                      <a:pt x="59" y="22"/>
                    </a:lnTo>
                    <a:lnTo>
                      <a:pt x="24" y="0"/>
                    </a:lnTo>
                    <a:lnTo>
                      <a:pt x="0" y="3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5" name="Freeform 104"/>
              <p:cNvSpPr>
                <a:spLocks/>
              </p:cNvSpPr>
              <p:nvPr/>
            </p:nvSpPr>
            <p:spPr bwMode="auto">
              <a:xfrm>
                <a:off x="1846" y="1074"/>
                <a:ext cx="97" cy="75"/>
              </a:xfrm>
              <a:custGeom>
                <a:avLst/>
                <a:gdLst>
                  <a:gd name="T0" fmla="*/ 3 w 41"/>
                  <a:gd name="T1" fmla="*/ 5 h 32"/>
                  <a:gd name="T2" fmla="*/ 16 w 41"/>
                  <a:gd name="T3" fmla="*/ 2 h 32"/>
                  <a:gd name="T4" fmla="*/ 35 w 41"/>
                  <a:gd name="T5" fmla="*/ 13 h 32"/>
                  <a:gd name="T6" fmla="*/ 39 w 41"/>
                  <a:gd name="T7" fmla="*/ 26 h 32"/>
                  <a:gd name="T8" fmla="*/ 39 w 41"/>
                  <a:gd name="T9" fmla="*/ 26 h 32"/>
                  <a:gd name="T10" fmla="*/ 26 w 41"/>
                  <a:gd name="T11" fmla="*/ 29 h 32"/>
                  <a:gd name="T12" fmla="*/ 7 w 41"/>
                  <a:gd name="T13" fmla="*/ 18 h 32"/>
                  <a:gd name="T14" fmla="*/ 3 w 41"/>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5"/>
                    </a:moveTo>
                    <a:cubicBezTo>
                      <a:pt x="5" y="1"/>
                      <a:pt x="11" y="0"/>
                      <a:pt x="16" y="2"/>
                    </a:cubicBezTo>
                    <a:cubicBezTo>
                      <a:pt x="35" y="13"/>
                      <a:pt x="35" y="13"/>
                      <a:pt x="35" y="13"/>
                    </a:cubicBezTo>
                    <a:cubicBezTo>
                      <a:pt x="39" y="16"/>
                      <a:pt x="41" y="22"/>
                      <a:pt x="39" y="26"/>
                    </a:cubicBezTo>
                    <a:cubicBezTo>
                      <a:pt x="39" y="26"/>
                      <a:pt x="39" y="26"/>
                      <a:pt x="39" y="26"/>
                    </a:cubicBezTo>
                    <a:cubicBezTo>
                      <a:pt x="36" y="30"/>
                      <a:pt x="30" y="32"/>
                      <a:pt x="26" y="29"/>
                    </a:cubicBezTo>
                    <a:cubicBezTo>
                      <a:pt x="7" y="18"/>
                      <a:pt x="7" y="18"/>
                      <a:pt x="7" y="18"/>
                    </a:cubicBezTo>
                    <a:cubicBezTo>
                      <a:pt x="2" y="15"/>
                      <a:pt x="0" y="10"/>
                      <a:pt x="3" y="5"/>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6" name="Freeform 105"/>
              <p:cNvSpPr>
                <a:spLocks/>
              </p:cNvSpPr>
              <p:nvPr/>
            </p:nvSpPr>
            <p:spPr bwMode="auto">
              <a:xfrm>
                <a:off x="1865" y="1081"/>
                <a:ext cx="59" cy="59"/>
              </a:xfrm>
              <a:custGeom>
                <a:avLst/>
                <a:gdLst>
                  <a:gd name="T0" fmla="*/ 0 w 59"/>
                  <a:gd name="T1" fmla="*/ 38 h 59"/>
                  <a:gd name="T2" fmla="*/ 37 w 59"/>
                  <a:gd name="T3" fmla="*/ 59 h 59"/>
                  <a:gd name="T4" fmla="*/ 59 w 59"/>
                  <a:gd name="T5" fmla="*/ 21 h 59"/>
                  <a:gd name="T6" fmla="*/ 21 w 59"/>
                  <a:gd name="T7" fmla="*/ 0 h 59"/>
                  <a:gd name="T8" fmla="*/ 0 w 59"/>
                  <a:gd name="T9" fmla="*/ 38 h 59"/>
                </a:gdLst>
                <a:ahLst/>
                <a:cxnLst>
                  <a:cxn ang="0">
                    <a:pos x="T0" y="T1"/>
                  </a:cxn>
                  <a:cxn ang="0">
                    <a:pos x="T2" y="T3"/>
                  </a:cxn>
                  <a:cxn ang="0">
                    <a:pos x="T4" y="T5"/>
                  </a:cxn>
                  <a:cxn ang="0">
                    <a:pos x="T6" y="T7"/>
                  </a:cxn>
                  <a:cxn ang="0">
                    <a:pos x="T8" y="T9"/>
                  </a:cxn>
                </a:cxnLst>
                <a:rect l="0" t="0" r="r" b="b"/>
                <a:pathLst>
                  <a:path w="59" h="59">
                    <a:moveTo>
                      <a:pt x="0" y="38"/>
                    </a:moveTo>
                    <a:lnTo>
                      <a:pt x="37" y="59"/>
                    </a:lnTo>
                    <a:lnTo>
                      <a:pt x="59" y="21"/>
                    </a:lnTo>
                    <a:lnTo>
                      <a:pt x="21" y="0"/>
                    </a:lnTo>
                    <a:lnTo>
                      <a:pt x="0" y="3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7" name="Freeform 106"/>
              <p:cNvSpPr>
                <a:spLocks/>
              </p:cNvSpPr>
              <p:nvPr/>
            </p:nvSpPr>
            <p:spPr bwMode="auto">
              <a:xfrm>
                <a:off x="1900" y="979"/>
                <a:ext cx="97" cy="76"/>
              </a:xfrm>
              <a:custGeom>
                <a:avLst/>
                <a:gdLst>
                  <a:gd name="T0" fmla="*/ 3 w 41"/>
                  <a:gd name="T1" fmla="*/ 6 h 32"/>
                  <a:gd name="T2" fmla="*/ 16 w 41"/>
                  <a:gd name="T3" fmla="*/ 3 h 32"/>
                  <a:gd name="T4" fmla="*/ 35 w 41"/>
                  <a:gd name="T5" fmla="*/ 13 h 32"/>
                  <a:gd name="T6" fmla="*/ 39 w 41"/>
                  <a:gd name="T7" fmla="*/ 26 h 32"/>
                  <a:gd name="T8" fmla="*/ 39 w 41"/>
                  <a:gd name="T9" fmla="*/ 26 h 32"/>
                  <a:gd name="T10" fmla="*/ 26 w 41"/>
                  <a:gd name="T11" fmla="*/ 29 h 32"/>
                  <a:gd name="T12" fmla="*/ 7 w 41"/>
                  <a:gd name="T13" fmla="*/ 18 h 32"/>
                  <a:gd name="T14" fmla="*/ 3 w 41"/>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6"/>
                    </a:moveTo>
                    <a:cubicBezTo>
                      <a:pt x="5" y="1"/>
                      <a:pt x="11" y="0"/>
                      <a:pt x="16" y="3"/>
                    </a:cubicBezTo>
                    <a:cubicBezTo>
                      <a:pt x="35" y="13"/>
                      <a:pt x="35" y="13"/>
                      <a:pt x="35" y="13"/>
                    </a:cubicBezTo>
                    <a:cubicBezTo>
                      <a:pt x="39" y="16"/>
                      <a:pt x="41" y="22"/>
                      <a:pt x="39" y="26"/>
                    </a:cubicBezTo>
                    <a:cubicBezTo>
                      <a:pt x="39" y="26"/>
                      <a:pt x="39" y="26"/>
                      <a:pt x="39" y="26"/>
                    </a:cubicBezTo>
                    <a:cubicBezTo>
                      <a:pt x="36" y="31"/>
                      <a:pt x="30" y="32"/>
                      <a:pt x="26" y="29"/>
                    </a:cubicBezTo>
                    <a:cubicBezTo>
                      <a:pt x="7" y="18"/>
                      <a:pt x="7" y="18"/>
                      <a:pt x="7" y="18"/>
                    </a:cubicBezTo>
                    <a:cubicBezTo>
                      <a:pt x="2" y="16"/>
                      <a:pt x="0" y="10"/>
                      <a:pt x="3"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8" name="Freeform 107"/>
              <p:cNvSpPr>
                <a:spLocks/>
              </p:cNvSpPr>
              <p:nvPr/>
            </p:nvSpPr>
            <p:spPr bwMode="auto">
              <a:xfrm>
                <a:off x="1919" y="989"/>
                <a:ext cx="59" cy="56"/>
              </a:xfrm>
              <a:custGeom>
                <a:avLst/>
                <a:gdLst>
                  <a:gd name="T0" fmla="*/ 0 w 59"/>
                  <a:gd name="T1" fmla="*/ 35 h 56"/>
                  <a:gd name="T2" fmla="*/ 38 w 59"/>
                  <a:gd name="T3" fmla="*/ 56 h 56"/>
                  <a:gd name="T4" fmla="*/ 59 w 59"/>
                  <a:gd name="T5" fmla="*/ 21 h 56"/>
                  <a:gd name="T6" fmla="*/ 21 w 59"/>
                  <a:gd name="T7" fmla="*/ 0 h 56"/>
                  <a:gd name="T8" fmla="*/ 0 w 59"/>
                  <a:gd name="T9" fmla="*/ 35 h 56"/>
                </a:gdLst>
                <a:ahLst/>
                <a:cxnLst>
                  <a:cxn ang="0">
                    <a:pos x="T0" y="T1"/>
                  </a:cxn>
                  <a:cxn ang="0">
                    <a:pos x="T2" y="T3"/>
                  </a:cxn>
                  <a:cxn ang="0">
                    <a:pos x="T4" y="T5"/>
                  </a:cxn>
                  <a:cxn ang="0">
                    <a:pos x="T6" y="T7"/>
                  </a:cxn>
                  <a:cxn ang="0">
                    <a:pos x="T8" y="T9"/>
                  </a:cxn>
                </a:cxnLst>
                <a:rect l="0" t="0" r="r" b="b"/>
                <a:pathLst>
                  <a:path w="59" h="56">
                    <a:moveTo>
                      <a:pt x="0" y="35"/>
                    </a:moveTo>
                    <a:lnTo>
                      <a:pt x="38" y="56"/>
                    </a:lnTo>
                    <a:lnTo>
                      <a:pt x="59" y="21"/>
                    </a:lnTo>
                    <a:lnTo>
                      <a:pt x="21" y="0"/>
                    </a:lnTo>
                    <a:lnTo>
                      <a:pt x="0" y="35"/>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9" name="Freeform 108"/>
              <p:cNvSpPr>
                <a:spLocks/>
              </p:cNvSpPr>
              <p:nvPr/>
            </p:nvSpPr>
            <p:spPr bwMode="auto">
              <a:xfrm>
                <a:off x="1196" y="1237"/>
                <a:ext cx="314" cy="194"/>
              </a:xfrm>
              <a:custGeom>
                <a:avLst/>
                <a:gdLst>
                  <a:gd name="T0" fmla="*/ 11 w 314"/>
                  <a:gd name="T1" fmla="*/ 0 h 194"/>
                  <a:gd name="T2" fmla="*/ 314 w 314"/>
                  <a:gd name="T3" fmla="*/ 175 h 194"/>
                  <a:gd name="T4" fmla="*/ 305 w 314"/>
                  <a:gd name="T5" fmla="*/ 194 h 194"/>
                  <a:gd name="T6" fmla="*/ 0 w 314"/>
                  <a:gd name="T7" fmla="*/ 19 h 194"/>
                  <a:gd name="T8" fmla="*/ 11 w 314"/>
                  <a:gd name="T9" fmla="*/ 0 h 194"/>
                </a:gdLst>
                <a:ahLst/>
                <a:cxnLst>
                  <a:cxn ang="0">
                    <a:pos x="T0" y="T1"/>
                  </a:cxn>
                  <a:cxn ang="0">
                    <a:pos x="T2" y="T3"/>
                  </a:cxn>
                  <a:cxn ang="0">
                    <a:pos x="T4" y="T5"/>
                  </a:cxn>
                  <a:cxn ang="0">
                    <a:pos x="T6" y="T7"/>
                  </a:cxn>
                  <a:cxn ang="0">
                    <a:pos x="T8" y="T9"/>
                  </a:cxn>
                </a:cxnLst>
                <a:rect l="0" t="0" r="r" b="b"/>
                <a:pathLst>
                  <a:path w="314" h="194">
                    <a:moveTo>
                      <a:pt x="11" y="0"/>
                    </a:moveTo>
                    <a:lnTo>
                      <a:pt x="314" y="175"/>
                    </a:lnTo>
                    <a:lnTo>
                      <a:pt x="305" y="194"/>
                    </a:lnTo>
                    <a:lnTo>
                      <a:pt x="0" y="19"/>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0" name="Freeform 109"/>
              <p:cNvSpPr>
                <a:spLocks/>
              </p:cNvSpPr>
              <p:nvPr/>
            </p:nvSpPr>
            <p:spPr bwMode="auto">
              <a:xfrm>
                <a:off x="531" y="2856"/>
                <a:ext cx="1492" cy="1558"/>
              </a:xfrm>
              <a:custGeom>
                <a:avLst/>
                <a:gdLst>
                  <a:gd name="T0" fmla="*/ 1492 w 1492"/>
                  <a:gd name="T1" fmla="*/ 556 h 1558"/>
                  <a:gd name="T2" fmla="*/ 771 w 1492"/>
                  <a:gd name="T3" fmla="*/ 0 h 1558"/>
                  <a:gd name="T4" fmla="*/ 0 w 1492"/>
                  <a:gd name="T5" fmla="*/ 1003 h 1558"/>
                  <a:gd name="T6" fmla="*/ 721 w 1492"/>
                  <a:gd name="T7" fmla="*/ 1558 h 1558"/>
                  <a:gd name="T8" fmla="*/ 1492 w 1492"/>
                  <a:gd name="T9" fmla="*/ 556 h 1558"/>
                </a:gdLst>
                <a:ahLst/>
                <a:cxnLst>
                  <a:cxn ang="0">
                    <a:pos x="T0" y="T1"/>
                  </a:cxn>
                  <a:cxn ang="0">
                    <a:pos x="T2" y="T3"/>
                  </a:cxn>
                  <a:cxn ang="0">
                    <a:pos x="T4" y="T5"/>
                  </a:cxn>
                  <a:cxn ang="0">
                    <a:pos x="T6" y="T7"/>
                  </a:cxn>
                  <a:cxn ang="0">
                    <a:pos x="T8" y="T9"/>
                  </a:cxn>
                </a:cxnLst>
                <a:rect l="0" t="0" r="r" b="b"/>
                <a:pathLst>
                  <a:path w="1492" h="1558">
                    <a:moveTo>
                      <a:pt x="1492" y="556"/>
                    </a:moveTo>
                    <a:lnTo>
                      <a:pt x="771" y="0"/>
                    </a:lnTo>
                    <a:lnTo>
                      <a:pt x="0" y="1003"/>
                    </a:lnTo>
                    <a:lnTo>
                      <a:pt x="721" y="1558"/>
                    </a:lnTo>
                    <a:lnTo>
                      <a:pt x="1492" y="55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1" name="Freeform 110"/>
              <p:cNvSpPr>
                <a:spLocks/>
              </p:cNvSpPr>
              <p:nvPr/>
            </p:nvSpPr>
            <p:spPr bwMode="auto">
              <a:xfrm>
                <a:off x="406" y="2849"/>
                <a:ext cx="1492" cy="1556"/>
              </a:xfrm>
              <a:custGeom>
                <a:avLst/>
                <a:gdLst>
                  <a:gd name="T0" fmla="*/ 1492 w 1492"/>
                  <a:gd name="T1" fmla="*/ 553 h 1556"/>
                  <a:gd name="T2" fmla="*/ 771 w 1492"/>
                  <a:gd name="T3" fmla="*/ 0 h 1556"/>
                  <a:gd name="T4" fmla="*/ 0 w 1492"/>
                  <a:gd name="T5" fmla="*/ 1003 h 1556"/>
                  <a:gd name="T6" fmla="*/ 721 w 1492"/>
                  <a:gd name="T7" fmla="*/ 1556 h 1556"/>
                  <a:gd name="T8" fmla="*/ 1492 w 1492"/>
                  <a:gd name="T9" fmla="*/ 553 h 1556"/>
                </a:gdLst>
                <a:ahLst/>
                <a:cxnLst>
                  <a:cxn ang="0">
                    <a:pos x="T0" y="T1"/>
                  </a:cxn>
                  <a:cxn ang="0">
                    <a:pos x="T2" y="T3"/>
                  </a:cxn>
                  <a:cxn ang="0">
                    <a:pos x="T4" y="T5"/>
                  </a:cxn>
                  <a:cxn ang="0">
                    <a:pos x="T6" y="T7"/>
                  </a:cxn>
                  <a:cxn ang="0">
                    <a:pos x="T8" y="T9"/>
                  </a:cxn>
                </a:cxnLst>
                <a:rect l="0" t="0" r="r" b="b"/>
                <a:pathLst>
                  <a:path w="1492" h="1556">
                    <a:moveTo>
                      <a:pt x="1492" y="553"/>
                    </a:moveTo>
                    <a:lnTo>
                      <a:pt x="771" y="0"/>
                    </a:lnTo>
                    <a:lnTo>
                      <a:pt x="0" y="1003"/>
                    </a:lnTo>
                    <a:lnTo>
                      <a:pt x="721" y="1556"/>
                    </a:lnTo>
                    <a:lnTo>
                      <a:pt x="1492" y="5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2" name="Freeform 111"/>
              <p:cNvSpPr>
                <a:spLocks/>
              </p:cNvSpPr>
              <p:nvPr/>
            </p:nvSpPr>
            <p:spPr bwMode="auto">
              <a:xfrm>
                <a:off x="1030" y="3043"/>
                <a:ext cx="218" cy="262"/>
              </a:xfrm>
              <a:custGeom>
                <a:avLst/>
                <a:gdLst>
                  <a:gd name="T0" fmla="*/ 43 w 218"/>
                  <a:gd name="T1" fmla="*/ 262 h 262"/>
                  <a:gd name="T2" fmla="*/ 0 w 218"/>
                  <a:gd name="T3" fmla="*/ 232 h 262"/>
                  <a:gd name="T4" fmla="*/ 175 w 218"/>
                  <a:gd name="T5" fmla="*/ 0 h 262"/>
                  <a:gd name="T6" fmla="*/ 218 w 218"/>
                  <a:gd name="T7" fmla="*/ 33 h 262"/>
                  <a:gd name="T8" fmla="*/ 43 w 218"/>
                  <a:gd name="T9" fmla="*/ 262 h 262"/>
                </a:gdLst>
                <a:ahLst/>
                <a:cxnLst>
                  <a:cxn ang="0">
                    <a:pos x="T0" y="T1"/>
                  </a:cxn>
                  <a:cxn ang="0">
                    <a:pos x="T2" y="T3"/>
                  </a:cxn>
                  <a:cxn ang="0">
                    <a:pos x="T4" y="T5"/>
                  </a:cxn>
                  <a:cxn ang="0">
                    <a:pos x="T6" y="T7"/>
                  </a:cxn>
                  <a:cxn ang="0">
                    <a:pos x="T8" y="T9"/>
                  </a:cxn>
                </a:cxnLst>
                <a:rect l="0" t="0" r="r" b="b"/>
                <a:pathLst>
                  <a:path w="218" h="262">
                    <a:moveTo>
                      <a:pt x="43" y="262"/>
                    </a:moveTo>
                    <a:lnTo>
                      <a:pt x="0" y="232"/>
                    </a:lnTo>
                    <a:lnTo>
                      <a:pt x="175" y="0"/>
                    </a:lnTo>
                    <a:lnTo>
                      <a:pt x="218" y="33"/>
                    </a:lnTo>
                    <a:lnTo>
                      <a:pt x="43" y="262"/>
                    </a:ln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3" name="Freeform 112"/>
              <p:cNvSpPr>
                <a:spLocks/>
              </p:cNvSpPr>
              <p:nvPr/>
            </p:nvSpPr>
            <p:spPr bwMode="auto">
              <a:xfrm>
                <a:off x="1134" y="3175"/>
                <a:ext cx="180" cy="211"/>
              </a:xfrm>
              <a:custGeom>
                <a:avLst/>
                <a:gdLst>
                  <a:gd name="T0" fmla="*/ 43 w 180"/>
                  <a:gd name="T1" fmla="*/ 211 h 211"/>
                  <a:gd name="T2" fmla="*/ 0 w 180"/>
                  <a:gd name="T3" fmla="*/ 178 h 211"/>
                  <a:gd name="T4" fmla="*/ 137 w 180"/>
                  <a:gd name="T5" fmla="*/ 0 h 211"/>
                  <a:gd name="T6" fmla="*/ 180 w 180"/>
                  <a:gd name="T7" fmla="*/ 34 h 211"/>
                  <a:gd name="T8" fmla="*/ 43 w 180"/>
                  <a:gd name="T9" fmla="*/ 211 h 211"/>
                </a:gdLst>
                <a:ahLst/>
                <a:cxnLst>
                  <a:cxn ang="0">
                    <a:pos x="T0" y="T1"/>
                  </a:cxn>
                  <a:cxn ang="0">
                    <a:pos x="T2" y="T3"/>
                  </a:cxn>
                  <a:cxn ang="0">
                    <a:pos x="T4" y="T5"/>
                  </a:cxn>
                  <a:cxn ang="0">
                    <a:pos x="T6" y="T7"/>
                  </a:cxn>
                  <a:cxn ang="0">
                    <a:pos x="T8" y="T9"/>
                  </a:cxn>
                </a:cxnLst>
                <a:rect l="0" t="0" r="r" b="b"/>
                <a:pathLst>
                  <a:path w="180" h="211">
                    <a:moveTo>
                      <a:pt x="43" y="211"/>
                    </a:moveTo>
                    <a:lnTo>
                      <a:pt x="0" y="178"/>
                    </a:lnTo>
                    <a:lnTo>
                      <a:pt x="137" y="0"/>
                    </a:lnTo>
                    <a:lnTo>
                      <a:pt x="180" y="34"/>
                    </a:lnTo>
                    <a:lnTo>
                      <a:pt x="43" y="211"/>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4" name="Freeform 113"/>
              <p:cNvSpPr>
                <a:spLocks/>
              </p:cNvSpPr>
              <p:nvPr/>
            </p:nvSpPr>
            <p:spPr bwMode="auto">
              <a:xfrm>
                <a:off x="1255" y="3232"/>
                <a:ext cx="208" cy="246"/>
              </a:xfrm>
              <a:custGeom>
                <a:avLst/>
                <a:gdLst>
                  <a:gd name="T0" fmla="*/ 42 w 208"/>
                  <a:gd name="T1" fmla="*/ 246 h 246"/>
                  <a:gd name="T2" fmla="*/ 0 w 208"/>
                  <a:gd name="T3" fmla="*/ 215 h 246"/>
                  <a:gd name="T4" fmla="*/ 165 w 208"/>
                  <a:gd name="T5" fmla="*/ 0 h 246"/>
                  <a:gd name="T6" fmla="*/ 208 w 208"/>
                  <a:gd name="T7" fmla="*/ 33 h 246"/>
                  <a:gd name="T8" fmla="*/ 42 w 208"/>
                  <a:gd name="T9" fmla="*/ 246 h 246"/>
                </a:gdLst>
                <a:ahLst/>
                <a:cxnLst>
                  <a:cxn ang="0">
                    <a:pos x="T0" y="T1"/>
                  </a:cxn>
                  <a:cxn ang="0">
                    <a:pos x="T2" y="T3"/>
                  </a:cxn>
                  <a:cxn ang="0">
                    <a:pos x="T4" y="T5"/>
                  </a:cxn>
                  <a:cxn ang="0">
                    <a:pos x="T6" y="T7"/>
                  </a:cxn>
                  <a:cxn ang="0">
                    <a:pos x="T8" y="T9"/>
                  </a:cxn>
                </a:cxnLst>
                <a:rect l="0" t="0" r="r" b="b"/>
                <a:pathLst>
                  <a:path w="208" h="246">
                    <a:moveTo>
                      <a:pt x="42" y="246"/>
                    </a:moveTo>
                    <a:lnTo>
                      <a:pt x="0" y="215"/>
                    </a:lnTo>
                    <a:lnTo>
                      <a:pt x="165" y="0"/>
                    </a:lnTo>
                    <a:lnTo>
                      <a:pt x="208" y="33"/>
                    </a:lnTo>
                    <a:lnTo>
                      <a:pt x="42" y="246"/>
                    </a:lnTo>
                    <a:close/>
                  </a:path>
                </a:pathLst>
              </a:custGeom>
              <a:solidFill>
                <a:srgbClr val="74B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5" name="Freeform 114"/>
              <p:cNvSpPr>
                <a:spLocks/>
              </p:cNvSpPr>
              <p:nvPr/>
            </p:nvSpPr>
            <p:spPr bwMode="auto">
              <a:xfrm>
                <a:off x="940" y="3317"/>
                <a:ext cx="587" cy="457"/>
              </a:xfrm>
              <a:custGeom>
                <a:avLst/>
                <a:gdLst>
                  <a:gd name="T0" fmla="*/ 12 w 587"/>
                  <a:gd name="T1" fmla="*/ 0 h 457"/>
                  <a:gd name="T2" fmla="*/ 0 w 587"/>
                  <a:gd name="T3" fmla="*/ 17 h 457"/>
                  <a:gd name="T4" fmla="*/ 575 w 587"/>
                  <a:gd name="T5" fmla="*/ 457 h 457"/>
                  <a:gd name="T6" fmla="*/ 587 w 587"/>
                  <a:gd name="T7" fmla="*/ 442 h 457"/>
                  <a:gd name="T8" fmla="*/ 12 w 587"/>
                  <a:gd name="T9" fmla="*/ 0 h 457"/>
                </a:gdLst>
                <a:ahLst/>
                <a:cxnLst>
                  <a:cxn ang="0">
                    <a:pos x="T0" y="T1"/>
                  </a:cxn>
                  <a:cxn ang="0">
                    <a:pos x="T2" y="T3"/>
                  </a:cxn>
                  <a:cxn ang="0">
                    <a:pos x="T4" y="T5"/>
                  </a:cxn>
                  <a:cxn ang="0">
                    <a:pos x="T6" y="T7"/>
                  </a:cxn>
                  <a:cxn ang="0">
                    <a:pos x="T8" y="T9"/>
                  </a:cxn>
                </a:cxnLst>
                <a:rect l="0" t="0" r="r" b="b"/>
                <a:pathLst>
                  <a:path w="587" h="457">
                    <a:moveTo>
                      <a:pt x="12" y="0"/>
                    </a:moveTo>
                    <a:lnTo>
                      <a:pt x="0" y="17"/>
                    </a:lnTo>
                    <a:lnTo>
                      <a:pt x="575" y="457"/>
                    </a:lnTo>
                    <a:lnTo>
                      <a:pt x="587"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6" name="Freeform 115"/>
              <p:cNvSpPr>
                <a:spLocks/>
              </p:cNvSpPr>
              <p:nvPr/>
            </p:nvSpPr>
            <p:spPr bwMode="auto">
              <a:xfrm>
                <a:off x="912" y="3355"/>
                <a:ext cx="586" cy="456"/>
              </a:xfrm>
              <a:custGeom>
                <a:avLst/>
                <a:gdLst>
                  <a:gd name="T0" fmla="*/ 12 w 586"/>
                  <a:gd name="T1" fmla="*/ 0 h 456"/>
                  <a:gd name="T2" fmla="*/ 0 w 586"/>
                  <a:gd name="T3" fmla="*/ 14 h 456"/>
                  <a:gd name="T4" fmla="*/ 574 w 586"/>
                  <a:gd name="T5" fmla="*/ 456 h 456"/>
                  <a:gd name="T6" fmla="*/ 586 w 586"/>
                  <a:gd name="T7" fmla="*/ 442 h 456"/>
                  <a:gd name="T8" fmla="*/ 12 w 586"/>
                  <a:gd name="T9" fmla="*/ 0 h 456"/>
                </a:gdLst>
                <a:ahLst/>
                <a:cxnLst>
                  <a:cxn ang="0">
                    <a:pos x="T0" y="T1"/>
                  </a:cxn>
                  <a:cxn ang="0">
                    <a:pos x="T2" y="T3"/>
                  </a:cxn>
                  <a:cxn ang="0">
                    <a:pos x="T4" y="T5"/>
                  </a:cxn>
                  <a:cxn ang="0">
                    <a:pos x="T6" y="T7"/>
                  </a:cxn>
                  <a:cxn ang="0">
                    <a:pos x="T8" y="T9"/>
                  </a:cxn>
                </a:cxnLst>
                <a:rect l="0" t="0" r="r" b="b"/>
                <a:pathLst>
                  <a:path w="586" h="456">
                    <a:moveTo>
                      <a:pt x="12" y="0"/>
                    </a:moveTo>
                    <a:lnTo>
                      <a:pt x="0" y="14"/>
                    </a:lnTo>
                    <a:lnTo>
                      <a:pt x="574" y="456"/>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7" name="Freeform 116"/>
              <p:cNvSpPr>
                <a:spLocks/>
              </p:cNvSpPr>
              <p:nvPr/>
            </p:nvSpPr>
            <p:spPr bwMode="auto">
              <a:xfrm>
                <a:off x="886" y="3391"/>
                <a:ext cx="586" cy="456"/>
              </a:xfrm>
              <a:custGeom>
                <a:avLst/>
                <a:gdLst>
                  <a:gd name="T0" fmla="*/ 12 w 586"/>
                  <a:gd name="T1" fmla="*/ 0 h 456"/>
                  <a:gd name="T2" fmla="*/ 0 w 586"/>
                  <a:gd name="T3" fmla="*/ 14 h 456"/>
                  <a:gd name="T4" fmla="*/ 574 w 586"/>
                  <a:gd name="T5" fmla="*/ 456 h 456"/>
                  <a:gd name="T6" fmla="*/ 586 w 586"/>
                  <a:gd name="T7" fmla="*/ 439 h 456"/>
                  <a:gd name="T8" fmla="*/ 12 w 586"/>
                  <a:gd name="T9" fmla="*/ 0 h 456"/>
                </a:gdLst>
                <a:ahLst/>
                <a:cxnLst>
                  <a:cxn ang="0">
                    <a:pos x="T0" y="T1"/>
                  </a:cxn>
                  <a:cxn ang="0">
                    <a:pos x="T2" y="T3"/>
                  </a:cxn>
                  <a:cxn ang="0">
                    <a:pos x="T4" y="T5"/>
                  </a:cxn>
                  <a:cxn ang="0">
                    <a:pos x="T6" y="T7"/>
                  </a:cxn>
                  <a:cxn ang="0">
                    <a:pos x="T8" y="T9"/>
                  </a:cxn>
                </a:cxnLst>
                <a:rect l="0" t="0" r="r" b="b"/>
                <a:pathLst>
                  <a:path w="586" h="456">
                    <a:moveTo>
                      <a:pt x="12" y="0"/>
                    </a:moveTo>
                    <a:lnTo>
                      <a:pt x="0" y="14"/>
                    </a:lnTo>
                    <a:lnTo>
                      <a:pt x="574" y="456"/>
                    </a:lnTo>
                    <a:lnTo>
                      <a:pt x="586" y="439"/>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8" name="Freeform 117"/>
              <p:cNvSpPr>
                <a:spLocks/>
              </p:cNvSpPr>
              <p:nvPr/>
            </p:nvSpPr>
            <p:spPr bwMode="auto">
              <a:xfrm>
                <a:off x="858" y="3426"/>
                <a:ext cx="586" cy="459"/>
              </a:xfrm>
              <a:custGeom>
                <a:avLst/>
                <a:gdLst>
                  <a:gd name="T0" fmla="*/ 11 w 586"/>
                  <a:gd name="T1" fmla="*/ 0 h 459"/>
                  <a:gd name="T2" fmla="*/ 0 w 586"/>
                  <a:gd name="T3" fmla="*/ 17 h 459"/>
                  <a:gd name="T4" fmla="*/ 574 w 586"/>
                  <a:gd name="T5" fmla="*/ 459 h 459"/>
                  <a:gd name="T6" fmla="*/ 586 w 586"/>
                  <a:gd name="T7" fmla="*/ 442 h 459"/>
                  <a:gd name="T8" fmla="*/ 11 w 586"/>
                  <a:gd name="T9" fmla="*/ 0 h 459"/>
                </a:gdLst>
                <a:ahLst/>
                <a:cxnLst>
                  <a:cxn ang="0">
                    <a:pos x="T0" y="T1"/>
                  </a:cxn>
                  <a:cxn ang="0">
                    <a:pos x="T2" y="T3"/>
                  </a:cxn>
                  <a:cxn ang="0">
                    <a:pos x="T4" y="T5"/>
                  </a:cxn>
                  <a:cxn ang="0">
                    <a:pos x="T6" y="T7"/>
                  </a:cxn>
                  <a:cxn ang="0">
                    <a:pos x="T8" y="T9"/>
                  </a:cxn>
                </a:cxnLst>
                <a:rect l="0" t="0" r="r" b="b"/>
                <a:pathLst>
                  <a:path w="586" h="459">
                    <a:moveTo>
                      <a:pt x="11" y="0"/>
                    </a:moveTo>
                    <a:lnTo>
                      <a:pt x="0" y="17"/>
                    </a:lnTo>
                    <a:lnTo>
                      <a:pt x="574" y="459"/>
                    </a:lnTo>
                    <a:lnTo>
                      <a:pt x="586" y="442"/>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9" name="Freeform 118"/>
              <p:cNvSpPr>
                <a:spLocks/>
              </p:cNvSpPr>
              <p:nvPr/>
            </p:nvSpPr>
            <p:spPr bwMode="auto">
              <a:xfrm>
                <a:off x="829" y="3464"/>
                <a:ext cx="586" cy="458"/>
              </a:xfrm>
              <a:custGeom>
                <a:avLst/>
                <a:gdLst>
                  <a:gd name="T0" fmla="*/ 12 w 586"/>
                  <a:gd name="T1" fmla="*/ 0 h 458"/>
                  <a:gd name="T2" fmla="*/ 0 w 586"/>
                  <a:gd name="T3" fmla="*/ 16 h 458"/>
                  <a:gd name="T4" fmla="*/ 575 w 586"/>
                  <a:gd name="T5" fmla="*/ 458 h 458"/>
                  <a:gd name="T6" fmla="*/ 586 w 586"/>
                  <a:gd name="T7" fmla="*/ 442 h 458"/>
                  <a:gd name="T8" fmla="*/ 12 w 586"/>
                  <a:gd name="T9" fmla="*/ 0 h 458"/>
                </a:gdLst>
                <a:ahLst/>
                <a:cxnLst>
                  <a:cxn ang="0">
                    <a:pos x="T0" y="T1"/>
                  </a:cxn>
                  <a:cxn ang="0">
                    <a:pos x="T2" y="T3"/>
                  </a:cxn>
                  <a:cxn ang="0">
                    <a:pos x="T4" y="T5"/>
                  </a:cxn>
                  <a:cxn ang="0">
                    <a:pos x="T6" y="T7"/>
                  </a:cxn>
                  <a:cxn ang="0">
                    <a:pos x="T8" y="T9"/>
                  </a:cxn>
                </a:cxnLst>
                <a:rect l="0" t="0" r="r" b="b"/>
                <a:pathLst>
                  <a:path w="586" h="458">
                    <a:moveTo>
                      <a:pt x="12" y="0"/>
                    </a:moveTo>
                    <a:lnTo>
                      <a:pt x="0" y="16"/>
                    </a:lnTo>
                    <a:lnTo>
                      <a:pt x="575" y="458"/>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0" name="Freeform 119"/>
              <p:cNvSpPr>
                <a:spLocks/>
              </p:cNvSpPr>
              <p:nvPr/>
            </p:nvSpPr>
            <p:spPr bwMode="auto">
              <a:xfrm>
                <a:off x="798" y="3502"/>
                <a:ext cx="589" cy="456"/>
              </a:xfrm>
              <a:custGeom>
                <a:avLst/>
                <a:gdLst>
                  <a:gd name="T0" fmla="*/ 12 w 589"/>
                  <a:gd name="T1" fmla="*/ 0 h 456"/>
                  <a:gd name="T2" fmla="*/ 0 w 589"/>
                  <a:gd name="T3" fmla="*/ 14 h 456"/>
                  <a:gd name="T4" fmla="*/ 577 w 589"/>
                  <a:gd name="T5" fmla="*/ 456 h 456"/>
                  <a:gd name="T6" fmla="*/ 589 w 589"/>
                  <a:gd name="T7" fmla="*/ 442 h 456"/>
                  <a:gd name="T8" fmla="*/ 12 w 589"/>
                  <a:gd name="T9" fmla="*/ 0 h 456"/>
                </a:gdLst>
                <a:ahLst/>
                <a:cxnLst>
                  <a:cxn ang="0">
                    <a:pos x="T0" y="T1"/>
                  </a:cxn>
                  <a:cxn ang="0">
                    <a:pos x="T2" y="T3"/>
                  </a:cxn>
                  <a:cxn ang="0">
                    <a:pos x="T4" y="T5"/>
                  </a:cxn>
                  <a:cxn ang="0">
                    <a:pos x="T6" y="T7"/>
                  </a:cxn>
                  <a:cxn ang="0">
                    <a:pos x="T8" y="T9"/>
                  </a:cxn>
                </a:cxnLst>
                <a:rect l="0" t="0" r="r" b="b"/>
                <a:pathLst>
                  <a:path w="589" h="456">
                    <a:moveTo>
                      <a:pt x="12" y="0"/>
                    </a:moveTo>
                    <a:lnTo>
                      <a:pt x="0" y="14"/>
                    </a:lnTo>
                    <a:lnTo>
                      <a:pt x="577" y="456"/>
                    </a:lnTo>
                    <a:lnTo>
                      <a:pt x="589"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1" name="Freeform 120"/>
              <p:cNvSpPr>
                <a:spLocks/>
              </p:cNvSpPr>
              <p:nvPr/>
            </p:nvSpPr>
            <p:spPr bwMode="auto">
              <a:xfrm>
                <a:off x="772" y="3537"/>
                <a:ext cx="587" cy="456"/>
              </a:xfrm>
              <a:custGeom>
                <a:avLst/>
                <a:gdLst>
                  <a:gd name="T0" fmla="*/ 12 w 587"/>
                  <a:gd name="T1" fmla="*/ 0 h 456"/>
                  <a:gd name="T2" fmla="*/ 0 w 587"/>
                  <a:gd name="T3" fmla="*/ 14 h 456"/>
                  <a:gd name="T4" fmla="*/ 575 w 587"/>
                  <a:gd name="T5" fmla="*/ 456 h 456"/>
                  <a:gd name="T6" fmla="*/ 587 w 587"/>
                  <a:gd name="T7" fmla="*/ 440 h 456"/>
                  <a:gd name="T8" fmla="*/ 12 w 587"/>
                  <a:gd name="T9" fmla="*/ 0 h 456"/>
                </a:gdLst>
                <a:ahLst/>
                <a:cxnLst>
                  <a:cxn ang="0">
                    <a:pos x="T0" y="T1"/>
                  </a:cxn>
                  <a:cxn ang="0">
                    <a:pos x="T2" y="T3"/>
                  </a:cxn>
                  <a:cxn ang="0">
                    <a:pos x="T4" y="T5"/>
                  </a:cxn>
                  <a:cxn ang="0">
                    <a:pos x="T6" y="T7"/>
                  </a:cxn>
                  <a:cxn ang="0">
                    <a:pos x="T8" y="T9"/>
                  </a:cxn>
                </a:cxnLst>
                <a:rect l="0" t="0" r="r" b="b"/>
                <a:pathLst>
                  <a:path w="587" h="456">
                    <a:moveTo>
                      <a:pt x="12" y="0"/>
                    </a:moveTo>
                    <a:lnTo>
                      <a:pt x="0" y="14"/>
                    </a:lnTo>
                    <a:lnTo>
                      <a:pt x="575" y="456"/>
                    </a:lnTo>
                    <a:lnTo>
                      <a:pt x="587" y="440"/>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2" name="Freeform 121"/>
              <p:cNvSpPr>
                <a:spLocks/>
              </p:cNvSpPr>
              <p:nvPr/>
            </p:nvSpPr>
            <p:spPr bwMode="auto">
              <a:xfrm>
                <a:off x="744" y="3573"/>
                <a:ext cx="586" cy="458"/>
              </a:xfrm>
              <a:custGeom>
                <a:avLst/>
                <a:gdLst>
                  <a:gd name="T0" fmla="*/ 12 w 586"/>
                  <a:gd name="T1" fmla="*/ 0 h 458"/>
                  <a:gd name="T2" fmla="*/ 0 w 586"/>
                  <a:gd name="T3" fmla="*/ 16 h 458"/>
                  <a:gd name="T4" fmla="*/ 575 w 586"/>
                  <a:gd name="T5" fmla="*/ 458 h 458"/>
                  <a:gd name="T6" fmla="*/ 586 w 586"/>
                  <a:gd name="T7" fmla="*/ 442 h 458"/>
                  <a:gd name="T8" fmla="*/ 12 w 586"/>
                  <a:gd name="T9" fmla="*/ 0 h 458"/>
                </a:gdLst>
                <a:ahLst/>
                <a:cxnLst>
                  <a:cxn ang="0">
                    <a:pos x="T0" y="T1"/>
                  </a:cxn>
                  <a:cxn ang="0">
                    <a:pos x="T2" y="T3"/>
                  </a:cxn>
                  <a:cxn ang="0">
                    <a:pos x="T4" y="T5"/>
                  </a:cxn>
                  <a:cxn ang="0">
                    <a:pos x="T6" y="T7"/>
                  </a:cxn>
                  <a:cxn ang="0">
                    <a:pos x="T8" y="T9"/>
                  </a:cxn>
                </a:cxnLst>
                <a:rect l="0" t="0" r="r" b="b"/>
                <a:pathLst>
                  <a:path w="586" h="458">
                    <a:moveTo>
                      <a:pt x="12" y="0"/>
                    </a:moveTo>
                    <a:lnTo>
                      <a:pt x="0" y="16"/>
                    </a:lnTo>
                    <a:lnTo>
                      <a:pt x="575" y="458"/>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3" name="Freeform 122"/>
              <p:cNvSpPr>
                <a:spLocks/>
              </p:cNvSpPr>
              <p:nvPr/>
            </p:nvSpPr>
            <p:spPr bwMode="auto">
              <a:xfrm>
                <a:off x="720" y="3615"/>
                <a:ext cx="587" cy="456"/>
              </a:xfrm>
              <a:custGeom>
                <a:avLst/>
                <a:gdLst>
                  <a:gd name="T0" fmla="*/ 12 w 587"/>
                  <a:gd name="T1" fmla="*/ 0 h 456"/>
                  <a:gd name="T2" fmla="*/ 0 w 587"/>
                  <a:gd name="T3" fmla="*/ 14 h 456"/>
                  <a:gd name="T4" fmla="*/ 575 w 587"/>
                  <a:gd name="T5" fmla="*/ 456 h 456"/>
                  <a:gd name="T6" fmla="*/ 587 w 587"/>
                  <a:gd name="T7" fmla="*/ 440 h 456"/>
                  <a:gd name="T8" fmla="*/ 12 w 587"/>
                  <a:gd name="T9" fmla="*/ 0 h 456"/>
                </a:gdLst>
                <a:ahLst/>
                <a:cxnLst>
                  <a:cxn ang="0">
                    <a:pos x="T0" y="T1"/>
                  </a:cxn>
                  <a:cxn ang="0">
                    <a:pos x="T2" y="T3"/>
                  </a:cxn>
                  <a:cxn ang="0">
                    <a:pos x="T4" y="T5"/>
                  </a:cxn>
                  <a:cxn ang="0">
                    <a:pos x="T6" y="T7"/>
                  </a:cxn>
                  <a:cxn ang="0">
                    <a:pos x="T8" y="T9"/>
                  </a:cxn>
                </a:cxnLst>
                <a:rect l="0" t="0" r="r" b="b"/>
                <a:pathLst>
                  <a:path w="587" h="456">
                    <a:moveTo>
                      <a:pt x="12" y="0"/>
                    </a:moveTo>
                    <a:lnTo>
                      <a:pt x="0" y="14"/>
                    </a:lnTo>
                    <a:lnTo>
                      <a:pt x="575" y="456"/>
                    </a:lnTo>
                    <a:lnTo>
                      <a:pt x="587" y="440"/>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4" name="Freeform 123"/>
              <p:cNvSpPr>
                <a:spLocks/>
              </p:cNvSpPr>
              <p:nvPr/>
            </p:nvSpPr>
            <p:spPr bwMode="auto">
              <a:xfrm>
                <a:off x="690" y="3651"/>
                <a:ext cx="588" cy="458"/>
              </a:xfrm>
              <a:custGeom>
                <a:avLst/>
                <a:gdLst>
                  <a:gd name="T0" fmla="*/ 12 w 588"/>
                  <a:gd name="T1" fmla="*/ 0 h 458"/>
                  <a:gd name="T2" fmla="*/ 0 w 588"/>
                  <a:gd name="T3" fmla="*/ 16 h 458"/>
                  <a:gd name="T4" fmla="*/ 577 w 588"/>
                  <a:gd name="T5" fmla="*/ 458 h 458"/>
                  <a:gd name="T6" fmla="*/ 588 w 588"/>
                  <a:gd name="T7" fmla="*/ 442 h 458"/>
                  <a:gd name="T8" fmla="*/ 12 w 588"/>
                  <a:gd name="T9" fmla="*/ 0 h 458"/>
                </a:gdLst>
                <a:ahLst/>
                <a:cxnLst>
                  <a:cxn ang="0">
                    <a:pos x="T0" y="T1"/>
                  </a:cxn>
                  <a:cxn ang="0">
                    <a:pos x="T2" y="T3"/>
                  </a:cxn>
                  <a:cxn ang="0">
                    <a:pos x="T4" y="T5"/>
                  </a:cxn>
                  <a:cxn ang="0">
                    <a:pos x="T6" y="T7"/>
                  </a:cxn>
                  <a:cxn ang="0">
                    <a:pos x="T8" y="T9"/>
                  </a:cxn>
                </a:cxnLst>
                <a:rect l="0" t="0" r="r" b="b"/>
                <a:pathLst>
                  <a:path w="588" h="458">
                    <a:moveTo>
                      <a:pt x="12" y="0"/>
                    </a:moveTo>
                    <a:lnTo>
                      <a:pt x="0" y="16"/>
                    </a:lnTo>
                    <a:lnTo>
                      <a:pt x="577" y="458"/>
                    </a:lnTo>
                    <a:lnTo>
                      <a:pt x="588"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5" name="Freeform 124"/>
              <p:cNvSpPr>
                <a:spLocks/>
              </p:cNvSpPr>
              <p:nvPr/>
            </p:nvSpPr>
            <p:spPr bwMode="auto">
              <a:xfrm>
                <a:off x="664" y="3686"/>
                <a:ext cx="586" cy="459"/>
              </a:xfrm>
              <a:custGeom>
                <a:avLst/>
                <a:gdLst>
                  <a:gd name="T0" fmla="*/ 12 w 586"/>
                  <a:gd name="T1" fmla="*/ 0 h 459"/>
                  <a:gd name="T2" fmla="*/ 0 w 586"/>
                  <a:gd name="T3" fmla="*/ 17 h 459"/>
                  <a:gd name="T4" fmla="*/ 574 w 586"/>
                  <a:gd name="T5" fmla="*/ 459 h 459"/>
                  <a:gd name="T6" fmla="*/ 586 w 586"/>
                  <a:gd name="T7" fmla="*/ 442 h 459"/>
                  <a:gd name="T8" fmla="*/ 12 w 586"/>
                  <a:gd name="T9" fmla="*/ 0 h 459"/>
                </a:gdLst>
                <a:ahLst/>
                <a:cxnLst>
                  <a:cxn ang="0">
                    <a:pos x="T0" y="T1"/>
                  </a:cxn>
                  <a:cxn ang="0">
                    <a:pos x="T2" y="T3"/>
                  </a:cxn>
                  <a:cxn ang="0">
                    <a:pos x="T4" y="T5"/>
                  </a:cxn>
                  <a:cxn ang="0">
                    <a:pos x="T6" y="T7"/>
                  </a:cxn>
                  <a:cxn ang="0">
                    <a:pos x="T8" y="T9"/>
                  </a:cxn>
                </a:cxnLst>
                <a:rect l="0" t="0" r="r" b="b"/>
                <a:pathLst>
                  <a:path w="586" h="459">
                    <a:moveTo>
                      <a:pt x="12" y="0"/>
                    </a:moveTo>
                    <a:lnTo>
                      <a:pt x="0" y="17"/>
                    </a:lnTo>
                    <a:lnTo>
                      <a:pt x="574" y="459"/>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6" name="Freeform 125"/>
              <p:cNvSpPr>
                <a:spLocks/>
              </p:cNvSpPr>
              <p:nvPr/>
            </p:nvSpPr>
            <p:spPr bwMode="auto">
              <a:xfrm>
                <a:off x="635" y="3724"/>
                <a:ext cx="587" cy="459"/>
              </a:xfrm>
              <a:custGeom>
                <a:avLst/>
                <a:gdLst>
                  <a:gd name="T0" fmla="*/ 12 w 587"/>
                  <a:gd name="T1" fmla="*/ 0 h 459"/>
                  <a:gd name="T2" fmla="*/ 0 w 587"/>
                  <a:gd name="T3" fmla="*/ 16 h 459"/>
                  <a:gd name="T4" fmla="*/ 575 w 587"/>
                  <a:gd name="T5" fmla="*/ 459 h 459"/>
                  <a:gd name="T6" fmla="*/ 587 w 587"/>
                  <a:gd name="T7" fmla="*/ 442 h 459"/>
                  <a:gd name="T8" fmla="*/ 12 w 587"/>
                  <a:gd name="T9" fmla="*/ 0 h 459"/>
                </a:gdLst>
                <a:ahLst/>
                <a:cxnLst>
                  <a:cxn ang="0">
                    <a:pos x="T0" y="T1"/>
                  </a:cxn>
                  <a:cxn ang="0">
                    <a:pos x="T2" y="T3"/>
                  </a:cxn>
                  <a:cxn ang="0">
                    <a:pos x="T4" y="T5"/>
                  </a:cxn>
                  <a:cxn ang="0">
                    <a:pos x="T6" y="T7"/>
                  </a:cxn>
                  <a:cxn ang="0">
                    <a:pos x="T8" y="T9"/>
                  </a:cxn>
                </a:cxnLst>
                <a:rect l="0" t="0" r="r" b="b"/>
                <a:pathLst>
                  <a:path w="587" h="459">
                    <a:moveTo>
                      <a:pt x="12" y="0"/>
                    </a:moveTo>
                    <a:lnTo>
                      <a:pt x="0" y="16"/>
                    </a:lnTo>
                    <a:lnTo>
                      <a:pt x="575" y="459"/>
                    </a:lnTo>
                    <a:lnTo>
                      <a:pt x="587"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7" name="Freeform 126"/>
              <p:cNvSpPr>
                <a:spLocks/>
              </p:cNvSpPr>
              <p:nvPr/>
            </p:nvSpPr>
            <p:spPr bwMode="auto">
              <a:xfrm>
                <a:off x="607" y="3762"/>
                <a:ext cx="586" cy="456"/>
              </a:xfrm>
              <a:custGeom>
                <a:avLst/>
                <a:gdLst>
                  <a:gd name="T0" fmla="*/ 12 w 586"/>
                  <a:gd name="T1" fmla="*/ 0 h 456"/>
                  <a:gd name="T2" fmla="*/ 0 w 586"/>
                  <a:gd name="T3" fmla="*/ 14 h 456"/>
                  <a:gd name="T4" fmla="*/ 574 w 586"/>
                  <a:gd name="T5" fmla="*/ 456 h 456"/>
                  <a:gd name="T6" fmla="*/ 586 w 586"/>
                  <a:gd name="T7" fmla="*/ 442 h 456"/>
                  <a:gd name="T8" fmla="*/ 12 w 586"/>
                  <a:gd name="T9" fmla="*/ 0 h 456"/>
                </a:gdLst>
                <a:ahLst/>
                <a:cxnLst>
                  <a:cxn ang="0">
                    <a:pos x="T0" y="T1"/>
                  </a:cxn>
                  <a:cxn ang="0">
                    <a:pos x="T2" y="T3"/>
                  </a:cxn>
                  <a:cxn ang="0">
                    <a:pos x="T4" y="T5"/>
                  </a:cxn>
                  <a:cxn ang="0">
                    <a:pos x="T6" y="T7"/>
                  </a:cxn>
                  <a:cxn ang="0">
                    <a:pos x="T8" y="T9"/>
                  </a:cxn>
                </a:cxnLst>
                <a:rect l="0" t="0" r="r" b="b"/>
                <a:pathLst>
                  <a:path w="586" h="456">
                    <a:moveTo>
                      <a:pt x="12" y="0"/>
                    </a:moveTo>
                    <a:lnTo>
                      <a:pt x="0" y="14"/>
                    </a:lnTo>
                    <a:lnTo>
                      <a:pt x="574" y="456"/>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8" name="Freeform 127"/>
              <p:cNvSpPr>
                <a:spLocks/>
              </p:cNvSpPr>
              <p:nvPr/>
            </p:nvSpPr>
            <p:spPr bwMode="auto">
              <a:xfrm>
                <a:off x="579" y="3800"/>
                <a:ext cx="586" cy="456"/>
              </a:xfrm>
              <a:custGeom>
                <a:avLst/>
                <a:gdLst>
                  <a:gd name="T0" fmla="*/ 11 w 586"/>
                  <a:gd name="T1" fmla="*/ 0 h 456"/>
                  <a:gd name="T2" fmla="*/ 0 w 586"/>
                  <a:gd name="T3" fmla="*/ 14 h 456"/>
                  <a:gd name="T4" fmla="*/ 574 w 586"/>
                  <a:gd name="T5" fmla="*/ 456 h 456"/>
                  <a:gd name="T6" fmla="*/ 586 w 586"/>
                  <a:gd name="T7" fmla="*/ 439 h 456"/>
                  <a:gd name="T8" fmla="*/ 11 w 586"/>
                  <a:gd name="T9" fmla="*/ 0 h 456"/>
                </a:gdLst>
                <a:ahLst/>
                <a:cxnLst>
                  <a:cxn ang="0">
                    <a:pos x="T0" y="T1"/>
                  </a:cxn>
                  <a:cxn ang="0">
                    <a:pos x="T2" y="T3"/>
                  </a:cxn>
                  <a:cxn ang="0">
                    <a:pos x="T4" y="T5"/>
                  </a:cxn>
                  <a:cxn ang="0">
                    <a:pos x="T6" y="T7"/>
                  </a:cxn>
                  <a:cxn ang="0">
                    <a:pos x="T8" y="T9"/>
                  </a:cxn>
                </a:cxnLst>
                <a:rect l="0" t="0" r="r" b="b"/>
                <a:pathLst>
                  <a:path w="586" h="456">
                    <a:moveTo>
                      <a:pt x="11" y="0"/>
                    </a:moveTo>
                    <a:lnTo>
                      <a:pt x="0" y="14"/>
                    </a:lnTo>
                    <a:lnTo>
                      <a:pt x="574" y="456"/>
                    </a:lnTo>
                    <a:lnTo>
                      <a:pt x="586" y="439"/>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9" name="Freeform 128"/>
              <p:cNvSpPr>
                <a:spLocks/>
              </p:cNvSpPr>
              <p:nvPr/>
            </p:nvSpPr>
            <p:spPr bwMode="auto">
              <a:xfrm>
                <a:off x="1607" y="3317"/>
                <a:ext cx="173" cy="140"/>
              </a:xfrm>
              <a:custGeom>
                <a:avLst/>
                <a:gdLst>
                  <a:gd name="T0" fmla="*/ 14 w 173"/>
                  <a:gd name="T1" fmla="*/ 0 h 140"/>
                  <a:gd name="T2" fmla="*/ 0 w 173"/>
                  <a:gd name="T3" fmla="*/ 17 h 140"/>
                  <a:gd name="T4" fmla="*/ 161 w 173"/>
                  <a:gd name="T5" fmla="*/ 140 h 140"/>
                  <a:gd name="T6" fmla="*/ 173 w 173"/>
                  <a:gd name="T7" fmla="*/ 123 h 140"/>
                  <a:gd name="T8" fmla="*/ 14 w 173"/>
                  <a:gd name="T9" fmla="*/ 0 h 140"/>
                </a:gdLst>
                <a:ahLst/>
                <a:cxnLst>
                  <a:cxn ang="0">
                    <a:pos x="T0" y="T1"/>
                  </a:cxn>
                  <a:cxn ang="0">
                    <a:pos x="T2" y="T3"/>
                  </a:cxn>
                  <a:cxn ang="0">
                    <a:pos x="T4" y="T5"/>
                  </a:cxn>
                  <a:cxn ang="0">
                    <a:pos x="T6" y="T7"/>
                  </a:cxn>
                  <a:cxn ang="0">
                    <a:pos x="T8" y="T9"/>
                  </a:cxn>
                </a:cxnLst>
                <a:rect l="0" t="0" r="r" b="b"/>
                <a:pathLst>
                  <a:path w="173" h="140">
                    <a:moveTo>
                      <a:pt x="14" y="0"/>
                    </a:moveTo>
                    <a:lnTo>
                      <a:pt x="0" y="17"/>
                    </a:lnTo>
                    <a:lnTo>
                      <a:pt x="161" y="140"/>
                    </a:lnTo>
                    <a:lnTo>
                      <a:pt x="173" y="123"/>
                    </a:lnTo>
                    <a:lnTo>
                      <a:pt x="14"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0" name="Freeform 129"/>
              <p:cNvSpPr>
                <a:spLocks/>
              </p:cNvSpPr>
              <p:nvPr/>
            </p:nvSpPr>
            <p:spPr bwMode="auto">
              <a:xfrm>
                <a:off x="1579" y="3355"/>
                <a:ext cx="172" cy="140"/>
              </a:xfrm>
              <a:custGeom>
                <a:avLst/>
                <a:gdLst>
                  <a:gd name="T0" fmla="*/ 11 w 172"/>
                  <a:gd name="T1" fmla="*/ 0 h 140"/>
                  <a:gd name="T2" fmla="*/ 0 w 172"/>
                  <a:gd name="T3" fmla="*/ 17 h 140"/>
                  <a:gd name="T4" fmla="*/ 160 w 172"/>
                  <a:gd name="T5" fmla="*/ 140 h 140"/>
                  <a:gd name="T6" fmla="*/ 172 w 172"/>
                  <a:gd name="T7" fmla="*/ 123 h 140"/>
                  <a:gd name="T8" fmla="*/ 11 w 172"/>
                  <a:gd name="T9" fmla="*/ 0 h 140"/>
                </a:gdLst>
                <a:ahLst/>
                <a:cxnLst>
                  <a:cxn ang="0">
                    <a:pos x="T0" y="T1"/>
                  </a:cxn>
                  <a:cxn ang="0">
                    <a:pos x="T2" y="T3"/>
                  </a:cxn>
                  <a:cxn ang="0">
                    <a:pos x="T4" y="T5"/>
                  </a:cxn>
                  <a:cxn ang="0">
                    <a:pos x="T6" y="T7"/>
                  </a:cxn>
                  <a:cxn ang="0">
                    <a:pos x="T8" y="T9"/>
                  </a:cxn>
                </a:cxnLst>
                <a:rect l="0" t="0" r="r" b="b"/>
                <a:pathLst>
                  <a:path w="172" h="140">
                    <a:moveTo>
                      <a:pt x="11" y="0"/>
                    </a:moveTo>
                    <a:lnTo>
                      <a:pt x="0" y="17"/>
                    </a:lnTo>
                    <a:lnTo>
                      <a:pt x="160" y="140"/>
                    </a:lnTo>
                    <a:lnTo>
                      <a:pt x="172" y="123"/>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1" name="Freeform 130"/>
              <p:cNvSpPr>
                <a:spLocks/>
              </p:cNvSpPr>
              <p:nvPr/>
            </p:nvSpPr>
            <p:spPr bwMode="auto">
              <a:xfrm>
                <a:off x="1531" y="3419"/>
                <a:ext cx="171" cy="137"/>
              </a:xfrm>
              <a:custGeom>
                <a:avLst/>
                <a:gdLst>
                  <a:gd name="T0" fmla="*/ 12 w 171"/>
                  <a:gd name="T1" fmla="*/ 0 h 137"/>
                  <a:gd name="T2" fmla="*/ 0 w 171"/>
                  <a:gd name="T3" fmla="*/ 16 h 137"/>
                  <a:gd name="T4" fmla="*/ 159 w 171"/>
                  <a:gd name="T5" fmla="*/ 137 h 137"/>
                  <a:gd name="T6" fmla="*/ 171 w 171"/>
                  <a:gd name="T7" fmla="*/ 123 h 137"/>
                  <a:gd name="T8" fmla="*/ 12 w 171"/>
                  <a:gd name="T9" fmla="*/ 0 h 137"/>
                </a:gdLst>
                <a:ahLst/>
                <a:cxnLst>
                  <a:cxn ang="0">
                    <a:pos x="T0" y="T1"/>
                  </a:cxn>
                  <a:cxn ang="0">
                    <a:pos x="T2" y="T3"/>
                  </a:cxn>
                  <a:cxn ang="0">
                    <a:pos x="T4" y="T5"/>
                  </a:cxn>
                  <a:cxn ang="0">
                    <a:pos x="T6" y="T7"/>
                  </a:cxn>
                  <a:cxn ang="0">
                    <a:pos x="T8" y="T9"/>
                  </a:cxn>
                </a:cxnLst>
                <a:rect l="0" t="0" r="r" b="b"/>
                <a:pathLst>
                  <a:path w="171" h="137">
                    <a:moveTo>
                      <a:pt x="12" y="0"/>
                    </a:moveTo>
                    <a:lnTo>
                      <a:pt x="0" y="16"/>
                    </a:lnTo>
                    <a:lnTo>
                      <a:pt x="159" y="137"/>
                    </a:lnTo>
                    <a:lnTo>
                      <a:pt x="171" y="123"/>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2" name="Freeform 131"/>
              <p:cNvSpPr>
                <a:spLocks/>
              </p:cNvSpPr>
              <p:nvPr/>
            </p:nvSpPr>
            <p:spPr bwMode="auto">
              <a:xfrm>
                <a:off x="1501" y="3457"/>
                <a:ext cx="172" cy="137"/>
              </a:xfrm>
              <a:custGeom>
                <a:avLst/>
                <a:gdLst>
                  <a:gd name="T0" fmla="*/ 14 w 172"/>
                  <a:gd name="T1" fmla="*/ 0 h 137"/>
                  <a:gd name="T2" fmla="*/ 0 w 172"/>
                  <a:gd name="T3" fmla="*/ 16 h 137"/>
                  <a:gd name="T4" fmla="*/ 160 w 172"/>
                  <a:gd name="T5" fmla="*/ 137 h 137"/>
                  <a:gd name="T6" fmla="*/ 172 w 172"/>
                  <a:gd name="T7" fmla="*/ 123 h 137"/>
                  <a:gd name="T8" fmla="*/ 14 w 172"/>
                  <a:gd name="T9" fmla="*/ 0 h 137"/>
                </a:gdLst>
                <a:ahLst/>
                <a:cxnLst>
                  <a:cxn ang="0">
                    <a:pos x="T0" y="T1"/>
                  </a:cxn>
                  <a:cxn ang="0">
                    <a:pos x="T2" y="T3"/>
                  </a:cxn>
                  <a:cxn ang="0">
                    <a:pos x="T4" y="T5"/>
                  </a:cxn>
                  <a:cxn ang="0">
                    <a:pos x="T6" y="T7"/>
                  </a:cxn>
                  <a:cxn ang="0">
                    <a:pos x="T8" y="T9"/>
                  </a:cxn>
                </a:cxnLst>
                <a:rect l="0" t="0" r="r" b="b"/>
                <a:pathLst>
                  <a:path w="172" h="137">
                    <a:moveTo>
                      <a:pt x="14" y="0"/>
                    </a:moveTo>
                    <a:lnTo>
                      <a:pt x="0" y="16"/>
                    </a:lnTo>
                    <a:lnTo>
                      <a:pt x="160" y="137"/>
                    </a:lnTo>
                    <a:lnTo>
                      <a:pt x="172" y="123"/>
                    </a:lnTo>
                    <a:lnTo>
                      <a:pt x="14"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3" name="Freeform 132"/>
              <p:cNvSpPr>
                <a:spLocks/>
              </p:cNvSpPr>
              <p:nvPr/>
            </p:nvSpPr>
            <p:spPr bwMode="auto">
              <a:xfrm>
                <a:off x="1451" y="3523"/>
                <a:ext cx="170" cy="137"/>
              </a:xfrm>
              <a:custGeom>
                <a:avLst/>
                <a:gdLst>
                  <a:gd name="T0" fmla="*/ 12 w 170"/>
                  <a:gd name="T1" fmla="*/ 0 h 137"/>
                  <a:gd name="T2" fmla="*/ 0 w 170"/>
                  <a:gd name="T3" fmla="*/ 14 h 137"/>
                  <a:gd name="T4" fmla="*/ 158 w 170"/>
                  <a:gd name="T5" fmla="*/ 137 h 137"/>
                  <a:gd name="T6" fmla="*/ 170 w 170"/>
                  <a:gd name="T7" fmla="*/ 123 h 137"/>
                  <a:gd name="T8" fmla="*/ 12 w 170"/>
                  <a:gd name="T9" fmla="*/ 0 h 137"/>
                </a:gdLst>
                <a:ahLst/>
                <a:cxnLst>
                  <a:cxn ang="0">
                    <a:pos x="T0" y="T1"/>
                  </a:cxn>
                  <a:cxn ang="0">
                    <a:pos x="T2" y="T3"/>
                  </a:cxn>
                  <a:cxn ang="0">
                    <a:pos x="T4" y="T5"/>
                  </a:cxn>
                  <a:cxn ang="0">
                    <a:pos x="T6" y="T7"/>
                  </a:cxn>
                  <a:cxn ang="0">
                    <a:pos x="T8" y="T9"/>
                  </a:cxn>
                </a:cxnLst>
                <a:rect l="0" t="0" r="r" b="b"/>
                <a:pathLst>
                  <a:path w="170" h="137">
                    <a:moveTo>
                      <a:pt x="12" y="0"/>
                    </a:moveTo>
                    <a:lnTo>
                      <a:pt x="0" y="14"/>
                    </a:lnTo>
                    <a:lnTo>
                      <a:pt x="158" y="137"/>
                    </a:lnTo>
                    <a:lnTo>
                      <a:pt x="170" y="123"/>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4" name="Freeform 133"/>
              <p:cNvSpPr>
                <a:spLocks/>
              </p:cNvSpPr>
              <p:nvPr/>
            </p:nvSpPr>
            <p:spPr bwMode="auto">
              <a:xfrm>
                <a:off x="1423" y="3561"/>
                <a:ext cx="170" cy="137"/>
              </a:xfrm>
              <a:custGeom>
                <a:avLst/>
                <a:gdLst>
                  <a:gd name="T0" fmla="*/ 11 w 170"/>
                  <a:gd name="T1" fmla="*/ 0 h 137"/>
                  <a:gd name="T2" fmla="*/ 0 w 170"/>
                  <a:gd name="T3" fmla="*/ 14 h 137"/>
                  <a:gd name="T4" fmla="*/ 158 w 170"/>
                  <a:gd name="T5" fmla="*/ 137 h 137"/>
                  <a:gd name="T6" fmla="*/ 170 w 170"/>
                  <a:gd name="T7" fmla="*/ 120 h 137"/>
                  <a:gd name="T8" fmla="*/ 11 w 170"/>
                  <a:gd name="T9" fmla="*/ 0 h 137"/>
                </a:gdLst>
                <a:ahLst/>
                <a:cxnLst>
                  <a:cxn ang="0">
                    <a:pos x="T0" y="T1"/>
                  </a:cxn>
                  <a:cxn ang="0">
                    <a:pos x="T2" y="T3"/>
                  </a:cxn>
                  <a:cxn ang="0">
                    <a:pos x="T4" y="T5"/>
                  </a:cxn>
                  <a:cxn ang="0">
                    <a:pos x="T6" y="T7"/>
                  </a:cxn>
                  <a:cxn ang="0">
                    <a:pos x="T8" y="T9"/>
                  </a:cxn>
                </a:cxnLst>
                <a:rect l="0" t="0" r="r" b="b"/>
                <a:pathLst>
                  <a:path w="170" h="137">
                    <a:moveTo>
                      <a:pt x="11" y="0"/>
                    </a:moveTo>
                    <a:lnTo>
                      <a:pt x="0" y="14"/>
                    </a:lnTo>
                    <a:lnTo>
                      <a:pt x="158" y="137"/>
                    </a:lnTo>
                    <a:lnTo>
                      <a:pt x="170" y="120"/>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5" name="Freeform 134"/>
              <p:cNvSpPr>
                <a:spLocks/>
              </p:cNvSpPr>
              <p:nvPr/>
            </p:nvSpPr>
            <p:spPr bwMode="auto">
              <a:xfrm>
                <a:off x="1512" y="3272"/>
                <a:ext cx="62" cy="62"/>
              </a:xfrm>
              <a:custGeom>
                <a:avLst/>
                <a:gdLst>
                  <a:gd name="T0" fmla="*/ 22 w 26"/>
                  <a:gd name="T1" fmla="*/ 20 h 26"/>
                  <a:gd name="T2" fmla="*/ 6 w 26"/>
                  <a:gd name="T3" fmla="*/ 22 h 26"/>
                  <a:gd name="T4" fmla="*/ 4 w 26"/>
                  <a:gd name="T5" fmla="*/ 6 h 26"/>
                  <a:gd name="T6" fmla="*/ 20 w 26"/>
                  <a:gd name="T7" fmla="*/ 4 h 26"/>
                  <a:gd name="T8" fmla="*/ 22 w 26"/>
                  <a:gd name="T9" fmla="*/ 20 h 26"/>
                </a:gdLst>
                <a:ahLst/>
                <a:cxnLst>
                  <a:cxn ang="0">
                    <a:pos x="T0" y="T1"/>
                  </a:cxn>
                  <a:cxn ang="0">
                    <a:pos x="T2" y="T3"/>
                  </a:cxn>
                  <a:cxn ang="0">
                    <a:pos x="T4" y="T5"/>
                  </a:cxn>
                  <a:cxn ang="0">
                    <a:pos x="T6" y="T7"/>
                  </a:cxn>
                  <a:cxn ang="0">
                    <a:pos x="T8" y="T9"/>
                  </a:cxn>
                </a:cxnLst>
                <a:rect l="0" t="0" r="r" b="b"/>
                <a:pathLst>
                  <a:path w="26" h="26">
                    <a:moveTo>
                      <a:pt x="22" y="20"/>
                    </a:moveTo>
                    <a:cubicBezTo>
                      <a:pt x="18" y="25"/>
                      <a:pt x="11" y="26"/>
                      <a:pt x="6" y="22"/>
                    </a:cubicBezTo>
                    <a:cubicBezTo>
                      <a:pt x="1" y="18"/>
                      <a:pt x="0" y="11"/>
                      <a:pt x="4" y="6"/>
                    </a:cubicBezTo>
                    <a:cubicBezTo>
                      <a:pt x="8" y="1"/>
                      <a:pt x="15" y="0"/>
                      <a:pt x="20" y="4"/>
                    </a:cubicBezTo>
                    <a:cubicBezTo>
                      <a:pt x="25" y="8"/>
                      <a:pt x="26" y="15"/>
                      <a:pt x="22" y="20"/>
                    </a:cubicBez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6" name="Freeform 135"/>
              <p:cNvSpPr>
                <a:spLocks/>
              </p:cNvSpPr>
              <p:nvPr/>
            </p:nvSpPr>
            <p:spPr bwMode="auto">
              <a:xfrm>
                <a:off x="1437" y="3372"/>
                <a:ext cx="59" cy="59"/>
              </a:xfrm>
              <a:custGeom>
                <a:avLst/>
                <a:gdLst>
                  <a:gd name="T0" fmla="*/ 21 w 25"/>
                  <a:gd name="T1" fmla="*/ 19 h 25"/>
                  <a:gd name="T2" fmla="*/ 5 w 25"/>
                  <a:gd name="T3" fmla="*/ 21 h 25"/>
                  <a:gd name="T4" fmla="*/ 4 w 25"/>
                  <a:gd name="T5" fmla="*/ 5 h 25"/>
                  <a:gd name="T6" fmla="*/ 19 w 25"/>
                  <a:gd name="T7" fmla="*/ 3 h 25"/>
                  <a:gd name="T8" fmla="*/ 21 w 25"/>
                  <a:gd name="T9" fmla="*/ 19 h 25"/>
                </a:gdLst>
                <a:ahLst/>
                <a:cxnLst>
                  <a:cxn ang="0">
                    <a:pos x="T0" y="T1"/>
                  </a:cxn>
                  <a:cxn ang="0">
                    <a:pos x="T2" y="T3"/>
                  </a:cxn>
                  <a:cxn ang="0">
                    <a:pos x="T4" y="T5"/>
                  </a:cxn>
                  <a:cxn ang="0">
                    <a:pos x="T6" y="T7"/>
                  </a:cxn>
                  <a:cxn ang="0">
                    <a:pos x="T8" y="T9"/>
                  </a:cxn>
                </a:cxnLst>
                <a:rect l="0" t="0" r="r" b="b"/>
                <a:pathLst>
                  <a:path w="25" h="25">
                    <a:moveTo>
                      <a:pt x="21" y="19"/>
                    </a:moveTo>
                    <a:cubicBezTo>
                      <a:pt x="17" y="24"/>
                      <a:pt x="10" y="25"/>
                      <a:pt x="5" y="21"/>
                    </a:cubicBezTo>
                    <a:cubicBezTo>
                      <a:pt x="0" y="17"/>
                      <a:pt x="0" y="10"/>
                      <a:pt x="4" y="5"/>
                    </a:cubicBezTo>
                    <a:cubicBezTo>
                      <a:pt x="7" y="0"/>
                      <a:pt x="15" y="0"/>
                      <a:pt x="19" y="3"/>
                    </a:cubicBezTo>
                    <a:cubicBezTo>
                      <a:pt x="24" y="7"/>
                      <a:pt x="25" y="14"/>
                      <a:pt x="21" y="19"/>
                    </a:cubicBez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7" name="Freeform 136"/>
              <p:cNvSpPr>
                <a:spLocks/>
              </p:cNvSpPr>
              <p:nvPr/>
            </p:nvSpPr>
            <p:spPr bwMode="auto">
              <a:xfrm>
                <a:off x="1356" y="3471"/>
                <a:ext cx="62" cy="59"/>
              </a:xfrm>
              <a:custGeom>
                <a:avLst/>
                <a:gdLst>
                  <a:gd name="T0" fmla="*/ 22 w 26"/>
                  <a:gd name="T1" fmla="*/ 19 h 25"/>
                  <a:gd name="T2" fmla="*/ 6 w 26"/>
                  <a:gd name="T3" fmla="*/ 21 h 25"/>
                  <a:gd name="T4" fmla="*/ 4 w 26"/>
                  <a:gd name="T5" fmla="*/ 5 h 25"/>
                  <a:gd name="T6" fmla="*/ 20 w 26"/>
                  <a:gd name="T7" fmla="*/ 4 h 25"/>
                  <a:gd name="T8" fmla="*/ 22 w 26"/>
                  <a:gd name="T9" fmla="*/ 19 h 25"/>
                </a:gdLst>
                <a:ahLst/>
                <a:cxnLst>
                  <a:cxn ang="0">
                    <a:pos x="T0" y="T1"/>
                  </a:cxn>
                  <a:cxn ang="0">
                    <a:pos x="T2" y="T3"/>
                  </a:cxn>
                  <a:cxn ang="0">
                    <a:pos x="T4" y="T5"/>
                  </a:cxn>
                  <a:cxn ang="0">
                    <a:pos x="T6" y="T7"/>
                  </a:cxn>
                  <a:cxn ang="0">
                    <a:pos x="T8" y="T9"/>
                  </a:cxn>
                </a:cxnLst>
                <a:rect l="0" t="0" r="r" b="b"/>
                <a:pathLst>
                  <a:path w="26" h="25">
                    <a:moveTo>
                      <a:pt x="22" y="19"/>
                    </a:moveTo>
                    <a:cubicBezTo>
                      <a:pt x="18" y="24"/>
                      <a:pt x="11" y="25"/>
                      <a:pt x="6" y="21"/>
                    </a:cubicBezTo>
                    <a:cubicBezTo>
                      <a:pt x="1" y="17"/>
                      <a:pt x="0" y="10"/>
                      <a:pt x="4" y="5"/>
                    </a:cubicBezTo>
                    <a:cubicBezTo>
                      <a:pt x="8" y="0"/>
                      <a:pt x="15" y="0"/>
                      <a:pt x="20" y="4"/>
                    </a:cubicBezTo>
                    <a:cubicBezTo>
                      <a:pt x="25" y="7"/>
                      <a:pt x="26" y="15"/>
                      <a:pt x="22" y="19"/>
                    </a:cubicBez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8" name="Freeform 137"/>
              <p:cNvSpPr>
                <a:spLocks/>
              </p:cNvSpPr>
              <p:nvPr/>
            </p:nvSpPr>
            <p:spPr bwMode="auto">
              <a:xfrm>
                <a:off x="2557" y="1081"/>
                <a:ext cx="1282" cy="1496"/>
              </a:xfrm>
              <a:custGeom>
                <a:avLst/>
                <a:gdLst>
                  <a:gd name="T0" fmla="*/ 426 w 1282"/>
                  <a:gd name="T1" fmla="*/ 1496 h 1496"/>
                  <a:gd name="T2" fmla="*/ 1282 w 1282"/>
                  <a:gd name="T3" fmla="*/ 1189 h 1496"/>
                  <a:gd name="T4" fmla="*/ 856 w 1282"/>
                  <a:gd name="T5" fmla="*/ 0 h 1496"/>
                  <a:gd name="T6" fmla="*/ 0 w 1282"/>
                  <a:gd name="T7" fmla="*/ 305 h 1496"/>
                  <a:gd name="T8" fmla="*/ 426 w 1282"/>
                  <a:gd name="T9" fmla="*/ 1496 h 1496"/>
                </a:gdLst>
                <a:ahLst/>
                <a:cxnLst>
                  <a:cxn ang="0">
                    <a:pos x="T0" y="T1"/>
                  </a:cxn>
                  <a:cxn ang="0">
                    <a:pos x="T2" y="T3"/>
                  </a:cxn>
                  <a:cxn ang="0">
                    <a:pos x="T4" y="T5"/>
                  </a:cxn>
                  <a:cxn ang="0">
                    <a:pos x="T6" y="T7"/>
                  </a:cxn>
                  <a:cxn ang="0">
                    <a:pos x="T8" y="T9"/>
                  </a:cxn>
                </a:cxnLst>
                <a:rect l="0" t="0" r="r" b="b"/>
                <a:pathLst>
                  <a:path w="1282" h="1496">
                    <a:moveTo>
                      <a:pt x="426" y="1496"/>
                    </a:moveTo>
                    <a:lnTo>
                      <a:pt x="1282" y="1189"/>
                    </a:lnTo>
                    <a:lnTo>
                      <a:pt x="856" y="0"/>
                    </a:lnTo>
                    <a:lnTo>
                      <a:pt x="0" y="305"/>
                    </a:lnTo>
                    <a:lnTo>
                      <a:pt x="426" y="149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9" name="Freeform 138"/>
              <p:cNvSpPr>
                <a:spLocks/>
              </p:cNvSpPr>
              <p:nvPr/>
            </p:nvSpPr>
            <p:spPr bwMode="auto">
              <a:xfrm>
                <a:off x="2576" y="1022"/>
                <a:ext cx="1241" cy="1477"/>
              </a:xfrm>
              <a:custGeom>
                <a:avLst/>
                <a:gdLst>
                  <a:gd name="T0" fmla="*/ 870 w 1241"/>
                  <a:gd name="T1" fmla="*/ 1477 h 1477"/>
                  <a:gd name="T2" fmla="*/ 0 w 1241"/>
                  <a:gd name="T3" fmla="*/ 1208 h 1477"/>
                  <a:gd name="T4" fmla="*/ 374 w 1241"/>
                  <a:gd name="T5" fmla="*/ 0 h 1477"/>
                  <a:gd name="T6" fmla="*/ 1241 w 1241"/>
                  <a:gd name="T7" fmla="*/ 269 h 1477"/>
                  <a:gd name="T8" fmla="*/ 870 w 1241"/>
                  <a:gd name="T9" fmla="*/ 1477 h 1477"/>
                </a:gdLst>
                <a:ahLst/>
                <a:cxnLst>
                  <a:cxn ang="0">
                    <a:pos x="T0" y="T1"/>
                  </a:cxn>
                  <a:cxn ang="0">
                    <a:pos x="T2" y="T3"/>
                  </a:cxn>
                  <a:cxn ang="0">
                    <a:pos x="T4" y="T5"/>
                  </a:cxn>
                  <a:cxn ang="0">
                    <a:pos x="T6" y="T7"/>
                  </a:cxn>
                  <a:cxn ang="0">
                    <a:pos x="T8" y="T9"/>
                  </a:cxn>
                </a:cxnLst>
                <a:rect l="0" t="0" r="r" b="b"/>
                <a:pathLst>
                  <a:path w="1241" h="1477">
                    <a:moveTo>
                      <a:pt x="870" y="1477"/>
                    </a:moveTo>
                    <a:lnTo>
                      <a:pt x="0" y="1208"/>
                    </a:lnTo>
                    <a:lnTo>
                      <a:pt x="374" y="0"/>
                    </a:lnTo>
                    <a:lnTo>
                      <a:pt x="1241" y="269"/>
                    </a:lnTo>
                    <a:lnTo>
                      <a:pt x="870" y="14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0" name="Freeform 139"/>
              <p:cNvSpPr>
                <a:spLocks/>
              </p:cNvSpPr>
              <p:nvPr/>
            </p:nvSpPr>
            <p:spPr bwMode="auto">
              <a:xfrm>
                <a:off x="2754" y="1866"/>
                <a:ext cx="137" cy="290"/>
              </a:xfrm>
              <a:custGeom>
                <a:avLst/>
                <a:gdLst>
                  <a:gd name="T0" fmla="*/ 137 w 137"/>
                  <a:gd name="T1" fmla="*/ 14 h 290"/>
                  <a:gd name="T2" fmla="*/ 85 w 137"/>
                  <a:gd name="T3" fmla="*/ 0 h 290"/>
                  <a:gd name="T4" fmla="*/ 0 w 137"/>
                  <a:gd name="T5" fmla="*/ 276 h 290"/>
                  <a:gd name="T6" fmla="*/ 52 w 137"/>
                  <a:gd name="T7" fmla="*/ 290 h 290"/>
                  <a:gd name="T8" fmla="*/ 137 w 137"/>
                  <a:gd name="T9" fmla="*/ 14 h 290"/>
                </a:gdLst>
                <a:ahLst/>
                <a:cxnLst>
                  <a:cxn ang="0">
                    <a:pos x="T0" y="T1"/>
                  </a:cxn>
                  <a:cxn ang="0">
                    <a:pos x="T2" y="T3"/>
                  </a:cxn>
                  <a:cxn ang="0">
                    <a:pos x="T4" y="T5"/>
                  </a:cxn>
                  <a:cxn ang="0">
                    <a:pos x="T6" y="T7"/>
                  </a:cxn>
                  <a:cxn ang="0">
                    <a:pos x="T8" y="T9"/>
                  </a:cxn>
                </a:cxnLst>
                <a:rect l="0" t="0" r="r" b="b"/>
                <a:pathLst>
                  <a:path w="137" h="290">
                    <a:moveTo>
                      <a:pt x="137" y="14"/>
                    </a:moveTo>
                    <a:lnTo>
                      <a:pt x="85" y="0"/>
                    </a:lnTo>
                    <a:lnTo>
                      <a:pt x="0" y="276"/>
                    </a:lnTo>
                    <a:lnTo>
                      <a:pt x="52" y="290"/>
                    </a:lnTo>
                    <a:lnTo>
                      <a:pt x="137" y="14"/>
                    </a:ln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1" name="Freeform 140"/>
              <p:cNvSpPr>
                <a:spLocks/>
              </p:cNvSpPr>
              <p:nvPr/>
            </p:nvSpPr>
            <p:spPr bwMode="auto">
              <a:xfrm>
                <a:off x="2898" y="1904"/>
                <a:ext cx="118" cy="231"/>
              </a:xfrm>
              <a:custGeom>
                <a:avLst/>
                <a:gdLst>
                  <a:gd name="T0" fmla="*/ 118 w 118"/>
                  <a:gd name="T1" fmla="*/ 16 h 231"/>
                  <a:gd name="T2" fmla="*/ 66 w 118"/>
                  <a:gd name="T3" fmla="*/ 0 h 231"/>
                  <a:gd name="T4" fmla="*/ 0 w 118"/>
                  <a:gd name="T5" fmla="*/ 215 h 231"/>
                  <a:gd name="T6" fmla="*/ 52 w 118"/>
                  <a:gd name="T7" fmla="*/ 231 h 231"/>
                  <a:gd name="T8" fmla="*/ 118 w 118"/>
                  <a:gd name="T9" fmla="*/ 16 h 231"/>
                </a:gdLst>
                <a:ahLst/>
                <a:cxnLst>
                  <a:cxn ang="0">
                    <a:pos x="T0" y="T1"/>
                  </a:cxn>
                  <a:cxn ang="0">
                    <a:pos x="T2" y="T3"/>
                  </a:cxn>
                  <a:cxn ang="0">
                    <a:pos x="T4" y="T5"/>
                  </a:cxn>
                  <a:cxn ang="0">
                    <a:pos x="T6" y="T7"/>
                  </a:cxn>
                  <a:cxn ang="0">
                    <a:pos x="T8" y="T9"/>
                  </a:cxn>
                </a:cxnLst>
                <a:rect l="0" t="0" r="r" b="b"/>
                <a:pathLst>
                  <a:path w="118" h="231">
                    <a:moveTo>
                      <a:pt x="118" y="16"/>
                    </a:moveTo>
                    <a:lnTo>
                      <a:pt x="66" y="0"/>
                    </a:lnTo>
                    <a:lnTo>
                      <a:pt x="0" y="215"/>
                    </a:lnTo>
                    <a:lnTo>
                      <a:pt x="52" y="231"/>
                    </a:lnTo>
                    <a:lnTo>
                      <a:pt x="118" y="16"/>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2" name="Freeform 141"/>
              <p:cNvSpPr>
                <a:spLocks/>
              </p:cNvSpPr>
              <p:nvPr/>
            </p:nvSpPr>
            <p:spPr bwMode="auto">
              <a:xfrm>
                <a:off x="3030" y="1948"/>
                <a:ext cx="130" cy="275"/>
              </a:xfrm>
              <a:custGeom>
                <a:avLst/>
                <a:gdLst>
                  <a:gd name="T0" fmla="*/ 130 w 130"/>
                  <a:gd name="T1" fmla="*/ 17 h 275"/>
                  <a:gd name="T2" fmla="*/ 81 w 130"/>
                  <a:gd name="T3" fmla="*/ 0 h 275"/>
                  <a:gd name="T4" fmla="*/ 0 w 130"/>
                  <a:gd name="T5" fmla="*/ 258 h 275"/>
                  <a:gd name="T6" fmla="*/ 50 w 130"/>
                  <a:gd name="T7" fmla="*/ 275 h 275"/>
                  <a:gd name="T8" fmla="*/ 130 w 130"/>
                  <a:gd name="T9" fmla="*/ 17 h 275"/>
                </a:gdLst>
                <a:ahLst/>
                <a:cxnLst>
                  <a:cxn ang="0">
                    <a:pos x="T0" y="T1"/>
                  </a:cxn>
                  <a:cxn ang="0">
                    <a:pos x="T2" y="T3"/>
                  </a:cxn>
                  <a:cxn ang="0">
                    <a:pos x="T4" y="T5"/>
                  </a:cxn>
                  <a:cxn ang="0">
                    <a:pos x="T6" y="T7"/>
                  </a:cxn>
                  <a:cxn ang="0">
                    <a:pos x="T8" y="T9"/>
                  </a:cxn>
                </a:cxnLst>
                <a:rect l="0" t="0" r="r" b="b"/>
                <a:pathLst>
                  <a:path w="130" h="275">
                    <a:moveTo>
                      <a:pt x="130" y="17"/>
                    </a:moveTo>
                    <a:lnTo>
                      <a:pt x="81" y="0"/>
                    </a:lnTo>
                    <a:lnTo>
                      <a:pt x="0" y="258"/>
                    </a:lnTo>
                    <a:lnTo>
                      <a:pt x="50" y="275"/>
                    </a:lnTo>
                    <a:lnTo>
                      <a:pt x="130" y="17"/>
                    </a:lnTo>
                    <a:close/>
                  </a:path>
                </a:pathLst>
              </a:custGeom>
              <a:solidFill>
                <a:srgbClr val="74B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3" name="Freeform 142"/>
              <p:cNvSpPr>
                <a:spLocks/>
              </p:cNvSpPr>
              <p:nvPr/>
            </p:nvSpPr>
            <p:spPr bwMode="auto">
              <a:xfrm>
                <a:off x="2829" y="1759"/>
                <a:ext cx="700" cy="232"/>
              </a:xfrm>
              <a:custGeom>
                <a:avLst/>
                <a:gdLst>
                  <a:gd name="T0" fmla="*/ 0 w 700"/>
                  <a:gd name="T1" fmla="*/ 19 h 232"/>
                  <a:gd name="T2" fmla="*/ 7 w 700"/>
                  <a:gd name="T3" fmla="*/ 0 h 232"/>
                  <a:gd name="T4" fmla="*/ 700 w 700"/>
                  <a:gd name="T5" fmla="*/ 213 h 232"/>
                  <a:gd name="T6" fmla="*/ 693 w 700"/>
                  <a:gd name="T7" fmla="*/ 232 h 232"/>
                  <a:gd name="T8" fmla="*/ 0 w 700"/>
                  <a:gd name="T9" fmla="*/ 19 h 232"/>
                </a:gdLst>
                <a:ahLst/>
                <a:cxnLst>
                  <a:cxn ang="0">
                    <a:pos x="T0" y="T1"/>
                  </a:cxn>
                  <a:cxn ang="0">
                    <a:pos x="T2" y="T3"/>
                  </a:cxn>
                  <a:cxn ang="0">
                    <a:pos x="T4" y="T5"/>
                  </a:cxn>
                  <a:cxn ang="0">
                    <a:pos x="T6" y="T7"/>
                  </a:cxn>
                  <a:cxn ang="0">
                    <a:pos x="T8" y="T9"/>
                  </a:cxn>
                </a:cxnLst>
                <a:rect l="0" t="0" r="r" b="b"/>
                <a:pathLst>
                  <a:path w="700" h="232">
                    <a:moveTo>
                      <a:pt x="0" y="19"/>
                    </a:moveTo>
                    <a:lnTo>
                      <a:pt x="7" y="0"/>
                    </a:lnTo>
                    <a:lnTo>
                      <a:pt x="700" y="213"/>
                    </a:lnTo>
                    <a:lnTo>
                      <a:pt x="693"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4" name="Freeform 143"/>
              <p:cNvSpPr>
                <a:spLocks/>
              </p:cNvSpPr>
              <p:nvPr/>
            </p:nvSpPr>
            <p:spPr bwMode="auto">
              <a:xfrm>
                <a:off x="2843" y="1714"/>
                <a:ext cx="700" cy="232"/>
              </a:xfrm>
              <a:custGeom>
                <a:avLst/>
                <a:gdLst>
                  <a:gd name="T0" fmla="*/ 0 w 700"/>
                  <a:gd name="T1" fmla="*/ 19 h 232"/>
                  <a:gd name="T2" fmla="*/ 7 w 700"/>
                  <a:gd name="T3" fmla="*/ 0 h 232"/>
                  <a:gd name="T4" fmla="*/ 700 w 700"/>
                  <a:gd name="T5" fmla="*/ 213 h 232"/>
                  <a:gd name="T6" fmla="*/ 693 w 700"/>
                  <a:gd name="T7" fmla="*/ 232 h 232"/>
                  <a:gd name="T8" fmla="*/ 0 w 700"/>
                  <a:gd name="T9" fmla="*/ 19 h 232"/>
                </a:gdLst>
                <a:ahLst/>
                <a:cxnLst>
                  <a:cxn ang="0">
                    <a:pos x="T0" y="T1"/>
                  </a:cxn>
                  <a:cxn ang="0">
                    <a:pos x="T2" y="T3"/>
                  </a:cxn>
                  <a:cxn ang="0">
                    <a:pos x="T4" y="T5"/>
                  </a:cxn>
                  <a:cxn ang="0">
                    <a:pos x="T6" y="T7"/>
                  </a:cxn>
                  <a:cxn ang="0">
                    <a:pos x="T8" y="T9"/>
                  </a:cxn>
                </a:cxnLst>
                <a:rect l="0" t="0" r="r" b="b"/>
                <a:pathLst>
                  <a:path w="700" h="232">
                    <a:moveTo>
                      <a:pt x="0" y="19"/>
                    </a:moveTo>
                    <a:lnTo>
                      <a:pt x="7" y="0"/>
                    </a:lnTo>
                    <a:lnTo>
                      <a:pt x="700" y="213"/>
                    </a:lnTo>
                    <a:lnTo>
                      <a:pt x="693"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5" name="Freeform 144"/>
              <p:cNvSpPr>
                <a:spLocks/>
              </p:cNvSpPr>
              <p:nvPr/>
            </p:nvSpPr>
            <p:spPr bwMode="auto">
              <a:xfrm>
                <a:off x="2858" y="1672"/>
                <a:ext cx="697" cy="232"/>
              </a:xfrm>
              <a:custGeom>
                <a:avLst/>
                <a:gdLst>
                  <a:gd name="T0" fmla="*/ 0 w 697"/>
                  <a:gd name="T1" fmla="*/ 19 h 232"/>
                  <a:gd name="T2" fmla="*/ 4 w 697"/>
                  <a:gd name="T3" fmla="*/ 0 h 232"/>
                  <a:gd name="T4" fmla="*/ 697 w 697"/>
                  <a:gd name="T5" fmla="*/ 213 h 232"/>
                  <a:gd name="T6" fmla="*/ 692 w 697"/>
                  <a:gd name="T7" fmla="*/ 232 h 232"/>
                  <a:gd name="T8" fmla="*/ 0 w 697"/>
                  <a:gd name="T9" fmla="*/ 19 h 232"/>
                </a:gdLst>
                <a:ahLst/>
                <a:cxnLst>
                  <a:cxn ang="0">
                    <a:pos x="T0" y="T1"/>
                  </a:cxn>
                  <a:cxn ang="0">
                    <a:pos x="T2" y="T3"/>
                  </a:cxn>
                  <a:cxn ang="0">
                    <a:pos x="T4" y="T5"/>
                  </a:cxn>
                  <a:cxn ang="0">
                    <a:pos x="T6" y="T7"/>
                  </a:cxn>
                  <a:cxn ang="0">
                    <a:pos x="T8" y="T9"/>
                  </a:cxn>
                </a:cxnLst>
                <a:rect l="0" t="0" r="r" b="b"/>
                <a:pathLst>
                  <a:path w="697" h="232">
                    <a:moveTo>
                      <a:pt x="0" y="19"/>
                    </a:moveTo>
                    <a:lnTo>
                      <a:pt x="4" y="0"/>
                    </a:lnTo>
                    <a:lnTo>
                      <a:pt x="697"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6" name="Freeform 145"/>
              <p:cNvSpPr>
                <a:spLocks/>
              </p:cNvSpPr>
              <p:nvPr/>
            </p:nvSpPr>
            <p:spPr bwMode="auto">
              <a:xfrm>
                <a:off x="2872" y="1627"/>
                <a:ext cx="697" cy="232"/>
              </a:xfrm>
              <a:custGeom>
                <a:avLst/>
                <a:gdLst>
                  <a:gd name="T0" fmla="*/ 0 w 697"/>
                  <a:gd name="T1" fmla="*/ 19 h 232"/>
                  <a:gd name="T2" fmla="*/ 4 w 697"/>
                  <a:gd name="T3" fmla="*/ 0 h 232"/>
                  <a:gd name="T4" fmla="*/ 697 w 697"/>
                  <a:gd name="T5" fmla="*/ 213 h 232"/>
                  <a:gd name="T6" fmla="*/ 692 w 697"/>
                  <a:gd name="T7" fmla="*/ 232 h 232"/>
                  <a:gd name="T8" fmla="*/ 0 w 697"/>
                  <a:gd name="T9" fmla="*/ 19 h 232"/>
                </a:gdLst>
                <a:ahLst/>
                <a:cxnLst>
                  <a:cxn ang="0">
                    <a:pos x="T0" y="T1"/>
                  </a:cxn>
                  <a:cxn ang="0">
                    <a:pos x="T2" y="T3"/>
                  </a:cxn>
                  <a:cxn ang="0">
                    <a:pos x="T4" y="T5"/>
                  </a:cxn>
                  <a:cxn ang="0">
                    <a:pos x="T6" y="T7"/>
                  </a:cxn>
                  <a:cxn ang="0">
                    <a:pos x="T8" y="T9"/>
                  </a:cxn>
                </a:cxnLst>
                <a:rect l="0" t="0" r="r" b="b"/>
                <a:pathLst>
                  <a:path w="697" h="232">
                    <a:moveTo>
                      <a:pt x="0" y="19"/>
                    </a:moveTo>
                    <a:lnTo>
                      <a:pt x="4" y="0"/>
                    </a:lnTo>
                    <a:lnTo>
                      <a:pt x="697"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7" name="Freeform 146"/>
              <p:cNvSpPr>
                <a:spLocks/>
              </p:cNvSpPr>
              <p:nvPr/>
            </p:nvSpPr>
            <p:spPr bwMode="auto">
              <a:xfrm>
                <a:off x="2884" y="1582"/>
                <a:ext cx="699" cy="232"/>
              </a:xfrm>
              <a:custGeom>
                <a:avLst/>
                <a:gdLst>
                  <a:gd name="T0" fmla="*/ 0 w 699"/>
                  <a:gd name="T1" fmla="*/ 19 h 232"/>
                  <a:gd name="T2" fmla="*/ 7 w 699"/>
                  <a:gd name="T3" fmla="*/ 0 h 232"/>
                  <a:gd name="T4" fmla="*/ 699 w 699"/>
                  <a:gd name="T5" fmla="*/ 213 h 232"/>
                  <a:gd name="T6" fmla="*/ 692 w 699"/>
                  <a:gd name="T7" fmla="*/ 232 h 232"/>
                  <a:gd name="T8" fmla="*/ 0 w 699"/>
                  <a:gd name="T9" fmla="*/ 19 h 232"/>
                </a:gdLst>
                <a:ahLst/>
                <a:cxnLst>
                  <a:cxn ang="0">
                    <a:pos x="T0" y="T1"/>
                  </a:cxn>
                  <a:cxn ang="0">
                    <a:pos x="T2" y="T3"/>
                  </a:cxn>
                  <a:cxn ang="0">
                    <a:pos x="T4" y="T5"/>
                  </a:cxn>
                  <a:cxn ang="0">
                    <a:pos x="T6" y="T7"/>
                  </a:cxn>
                  <a:cxn ang="0">
                    <a:pos x="T8" y="T9"/>
                  </a:cxn>
                </a:cxnLst>
                <a:rect l="0" t="0" r="r" b="b"/>
                <a:pathLst>
                  <a:path w="699" h="232">
                    <a:moveTo>
                      <a:pt x="0" y="19"/>
                    </a:moveTo>
                    <a:lnTo>
                      <a:pt x="7" y="0"/>
                    </a:lnTo>
                    <a:lnTo>
                      <a:pt x="699"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8" name="Freeform 147"/>
              <p:cNvSpPr>
                <a:spLocks/>
              </p:cNvSpPr>
              <p:nvPr/>
            </p:nvSpPr>
            <p:spPr bwMode="auto">
              <a:xfrm>
                <a:off x="2898" y="1537"/>
                <a:ext cx="700" cy="232"/>
              </a:xfrm>
              <a:custGeom>
                <a:avLst/>
                <a:gdLst>
                  <a:gd name="T0" fmla="*/ 0 w 700"/>
                  <a:gd name="T1" fmla="*/ 19 h 232"/>
                  <a:gd name="T2" fmla="*/ 7 w 700"/>
                  <a:gd name="T3" fmla="*/ 0 h 232"/>
                  <a:gd name="T4" fmla="*/ 700 w 700"/>
                  <a:gd name="T5" fmla="*/ 213 h 232"/>
                  <a:gd name="T6" fmla="*/ 692 w 700"/>
                  <a:gd name="T7" fmla="*/ 232 h 232"/>
                  <a:gd name="T8" fmla="*/ 0 w 700"/>
                  <a:gd name="T9" fmla="*/ 19 h 232"/>
                </a:gdLst>
                <a:ahLst/>
                <a:cxnLst>
                  <a:cxn ang="0">
                    <a:pos x="T0" y="T1"/>
                  </a:cxn>
                  <a:cxn ang="0">
                    <a:pos x="T2" y="T3"/>
                  </a:cxn>
                  <a:cxn ang="0">
                    <a:pos x="T4" y="T5"/>
                  </a:cxn>
                  <a:cxn ang="0">
                    <a:pos x="T6" y="T7"/>
                  </a:cxn>
                  <a:cxn ang="0">
                    <a:pos x="T8" y="T9"/>
                  </a:cxn>
                </a:cxnLst>
                <a:rect l="0" t="0" r="r" b="b"/>
                <a:pathLst>
                  <a:path w="700" h="232">
                    <a:moveTo>
                      <a:pt x="0" y="19"/>
                    </a:moveTo>
                    <a:lnTo>
                      <a:pt x="7" y="0"/>
                    </a:lnTo>
                    <a:lnTo>
                      <a:pt x="700"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9" name="Freeform 148"/>
              <p:cNvSpPr>
                <a:spLocks/>
              </p:cNvSpPr>
              <p:nvPr/>
            </p:nvSpPr>
            <p:spPr bwMode="auto">
              <a:xfrm>
                <a:off x="2912" y="1495"/>
                <a:ext cx="697" cy="231"/>
              </a:xfrm>
              <a:custGeom>
                <a:avLst/>
                <a:gdLst>
                  <a:gd name="T0" fmla="*/ 0 w 697"/>
                  <a:gd name="T1" fmla="*/ 18 h 231"/>
                  <a:gd name="T2" fmla="*/ 5 w 697"/>
                  <a:gd name="T3" fmla="*/ 0 h 231"/>
                  <a:gd name="T4" fmla="*/ 697 w 697"/>
                  <a:gd name="T5" fmla="*/ 212 h 231"/>
                  <a:gd name="T6" fmla="*/ 693 w 697"/>
                  <a:gd name="T7" fmla="*/ 231 h 231"/>
                  <a:gd name="T8" fmla="*/ 0 w 697"/>
                  <a:gd name="T9" fmla="*/ 18 h 231"/>
                </a:gdLst>
                <a:ahLst/>
                <a:cxnLst>
                  <a:cxn ang="0">
                    <a:pos x="T0" y="T1"/>
                  </a:cxn>
                  <a:cxn ang="0">
                    <a:pos x="T2" y="T3"/>
                  </a:cxn>
                  <a:cxn ang="0">
                    <a:pos x="T4" y="T5"/>
                  </a:cxn>
                  <a:cxn ang="0">
                    <a:pos x="T6" y="T7"/>
                  </a:cxn>
                  <a:cxn ang="0">
                    <a:pos x="T8" y="T9"/>
                  </a:cxn>
                </a:cxnLst>
                <a:rect l="0" t="0" r="r" b="b"/>
                <a:pathLst>
                  <a:path w="697" h="231">
                    <a:moveTo>
                      <a:pt x="0" y="18"/>
                    </a:moveTo>
                    <a:lnTo>
                      <a:pt x="5" y="0"/>
                    </a:lnTo>
                    <a:lnTo>
                      <a:pt x="697" y="212"/>
                    </a:lnTo>
                    <a:lnTo>
                      <a:pt x="693" y="231"/>
                    </a:lnTo>
                    <a:lnTo>
                      <a:pt x="0" y="18"/>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0" name="Freeform 149"/>
              <p:cNvSpPr>
                <a:spLocks/>
              </p:cNvSpPr>
              <p:nvPr/>
            </p:nvSpPr>
            <p:spPr bwMode="auto">
              <a:xfrm>
                <a:off x="2926" y="1450"/>
                <a:ext cx="698" cy="231"/>
              </a:xfrm>
              <a:custGeom>
                <a:avLst/>
                <a:gdLst>
                  <a:gd name="T0" fmla="*/ 0 w 698"/>
                  <a:gd name="T1" fmla="*/ 19 h 231"/>
                  <a:gd name="T2" fmla="*/ 5 w 698"/>
                  <a:gd name="T3" fmla="*/ 0 h 231"/>
                  <a:gd name="T4" fmla="*/ 698 w 698"/>
                  <a:gd name="T5" fmla="*/ 212 h 231"/>
                  <a:gd name="T6" fmla="*/ 693 w 698"/>
                  <a:gd name="T7" fmla="*/ 231 h 231"/>
                  <a:gd name="T8" fmla="*/ 0 w 698"/>
                  <a:gd name="T9" fmla="*/ 19 h 231"/>
                </a:gdLst>
                <a:ahLst/>
                <a:cxnLst>
                  <a:cxn ang="0">
                    <a:pos x="T0" y="T1"/>
                  </a:cxn>
                  <a:cxn ang="0">
                    <a:pos x="T2" y="T3"/>
                  </a:cxn>
                  <a:cxn ang="0">
                    <a:pos x="T4" y="T5"/>
                  </a:cxn>
                  <a:cxn ang="0">
                    <a:pos x="T6" y="T7"/>
                  </a:cxn>
                  <a:cxn ang="0">
                    <a:pos x="T8" y="T9"/>
                  </a:cxn>
                </a:cxnLst>
                <a:rect l="0" t="0" r="r" b="b"/>
                <a:pathLst>
                  <a:path w="698" h="231">
                    <a:moveTo>
                      <a:pt x="0" y="19"/>
                    </a:moveTo>
                    <a:lnTo>
                      <a:pt x="5" y="0"/>
                    </a:lnTo>
                    <a:lnTo>
                      <a:pt x="698" y="212"/>
                    </a:lnTo>
                    <a:lnTo>
                      <a:pt x="693" y="231"/>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1" name="Freeform 150"/>
              <p:cNvSpPr>
                <a:spLocks/>
              </p:cNvSpPr>
              <p:nvPr/>
            </p:nvSpPr>
            <p:spPr bwMode="auto">
              <a:xfrm>
                <a:off x="2945" y="1405"/>
                <a:ext cx="697" cy="234"/>
              </a:xfrm>
              <a:custGeom>
                <a:avLst/>
                <a:gdLst>
                  <a:gd name="T0" fmla="*/ 0 w 697"/>
                  <a:gd name="T1" fmla="*/ 19 h 234"/>
                  <a:gd name="T2" fmla="*/ 5 w 697"/>
                  <a:gd name="T3" fmla="*/ 0 h 234"/>
                  <a:gd name="T4" fmla="*/ 697 w 697"/>
                  <a:gd name="T5" fmla="*/ 215 h 234"/>
                  <a:gd name="T6" fmla="*/ 693 w 697"/>
                  <a:gd name="T7" fmla="*/ 234 h 234"/>
                  <a:gd name="T8" fmla="*/ 0 w 697"/>
                  <a:gd name="T9" fmla="*/ 19 h 234"/>
                </a:gdLst>
                <a:ahLst/>
                <a:cxnLst>
                  <a:cxn ang="0">
                    <a:pos x="T0" y="T1"/>
                  </a:cxn>
                  <a:cxn ang="0">
                    <a:pos x="T2" y="T3"/>
                  </a:cxn>
                  <a:cxn ang="0">
                    <a:pos x="T4" y="T5"/>
                  </a:cxn>
                  <a:cxn ang="0">
                    <a:pos x="T6" y="T7"/>
                  </a:cxn>
                  <a:cxn ang="0">
                    <a:pos x="T8" y="T9"/>
                  </a:cxn>
                </a:cxnLst>
                <a:rect l="0" t="0" r="r" b="b"/>
                <a:pathLst>
                  <a:path w="697" h="234">
                    <a:moveTo>
                      <a:pt x="0" y="19"/>
                    </a:moveTo>
                    <a:lnTo>
                      <a:pt x="5" y="0"/>
                    </a:lnTo>
                    <a:lnTo>
                      <a:pt x="697" y="215"/>
                    </a:lnTo>
                    <a:lnTo>
                      <a:pt x="693" y="234"/>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2" name="Freeform 151"/>
              <p:cNvSpPr>
                <a:spLocks/>
              </p:cNvSpPr>
              <p:nvPr/>
            </p:nvSpPr>
            <p:spPr bwMode="auto">
              <a:xfrm>
                <a:off x="2959" y="1360"/>
                <a:ext cx="698" cy="234"/>
              </a:xfrm>
              <a:custGeom>
                <a:avLst/>
                <a:gdLst>
                  <a:gd name="T0" fmla="*/ 0 w 698"/>
                  <a:gd name="T1" fmla="*/ 19 h 234"/>
                  <a:gd name="T2" fmla="*/ 5 w 698"/>
                  <a:gd name="T3" fmla="*/ 0 h 234"/>
                  <a:gd name="T4" fmla="*/ 698 w 698"/>
                  <a:gd name="T5" fmla="*/ 215 h 234"/>
                  <a:gd name="T6" fmla="*/ 693 w 698"/>
                  <a:gd name="T7" fmla="*/ 234 h 234"/>
                  <a:gd name="T8" fmla="*/ 0 w 698"/>
                  <a:gd name="T9" fmla="*/ 19 h 234"/>
                </a:gdLst>
                <a:ahLst/>
                <a:cxnLst>
                  <a:cxn ang="0">
                    <a:pos x="T0" y="T1"/>
                  </a:cxn>
                  <a:cxn ang="0">
                    <a:pos x="T2" y="T3"/>
                  </a:cxn>
                  <a:cxn ang="0">
                    <a:pos x="T4" y="T5"/>
                  </a:cxn>
                  <a:cxn ang="0">
                    <a:pos x="T6" y="T7"/>
                  </a:cxn>
                  <a:cxn ang="0">
                    <a:pos x="T8" y="T9"/>
                  </a:cxn>
                </a:cxnLst>
                <a:rect l="0" t="0" r="r" b="b"/>
                <a:pathLst>
                  <a:path w="698" h="234">
                    <a:moveTo>
                      <a:pt x="0" y="19"/>
                    </a:moveTo>
                    <a:lnTo>
                      <a:pt x="5" y="0"/>
                    </a:lnTo>
                    <a:lnTo>
                      <a:pt x="698" y="215"/>
                    </a:lnTo>
                    <a:lnTo>
                      <a:pt x="693" y="234"/>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3" name="Freeform 152"/>
              <p:cNvSpPr>
                <a:spLocks/>
              </p:cNvSpPr>
              <p:nvPr/>
            </p:nvSpPr>
            <p:spPr bwMode="auto">
              <a:xfrm>
                <a:off x="2971" y="1320"/>
                <a:ext cx="700" cy="231"/>
              </a:xfrm>
              <a:custGeom>
                <a:avLst/>
                <a:gdLst>
                  <a:gd name="T0" fmla="*/ 0 w 700"/>
                  <a:gd name="T1" fmla="*/ 19 h 231"/>
                  <a:gd name="T2" fmla="*/ 7 w 700"/>
                  <a:gd name="T3" fmla="*/ 0 h 231"/>
                  <a:gd name="T4" fmla="*/ 700 w 700"/>
                  <a:gd name="T5" fmla="*/ 212 h 231"/>
                  <a:gd name="T6" fmla="*/ 693 w 700"/>
                  <a:gd name="T7" fmla="*/ 231 h 231"/>
                  <a:gd name="T8" fmla="*/ 0 w 700"/>
                  <a:gd name="T9" fmla="*/ 19 h 231"/>
                </a:gdLst>
                <a:ahLst/>
                <a:cxnLst>
                  <a:cxn ang="0">
                    <a:pos x="T0" y="T1"/>
                  </a:cxn>
                  <a:cxn ang="0">
                    <a:pos x="T2" y="T3"/>
                  </a:cxn>
                  <a:cxn ang="0">
                    <a:pos x="T4" y="T5"/>
                  </a:cxn>
                  <a:cxn ang="0">
                    <a:pos x="T6" y="T7"/>
                  </a:cxn>
                  <a:cxn ang="0">
                    <a:pos x="T8" y="T9"/>
                  </a:cxn>
                </a:cxnLst>
                <a:rect l="0" t="0" r="r" b="b"/>
                <a:pathLst>
                  <a:path w="700" h="231">
                    <a:moveTo>
                      <a:pt x="0" y="19"/>
                    </a:moveTo>
                    <a:lnTo>
                      <a:pt x="7" y="0"/>
                    </a:lnTo>
                    <a:lnTo>
                      <a:pt x="700" y="212"/>
                    </a:lnTo>
                    <a:lnTo>
                      <a:pt x="693" y="231"/>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4" name="Freeform 153"/>
              <p:cNvSpPr>
                <a:spLocks/>
              </p:cNvSpPr>
              <p:nvPr/>
            </p:nvSpPr>
            <p:spPr bwMode="auto">
              <a:xfrm>
                <a:off x="2985" y="1275"/>
                <a:ext cx="698" cy="231"/>
              </a:xfrm>
              <a:custGeom>
                <a:avLst/>
                <a:gdLst>
                  <a:gd name="T0" fmla="*/ 0 w 698"/>
                  <a:gd name="T1" fmla="*/ 16 h 231"/>
                  <a:gd name="T2" fmla="*/ 7 w 698"/>
                  <a:gd name="T3" fmla="*/ 0 h 231"/>
                  <a:gd name="T4" fmla="*/ 698 w 698"/>
                  <a:gd name="T5" fmla="*/ 212 h 231"/>
                  <a:gd name="T6" fmla="*/ 693 w 698"/>
                  <a:gd name="T7" fmla="*/ 231 h 231"/>
                  <a:gd name="T8" fmla="*/ 0 w 698"/>
                  <a:gd name="T9" fmla="*/ 16 h 231"/>
                </a:gdLst>
                <a:ahLst/>
                <a:cxnLst>
                  <a:cxn ang="0">
                    <a:pos x="T0" y="T1"/>
                  </a:cxn>
                  <a:cxn ang="0">
                    <a:pos x="T2" y="T3"/>
                  </a:cxn>
                  <a:cxn ang="0">
                    <a:pos x="T4" y="T5"/>
                  </a:cxn>
                  <a:cxn ang="0">
                    <a:pos x="T6" y="T7"/>
                  </a:cxn>
                  <a:cxn ang="0">
                    <a:pos x="T8" y="T9"/>
                  </a:cxn>
                </a:cxnLst>
                <a:rect l="0" t="0" r="r" b="b"/>
                <a:pathLst>
                  <a:path w="698" h="231">
                    <a:moveTo>
                      <a:pt x="0" y="16"/>
                    </a:moveTo>
                    <a:lnTo>
                      <a:pt x="7" y="0"/>
                    </a:lnTo>
                    <a:lnTo>
                      <a:pt x="698" y="212"/>
                    </a:lnTo>
                    <a:lnTo>
                      <a:pt x="693" y="231"/>
                    </a:lnTo>
                    <a:lnTo>
                      <a:pt x="0" y="1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5" name="Freeform 154"/>
              <p:cNvSpPr>
                <a:spLocks/>
              </p:cNvSpPr>
              <p:nvPr/>
            </p:nvSpPr>
            <p:spPr bwMode="auto">
              <a:xfrm>
                <a:off x="2999" y="1230"/>
                <a:ext cx="698" cy="231"/>
              </a:xfrm>
              <a:custGeom>
                <a:avLst/>
                <a:gdLst>
                  <a:gd name="T0" fmla="*/ 0 w 698"/>
                  <a:gd name="T1" fmla="*/ 19 h 231"/>
                  <a:gd name="T2" fmla="*/ 5 w 698"/>
                  <a:gd name="T3" fmla="*/ 0 h 231"/>
                  <a:gd name="T4" fmla="*/ 698 w 698"/>
                  <a:gd name="T5" fmla="*/ 213 h 231"/>
                  <a:gd name="T6" fmla="*/ 693 w 698"/>
                  <a:gd name="T7" fmla="*/ 231 h 231"/>
                  <a:gd name="T8" fmla="*/ 0 w 698"/>
                  <a:gd name="T9" fmla="*/ 19 h 231"/>
                </a:gdLst>
                <a:ahLst/>
                <a:cxnLst>
                  <a:cxn ang="0">
                    <a:pos x="T0" y="T1"/>
                  </a:cxn>
                  <a:cxn ang="0">
                    <a:pos x="T2" y="T3"/>
                  </a:cxn>
                  <a:cxn ang="0">
                    <a:pos x="T4" y="T5"/>
                  </a:cxn>
                  <a:cxn ang="0">
                    <a:pos x="T6" y="T7"/>
                  </a:cxn>
                  <a:cxn ang="0">
                    <a:pos x="T8" y="T9"/>
                  </a:cxn>
                </a:cxnLst>
                <a:rect l="0" t="0" r="r" b="b"/>
                <a:pathLst>
                  <a:path w="698" h="231">
                    <a:moveTo>
                      <a:pt x="0" y="19"/>
                    </a:moveTo>
                    <a:lnTo>
                      <a:pt x="5" y="0"/>
                    </a:lnTo>
                    <a:lnTo>
                      <a:pt x="698" y="213"/>
                    </a:lnTo>
                    <a:lnTo>
                      <a:pt x="693" y="231"/>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6" name="Freeform 155"/>
              <p:cNvSpPr>
                <a:spLocks/>
              </p:cNvSpPr>
              <p:nvPr/>
            </p:nvSpPr>
            <p:spPr bwMode="auto">
              <a:xfrm>
                <a:off x="3014" y="1185"/>
                <a:ext cx="697" cy="232"/>
              </a:xfrm>
              <a:custGeom>
                <a:avLst/>
                <a:gdLst>
                  <a:gd name="T0" fmla="*/ 0 w 697"/>
                  <a:gd name="T1" fmla="*/ 19 h 232"/>
                  <a:gd name="T2" fmla="*/ 4 w 697"/>
                  <a:gd name="T3" fmla="*/ 0 h 232"/>
                  <a:gd name="T4" fmla="*/ 697 w 697"/>
                  <a:gd name="T5" fmla="*/ 213 h 232"/>
                  <a:gd name="T6" fmla="*/ 692 w 697"/>
                  <a:gd name="T7" fmla="*/ 232 h 232"/>
                  <a:gd name="T8" fmla="*/ 0 w 697"/>
                  <a:gd name="T9" fmla="*/ 19 h 232"/>
                </a:gdLst>
                <a:ahLst/>
                <a:cxnLst>
                  <a:cxn ang="0">
                    <a:pos x="T0" y="T1"/>
                  </a:cxn>
                  <a:cxn ang="0">
                    <a:pos x="T2" y="T3"/>
                  </a:cxn>
                  <a:cxn ang="0">
                    <a:pos x="T4" y="T5"/>
                  </a:cxn>
                  <a:cxn ang="0">
                    <a:pos x="T6" y="T7"/>
                  </a:cxn>
                  <a:cxn ang="0">
                    <a:pos x="T8" y="T9"/>
                  </a:cxn>
                </a:cxnLst>
                <a:rect l="0" t="0" r="r" b="b"/>
                <a:pathLst>
                  <a:path w="697" h="232">
                    <a:moveTo>
                      <a:pt x="0" y="19"/>
                    </a:moveTo>
                    <a:lnTo>
                      <a:pt x="4" y="0"/>
                    </a:lnTo>
                    <a:lnTo>
                      <a:pt x="697"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7" name="Freeform 156"/>
              <p:cNvSpPr>
                <a:spLocks/>
              </p:cNvSpPr>
              <p:nvPr/>
            </p:nvSpPr>
            <p:spPr bwMode="auto">
              <a:xfrm>
                <a:off x="3217" y="2303"/>
                <a:ext cx="196" cy="78"/>
              </a:xfrm>
              <a:custGeom>
                <a:avLst/>
                <a:gdLst>
                  <a:gd name="T0" fmla="*/ 0 w 196"/>
                  <a:gd name="T1" fmla="*/ 19 h 78"/>
                  <a:gd name="T2" fmla="*/ 5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5"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8" name="Freeform 157"/>
              <p:cNvSpPr>
                <a:spLocks/>
              </p:cNvSpPr>
              <p:nvPr/>
            </p:nvSpPr>
            <p:spPr bwMode="auto">
              <a:xfrm>
                <a:off x="3231" y="2258"/>
                <a:ext cx="196" cy="78"/>
              </a:xfrm>
              <a:custGeom>
                <a:avLst/>
                <a:gdLst>
                  <a:gd name="T0" fmla="*/ 0 w 196"/>
                  <a:gd name="T1" fmla="*/ 19 h 78"/>
                  <a:gd name="T2" fmla="*/ 5 w 196"/>
                  <a:gd name="T3" fmla="*/ 0 h 78"/>
                  <a:gd name="T4" fmla="*/ 196 w 196"/>
                  <a:gd name="T5" fmla="*/ 59 h 78"/>
                  <a:gd name="T6" fmla="*/ 192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5" y="0"/>
                    </a:lnTo>
                    <a:lnTo>
                      <a:pt x="196" y="59"/>
                    </a:lnTo>
                    <a:lnTo>
                      <a:pt x="192"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9" name="Freeform 158"/>
              <p:cNvSpPr>
                <a:spLocks/>
              </p:cNvSpPr>
              <p:nvPr/>
            </p:nvSpPr>
            <p:spPr bwMode="auto">
              <a:xfrm>
                <a:off x="3255" y="2180"/>
                <a:ext cx="196" cy="78"/>
              </a:xfrm>
              <a:custGeom>
                <a:avLst/>
                <a:gdLst>
                  <a:gd name="T0" fmla="*/ 0 w 196"/>
                  <a:gd name="T1" fmla="*/ 19 h 78"/>
                  <a:gd name="T2" fmla="*/ 4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4"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0" name="Freeform 159"/>
              <p:cNvSpPr>
                <a:spLocks/>
              </p:cNvSpPr>
              <p:nvPr/>
            </p:nvSpPr>
            <p:spPr bwMode="auto">
              <a:xfrm>
                <a:off x="3269" y="2135"/>
                <a:ext cx="196" cy="78"/>
              </a:xfrm>
              <a:custGeom>
                <a:avLst/>
                <a:gdLst>
                  <a:gd name="T0" fmla="*/ 0 w 196"/>
                  <a:gd name="T1" fmla="*/ 19 h 78"/>
                  <a:gd name="T2" fmla="*/ 5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5"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1" name="Freeform 160"/>
              <p:cNvSpPr>
                <a:spLocks/>
              </p:cNvSpPr>
              <p:nvPr/>
            </p:nvSpPr>
            <p:spPr bwMode="auto">
              <a:xfrm>
                <a:off x="3293" y="2055"/>
                <a:ext cx="196" cy="78"/>
              </a:xfrm>
              <a:custGeom>
                <a:avLst/>
                <a:gdLst>
                  <a:gd name="T0" fmla="*/ 0 w 196"/>
                  <a:gd name="T1" fmla="*/ 19 h 78"/>
                  <a:gd name="T2" fmla="*/ 4 w 196"/>
                  <a:gd name="T3" fmla="*/ 0 h 78"/>
                  <a:gd name="T4" fmla="*/ 196 w 196"/>
                  <a:gd name="T5" fmla="*/ 61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4" y="0"/>
                    </a:lnTo>
                    <a:lnTo>
                      <a:pt x="196" y="61"/>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2" name="Freeform 161"/>
              <p:cNvSpPr>
                <a:spLocks/>
              </p:cNvSpPr>
              <p:nvPr/>
            </p:nvSpPr>
            <p:spPr bwMode="auto">
              <a:xfrm>
                <a:off x="3307" y="2010"/>
                <a:ext cx="196" cy="78"/>
              </a:xfrm>
              <a:custGeom>
                <a:avLst/>
                <a:gdLst>
                  <a:gd name="T0" fmla="*/ 0 w 196"/>
                  <a:gd name="T1" fmla="*/ 19 h 78"/>
                  <a:gd name="T2" fmla="*/ 4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4"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3" name="Freeform 162"/>
              <p:cNvSpPr>
                <a:spLocks/>
              </p:cNvSpPr>
              <p:nvPr/>
            </p:nvSpPr>
            <p:spPr bwMode="auto">
              <a:xfrm>
                <a:off x="3129" y="2237"/>
                <a:ext cx="60" cy="59"/>
              </a:xfrm>
              <a:custGeom>
                <a:avLst/>
                <a:gdLst>
                  <a:gd name="T0" fmla="*/ 23 w 25"/>
                  <a:gd name="T1" fmla="*/ 16 h 25"/>
                  <a:gd name="T2" fmla="*/ 16 w 25"/>
                  <a:gd name="T3" fmla="*/ 2 h 25"/>
                  <a:gd name="T4" fmla="*/ 2 w 25"/>
                  <a:gd name="T5" fmla="*/ 10 h 25"/>
                  <a:gd name="T6" fmla="*/ 9 w 25"/>
                  <a:gd name="T7" fmla="*/ 24 h 25"/>
                  <a:gd name="T8" fmla="*/ 23 w 25"/>
                  <a:gd name="T9" fmla="*/ 16 h 25"/>
                </a:gdLst>
                <a:ahLst/>
                <a:cxnLst>
                  <a:cxn ang="0">
                    <a:pos x="T0" y="T1"/>
                  </a:cxn>
                  <a:cxn ang="0">
                    <a:pos x="T2" y="T3"/>
                  </a:cxn>
                  <a:cxn ang="0">
                    <a:pos x="T4" y="T5"/>
                  </a:cxn>
                  <a:cxn ang="0">
                    <a:pos x="T6" y="T7"/>
                  </a:cxn>
                  <a:cxn ang="0">
                    <a:pos x="T8" y="T9"/>
                  </a:cxn>
                </a:cxnLst>
                <a:rect l="0" t="0" r="r" b="b"/>
                <a:pathLst>
                  <a:path w="25" h="25">
                    <a:moveTo>
                      <a:pt x="23" y="16"/>
                    </a:moveTo>
                    <a:cubicBezTo>
                      <a:pt x="25" y="10"/>
                      <a:pt x="22" y="4"/>
                      <a:pt x="16" y="2"/>
                    </a:cubicBezTo>
                    <a:cubicBezTo>
                      <a:pt x="10" y="0"/>
                      <a:pt x="4" y="4"/>
                      <a:pt x="2" y="10"/>
                    </a:cubicBezTo>
                    <a:cubicBezTo>
                      <a:pt x="0" y="16"/>
                      <a:pt x="3" y="22"/>
                      <a:pt x="9" y="24"/>
                    </a:cubicBezTo>
                    <a:cubicBezTo>
                      <a:pt x="15" y="25"/>
                      <a:pt x="22" y="22"/>
                      <a:pt x="23" y="16"/>
                    </a:cubicBez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4" name="Freeform 163"/>
              <p:cNvSpPr>
                <a:spLocks/>
              </p:cNvSpPr>
              <p:nvPr/>
            </p:nvSpPr>
            <p:spPr bwMode="auto">
              <a:xfrm>
                <a:off x="3165" y="2119"/>
                <a:ext cx="59" cy="59"/>
              </a:xfrm>
              <a:custGeom>
                <a:avLst/>
                <a:gdLst>
                  <a:gd name="T0" fmla="*/ 23 w 25"/>
                  <a:gd name="T1" fmla="*/ 16 h 25"/>
                  <a:gd name="T2" fmla="*/ 16 w 25"/>
                  <a:gd name="T3" fmla="*/ 1 h 25"/>
                  <a:gd name="T4" fmla="*/ 2 w 25"/>
                  <a:gd name="T5" fmla="*/ 9 h 25"/>
                  <a:gd name="T6" fmla="*/ 9 w 25"/>
                  <a:gd name="T7" fmla="*/ 23 h 25"/>
                  <a:gd name="T8" fmla="*/ 23 w 25"/>
                  <a:gd name="T9" fmla="*/ 16 h 25"/>
                </a:gdLst>
                <a:ahLst/>
                <a:cxnLst>
                  <a:cxn ang="0">
                    <a:pos x="T0" y="T1"/>
                  </a:cxn>
                  <a:cxn ang="0">
                    <a:pos x="T2" y="T3"/>
                  </a:cxn>
                  <a:cxn ang="0">
                    <a:pos x="T4" y="T5"/>
                  </a:cxn>
                  <a:cxn ang="0">
                    <a:pos x="T6" y="T7"/>
                  </a:cxn>
                  <a:cxn ang="0">
                    <a:pos x="T8" y="T9"/>
                  </a:cxn>
                </a:cxnLst>
                <a:rect l="0" t="0" r="r" b="b"/>
                <a:pathLst>
                  <a:path w="25" h="25">
                    <a:moveTo>
                      <a:pt x="23" y="16"/>
                    </a:moveTo>
                    <a:cubicBezTo>
                      <a:pt x="25" y="10"/>
                      <a:pt x="22" y="3"/>
                      <a:pt x="16" y="1"/>
                    </a:cubicBezTo>
                    <a:cubicBezTo>
                      <a:pt x="10" y="0"/>
                      <a:pt x="3" y="3"/>
                      <a:pt x="2" y="9"/>
                    </a:cubicBezTo>
                    <a:cubicBezTo>
                      <a:pt x="0" y="15"/>
                      <a:pt x="3" y="21"/>
                      <a:pt x="9" y="23"/>
                    </a:cubicBezTo>
                    <a:cubicBezTo>
                      <a:pt x="15" y="25"/>
                      <a:pt x="22" y="22"/>
                      <a:pt x="23" y="16"/>
                    </a:cubicBez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5" name="Freeform 164"/>
              <p:cNvSpPr>
                <a:spLocks/>
              </p:cNvSpPr>
              <p:nvPr/>
            </p:nvSpPr>
            <p:spPr bwMode="auto">
              <a:xfrm>
                <a:off x="3200" y="1996"/>
                <a:ext cx="59" cy="61"/>
              </a:xfrm>
              <a:custGeom>
                <a:avLst/>
                <a:gdLst>
                  <a:gd name="T0" fmla="*/ 24 w 25"/>
                  <a:gd name="T1" fmla="*/ 16 h 26"/>
                  <a:gd name="T2" fmla="*/ 16 w 25"/>
                  <a:gd name="T3" fmla="*/ 2 h 26"/>
                  <a:gd name="T4" fmla="*/ 2 w 25"/>
                  <a:gd name="T5" fmla="*/ 10 h 26"/>
                  <a:gd name="T6" fmla="*/ 10 w 25"/>
                  <a:gd name="T7" fmla="*/ 24 h 26"/>
                  <a:gd name="T8" fmla="*/ 24 w 25"/>
                  <a:gd name="T9" fmla="*/ 16 h 26"/>
                </a:gdLst>
                <a:ahLst/>
                <a:cxnLst>
                  <a:cxn ang="0">
                    <a:pos x="T0" y="T1"/>
                  </a:cxn>
                  <a:cxn ang="0">
                    <a:pos x="T2" y="T3"/>
                  </a:cxn>
                  <a:cxn ang="0">
                    <a:pos x="T4" y="T5"/>
                  </a:cxn>
                  <a:cxn ang="0">
                    <a:pos x="T6" y="T7"/>
                  </a:cxn>
                  <a:cxn ang="0">
                    <a:pos x="T8" y="T9"/>
                  </a:cxn>
                </a:cxnLst>
                <a:rect l="0" t="0" r="r" b="b"/>
                <a:pathLst>
                  <a:path w="25" h="26">
                    <a:moveTo>
                      <a:pt x="24" y="16"/>
                    </a:moveTo>
                    <a:cubicBezTo>
                      <a:pt x="25" y="10"/>
                      <a:pt x="22" y="4"/>
                      <a:pt x="16" y="2"/>
                    </a:cubicBezTo>
                    <a:cubicBezTo>
                      <a:pt x="10" y="0"/>
                      <a:pt x="4" y="4"/>
                      <a:pt x="2" y="10"/>
                    </a:cubicBezTo>
                    <a:cubicBezTo>
                      <a:pt x="0" y="16"/>
                      <a:pt x="4" y="22"/>
                      <a:pt x="10" y="24"/>
                    </a:cubicBezTo>
                    <a:cubicBezTo>
                      <a:pt x="16" y="26"/>
                      <a:pt x="22" y="22"/>
                      <a:pt x="24" y="16"/>
                    </a:cubicBez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6" name="Freeform 165"/>
              <p:cNvSpPr>
                <a:spLocks/>
              </p:cNvSpPr>
              <p:nvPr/>
            </p:nvSpPr>
            <p:spPr bwMode="auto">
              <a:xfrm>
                <a:off x="2423" y="1135"/>
                <a:ext cx="1073" cy="1376"/>
              </a:xfrm>
              <a:custGeom>
                <a:avLst/>
                <a:gdLst>
                  <a:gd name="T0" fmla="*/ 172 w 1073"/>
                  <a:gd name="T1" fmla="*/ 1376 h 1376"/>
                  <a:gd name="T2" fmla="*/ 1073 w 1073"/>
                  <a:gd name="T3" fmla="*/ 1251 h 1376"/>
                  <a:gd name="T4" fmla="*/ 900 w 1073"/>
                  <a:gd name="T5" fmla="*/ 0 h 1376"/>
                  <a:gd name="T6" fmla="*/ 0 w 1073"/>
                  <a:gd name="T7" fmla="*/ 123 h 1376"/>
                  <a:gd name="T8" fmla="*/ 172 w 1073"/>
                  <a:gd name="T9" fmla="*/ 1376 h 1376"/>
                </a:gdLst>
                <a:ahLst/>
                <a:cxnLst>
                  <a:cxn ang="0">
                    <a:pos x="T0" y="T1"/>
                  </a:cxn>
                  <a:cxn ang="0">
                    <a:pos x="T2" y="T3"/>
                  </a:cxn>
                  <a:cxn ang="0">
                    <a:pos x="T4" y="T5"/>
                  </a:cxn>
                  <a:cxn ang="0">
                    <a:pos x="T6" y="T7"/>
                  </a:cxn>
                  <a:cxn ang="0">
                    <a:pos x="T8" y="T9"/>
                  </a:cxn>
                </a:cxnLst>
                <a:rect l="0" t="0" r="r" b="b"/>
                <a:pathLst>
                  <a:path w="1073" h="1376">
                    <a:moveTo>
                      <a:pt x="172" y="1376"/>
                    </a:moveTo>
                    <a:lnTo>
                      <a:pt x="1073" y="1251"/>
                    </a:lnTo>
                    <a:lnTo>
                      <a:pt x="900" y="0"/>
                    </a:lnTo>
                    <a:lnTo>
                      <a:pt x="0" y="123"/>
                    </a:lnTo>
                    <a:lnTo>
                      <a:pt x="172" y="1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7" name="Freeform 166"/>
              <p:cNvSpPr>
                <a:spLocks/>
              </p:cNvSpPr>
              <p:nvPr/>
            </p:nvSpPr>
            <p:spPr bwMode="auto">
              <a:xfrm>
                <a:off x="3243" y="1984"/>
                <a:ext cx="92" cy="293"/>
              </a:xfrm>
              <a:custGeom>
                <a:avLst/>
                <a:gdLst>
                  <a:gd name="T0" fmla="*/ 0 w 92"/>
                  <a:gd name="T1" fmla="*/ 7 h 293"/>
                  <a:gd name="T2" fmla="*/ 54 w 92"/>
                  <a:gd name="T3" fmla="*/ 0 h 293"/>
                  <a:gd name="T4" fmla="*/ 92 w 92"/>
                  <a:gd name="T5" fmla="*/ 286 h 293"/>
                  <a:gd name="T6" fmla="*/ 40 w 92"/>
                  <a:gd name="T7" fmla="*/ 293 h 293"/>
                  <a:gd name="T8" fmla="*/ 0 w 92"/>
                  <a:gd name="T9" fmla="*/ 7 h 293"/>
                </a:gdLst>
                <a:ahLst/>
                <a:cxnLst>
                  <a:cxn ang="0">
                    <a:pos x="T0" y="T1"/>
                  </a:cxn>
                  <a:cxn ang="0">
                    <a:pos x="T2" y="T3"/>
                  </a:cxn>
                  <a:cxn ang="0">
                    <a:pos x="T4" y="T5"/>
                  </a:cxn>
                  <a:cxn ang="0">
                    <a:pos x="T6" y="T7"/>
                  </a:cxn>
                  <a:cxn ang="0">
                    <a:pos x="T8" y="T9"/>
                  </a:cxn>
                </a:cxnLst>
                <a:rect l="0" t="0" r="r" b="b"/>
                <a:pathLst>
                  <a:path w="92" h="293">
                    <a:moveTo>
                      <a:pt x="0" y="7"/>
                    </a:moveTo>
                    <a:lnTo>
                      <a:pt x="54" y="0"/>
                    </a:lnTo>
                    <a:lnTo>
                      <a:pt x="92" y="286"/>
                    </a:lnTo>
                    <a:lnTo>
                      <a:pt x="40" y="293"/>
                    </a:lnTo>
                    <a:lnTo>
                      <a:pt x="0" y="7"/>
                    </a:ln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8" name="Freeform 167"/>
              <p:cNvSpPr>
                <a:spLocks/>
              </p:cNvSpPr>
              <p:nvPr/>
            </p:nvSpPr>
            <p:spPr bwMode="auto">
              <a:xfrm>
                <a:off x="3113" y="2000"/>
                <a:ext cx="85" cy="232"/>
              </a:xfrm>
              <a:custGeom>
                <a:avLst/>
                <a:gdLst>
                  <a:gd name="T0" fmla="*/ 0 w 85"/>
                  <a:gd name="T1" fmla="*/ 8 h 232"/>
                  <a:gd name="T2" fmla="*/ 54 w 85"/>
                  <a:gd name="T3" fmla="*/ 0 h 232"/>
                  <a:gd name="T4" fmla="*/ 85 w 85"/>
                  <a:gd name="T5" fmla="*/ 225 h 232"/>
                  <a:gd name="T6" fmla="*/ 31 w 85"/>
                  <a:gd name="T7" fmla="*/ 232 h 232"/>
                  <a:gd name="T8" fmla="*/ 0 w 85"/>
                  <a:gd name="T9" fmla="*/ 8 h 232"/>
                </a:gdLst>
                <a:ahLst/>
                <a:cxnLst>
                  <a:cxn ang="0">
                    <a:pos x="T0" y="T1"/>
                  </a:cxn>
                  <a:cxn ang="0">
                    <a:pos x="T2" y="T3"/>
                  </a:cxn>
                  <a:cxn ang="0">
                    <a:pos x="T4" y="T5"/>
                  </a:cxn>
                  <a:cxn ang="0">
                    <a:pos x="T6" y="T7"/>
                  </a:cxn>
                  <a:cxn ang="0">
                    <a:pos x="T8" y="T9"/>
                  </a:cxn>
                </a:cxnLst>
                <a:rect l="0" t="0" r="r" b="b"/>
                <a:pathLst>
                  <a:path w="85" h="232">
                    <a:moveTo>
                      <a:pt x="0" y="8"/>
                    </a:moveTo>
                    <a:lnTo>
                      <a:pt x="54" y="0"/>
                    </a:lnTo>
                    <a:lnTo>
                      <a:pt x="85" y="225"/>
                    </a:lnTo>
                    <a:lnTo>
                      <a:pt x="31" y="232"/>
                    </a:lnTo>
                    <a:lnTo>
                      <a:pt x="0" y="8"/>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9" name="Freeform 168"/>
              <p:cNvSpPr>
                <a:spLocks/>
              </p:cNvSpPr>
              <p:nvPr/>
            </p:nvSpPr>
            <p:spPr bwMode="auto">
              <a:xfrm>
                <a:off x="2962" y="2022"/>
                <a:ext cx="92" cy="276"/>
              </a:xfrm>
              <a:custGeom>
                <a:avLst/>
                <a:gdLst>
                  <a:gd name="T0" fmla="*/ 0 w 92"/>
                  <a:gd name="T1" fmla="*/ 7 h 276"/>
                  <a:gd name="T2" fmla="*/ 54 w 92"/>
                  <a:gd name="T3" fmla="*/ 0 h 276"/>
                  <a:gd name="T4" fmla="*/ 92 w 92"/>
                  <a:gd name="T5" fmla="*/ 269 h 276"/>
                  <a:gd name="T6" fmla="*/ 37 w 92"/>
                  <a:gd name="T7" fmla="*/ 276 h 276"/>
                  <a:gd name="T8" fmla="*/ 0 w 92"/>
                  <a:gd name="T9" fmla="*/ 7 h 276"/>
                </a:gdLst>
                <a:ahLst/>
                <a:cxnLst>
                  <a:cxn ang="0">
                    <a:pos x="T0" y="T1"/>
                  </a:cxn>
                  <a:cxn ang="0">
                    <a:pos x="T2" y="T3"/>
                  </a:cxn>
                  <a:cxn ang="0">
                    <a:pos x="T4" y="T5"/>
                  </a:cxn>
                  <a:cxn ang="0">
                    <a:pos x="T6" y="T7"/>
                  </a:cxn>
                  <a:cxn ang="0">
                    <a:pos x="T8" y="T9"/>
                  </a:cxn>
                </a:cxnLst>
                <a:rect l="0" t="0" r="r" b="b"/>
                <a:pathLst>
                  <a:path w="92" h="276">
                    <a:moveTo>
                      <a:pt x="0" y="7"/>
                    </a:moveTo>
                    <a:lnTo>
                      <a:pt x="54" y="0"/>
                    </a:lnTo>
                    <a:lnTo>
                      <a:pt x="92" y="269"/>
                    </a:lnTo>
                    <a:lnTo>
                      <a:pt x="37" y="276"/>
                    </a:lnTo>
                    <a:lnTo>
                      <a:pt x="0" y="7"/>
                    </a:lnTo>
                    <a:close/>
                  </a:path>
                </a:pathLst>
              </a:custGeom>
              <a:solidFill>
                <a:srgbClr val="74B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0" name="Freeform 169"/>
              <p:cNvSpPr>
                <a:spLocks/>
              </p:cNvSpPr>
              <p:nvPr/>
            </p:nvSpPr>
            <p:spPr bwMode="auto">
              <a:xfrm>
                <a:off x="2600" y="1878"/>
                <a:ext cx="719" cy="120"/>
              </a:xfrm>
              <a:custGeom>
                <a:avLst/>
                <a:gdLst>
                  <a:gd name="T0" fmla="*/ 719 w 719"/>
                  <a:gd name="T1" fmla="*/ 21 h 120"/>
                  <a:gd name="T2" fmla="*/ 716 w 719"/>
                  <a:gd name="T3" fmla="*/ 0 h 120"/>
                  <a:gd name="T4" fmla="*/ 0 w 719"/>
                  <a:gd name="T5" fmla="*/ 99 h 120"/>
                  <a:gd name="T6" fmla="*/ 2 w 719"/>
                  <a:gd name="T7" fmla="*/ 120 h 120"/>
                  <a:gd name="T8" fmla="*/ 719 w 719"/>
                  <a:gd name="T9" fmla="*/ 21 h 120"/>
                </a:gdLst>
                <a:ahLst/>
                <a:cxnLst>
                  <a:cxn ang="0">
                    <a:pos x="T0" y="T1"/>
                  </a:cxn>
                  <a:cxn ang="0">
                    <a:pos x="T2" y="T3"/>
                  </a:cxn>
                  <a:cxn ang="0">
                    <a:pos x="T4" y="T5"/>
                  </a:cxn>
                  <a:cxn ang="0">
                    <a:pos x="T6" y="T7"/>
                  </a:cxn>
                  <a:cxn ang="0">
                    <a:pos x="T8" y="T9"/>
                  </a:cxn>
                </a:cxnLst>
                <a:rect l="0" t="0" r="r" b="b"/>
                <a:pathLst>
                  <a:path w="719" h="120">
                    <a:moveTo>
                      <a:pt x="719" y="21"/>
                    </a:moveTo>
                    <a:lnTo>
                      <a:pt x="716" y="0"/>
                    </a:lnTo>
                    <a:lnTo>
                      <a:pt x="0" y="99"/>
                    </a:lnTo>
                    <a:lnTo>
                      <a:pt x="2" y="120"/>
                    </a:lnTo>
                    <a:lnTo>
                      <a:pt x="719"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1" name="Freeform 170"/>
              <p:cNvSpPr>
                <a:spLocks/>
              </p:cNvSpPr>
              <p:nvPr/>
            </p:nvSpPr>
            <p:spPr bwMode="auto">
              <a:xfrm>
                <a:off x="2593" y="1833"/>
                <a:ext cx="721" cy="118"/>
              </a:xfrm>
              <a:custGeom>
                <a:avLst/>
                <a:gdLst>
                  <a:gd name="T0" fmla="*/ 721 w 721"/>
                  <a:gd name="T1" fmla="*/ 19 h 118"/>
                  <a:gd name="T2" fmla="*/ 718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8"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2" name="Freeform 171"/>
              <p:cNvSpPr>
                <a:spLocks/>
              </p:cNvSpPr>
              <p:nvPr/>
            </p:nvSpPr>
            <p:spPr bwMode="auto">
              <a:xfrm>
                <a:off x="2586" y="1788"/>
                <a:ext cx="721" cy="118"/>
              </a:xfrm>
              <a:custGeom>
                <a:avLst/>
                <a:gdLst>
                  <a:gd name="T0" fmla="*/ 721 w 721"/>
                  <a:gd name="T1" fmla="*/ 19 h 118"/>
                  <a:gd name="T2" fmla="*/ 718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8"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3" name="Freeform 172"/>
              <p:cNvSpPr>
                <a:spLocks/>
              </p:cNvSpPr>
              <p:nvPr/>
            </p:nvSpPr>
            <p:spPr bwMode="auto">
              <a:xfrm>
                <a:off x="2581" y="1740"/>
                <a:ext cx="719" cy="121"/>
              </a:xfrm>
              <a:custGeom>
                <a:avLst/>
                <a:gdLst>
                  <a:gd name="T0" fmla="*/ 719 w 719"/>
                  <a:gd name="T1" fmla="*/ 22 h 121"/>
                  <a:gd name="T2" fmla="*/ 716 w 719"/>
                  <a:gd name="T3" fmla="*/ 0 h 121"/>
                  <a:gd name="T4" fmla="*/ 0 w 719"/>
                  <a:gd name="T5" fmla="*/ 100 h 121"/>
                  <a:gd name="T6" fmla="*/ 2 w 719"/>
                  <a:gd name="T7" fmla="*/ 121 h 121"/>
                  <a:gd name="T8" fmla="*/ 719 w 719"/>
                  <a:gd name="T9" fmla="*/ 22 h 121"/>
                </a:gdLst>
                <a:ahLst/>
                <a:cxnLst>
                  <a:cxn ang="0">
                    <a:pos x="T0" y="T1"/>
                  </a:cxn>
                  <a:cxn ang="0">
                    <a:pos x="T2" y="T3"/>
                  </a:cxn>
                  <a:cxn ang="0">
                    <a:pos x="T4" y="T5"/>
                  </a:cxn>
                  <a:cxn ang="0">
                    <a:pos x="T6" y="T7"/>
                  </a:cxn>
                  <a:cxn ang="0">
                    <a:pos x="T8" y="T9"/>
                  </a:cxn>
                </a:cxnLst>
                <a:rect l="0" t="0" r="r" b="b"/>
                <a:pathLst>
                  <a:path w="719" h="121">
                    <a:moveTo>
                      <a:pt x="719" y="22"/>
                    </a:moveTo>
                    <a:lnTo>
                      <a:pt x="716" y="0"/>
                    </a:lnTo>
                    <a:lnTo>
                      <a:pt x="0" y="100"/>
                    </a:lnTo>
                    <a:lnTo>
                      <a:pt x="2" y="121"/>
                    </a:lnTo>
                    <a:lnTo>
                      <a:pt x="719" y="2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4" name="Freeform 173"/>
              <p:cNvSpPr>
                <a:spLocks/>
              </p:cNvSpPr>
              <p:nvPr/>
            </p:nvSpPr>
            <p:spPr bwMode="auto">
              <a:xfrm>
                <a:off x="2574" y="1695"/>
                <a:ext cx="721" cy="119"/>
              </a:xfrm>
              <a:custGeom>
                <a:avLst/>
                <a:gdLst>
                  <a:gd name="T0" fmla="*/ 721 w 721"/>
                  <a:gd name="T1" fmla="*/ 19 h 119"/>
                  <a:gd name="T2" fmla="*/ 719 w 721"/>
                  <a:gd name="T3" fmla="*/ 0 h 119"/>
                  <a:gd name="T4" fmla="*/ 0 w 721"/>
                  <a:gd name="T5" fmla="*/ 100 h 119"/>
                  <a:gd name="T6" fmla="*/ 2 w 721"/>
                  <a:gd name="T7" fmla="*/ 119 h 119"/>
                  <a:gd name="T8" fmla="*/ 721 w 721"/>
                  <a:gd name="T9" fmla="*/ 19 h 119"/>
                </a:gdLst>
                <a:ahLst/>
                <a:cxnLst>
                  <a:cxn ang="0">
                    <a:pos x="T0" y="T1"/>
                  </a:cxn>
                  <a:cxn ang="0">
                    <a:pos x="T2" y="T3"/>
                  </a:cxn>
                  <a:cxn ang="0">
                    <a:pos x="T4" y="T5"/>
                  </a:cxn>
                  <a:cxn ang="0">
                    <a:pos x="T6" y="T7"/>
                  </a:cxn>
                  <a:cxn ang="0">
                    <a:pos x="T8" y="T9"/>
                  </a:cxn>
                </a:cxnLst>
                <a:rect l="0" t="0" r="r" b="b"/>
                <a:pathLst>
                  <a:path w="721" h="119">
                    <a:moveTo>
                      <a:pt x="721" y="19"/>
                    </a:moveTo>
                    <a:lnTo>
                      <a:pt x="719" y="0"/>
                    </a:lnTo>
                    <a:lnTo>
                      <a:pt x="0" y="100"/>
                    </a:lnTo>
                    <a:lnTo>
                      <a:pt x="2" y="119"/>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5" name="Freeform 174"/>
              <p:cNvSpPr>
                <a:spLocks/>
              </p:cNvSpPr>
              <p:nvPr/>
            </p:nvSpPr>
            <p:spPr bwMode="auto">
              <a:xfrm>
                <a:off x="2567" y="1648"/>
                <a:ext cx="721" cy="118"/>
              </a:xfrm>
              <a:custGeom>
                <a:avLst/>
                <a:gdLst>
                  <a:gd name="T0" fmla="*/ 721 w 721"/>
                  <a:gd name="T1" fmla="*/ 19 h 118"/>
                  <a:gd name="T2" fmla="*/ 718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8"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6" name="Freeform 175"/>
              <p:cNvSpPr>
                <a:spLocks/>
              </p:cNvSpPr>
              <p:nvPr/>
            </p:nvSpPr>
            <p:spPr bwMode="auto">
              <a:xfrm>
                <a:off x="2562" y="1606"/>
                <a:ext cx="719" cy="118"/>
              </a:xfrm>
              <a:custGeom>
                <a:avLst/>
                <a:gdLst>
                  <a:gd name="T0" fmla="*/ 719 w 719"/>
                  <a:gd name="T1" fmla="*/ 19 h 118"/>
                  <a:gd name="T2" fmla="*/ 716 w 719"/>
                  <a:gd name="T3" fmla="*/ 0 h 118"/>
                  <a:gd name="T4" fmla="*/ 0 w 719"/>
                  <a:gd name="T5" fmla="*/ 99 h 118"/>
                  <a:gd name="T6" fmla="*/ 2 w 719"/>
                  <a:gd name="T7" fmla="*/ 118 h 118"/>
                  <a:gd name="T8" fmla="*/ 719 w 719"/>
                  <a:gd name="T9" fmla="*/ 19 h 118"/>
                </a:gdLst>
                <a:ahLst/>
                <a:cxnLst>
                  <a:cxn ang="0">
                    <a:pos x="T0" y="T1"/>
                  </a:cxn>
                  <a:cxn ang="0">
                    <a:pos x="T2" y="T3"/>
                  </a:cxn>
                  <a:cxn ang="0">
                    <a:pos x="T4" y="T5"/>
                  </a:cxn>
                  <a:cxn ang="0">
                    <a:pos x="T6" y="T7"/>
                  </a:cxn>
                  <a:cxn ang="0">
                    <a:pos x="T8" y="T9"/>
                  </a:cxn>
                </a:cxnLst>
                <a:rect l="0" t="0" r="r" b="b"/>
                <a:pathLst>
                  <a:path w="719" h="118">
                    <a:moveTo>
                      <a:pt x="719" y="19"/>
                    </a:moveTo>
                    <a:lnTo>
                      <a:pt x="716" y="0"/>
                    </a:lnTo>
                    <a:lnTo>
                      <a:pt x="0" y="99"/>
                    </a:lnTo>
                    <a:lnTo>
                      <a:pt x="2" y="118"/>
                    </a:lnTo>
                    <a:lnTo>
                      <a:pt x="719"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7" name="Freeform 176"/>
              <p:cNvSpPr>
                <a:spLocks/>
              </p:cNvSpPr>
              <p:nvPr/>
            </p:nvSpPr>
            <p:spPr bwMode="auto">
              <a:xfrm>
                <a:off x="2555" y="1558"/>
                <a:ext cx="721" cy="119"/>
              </a:xfrm>
              <a:custGeom>
                <a:avLst/>
                <a:gdLst>
                  <a:gd name="T0" fmla="*/ 721 w 721"/>
                  <a:gd name="T1" fmla="*/ 19 h 119"/>
                  <a:gd name="T2" fmla="*/ 719 w 721"/>
                  <a:gd name="T3" fmla="*/ 0 h 119"/>
                  <a:gd name="T4" fmla="*/ 0 w 721"/>
                  <a:gd name="T5" fmla="*/ 100 h 119"/>
                  <a:gd name="T6" fmla="*/ 2 w 721"/>
                  <a:gd name="T7" fmla="*/ 119 h 119"/>
                  <a:gd name="T8" fmla="*/ 721 w 721"/>
                  <a:gd name="T9" fmla="*/ 19 h 119"/>
                </a:gdLst>
                <a:ahLst/>
                <a:cxnLst>
                  <a:cxn ang="0">
                    <a:pos x="T0" y="T1"/>
                  </a:cxn>
                  <a:cxn ang="0">
                    <a:pos x="T2" y="T3"/>
                  </a:cxn>
                  <a:cxn ang="0">
                    <a:pos x="T4" y="T5"/>
                  </a:cxn>
                  <a:cxn ang="0">
                    <a:pos x="T6" y="T7"/>
                  </a:cxn>
                  <a:cxn ang="0">
                    <a:pos x="T8" y="T9"/>
                  </a:cxn>
                </a:cxnLst>
                <a:rect l="0" t="0" r="r" b="b"/>
                <a:pathLst>
                  <a:path w="721" h="119">
                    <a:moveTo>
                      <a:pt x="721" y="19"/>
                    </a:moveTo>
                    <a:lnTo>
                      <a:pt x="719" y="0"/>
                    </a:lnTo>
                    <a:lnTo>
                      <a:pt x="0" y="100"/>
                    </a:lnTo>
                    <a:lnTo>
                      <a:pt x="2" y="119"/>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8" name="Freeform 177"/>
              <p:cNvSpPr>
                <a:spLocks/>
              </p:cNvSpPr>
              <p:nvPr/>
            </p:nvSpPr>
            <p:spPr bwMode="auto">
              <a:xfrm>
                <a:off x="2543" y="1511"/>
                <a:ext cx="721" cy="121"/>
              </a:xfrm>
              <a:custGeom>
                <a:avLst/>
                <a:gdLst>
                  <a:gd name="T0" fmla="*/ 721 w 721"/>
                  <a:gd name="T1" fmla="*/ 21 h 121"/>
                  <a:gd name="T2" fmla="*/ 719 w 721"/>
                  <a:gd name="T3" fmla="*/ 0 h 121"/>
                  <a:gd name="T4" fmla="*/ 0 w 721"/>
                  <a:gd name="T5" fmla="*/ 99 h 121"/>
                  <a:gd name="T6" fmla="*/ 3 w 721"/>
                  <a:gd name="T7" fmla="*/ 121 h 121"/>
                  <a:gd name="T8" fmla="*/ 721 w 721"/>
                  <a:gd name="T9" fmla="*/ 21 h 121"/>
                </a:gdLst>
                <a:ahLst/>
                <a:cxnLst>
                  <a:cxn ang="0">
                    <a:pos x="T0" y="T1"/>
                  </a:cxn>
                  <a:cxn ang="0">
                    <a:pos x="T2" y="T3"/>
                  </a:cxn>
                  <a:cxn ang="0">
                    <a:pos x="T4" y="T5"/>
                  </a:cxn>
                  <a:cxn ang="0">
                    <a:pos x="T6" y="T7"/>
                  </a:cxn>
                  <a:cxn ang="0">
                    <a:pos x="T8" y="T9"/>
                  </a:cxn>
                </a:cxnLst>
                <a:rect l="0" t="0" r="r" b="b"/>
                <a:pathLst>
                  <a:path w="721" h="121">
                    <a:moveTo>
                      <a:pt x="721" y="21"/>
                    </a:moveTo>
                    <a:lnTo>
                      <a:pt x="719" y="0"/>
                    </a:lnTo>
                    <a:lnTo>
                      <a:pt x="0" y="99"/>
                    </a:lnTo>
                    <a:lnTo>
                      <a:pt x="3" y="121"/>
                    </a:lnTo>
                    <a:lnTo>
                      <a:pt x="721"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9" name="Freeform 178"/>
              <p:cNvSpPr>
                <a:spLocks/>
              </p:cNvSpPr>
              <p:nvPr/>
            </p:nvSpPr>
            <p:spPr bwMode="auto">
              <a:xfrm>
                <a:off x="2536" y="1466"/>
                <a:ext cx="721" cy="118"/>
              </a:xfrm>
              <a:custGeom>
                <a:avLst/>
                <a:gdLst>
                  <a:gd name="T0" fmla="*/ 721 w 721"/>
                  <a:gd name="T1" fmla="*/ 19 h 118"/>
                  <a:gd name="T2" fmla="*/ 719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9"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0" name="Freeform 179"/>
              <p:cNvSpPr>
                <a:spLocks/>
              </p:cNvSpPr>
              <p:nvPr/>
            </p:nvSpPr>
            <p:spPr bwMode="auto">
              <a:xfrm>
                <a:off x="2531" y="1421"/>
                <a:ext cx="719" cy="118"/>
              </a:xfrm>
              <a:custGeom>
                <a:avLst/>
                <a:gdLst>
                  <a:gd name="T0" fmla="*/ 719 w 719"/>
                  <a:gd name="T1" fmla="*/ 19 h 118"/>
                  <a:gd name="T2" fmla="*/ 717 w 719"/>
                  <a:gd name="T3" fmla="*/ 0 h 118"/>
                  <a:gd name="T4" fmla="*/ 0 w 719"/>
                  <a:gd name="T5" fmla="*/ 100 h 118"/>
                  <a:gd name="T6" fmla="*/ 3 w 719"/>
                  <a:gd name="T7" fmla="*/ 118 h 118"/>
                  <a:gd name="T8" fmla="*/ 719 w 719"/>
                  <a:gd name="T9" fmla="*/ 19 h 118"/>
                </a:gdLst>
                <a:ahLst/>
                <a:cxnLst>
                  <a:cxn ang="0">
                    <a:pos x="T0" y="T1"/>
                  </a:cxn>
                  <a:cxn ang="0">
                    <a:pos x="T2" y="T3"/>
                  </a:cxn>
                  <a:cxn ang="0">
                    <a:pos x="T4" y="T5"/>
                  </a:cxn>
                  <a:cxn ang="0">
                    <a:pos x="T6" y="T7"/>
                  </a:cxn>
                  <a:cxn ang="0">
                    <a:pos x="T8" y="T9"/>
                  </a:cxn>
                </a:cxnLst>
                <a:rect l="0" t="0" r="r" b="b"/>
                <a:pathLst>
                  <a:path w="719" h="118">
                    <a:moveTo>
                      <a:pt x="719" y="19"/>
                    </a:moveTo>
                    <a:lnTo>
                      <a:pt x="717" y="0"/>
                    </a:lnTo>
                    <a:lnTo>
                      <a:pt x="0" y="100"/>
                    </a:lnTo>
                    <a:lnTo>
                      <a:pt x="3" y="118"/>
                    </a:lnTo>
                    <a:lnTo>
                      <a:pt x="719"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1" name="Freeform 180"/>
              <p:cNvSpPr>
                <a:spLocks/>
              </p:cNvSpPr>
              <p:nvPr/>
            </p:nvSpPr>
            <p:spPr bwMode="auto">
              <a:xfrm>
                <a:off x="2524" y="1374"/>
                <a:ext cx="721" cy="121"/>
              </a:xfrm>
              <a:custGeom>
                <a:avLst/>
                <a:gdLst>
                  <a:gd name="T0" fmla="*/ 721 w 721"/>
                  <a:gd name="T1" fmla="*/ 21 h 121"/>
                  <a:gd name="T2" fmla="*/ 719 w 721"/>
                  <a:gd name="T3" fmla="*/ 0 h 121"/>
                  <a:gd name="T4" fmla="*/ 0 w 721"/>
                  <a:gd name="T5" fmla="*/ 99 h 121"/>
                  <a:gd name="T6" fmla="*/ 3 w 721"/>
                  <a:gd name="T7" fmla="*/ 121 h 121"/>
                  <a:gd name="T8" fmla="*/ 721 w 721"/>
                  <a:gd name="T9" fmla="*/ 21 h 121"/>
                </a:gdLst>
                <a:ahLst/>
                <a:cxnLst>
                  <a:cxn ang="0">
                    <a:pos x="T0" y="T1"/>
                  </a:cxn>
                  <a:cxn ang="0">
                    <a:pos x="T2" y="T3"/>
                  </a:cxn>
                  <a:cxn ang="0">
                    <a:pos x="T4" y="T5"/>
                  </a:cxn>
                  <a:cxn ang="0">
                    <a:pos x="T6" y="T7"/>
                  </a:cxn>
                  <a:cxn ang="0">
                    <a:pos x="T8" y="T9"/>
                  </a:cxn>
                </a:cxnLst>
                <a:rect l="0" t="0" r="r" b="b"/>
                <a:pathLst>
                  <a:path w="721" h="121">
                    <a:moveTo>
                      <a:pt x="721" y="21"/>
                    </a:moveTo>
                    <a:lnTo>
                      <a:pt x="719" y="0"/>
                    </a:lnTo>
                    <a:lnTo>
                      <a:pt x="0" y="99"/>
                    </a:lnTo>
                    <a:lnTo>
                      <a:pt x="3" y="121"/>
                    </a:lnTo>
                    <a:lnTo>
                      <a:pt x="721"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2" name="Freeform 181"/>
              <p:cNvSpPr>
                <a:spLocks/>
              </p:cNvSpPr>
              <p:nvPr/>
            </p:nvSpPr>
            <p:spPr bwMode="auto">
              <a:xfrm>
                <a:off x="2517" y="1329"/>
                <a:ext cx="721" cy="118"/>
              </a:xfrm>
              <a:custGeom>
                <a:avLst/>
                <a:gdLst>
                  <a:gd name="T0" fmla="*/ 721 w 721"/>
                  <a:gd name="T1" fmla="*/ 19 h 118"/>
                  <a:gd name="T2" fmla="*/ 719 w 721"/>
                  <a:gd name="T3" fmla="*/ 0 h 118"/>
                  <a:gd name="T4" fmla="*/ 0 w 721"/>
                  <a:gd name="T5" fmla="*/ 99 h 118"/>
                  <a:gd name="T6" fmla="*/ 3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9" y="0"/>
                    </a:lnTo>
                    <a:lnTo>
                      <a:pt x="0" y="99"/>
                    </a:lnTo>
                    <a:lnTo>
                      <a:pt x="3"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3" name="Freeform 182"/>
              <p:cNvSpPr>
                <a:spLocks/>
              </p:cNvSpPr>
              <p:nvPr/>
            </p:nvSpPr>
            <p:spPr bwMode="auto">
              <a:xfrm>
                <a:off x="2510" y="1282"/>
                <a:ext cx="721" cy="118"/>
              </a:xfrm>
              <a:custGeom>
                <a:avLst/>
                <a:gdLst>
                  <a:gd name="T0" fmla="*/ 721 w 721"/>
                  <a:gd name="T1" fmla="*/ 19 h 118"/>
                  <a:gd name="T2" fmla="*/ 719 w 721"/>
                  <a:gd name="T3" fmla="*/ 0 h 118"/>
                  <a:gd name="T4" fmla="*/ 0 w 721"/>
                  <a:gd name="T5" fmla="*/ 99 h 118"/>
                  <a:gd name="T6" fmla="*/ 5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9" y="0"/>
                    </a:lnTo>
                    <a:lnTo>
                      <a:pt x="0" y="99"/>
                    </a:lnTo>
                    <a:lnTo>
                      <a:pt x="5"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4" name="Freeform 183"/>
              <p:cNvSpPr>
                <a:spLocks/>
              </p:cNvSpPr>
              <p:nvPr/>
            </p:nvSpPr>
            <p:spPr bwMode="auto">
              <a:xfrm>
                <a:off x="2650" y="2353"/>
                <a:ext cx="200" cy="47"/>
              </a:xfrm>
              <a:custGeom>
                <a:avLst/>
                <a:gdLst>
                  <a:gd name="T0" fmla="*/ 200 w 200"/>
                  <a:gd name="T1" fmla="*/ 19 h 47"/>
                  <a:gd name="T2" fmla="*/ 198 w 200"/>
                  <a:gd name="T3" fmla="*/ 0 h 47"/>
                  <a:gd name="T4" fmla="*/ 0 w 200"/>
                  <a:gd name="T5" fmla="*/ 28 h 47"/>
                  <a:gd name="T6" fmla="*/ 2 w 200"/>
                  <a:gd name="T7" fmla="*/ 47 h 47"/>
                  <a:gd name="T8" fmla="*/ 200 w 200"/>
                  <a:gd name="T9" fmla="*/ 19 h 47"/>
                </a:gdLst>
                <a:ahLst/>
                <a:cxnLst>
                  <a:cxn ang="0">
                    <a:pos x="T0" y="T1"/>
                  </a:cxn>
                  <a:cxn ang="0">
                    <a:pos x="T2" y="T3"/>
                  </a:cxn>
                  <a:cxn ang="0">
                    <a:pos x="T4" y="T5"/>
                  </a:cxn>
                  <a:cxn ang="0">
                    <a:pos x="T6" y="T7"/>
                  </a:cxn>
                  <a:cxn ang="0">
                    <a:pos x="T8" y="T9"/>
                  </a:cxn>
                </a:cxnLst>
                <a:rect l="0" t="0" r="r" b="b"/>
                <a:pathLst>
                  <a:path w="200" h="47">
                    <a:moveTo>
                      <a:pt x="200" y="19"/>
                    </a:moveTo>
                    <a:lnTo>
                      <a:pt x="198" y="0"/>
                    </a:lnTo>
                    <a:lnTo>
                      <a:pt x="0" y="28"/>
                    </a:lnTo>
                    <a:lnTo>
                      <a:pt x="2" y="47"/>
                    </a:lnTo>
                    <a:lnTo>
                      <a:pt x="20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5" name="Freeform 184"/>
              <p:cNvSpPr>
                <a:spLocks/>
              </p:cNvSpPr>
              <p:nvPr/>
            </p:nvSpPr>
            <p:spPr bwMode="auto">
              <a:xfrm>
                <a:off x="2642" y="2305"/>
                <a:ext cx="201" cy="48"/>
              </a:xfrm>
              <a:custGeom>
                <a:avLst/>
                <a:gdLst>
                  <a:gd name="T0" fmla="*/ 201 w 201"/>
                  <a:gd name="T1" fmla="*/ 22 h 48"/>
                  <a:gd name="T2" fmla="*/ 199 w 201"/>
                  <a:gd name="T3" fmla="*/ 0 h 48"/>
                  <a:gd name="T4" fmla="*/ 0 w 201"/>
                  <a:gd name="T5" fmla="*/ 29 h 48"/>
                  <a:gd name="T6" fmla="*/ 3 w 201"/>
                  <a:gd name="T7" fmla="*/ 48 h 48"/>
                  <a:gd name="T8" fmla="*/ 201 w 201"/>
                  <a:gd name="T9" fmla="*/ 22 h 48"/>
                </a:gdLst>
                <a:ahLst/>
                <a:cxnLst>
                  <a:cxn ang="0">
                    <a:pos x="T0" y="T1"/>
                  </a:cxn>
                  <a:cxn ang="0">
                    <a:pos x="T2" y="T3"/>
                  </a:cxn>
                  <a:cxn ang="0">
                    <a:pos x="T4" y="T5"/>
                  </a:cxn>
                  <a:cxn ang="0">
                    <a:pos x="T6" y="T7"/>
                  </a:cxn>
                  <a:cxn ang="0">
                    <a:pos x="T8" y="T9"/>
                  </a:cxn>
                </a:cxnLst>
                <a:rect l="0" t="0" r="r" b="b"/>
                <a:pathLst>
                  <a:path w="201" h="48">
                    <a:moveTo>
                      <a:pt x="201" y="22"/>
                    </a:moveTo>
                    <a:lnTo>
                      <a:pt x="199" y="0"/>
                    </a:lnTo>
                    <a:lnTo>
                      <a:pt x="0" y="29"/>
                    </a:lnTo>
                    <a:lnTo>
                      <a:pt x="3" y="48"/>
                    </a:lnTo>
                    <a:lnTo>
                      <a:pt x="201" y="2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6" name="Freeform 185"/>
              <p:cNvSpPr>
                <a:spLocks/>
              </p:cNvSpPr>
              <p:nvPr/>
            </p:nvSpPr>
            <p:spPr bwMode="auto">
              <a:xfrm>
                <a:off x="2631" y="2227"/>
                <a:ext cx="203" cy="45"/>
              </a:xfrm>
              <a:custGeom>
                <a:avLst/>
                <a:gdLst>
                  <a:gd name="T0" fmla="*/ 203 w 203"/>
                  <a:gd name="T1" fmla="*/ 19 h 45"/>
                  <a:gd name="T2" fmla="*/ 198 w 203"/>
                  <a:gd name="T3" fmla="*/ 0 h 45"/>
                  <a:gd name="T4" fmla="*/ 0 w 203"/>
                  <a:gd name="T5" fmla="*/ 26 h 45"/>
                  <a:gd name="T6" fmla="*/ 4 w 203"/>
                  <a:gd name="T7" fmla="*/ 45 h 45"/>
                  <a:gd name="T8" fmla="*/ 203 w 203"/>
                  <a:gd name="T9" fmla="*/ 19 h 45"/>
                </a:gdLst>
                <a:ahLst/>
                <a:cxnLst>
                  <a:cxn ang="0">
                    <a:pos x="T0" y="T1"/>
                  </a:cxn>
                  <a:cxn ang="0">
                    <a:pos x="T2" y="T3"/>
                  </a:cxn>
                  <a:cxn ang="0">
                    <a:pos x="T4" y="T5"/>
                  </a:cxn>
                  <a:cxn ang="0">
                    <a:pos x="T6" y="T7"/>
                  </a:cxn>
                  <a:cxn ang="0">
                    <a:pos x="T8" y="T9"/>
                  </a:cxn>
                </a:cxnLst>
                <a:rect l="0" t="0" r="r" b="b"/>
                <a:pathLst>
                  <a:path w="203" h="45">
                    <a:moveTo>
                      <a:pt x="203" y="19"/>
                    </a:moveTo>
                    <a:lnTo>
                      <a:pt x="198" y="0"/>
                    </a:lnTo>
                    <a:lnTo>
                      <a:pt x="0" y="26"/>
                    </a:lnTo>
                    <a:lnTo>
                      <a:pt x="4" y="45"/>
                    </a:lnTo>
                    <a:lnTo>
                      <a:pt x="203"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7" name="Freeform 186"/>
              <p:cNvSpPr>
                <a:spLocks/>
              </p:cNvSpPr>
              <p:nvPr/>
            </p:nvSpPr>
            <p:spPr bwMode="auto">
              <a:xfrm>
                <a:off x="2626" y="2180"/>
                <a:ext cx="201" cy="47"/>
              </a:xfrm>
              <a:custGeom>
                <a:avLst/>
                <a:gdLst>
                  <a:gd name="T0" fmla="*/ 201 w 201"/>
                  <a:gd name="T1" fmla="*/ 19 h 47"/>
                  <a:gd name="T2" fmla="*/ 198 w 201"/>
                  <a:gd name="T3" fmla="*/ 0 h 47"/>
                  <a:gd name="T4" fmla="*/ 0 w 201"/>
                  <a:gd name="T5" fmla="*/ 26 h 47"/>
                  <a:gd name="T6" fmla="*/ 2 w 201"/>
                  <a:gd name="T7" fmla="*/ 47 h 47"/>
                  <a:gd name="T8" fmla="*/ 201 w 201"/>
                  <a:gd name="T9" fmla="*/ 19 h 47"/>
                </a:gdLst>
                <a:ahLst/>
                <a:cxnLst>
                  <a:cxn ang="0">
                    <a:pos x="T0" y="T1"/>
                  </a:cxn>
                  <a:cxn ang="0">
                    <a:pos x="T2" y="T3"/>
                  </a:cxn>
                  <a:cxn ang="0">
                    <a:pos x="T4" y="T5"/>
                  </a:cxn>
                  <a:cxn ang="0">
                    <a:pos x="T6" y="T7"/>
                  </a:cxn>
                  <a:cxn ang="0">
                    <a:pos x="T8" y="T9"/>
                  </a:cxn>
                </a:cxnLst>
                <a:rect l="0" t="0" r="r" b="b"/>
                <a:pathLst>
                  <a:path w="201" h="47">
                    <a:moveTo>
                      <a:pt x="201" y="19"/>
                    </a:moveTo>
                    <a:lnTo>
                      <a:pt x="198" y="0"/>
                    </a:lnTo>
                    <a:lnTo>
                      <a:pt x="0" y="26"/>
                    </a:lnTo>
                    <a:lnTo>
                      <a:pt x="2" y="47"/>
                    </a:lnTo>
                    <a:lnTo>
                      <a:pt x="20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8" name="Freeform 187"/>
              <p:cNvSpPr>
                <a:spLocks/>
              </p:cNvSpPr>
              <p:nvPr/>
            </p:nvSpPr>
            <p:spPr bwMode="auto">
              <a:xfrm>
                <a:off x="2614" y="2097"/>
                <a:ext cx="201" cy="48"/>
              </a:xfrm>
              <a:custGeom>
                <a:avLst/>
                <a:gdLst>
                  <a:gd name="T0" fmla="*/ 201 w 201"/>
                  <a:gd name="T1" fmla="*/ 19 h 48"/>
                  <a:gd name="T2" fmla="*/ 199 w 201"/>
                  <a:gd name="T3" fmla="*/ 0 h 48"/>
                  <a:gd name="T4" fmla="*/ 0 w 201"/>
                  <a:gd name="T5" fmla="*/ 29 h 48"/>
                  <a:gd name="T6" fmla="*/ 2 w 201"/>
                  <a:gd name="T7" fmla="*/ 48 h 48"/>
                  <a:gd name="T8" fmla="*/ 201 w 201"/>
                  <a:gd name="T9" fmla="*/ 19 h 48"/>
                </a:gdLst>
                <a:ahLst/>
                <a:cxnLst>
                  <a:cxn ang="0">
                    <a:pos x="T0" y="T1"/>
                  </a:cxn>
                  <a:cxn ang="0">
                    <a:pos x="T2" y="T3"/>
                  </a:cxn>
                  <a:cxn ang="0">
                    <a:pos x="T4" y="T5"/>
                  </a:cxn>
                  <a:cxn ang="0">
                    <a:pos x="T6" y="T7"/>
                  </a:cxn>
                  <a:cxn ang="0">
                    <a:pos x="T8" y="T9"/>
                  </a:cxn>
                </a:cxnLst>
                <a:rect l="0" t="0" r="r" b="b"/>
                <a:pathLst>
                  <a:path w="201" h="48">
                    <a:moveTo>
                      <a:pt x="201" y="19"/>
                    </a:moveTo>
                    <a:lnTo>
                      <a:pt x="199" y="0"/>
                    </a:lnTo>
                    <a:lnTo>
                      <a:pt x="0" y="29"/>
                    </a:lnTo>
                    <a:lnTo>
                      <a:pt x="2" y="48"/>
                    </a:lnTo>
                    <a:lnTo>
                      <a:pt x="20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9" name="Freeform 188"/>
              <p:cNvSpPr>
                <a:spLocks/>
              </p:cNvSpPr>
              <p:nvPr/>
            </p:nvSpPr>
            <p:spPr bwMode="auto">
              <a:xfrm>
                <a:off x="2607" y="2050"/>
                <a:ext cx="201" cy="47"/>
              </a:xfrm>
              <a:custGeom>
                <a:avLst/>
                <a:gdLst>
                  <a:gd name="T0" fmla="*/ 201 w 201"/>
                  <a:gd name="T1" fmla="*/ 21 h 47"/>
                  <a:gd name="T2" fmla="*/ 199 w 201"/>
                  <a:gd name="T3" fmla="*/ 0 h 47"/>
                  <a:gd name="T4" fmla="*/ 0 w 201"/>
                  <a:gd name="T5" fmla="*/ 28 h 47"/>
                  <a:gd name="T6" fmla="*/ 2 w 201"/>
                  <a:gd name="T7" fmla="*/ 47 h 47"/>
                  <a:gd name="T8" fmla="*/ 201 w 201"/>
                  <a:gd name="T9" fmla="*/ 21 h 47"/>
                </a:gdLst>
                <a:ahLst/>
                <a:cxnLst>
                  <a:cxn ang="0">
                    <a:pos x="T0" y="T1"/>
                  </a:cxn>
                  <a:cxn ang="0">
                    <a:pos x="T2" y="T3"/>
                  </a:cxn>
                  <a:cxn ang="0">
                    <a:pos x="T4" y="T5"/>
                  </a:cxn>
                  <a:cxn ang="0">
                    <a:pos x="T6" y="T7"/>
                  </a:cxn>
                  <a:cxn ang="0">
                    <a:pos x="T8" y="T9"/>
                  </a:cxn>
                </a:cxnLst>
                <a:rect l="0" t="0" r="r" b="b"/>
                <a:pathLst>
                  <a:path w="201" h="47">
                    <a:moveTo>
                      <a:pt x="201" y="21"/>
                    </a:moveTo>
                    <a:lnTo>
                      <a:pt x="199" y="0"/>
                    </a:lnTo>
                    <a:lnTo>
                      <a:pt x="0" y="28"/>
                    </a:lnTo>
                    <a:lnTo>
                      <a:pt x="2" y="47"/>
                    </a:lnTo>
                    <a:lnTo>
                      <a:pt x="201"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0" name="Freeform 189"/>
              <p:cNvSpPr>
                <a:spLocks/>
              </p:cNvSpPr>
              <p:nvPr/>
            </p:nvSpPr>
            <p:spPr bwMode="auto">
              <a:xfrm>
                <a:off x="2886" y="2301"/>
                <a:ext cx="57" cy="56"/>
              </a:xfrm>
              <a:custGeom>
                <a:avLst/>
                <a:gdLst>
                  <a:gd name="T0" fmla="*/ 1 w 24"/>
                  <a:gd name="T1" fmla="*/ 13 h 24"/>
                  <a:gd name="T2" fmla="*/ 11 w 24"/>
                  <a:gd name="T3" fmla="*/ 0 h 24"/>
                  <a:gd name="T4" fmla="*/ 24 w 24"/>
                  <a:gd name="T5" fmla="*/ 10 h 24"/>
                  <a:gd name="T6" fmla="*/ 14 w 24"/>
                  <a:gd name="T7" fmla="*/ 23 h 24"/>
                  <a:gd name="T8" fmla="*/ 1 w 24"/>
                  <a:gd name="T9" fmla="*/ 13 h 24"/>
                </a:gdLst>
                <a:ahLst/>
                <a:cxnLst>
                  <a:cxn ang="0">
                    <a:pos x="T0" y="T1"/>
                  </a:cxn>
                  <a:cxn ang="0">
                    <a:pos x="T2" y="T3"/>
                  </a:cxn>
                  <a:cxn ang="0">
                    <a:pos x="T4" y="T5"/>
                  </a:cxn>
                  <a:cxn ang="0">
                    <a:pos x="T6" y="T7"/>
                  </a:cxn>
                  <a:cxn ang="0">
                    <a:pos x="T8" y="T9"/>
                  </a:cxn>
                </a:cxnLst>
                <a:rect l="0" t="0" r="r" b="b"/>
                <a:pathLst>
                  <a:path w="24" h="24">
                    <a:moveTo>
                      <a:pt x="1" y="13"/>
                    </a:moveTo>
                    <a:cubicBezTo>
                      <a:pt x="0" y="7"/>
                      <a:pt x="5" y="1"/>
                      <a:pt x="11" y="0"/>
                    </a:cubicBezTo>
                    <a:cubicBezTo>
                      <a:pt x="17" y="0"/>
                      <a:pt x="23" y="4"/>
                      <a:pt x="24" y="10"/>
                    </a:cubicBezTo>
                    <a:cubicBezTo>
                      <a:pt x="24" y="16"/>
                      <a:pt x="20" y="22"/>
                      <a:pt x="14" y="23"/>
                    </a:cubicBezTo>
                    <a:cubicBezTo>
                      <a:pt x="8" y="24"/>
                      <a:pt x="2" y="19"/>
                      <a:pt x="1" y="13"/>
                    </a:cubicBez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1" name="Freeform 190"/>
              <p:cNvSpPr>
                <a:spLocks/>
              </p:cNvSpPr>
              <p:nvPr/>
            </p:nvSpPr>
            <p:spPr bwMode="auto">
              <a:xfrm>
                <a:off x="2872" y="2175"/>
                <a:ext cx="56" cy="57"/>
              </a:xfrm>
              <a:custGeom>
                <a:avLst/>
                <a:gdLst>
                  <a:gd name="T0" fmla="*/ 1 w 24"/>
                  <a:gd name="T1" fmla="*/ 14 h 24"/>
                  <a:gd name="T2" fmla="*/ 10 w 24"/>
                  <a:gd name="T3" fmla="*/ 1 h 24"/>
                  <a:gd name="T4" fmla="*/ 23 w 24"/>
                  <a:gd name="T5" fmla="*/ 11 h 24"/>
                  <a:gd name="T6" fmla="*/ 13 w 24"/>
                  <a:gd name="T7" fmla="*/ 24 h 24"/>
                  <a:gd name="T8" fmla="*/ 1 w 24"/>
                  <a:gd name="T9" fmla="*/ 14 h 24"/>
                </a:gdLst>
                <a:ahLst/>
                <a:cxnLst>
                  <a:cxn ang="0">
                    <a:pos x="T0" y="T1"/>
                  </a:cxn>
                  <a:cxn ang="0">
                    <a:pos x="T2" y="T3"/>
                  </a:cxn>
                  <a:cxn ang="0">
                    <a:pos x="T4" y="T5"/>
                  </a:cxn>
                  <a:cxn ang="0">
                    <a:pos x="T6" y="T7"/>
                  </a:cxn>
                  <a:cxn ang="0">
                    <a:pos x="T8" y="T9"/>
                  </a:cxn>
                </a:cxnLst>
                <a:rect l="0" t="0" r="r" b="b"/>
                <a:pathLst>
                  <a:path w="24" h="24">
                    <a:moveTo>
                      <a:pt x="1" y="14"/>
                    </a:moveTo>
                    <a:cubicBezTo>
                      <a:pt x="0" y="8"/>
                      <a:pt x="4" y="2"/>
                      <a:pt x="10" y="1"/>
                    </a:cubicBezTo>
                    <a:cubicBezTo>
                      <a:pt x="17" y="0"/>
                      <a:pt x="22" y="5"/>
                      <a:pt x="23" y="11"/>
                    </a:cubicBezTo>
                    <a:cubicBezTo>
                      <a:pt x="24" y="17"/>
                      <a:pt x="19" y="23"/>
                      <a:pt x="13" y="24"/>
                    </a:cubicBezTo>
                    <a:cubicBezTo>
                      <a:pt x="7" y="24"/>
                      <a:pt x="1" y="20"/>
                      <a:pt x="1" y="14"/>
                    </a:cubicBez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2" name="Freeform 191"/>
              <p:cNvSpPr>
                <a:spLocks/>
              </p:cNvSpPr>
              <p:nvPr/>
            </p:nvSpPr>
            <p:spPr bwMode="auto">
              <a:xfrm>
                <a:off x="2855" y="2050"/>
                <a:ext cx="57" cy="57"/>
              </a:xfrm>
              <a:custGeom>
                <a:avLst/>
                <a:gdLst>
                  <a:gd name="T0" fmla="*/ 1 w 24"/>
                  <a:gd name="T1" fmla="*/ 14 h 24"/>
                  <a:gd name="T2" fmla="*/ 11 w 24"/>
                  <a:gd name="T3" fmla="*/ 1 h 24"/>
                  <a:gd name="T4" fmla="*/ 23 w 24"/>
                  <a:gd name="T5" fmla="*/ 11 h 24"/>
                  <a:gd name="T6" fmla="*/ 14 w 24"/>
                  <a:gd name="T7" fmla="*/ 23 h 24"/>
                  <a:gd name="T8" fmla="*/ 1 w 24"/>
                  <a:gd name="T9" fmla="*/ 14 h 24"/>
                </a:gdLst>
                <a:ahLst/>
                <a:cxnLst>
                  <a:cxn ang="0">
                    <a:pos x="T0" y="T1"/>
                  </a:cxn>
                  <a:cxn ang="0">
                    <a:pos x="T2" y="T3"/>
                  </a:cxn>
                  <a:cxn ang="0">
                    <a:pos x="T4" y="T5"/>
                  </a:cxn>
                  <a:cxn ang="0">
                    <a:pos x="T6" y="T7"/>
                  </a:cxn>
                  <a:cxn ang="0">
                    <a:pos x="T8" y="T9"/>
                  </a:cxn>
                </a:cxnLst>
                <a:rect l="0" t="0" r="r" b="b"/>
                <a:pathLst>
                  <a:path w="24" h="24">
                    <a:moveTo>
                      <a:pt x="1" y="14"/>
                    </a:moveTo>
                    <a:cubicBezTo>
                      <a:pt x="0" y="7"/>
                      <a:pt x="4" y="2"/>
                      <a:pt x="11" y="1"/>
                    </a:cubicBezTo>
                    <a:cubicBezTo>
                      <a:pt x="17" y="0"/>
                      <a:pt x="23" y="5"/>
                      <a:pt x="23" y="11"/>
                    </a:cubicBezTo>
                    <a:cubicBezTo>
                      <a:pt x="24" y="17"/>
                      <a:pt x="20" y="23"/>
                      <a:pt x="14" y="23"/>
                    </a:cubicBezTo>
                    <a:cubicBezTo>
                      <a:pt x="7" y="24"/>
                      <a:pt x="2" y="20"/>
                      <a:pt x="1" y="14"/>
                    </a:cubicBez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3" name="Freeform 192"/>
              <p:cNvSpPr>
                <a:spLocks/>
              </p:cNvSpPr>
              <p:nvPr/>
            </p:nvSpPr>
            <p:spPr bwMode="auto">
              <a:xfrm>
                <a:off x="1342" y="-260"/>
                <a:ext cx="679" cy="679"/>
              </a:xfrm>
              <a:custGeom>
                <a:avLst/>
                <a:gdLst>
                  <a:gd name="T0" fmla="*/ 239 w 287"/>
                  <a:gd name="T1" fmla="*/ 56 h 287"/>
                  <a:gd name="T2" fmla="*/ 231 w 287"/>
                  <a:gd name="T3" fmla="*/ 239 h 287"/>
                  <a:gd name="T4" fmla="*/ 49 w 287"/>
                  <a:gd name="T5" fmla="*/ 231 h 287"/>
                  <a:gd name="T6" fmla="*/ 56 w 287"/>
                  <a:gd name="T7" fmla="*/ 48 h 287"/>
                  <a:gd name="T8" fmla="*/ 239 w 287"/>
                  <a:gd name="T9" fmla="*/ 56 h 287"/>
                </a:gdLst>
                <a:ahLst/>
                <a:cxnLst>
                  <a:cxn ang="0">
                    <a:pos x="T0" y="T1"/>
                  </a:cxn>
                  <a:cxn ang="0">
                    <a:pos x="T2" y="T3"/>
                  </a:cxn>
                  <a:cxn ang="0">
                    <a:pos x="T4" y="T5"/>
                  </a:cxn>
                  <a:cxn ang="0">
                    <a:pos x="T6" y="T7"/>
                  </a:cxn>
                  <a:cxn ang="0">
                    <a:pos x="T8" y="T9"/>
                  </a:cxn>
                </a:cxnLst>
                <a:rect l="0" t="0" r="r" b="b"/>
                <a:pathLst>
                  <a:path w="287" h="287">
                    <a:moveTo>
                      <a:pt x="239" y="56"/>
                    </a:moveTo>
                    <a:cubicBezTo>
                      <a:pt x="287" y="108"/>
                      <a:pt x="284" y="190"/>
                      <a:pt x="231" y="239"/>
                    </a:cubicBezTo>
                    <a:cubicBezTo>
                      <a:pt x="179" y="287"/>
                      <a:pt x="97" y="283"/>
                      <a:pt x="49" y="231"/>
                    </a:cubicBezTo>
                    <a:cubicBezTo>
                      <a:pt x="0" y="178"/>
                      <a:pt x="4" y="96"/>
                      <a:pt x="56" y="48"/>
                    </a:cubicBezTo>
                    <a:cubicBezTo>
                      <a:pt x="109" y="0"/>
                      <a:pt x="191" y="3"/>
                      <a:pt x="239" y="5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4" name="Freeform 193"/>
              <p:cNvSpPr>
                <a:spLocks/>
              </p:cNvSpPr>
              <p:nvPr/>
            </p:nvSpPr>
            <p:spPr bwMode="auto">
              <a:xfrm>
                <a:off x="1718" y="-255"/>
                <a:ext cx="118" cy="244"/>
              </a:xfrm>
              <a:custGeom>
                <a:avLst/>
                <a:gdLst>
                  <a:gd name="T0" fmla="*/ 42 w 50"/>
                  <a:gd name="T1" fmla="*/ 2 h 103"/>
                  <a:gd name="T2" fmla="*/ 48 w 50"/>
                  <a:gd name="T3" fmla="*/ 15 h 103"/>
                  <a:gd name="T4" fmla="*/ 21 w 50"/>
                  <a:gd name="T5" fmla="*/ 95 h 103"/>
                  <a:gd name="T6" fmla="*/ 8 w 50"/>
                  <a:gd name="T7" fmla="*/ 101 h 103"/>
                  <a:gd name="T8" fmla="*/ 8 w 50"/>
                  <a:gd name="T9" fmla="*/ 101 h 103"/>
                  <a:gd name="T10" fmla="*/ 2 w 50"/>
                  <a:gd name="T11" fmla="*/ 88 h 103"/>
                  <a:gd name="T12" fmla="*/ 29 w 50"/>
                  <a:gd name="T13" fmla="*/ 9 h 103"/>
                  <a:gd name="T14" fmla="*/ 42 w 50"/>
                  <a:gd name="T15" fmla="*/ 2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03">
                    <a:moveTo>
                      <a:pt x="42" y="2"/>
                    </a:moveTo>
                    <a:cubicBezTo>
                      <a:pt x="48" y="4"/>
                      <a:pt x="50" y="10"/>
                      <a:pt x="48" y="15"/>
                    </a:cubicBezTo>
                    <a:cubicBezTo>
                      <a:pt x="21" y="95"/>
                      <a:pt x="21" y="95"/>
                      <a:pt x="21" y="95"/>
                    </a:cubicBezTo>
                    <a:cubicBezTo>
                      <a:pt x="19" y="100"/>
                      <a:pt x="14" y="103"/>
                      <a:pt x="8" y="101"/>
                    </a:cubicBezTo>
                    <a:cubicBezTo>
                      <a:pt x="8" y="101"/>
                      <a:pt x="8" y="101"/>
                      <a:pt x="8" y="101"/>
                    </a:cubicBezTo>
                    <a:cubicBezTo>
                      <a:pt x="3" y="99"/>
                      <a:pt x="0" y="94"/>
                      <a:pt x="2" y="88"/>
                    </a:cubicBezTo>
                    <a:cubicBezTo>
                      <a:pt x="29" y="9"/>
                      <a:pt x="29" y="9"/>
                      <a:pt x="29" y="9"/>
                    </a:cubicBezTo>
                    <a:cubicBezTo>
                      <a:pt x="31" y="3"/>
                      <a:pt x="37" y="0"/>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5" name="Freeform 194"/>
              <p:cNvSpPr>
                <a:spLocks/>
              </p:cNvSpPr>
              <p:nvPr/>
            </p:nvSpPr>
            <p:spPr bwMode="auto">
              <a:xfrm>
                <a:off x="1735" y="-250"/>
                <a:ext cx="101" cy="239"/>
              </a:xfrm>
              <a:custGeom>
                <a:avLst/>
                <a:gdLst>
                  <a:gd name="T0" fmla="*/ 0 w 43"/>
                  <a:gd name="T1" fmla="*/ 99 h 101"/>
                  <a:gd name="T2" fmla="*/ 1 w 43"/>
                  <a:gd name="T3" fmla="*/ 99 h 101"/>
                  <a:gd name="T4" fmla="*/ 14 w 43"/>
                  <a:gd name="T5" fmla="*/ 93 h 101"/>
                  <a:gd name="T6" fmla="*/ 41 w 43"/>
                  <a:gd name="T7" fmla="*/ 13 h 101"/>
                  <a:gd name="T8" fmla="*/ 36 w 43"/>
                  <a:gd name="T9" fmla="*/ 0 h 101"/>
                  <a:gd name="T10" fmla="*/ 0 w 43"/>
                  <a:gd name="T11" fmla="*/ 99 h 101"/>
                </a:gdLst>
                <a:ahLst/>
                <a:cxnLst>
                  <a:cxn ang="0">
                    <a:pos x="T0" y="T1"/>
                  </a:cxn>
                  <a:cxn ang="0">
                    <a:pos x="T2" y="T3"/>
                  </a:cxn>
                  <a:cxn ang="0">
                    <a:pos x="T4" y="T5"/>
                  </a:cxn>
                  <a:cxn ang="0">
                    <a:pos x="T6" y="T7"/>
                  </a:cxn>
                  <a:cxn ang="0">
                    <a:pos x="T8" y="T9"/>
                  </a:cxn>
                  <a:cxn ang="0">
                    <a:pos x="T10" y="T11"/>
                  </a:cxn>
                </a:cxnLst>
                <a:rect l="0" t="0" r="r" b="b"/>
                <a:pathLst>
                  <a:path w="43" h="101">
                    <a:moveTo>
                      <a:pt x="0" y="99"/>
                    </a:moveTo>
                    <a:cubicBezTo>
                      <a:pt x="1" y="99"/>
                      <a:pt x="1" y="99"/>
                      <a:pt x="1" y="99"/>
                    </a:cubicBezTo>
                    <a:cubicBezTo>
                      <a:pt x="7" y="101"/>
                      <a:pt x="12" y="98"/>
                      <a:pt x="14" y="93"/>
                    </a:cubicBezTo>
                    <a:cubicBezTo>
                      <a:pt x="41" y="13"/>
                      <a:pt x="41" y="13"/>
                      <a:pt x="41" y="13"/>
                    </a:cubicBezTo>
                    <a:cubicBezTo>
                      <a:pt x="43" y="8"/>
                      <a:pt x="41" y="2"/>
                      <a:pt x="36" y="0"/>
                    </a:cubicBezTo>
                    <a:cubicBezTo>
                      <a:pt x="29" y="20"/>
                      <a:pt x="2" y="92"/>
                      <a:pt x="0" y="99"/>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6" name="Freeform 195"/>
              <p:cNvSpPr>
                <a:spLocks/>
              </p:cNvSpPr>
              <p:nvPr/>
            </p:nvSpPr>
            <p:spPr bwMode="auto">
              <a:xfrm>
                <a:off x="1470" y="-134"/>
                <a:ext cx="416" cy="416"/>
              </a:xfrm>
              <a:custGeom>
                <a:avLst/>
                <a:gdLst>
                  <a:gd name="T0" fmla="*/ 146 w 176"/>
                  <a:gd name="T1" fmla="*/ 34 h 176"/>
                  <a:gd name="T2" fmla="*/ 141 w 176"/>
                  <a:gd name="T3" fmla="*/ 146 h 176"/>
                  <a:gd name="T4" fmla="*/ 29 w 176"/>
                  <a:gd name="T5" fmla="*/ 142 h 176"/>
                  <a:gd name="T6" fmla="*/ 34 w 176"/>
                  <a:gd name="T7" fmla="*/ 30 h 176"/>
                  <a:gd name="T8" fmla="*/ 146 w 176"/>
                  <a:gd name="T9" fmla="*/ 34 h 176"/>
                </a:gdLst>
                <a:ahLst/>
                <a:cxnLst>
                  <a:cxn ang="0">
                    <a:pos x="T0" y="T1"/>
                  </a:cxn>
                  <a:cxn ang="0">
                    <a:pos x="T2" y="T3"/>
                  </a:cxn>
                  <a:cxn ang="0">
                    <a:pos x="T4" y="T5"/>
                  </a:cxn>
                  <a:cxn ang="0">
                    <a:pos x="T6" y="T7"/>
                  </a:cxn>
                  <a:cxn ang="0">
                    <a:pos x="T8" y="T9"/>
                  </a:cxn>
                </a:cxnLst>
                <a:rect l="0" t="0" r="r" b="b"/>
                <a:pathLst>
                  <a:path w="176" h="176">
                    <a:moveTo>
                      <a:pt x="146" y="34"/>
                    </a:moveTo>
                    <a:cubicBezTo>
                      <a:pt x="176" y="67"/>
                      <a:pt x="174" y="117"/>
                      <a:pt x="141" y="146"/>
                    </a:cubicBezTo>
                    <a:cubicBezTo>
                      <a:pt x="109" y="176"/>
                      <a:pt x="59" y="174"/>
                      <a:pt x="29" y="142"/>
                    </a:cubicBezTo>
                    <a:cubicBezTo>
                      <a:pt x="0" y="109"/>
                      <a:pt x="2" y="59"/>
                      <a:pt x="34" y="30"/>
                    </a:cubicBezTo>
                    <a:cubicBezTo>
                      <a:pt x="66" y="0"/>
                      <a:pt x="116" y="2"/>
                      <a:pt x="146" y="34"/>
                    </a:cubicBezTo>
                    <a:close/>
                  </a:path>
                </a:pathLst>
              </a:custGeom>
              <a:solidFill>
                <a:srgbClr val="615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7" name="Freeform 196"/>
              <p:cNvSpPr>
                <a:spLocks noEditPoints="1"/>
              </p:cNvSpPr>
              <p:nvPr/>
            </p:nvSpPr>
            <p:spPr bwMode="auto">
              <a:xfrm>
                <a:off x="1441" y="-158"/>
                <a:ext cx="480" cy="478"/>
              </a:xfrm>
              <a:custGeom>
                <a:avLst/>
                <a:gdLst>
                  <a:gd name="T0" fmla="*/ 40 w 203"/>
                  <a:gd name="T1" fmla="*/ 34 h 202"/>
                  <a:gd name="T2" fmla="*/ 34 w 203"/>
                  <a:gd name="T3" fmla="*/ 162 h 202"/>
                  <a:gd name="T4" fmla="*/ 163 w 203"/>
                  <a:gd name="T5" fmla="*/ 168 h 202"/>
                  <a:gd name="T6" fmla="*/ 168 w 203"/>
                  <a:gd name="T7" fmla="*/ 39 h 202"/>
                  <a:gd name="T8" fmla="*/ 40 w 203"/>
                  <a:gd name="T9" fmla="*/ 34 h 202"/>
                  <a:gd name="T10" fmla="*/ 151 w 203"/>
                  <a:gd name="T11" fmla="*/ 155 h 202"/>
                  <a:gd name="T12" fmla="*/ 47 w 203"/>
                  <a:gd name="T13" fmla="*/ 150 h 202"/>
                  <a:gd name="T14" fmla="*/ 52 w 203"/>
                  <a:gd name="T15" fmla="*/ 47 h 202"/>
                  <a:gd name="T16" fmla="*/ 155 w 203"/>
                  <a:gd name="T17" fmla="*/ 51 h 202"/>
                  <a:gd name="T18" fmla="*/ 151 w 203"/>
                  <a:gd name="T19" fmla="*/ 15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2">
                    <a:moveTo>
                      <a:pt x="40" y="34"/>
                    </a:moveTo>
                    <a:cubicBezTo>
                      <a:pt x="3" y="68"/>
                      <a:pt x="0" y="125"/>
                      <a:pt x="34" y="162"/>
                    </a:cubicBezTo>
                    <a:cubicBezTo>
                      <a:pt x="68" y="199"/>
                      <a:pt x="126" y="202"/>
                      <a:pt x="163" y="168"/>
                    </a:cubicBezTo>
                    <a:cubicBezTo>
                      <a:pt x="200" y="134"/>
                      <a:pt x="203" y="76"/>
                      <a:pt x="168" y="39"/>
                    </a:cubicBezTo>
                    <a:cubicBezTo>
                      <a:pt x="134" y="2"/>
                      <a:pt x="77" y="0"/>
                      <a:pt x="40" y="34"/>
                    </a:cubicBezTo>
                    <a:close/>
                    <a:moveTo>
                      <a:pt x="151" y="155"/>
                    </a:moveTo>
                    <a:cubicBezTo>
                      <a:pt x="121" y="182"/>
                      <a:pt x="75" y="180"/>
                      <a:pt x="47" y="150"/>
                    </a:cubicBezTo>
                    <a:cubicBezTo>
                      <a:pt x="20" y="121"/>
                      <a:pt x="22" y="74"/>
                      <a:pt x="52" y="47"/>
                    </a:cubicBezTo>
                    <a:cubicBezTo>
                      <a:pt x="82" y="19"/>
                      <a:pt x="128" y="21"/>
                      <a:pt x="155" y="51"/>
                    </a:cubicBezTo>
                    <a:cubicBezTo>
                      <a:pt x="183" y="81"/>
                      <a:pt x="181" y="127"/>
                      <a:pt x="151" y="1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8" name="Freeform 197"/>
              <p:cNvSpPr>
                <a:spLocks noEditPoints="1"/>
              </p:cNvSpPr>
              <p:nvPr/>
            </p:nvSpPr>
            <p:spPr bwMode="auto">
              <a:xfrm>
                <a:off x="1472" y="-130"/>
                <a:ext cx="419" cy="419"/>
              </a:xfrm>
              <a:custGeom>
                <a:avLst/>
                <a:gdLst>
                  <a:gd name="T0" fmla="*/ 34 w 177"/>
                  <a:gd name="T1" fmla="*/ 30 h 177"/>
                  <a:gd name="T2" fmla="*/ 30 w 177"/>
                  <a:gd name="T3" fmla="*/ 143 h 177"/>
                  <a:gd name="T4" fmla="*/ 142 w 177"/>
                  <a:gd name="T5" fmla="*/ 147 h 177"/>
                  <a:gd name="T6" fmla="*/ 147 w 177"/>
                  <a:gd name="T7" fmla="*/ 35 h 177"/>
                  <a:gd name="T8" fmla="*/ 34 w 177"/>
                  <a:gd name="T9" fmla="*/ 30 h 177"/>
                  <a:gd name="T10" fmla="*/ 138 w 177"/>
                  <a:gd name="T11" fmla="*/ 143 h 177"/>
                  <a:gd name="T12" fmla="*/ 34 w 177"/>
                  <a:gd name="T13" fmla="*/ 138 h 177"/>
                  <a:gd name="T14" fmla="*/ 39 w 177"/>
                  <a:gd name="T15" fmla="*/ 35 h 177"/>
                  <a:gd name="T16" fmla="*/ 142 w 177"/>
                  <a:gd name="T17" fmla="*/ 39 h 177"/>
                  <a:gd name="T18" fmla="*/ 138 w 177"/>
                  <a:gd name="T19" fmla="*/ 14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7">
                    <a:moveTo>
                      <a:pt x="34" y="30"/>
                    </a:moveTo>
                    <a:cubicBezTo>
                      <a:pt x="2" y="60"/>
                      <a:pt x="0" y="110"/>
                      <a:pt x="30" y="143"/>
                    </a:cubicBezTo>
                    <a:cubicBezTo>
                      <a:pt x="59" y="175"/>
                      <a:pt x="110" y="177"/>
                      <a:pt x="142" y="147"/>
                    </a:cubicBezTo>
                    <a:cubicBezTo>
                      <a:pt x="175" y="118"/>
                      <a:pt x="177" y="67"/>
                      <a:pt x="147" y="35"/>
                    </a:cubicBezTo>
                    <a:cubicBezTo>
                      <a:pt x="117" y="2"/>
                      <a:pt x="67" y="0"/>
                      <a:pt x="34" y="30"/>
                    </a:cubicBezTo>
                    <a:close/>
                    <a:moveTo>
                      <a:pt x="138" y="143"/>
                    </a:moveTo>
                    <a:cubicBezTo>
                      <a:pt x="108" y="170"/>
                      <a:pt x="62" y="168"/>
                      <a:pt x="34" y="138"/>
                    </a:cubicBezTo>
                    <a:cubicBezTo>
                      <a:pt x="7" y="109"/>
                      <a:pt x="9" y="62"/>
                      <a:pt x="39" y="35"/>
                    </a:cubicBezTo>
                    <a:cubicBezTo>
                      <a:pt x="69" y="7"/>
                      <a:pt x="115" y="9"/>
                      <a:pt x="142" y="39"/>
                    </a:cubicBezTo>
                    <a:cubicBezTo>
                      <a:pt x="170" y="69"/>
                      <a:pt x="168" y="115"/>
                      <a:pt x="138" y="143"/>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9" name="Freeform 198"/>
              <p:cNvSpPr>
                <a:spLocks/>
              </p:cNvSpPr>
              <p:nvPr/>
            </p:nvSpPr>
            <p:spPr bwMode="auto">
              <a:xfrm>
                <a:off x="1515" y="-37"/>
                <a:ext cx="286" cy="286"/>
              </a:xfrm>
              <a:custGeom>
                <a:avLst/>
                <a:gdLst>
                  <a:gd name="T0" fmla="*/ 35 w 121"/>
                  <a:gd name="T1" fmla="*/ 82 h 121"/>
                  <a:gd name="T2" fmla="*/ 32 w 121"/>
                  <a:gd name="T3" fmla="*/ 0 h 121"/>
                  <a:gd name="T4" fmla="*/ 28 w 121"/>
                  <a:gd name="T5" fmla="*/ 3 h 121"/>
                  <a:gd name="T6" fmla="*/ 24 w 121"/>
                  <a:gd name="T7" fmla="*/ 94 h 121"/>
                  <a:gd name="T8" fmla="*/ 114 w 121"/>
                  <a:gd name="T9" fmla="*/ 97 h 121"/>
                  <a:gd name="T10" fmla="*/ 121 w 121"/>
                  <a:gd name="T11" fmla="*/ 90 h 121"/>
                  <a:gd name="T12" fmla="*/ 35 w 121"/>
                  <a:gd name="T13" fmla="*/ 82 h 121"/>
                </a:gdLst>
                <a:ahLst/>
                <a:cxnLst>
                  <a:cxn ang="0">
                    <a:pos x="T0" y="T1"/>
                  </a:cxn>
                  <a:cxn ang="0">
                    <a:pos x="T2" y="T3"/>
                  </a:cxn>
                  <a:cxn ang="0">
                    <a:pos x="T4" y="T5"/>
                  </a:cxn>
                  <a:cxn ang="0">
                    <a:pos x="T6" y="T7"/>
                  </a:cxn>
                  <a:cxn ang="0">
                    <a:pos x="T8" y="T9"/>
                  </a:cxn>
                  <a:cxn ang="0">
                    <a:pos x="T10" y="T11"/>
                  </a:cxn>
                  <a:cxn ang="0">
                    <a:pos x="T12" y="T13"/>
                  </a:cxn>
                </a:cxnLst>
                <a:rect l="0" t="0" r="r" b="b"/>
                <a:pathLst>
                  <a:path w="121" h="121">
                    <a:moveTo>
                      <a:pt x="35" y="82"/>
                    </a:moveTo>
                    <a:cubicBezTo>
                      <a:pt x="13" y="59"/>
                      <a:pt x="13" y="24"/>
                      <a:pt x="32" y="0"/>
                    </a:cubicBezTo>
                    <a:cubicBezTo>
                      <a:pt x="30" y="1"/>
                      <a:pt x="29" y="2"/>
                      <a:pt x="28" y="3"/>
                    </a:cubicBezTo>
                    <a:cubicBezTo>
                      <a:pt x="1" y="27"/>
                      <a:pt x="0" y="68"/>
                      <a:pt x="24" y="94"/>
                    </a:cubicBezTo>
                    <a:cubicBezTo>
                      <a:pt x="48" y="120"/>
                      <a:pt x="88" y="121"/>
                      <a:pt x="114" y="97"/>
                    </a:cubicBezTo>
                    <a:cubicBezTo>
                      <a:pt x="117" y="95"/>
                      <a:pt x="119" y="92"/>
                      <a:pt x="121" y="90"/>
                    </a:cubicBezTo>
                    <a:cubicBezTo>
                      <a:pt x="95" y="110"/>
                      <a:pt x="58" y="107"/>
                      <a:pt x="35" y="8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0" name="Freeform 199"/>
              <p:cNvSpPr>
                <a:spLocks/>
              </p:cNvSpPr>
              <p:nvPr/>
            </p:nvSpPr>
            <p:spPr bwMode="auto">
              <a:xfrm>
                <a:off x="3579" y="-104"/>
                <a:ext cx="1853" cy="1431"/>
              </a:xfrm>
              <a:custGeom>
                <a:avLst/>
                <a:gdLst>
                  <a:gd name="T0" fmla="*/ 1853 w 1853"/>
                  <a:gd name="T1" fmla="*/ 672 h 1431"/>
                  <a:gd name="T2" fmla="*/ 335 w 1853"/>
                  <a:gd name="T3" fmla="*/ 1431 h 1431"/>
                  <a:gd name="T4" fmla="*/ 0 w 1853"/>
                  <a:gd name="T5" fmla="*/ 759 h 1431"/>
                  <a:gd name="T6" fmla="*/ 1520 w 1853"/>
                  <a:gd name="T7" fmla="*/ 0 h 1431"/>
                  <a:gd name="T8" fmla="*/ 1853 w 1853"/>
                  <a:gd name="T9" fmla="*/ 672 h 1431"/>
                </a:gdLst>
                <a:ahLst/>
                <a:cxnLst>
                  <a:cxn ang="0">
                    <a:pos x="T0" y="T1"/>
                  </a:cxn>
                  <a:cxn ang="0">
                    <a:pos x="T2" y="T3"/>
                  </a:cxn>
                  <a:cxn ang="0">
                    <a:pos x="T4" y="T5"/>
                  </a:cxn>
                  <a:cxn ang="0">
                    <a:pos x="T6" y="T7"/>
                  </a:cxn>
                  <a:cxn ang="0">
                    <a:pos x="T8" y="T9"/>
                  </a:cxn>
                </a:cxnLst>
                <a:rect l="0" t="0" r="r" b="b"/>
                <a:pathLst>
                  <a:path w="1853" h="1431">
                    <a:moveTo>
                      <a:pt x="1853" y="672"/>
                    </a:moveTo>
                    <a:lnTo>
                      <a:pt x="335" y="1431"/>
                    </a:lnTo>
                    <a:lnTo>
                      <a:pt x="0" y="759"/>
                    </a:lnTo>
                    <a:lnTo>
                      <a:pt x="1520" y="0"/>
                    </a:lnTo>
                    <a:lnTo>
                      <a:pt x="1853" y="672"/>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1" name="Freeform 200"/>
              <p:cNvSpPr>
                <a:spLocks/>
              </p:cNvSpPr>
              <p:nvPr/>
            </p:nvSpPr>
            <p:spPr bwMode="auto">
              <a:xfrm>
                <a:off x="3593" y="-78"/>
                <a:ext cx="1853" cy="1431"/>
              </a:xfrm>
              <a:custGeom>
                <a:avLst/>
                <a:gdLst>
                  <a:gd name="T0" fmla="*/ 1853 w 1853"/>
                  <a:gd name="T1" fmla="*/ 672 h 1431"/>
                  <a:gd name="T2" fmla="*/ 336 w 1853"/>
                  <a:gd name="T3" fmla="*/ 1431 h 1431"/>
                  <a:gd name="T4" fmla="*/ 0 w 1853"/>
                  <a:gd name="T5" fmla="*/ 762 h 1431"/>
                  <a:gd name="T6" fmla="*/ 1518 w 1853"/>
                  <a:gd name="T7" fmla="*/ 0 h 1431"/>
                  <a:gd name="T8" fmla="*/ 1853 w 1853"/>
                  <a:gd name="T9" fmla="*/ 672 h 1431"/>
                </a:gdLst>
                <a:ahLst/>
                <a:cxnLst>
                  <a:cxn ang="0">
                    <a:pos x="T0" y="T1"/>
                  </a:cxn>
                  <a:cxn ang="0">
                    <a:pos x="T2" y="T3"/>
                  </a:cxn>
                  <a:cxn ang="0">
                    <a:pos x="T4" y="T5"/>
                  </a:cxn>
                  <a:cxn ang="0">
                    <a:pos x="T6" y="T7"/>
                  </a:cxn>
                  <a:cxn ang="0">
                    <a:pos x="T8" y="T9"/>
                  </a:cxn>
                </a:cxnLst>
                <a:rect l="0" t="0" r="r" b="b"/>
                <a:pathLst>
                  <a:path w="1853" h="1431">
                    <a:moveTo>
                      <a:pt x="1853" y="672"/>
                    </a:moveTo>
                    <a:lnTo>
                      <a:pt x="336" y="1431"/>
                    </a:lnTo>
                    <a:lnTo>
                      <a:pt x="0" y="762"/>
                    </a:lnTo>
                    <a:lnTo>
                      <a:pt x="1518" y="0"/>
                    </a:lnTo>
                    <a:lnTo>
                      <a:pt x="1853" y="67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2" name="Freeform 201"/>
              <p:cNvSpPr>
                <a:spLocks/>
              </p:cNvSpPr>
              <p:nvPr/>
            </p:nvSpPr>
            <p:spPr bwMode="auto">
              <a:xfrm>
                <a:off x="3872" y="757"/>
                <a:ext cx="97" cy="83"/>
              </a:xfrm>
              <a:custGeom>
                <a:avLst/>
                <a:gdLst>
                  <a:gd name="T0" fmla="*/ 17 w 41"/>
                  <a:gd name="T1" fmla="*/ 33 h 35"/>
                  <a:gd name="T2" fmla="*/ 6 w 41"/>
                  <a:gd name="T3" fmla="*/ 29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3" name="Freeform 202"/>
              <p:cNvSpPr>
                <a:spLocks/>
              </p:cNvSpPr>
              <p:nvPr/>
            </p:nvSpPr>
            <p:spPr bwMode="auto">
              <a:xfrm>
                <a:off x="3971" y="707"/>
                <a:ext cx="95" cy="83"/>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3"/>
                      <a:pt x="6" y="29"/>
                    </a:cubicBezTo>
                    <a:cubicBezTo>
                      <a:pt x="2" y="21"/>
                      <a:pt x="2" y="21"/>
                      <a:pt x="2" y="21"/>
                    </a:cubicBezTo>
                    <a:cubicBezTo>
                      <a:pt x="0" y="18"/>
                      <a:pt x="2"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4" name="Freeform 203"/>
              <p:cNvSpPr>
                <a:spLocks/>
              </p:cNvSpPr>
              <p:nvPr/>
            </p:nvSpPr>
            <p:spPr bwMode="auto">
              <a:xfrm>
                <a:off x="4070" y="658"/>
                <a:ext cx="95" cy="82"/>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5" name="Freeform 204"/>
              <p:cNvSpPr>
                <a:spLocks/>
              </p:cNvSpPr>
              <p:nvPr/>
            </p:nvSpPr>
            <p:spPr bwMode="auto">
              <a:xfrm>
                <a:off x="4170" y="608"/>
                <a:ext cx="94"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7" y="0"/>
                      <a:pt x="32" y="1"/>
                      <a:pt x="34" y="5"/>
                    </a:cubicBezTo>
                    <a:cubicBezTo>
                      <a:pt x="38" y="13"/>
                      <a:pt x="38" y="13"/>
                      <a:pt x="38" y="13"/>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grpSp>
        <p:sp>
          <p:nvSpPr>
            <p:cNvPr id="33" name="Freeform 206"/>
            <p:cNvSpPr>
              <a:spLocks/>
            </p:cNvSpPr>
            <p:nvPr/>
          </p:nvSpPr>
          <p:spPr bwMode="auto">
            <a:xfrm>
              <a:off x="4267" y="55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 name="Freeform 207"/>
            <p:cNvSpPr>
              <a:spLocks/>
            </p:cNvSpPr>
            <p:nvPr/>
          </p:nvSpPr>
          <p:spPr bwMode="auto">
            <a:xfrm>
              <a:off x="4366" y="509"/>
              <a:ext cx="97" cy="82"/>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 name="Freeform 208"/>
            <p:cNvSpPr>
              <a:spLocks/>
            </p:cNvSpPr>
            <p:nvPr/>
          </p:nvSpPr>
          <p:spPr bwMode="auto">
            <a:xfrm>
              <a:off x="4564" y="409"/>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6"/>
                  </a:cubicBezTo>
                  <a:cubicBezTo>
                    <a:pt x="38" y="14"/>
                    <a:pt x="38" y="14"/>
                    <a:pt x="38" y="14"/>
                  </a:cubicBezTo>
                  <a:cubicBezTo>
                    <a:pt x="40" y="18"/>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 name="Freeform 209"/>
            <p:cNvSpPr>
              <a:spLocks/>
            </p:cNvSpPr>
            <p:nvPr/>
          </p:nvSpPr>
          <p:spPr bwMode="auto">
            <a:xfrm>
              <a:off x="4664" y="360"/>
              <a:ext cx="94" cy="85"/>
            </a:xfrm>
            <a:custGeom>
              <a:avLst/>
              <a:gdLst>
                <a:gd name="T0" fmla="*/ 16 w 40"/>
                <a:gd name="T1" fmla="*/ 34 h 36"/>
                <a:gd name="T2" fmla="*/ 6 w 40"/>
                <a:gd name="T3" fmla="*/ 30 h 36"/>
                <a:gd name="T4" fmla="*/ 2 w 40"/>
                <a:gd name="T5" fmla="*/ 22 h 36"/>
                <a:gd name="T6" fmla="*/ 5 w 40"/>
                <a:gd name="T7" fmla="*/ 11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 name="Freeform 210"/>
            <p:cNvSpPr>
              <a:spLocks/>
            </p:cNvSpPr>
            <p:nvPr/>
          </p:nvSpPr>
          <p:spPr bwMode="auto">
            <a:xfrm>
              <a:off x="4860" y="260"/>
              <a:ext cx="97" cy="86"/>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4"/>
                    <a:pt x="6" y="12"/>
                  </a:cubicBezTo>
                  <a:cubicBezTo>
                    <a:pt x="24" y="2"/>
                    <a:pt x="24" y="2"/>
                    <a:pt x="24" y="2"/>
                  </a:cubicBezTo>
                  <a:cubicBezTo>
                    <a:pt x="28" y="0"/>
                    <a:pt x="33" y="2"/>
                    <a:pt x="35" y="6"/>
                  </a:cubicBezTo>
                  <a:cubicBezTo>
                    <a:pt x="39" y="14"/>
                    <a:pt x="39" y="14"/>
                    <a:pt x="39" y="14"/>
                  </a:cubicBezTo>
                  <a:cubicBezTo>
                    <a:pt x="41" y="18"/>
                    <a:pt x="39" y="23"/>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 name="Freeform 211"/>
            <p:cNvSpPr>
              <a:spLocks/>
            </p:cNvSpPr>
            <p:nvPr/>
          </p:nvSpPr>
          <p:spPr bwMode="auto">
            <a:xfrm>
              <a:off x="4959" y="213"/>
              <a:ext cx="97" cy="83"/>
            </a:xfrm>
            <a:custGeom>
              <a:avLst/>
              <a:gdLst>
                <a:gd name="T0" fmla="*/ 17 w 41"/>
                <a:gd name="T1" fmla="*/ 33 h 35"/>
                <a:gd name="T2" fmla="*/ 6 w 41"/>
                <a:gd name="T3" fmla="*/ 29 h 35"/>
                <a:gd name="T4" fmla="*/ 2 w 41"/>
                <a:gd name="T5" fmla="*/ 21 h 35"/>
                <a:gd name="T6" fmla="*/ 6 w 41"/>
                <a:gd name="T7" fmla="*/ 11 h 35"/>
                <a:gd name="T8" fmla="*/ 24 w 41"/>
                <a:gd name="T9" fmla="*/ 1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1"/>
                    <a:pt x="24" y="1"/>
                    <a:pt x="24" y="1"/>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 name="Freeform 212"/>
            <p:cNvSpPr>
              <a:spLocks/>
            </p:cNvSpPr>
            <p:nvPr/>
          </p:nvSpPr>
          <p:spPr bwMode="auto">
            <a:xfrm>
              <a:off x="3910" y="830"/>
              <a:ext cx="94"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5"/>
                  </a:cubicBezTo>
                  <a:cubicBezTo>
                    <a:pt x="38" y="14"/>
                    <a:pt x="38" y="14"/>
                    <a:pt x="38" y="14"/>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 name="Freeform 213"/>
            <p:cNvSpPr>
              <a:spLocks/>
            </p:cNvSpPr>
            <p:nvPr/>
          </p:nvSpPr>
          <p:spPr bwMode="auto">
            <a:xfrm>
              <a:off x="4009" y="781"/>
              <a:ext cx="94" cy="82"/>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 name="Freeform 214"/>
            <p:cNvSpPr>
              <a:spLocks/>
            </p:cNvSpPr>
            <p:nvPr/>
          </p:nvSpPr>
          <p:spPr bwMode="auto">
            <a:xfrm>
              <a:off x="4106" y="731"/>
              <a:ext cx="97" cy="83"/>
            </a:xfrm>
            <a:custGeom>
              <a:avLst/>
              <a:gdLst>
                <a:gd name="T0" fmla="*/ 17 w 41"/>
                <a:gd name="T1" fmla="*/ 34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6 w 41"/>
                <a:gd name="T15" fmla="*/ 24 h 35"/>
                <a:gd name="T16" fmla="*/ 17 w 41"/>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4"/>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8"/>
                    <a:pt x="39" y="22"/>
                    <a:pt x="36"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3" name="Freeform 215"/>
            <p:cNvSpPr>
              <a:spLocks/>
            </p:cNvSpPr>
            <p:nvPr/>
          </p:nvSpPr>
          <p:spPr bwMode="auto">
            <a:xfrm>
              <a:off x="4404" y="582"/>
              <a:ext cx="94" cy="85"/>
            </a:xfrm>
            <a:custGeom>
              <a:avLst/>
              <a:gdLst>
                <a:gd name="T0" fmla="*/ 16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3" y="36"/>
                    <a:pt x="8" y="34"/>
                    <a:pt x="6" y="30"/>
                  </a:cubicBezTo>
                  <a:cubicBezTo>
                    <a:pt x="2" y="22"/>
                    <a:pt x="2" y="22"/>
                    <a:pt x="2" y="22"/>
                  </a:cubicBezTo>
                  <a:cubicBezTo>
                    <a:pt x="0" y="18"/>
                    <a:pt x="2" y="14"/>
                    <a:pt x="5" y="12"/>
                  </a:cubicBezTo>
                  <a:cubicBezTo>
                    <a:pt x="24" y="2"/>
                    <a:pt x="24" y="2"/>
                    <a:pt x="24" y="2"/>
                  </a:cubicBezTo>
                  <a:cubicBezTo>
                    <a:pt x="28" y="0"/>
                    <a:pt x="32" y="2"/>
                    <a:pt x="34" y="6"/>
                  </a:cubicBezTo>
                  <a:cubicBezTo>
                    <a:pt x="38" y="14"/>
                    <a:pt x="38" y="14"/>
                    <a:pt x="38" y="14"/>
                  </a:cubicBezTo>
                  <a:cubicBezTo>
                    <a:pt x="40" y="18"/>
                    <a:pt x="39" y="23"/>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5" name="Freeform 216"/>
            <p:cNvSpPr>
              <a:spLocks/>
            </p:cNvSpPr>
            <p:nvPr/>
          </p:nvSpPr>
          <p:spPr bwMode="auto">
            <a:xfrm>
              <a:off x="4503" y="535"/>
              <a:ext cx="95" cy="82"/>
            </a:xfrm>
            <a:custGeom>
              <a:avLst/>
              <a:gdLst>
                <a:gd name="T0" fmla="*/ 16 w 40"/>
                <a:gd name="T1" fmla="*/ 33 h 35"/>
                <a:gd name="T2" fmla="*/ 6 w 40"/>
                <a:gd name="T3" fmla="*/ 29 h 35"/>
                <a:gd name="T4" fmla="*/ 2 w 40"/>
                <a:gd name="T5" fmla="*/ 21 h 35"/>
                <a:gd name="T6" fmla="*/ 5 w 40"/>
                <a:gd name="T7" fmla="*/ 11 h 35"/>
                <a:gd name="T8" fmla="*/ 24 w 40"/>
                <a:gd name="T9" fmla="*/ 1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1"/>
                    <a:pt x="24" y="1"/>
                    <a:pt x="24" y="1"/>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6" name="Freeform 217"/>
            <p:cNvSpPr>
              <a:spLocks/>
            </p:cNvSpPr>
            <p:nvPr/>
          </p:nvSpPr>
          <p:spPr bwMode="auto">
            <a:xfrm>
              <a:off x="4602" y="485"/>
              <a:ext cx="95" cy="83"/>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2"/>
                    <a:pt x="24" y="2"/>
                    <a:pt x="24" y="2"/>
                  </a:cubicBezTo>
                  <a:cubicBezTo>
                    <a:pt x="27" y="0"/>
                    <a:pt x="32" y="1"/>
                    <a:pt x="34" y="5"/>
                  </a:cubicBezTo>
                  <a:cubicBezTo>
                    <a:pt x="38" y="13"/>
                    <a:pt x="38" y="13"/>
                    <a:pt x="38" y="13"/>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8" name="Freeform 218"/>
            <p:cNvSpPr>
              <a:spLocks/>
            </p:cNvSpPr>
            <p:nvPr/>
          </p:nvSpPr>
          <p:spPr bwMode="auto">
            <a:xfrm>
              <a:off x="4699" y="435"/>
              <a:ext cx="97"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9" name="Freeform 219"/>
            <p:cNvSpPr>
              <a:spLocks/>
            </p:cNvSpPr>
            <p:nvPr/>
          </p:nvSpPr>
          <p:spPr bwMode="auto">
            <a:xfrm>
              <a:off x="4799" y="386"/>
              <a:ext cx="96"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0" name="Freeform 220"/>
            <p:cNvSpPr>
              <a:spLocks/>
            </p:cNvSpPr>
            <p:nvPr/>
          </p:nvSpPr>
          <p:spPr bwMode="auto">
            <a:xfrm>
              <a:off x="4898" y="336"/>
              <a:ext cx="94" cy="83"/>
            </a:xfrm>
            <a:custGeom>
              <a:avLst/>
              <a:gdLst>
                <a:gd name="T0" fmla="*/ 17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9 w 40"/>
                <a:gd name="T13" fmla="*/ 13 h 35"/>
                <a:gd name="T14" fmla="*/ 35 w 40"/>
                <a:gd name="T15" fmla="*/ 24 h 35"/>
                <a:gd name="T16" fmla="*/ 17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7" y="33"/>
                  </a:moveTo>
                  <a:cubicBezTo>
                    <a:pt x="13" y="35"/>
                    <a:pt x="8" y="34"/>
                    <a:pt x="6" y="30"/>
                  </a:cubicBezTo>
                  <a:cubicBezTo>
                    <a:pt x="2" y="22"/>
                    <a:pt x="2" y="22"/>
                    <a:pt x="2" y="22"/>
                  </a:cubicBezTo>
                  <a:cubicBezTo>
                    <a:pt x="0" y="18"/>
                    <a:pt x="2" y="13"/>
                    <a:pt x="5" y="11"/>
                  </a:cubicBezTo>
                  <a:cubicBezTo>
                    <a:pt x="24" y="2"/>
                    <a:pt x="24" y="2"/>
                    <a:pt x="24" y="2"/>
                  </a:cubicBezTo>
                  <a:cubicBezTo>
                    <a:pt x="28" y="0"/>
                    <a:pt x="33" y="1"/>
                    <a:pt x="34" y="5"/>
                  </a:cubicBezTo>
                  <a:cubicBezTo>
                    <a:pt x="39" y="13"/>
                    <a:pt x="39" y="13"/>
                    <a:pt x="39" y="13"/>
                  </a:cubicBezTo>
                  <a:cubicBezTo>
                    <a:pt x="40"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1" name="Freeform 221"/>
            <p:cNvSpPr>
              <a:spLocks/>
            </p:cNvSpPr>
            <p:nvPr/>
          </p:nvSpPr>
          <p:spPr bwMode="auto">
            <a:xfrm>
              <a:off x="4997" y="286"/>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5"/>
                  </a:cubicBezTo>
                  <a:cubicBezTo>
                    <a:pt x="38" y="14"/>
                    <a:pt x="38" y="14"/>
                    <a:pt x="38" y="14"/>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2" name="Freeform 222"/>
            <p:cNvSpPr>
              <a:spLocks/>
            </p:cNvSpPr>
            <p:nvPr/>
          </p:nvSpPr>
          <p:spPr bwMode="auto">
            <a:xfrm>
              <a:off x="3947" y="904"/>
              <a:ext cx="95" cy="85"/>
            </a:xfrm>
            <a:custGeom>
              <a:avLst/>
              <a:gdLst>
                <a:gd name="T0" fmla="*/ 16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8 w 40"/>
                <a:gd name="T13" fmla="*/ 14 h 36"/>
                <a:gd name="T14" fmla="*/ 35 w 40"/>
                <a:gd name="T15" fmla="*/ 25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4"/>
                    <a:pt x="5" y="12"/>
                  </a:cubicBezTo>
                  <a:cubicBezTo>
                    <a:pt x="24" y="2"/>
                    <a:pt x="24" y="2"/>
                    <a:pt x="24" y="2"/>
                  </a:cubicBezTo>
                  <a:cubicBezTo>
                    <a:pt x="27" y="0"/>
                    <a:pt x="32" y="2"/>
                    <a:pt x="34" y="6"/>
                  </a:cubicBezTo>
                  <a:cubicBezTo>
                    <a:pt x="38" y="14"/>
                    <a:pt x="38" y="14"/>
                    <a:pt x="38" y="14"/>
                  </a:cubicBezTo>
                  <a:cubicBezTo>
                    <a:pt x="40" y="18"/>
                    <a:pt x="38" y="23"/>
                    <a:pt x="35" y="25"/>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3" name="Freeform 223"/>
            <p:cNvSpPr>
              <a:spLocks/>
            </p:cNvSpPr>
            <p:nvPr/>
          </p:nvSpPr>
          <p:spPr bwMode="auto">
            <a:xfrm>
              <a:off x="4044" y="856"/>
              <a:ext cx="97" cy="83"/>
            </a:xfrm>
            <a:custGeom>
              <a:avLst/>
              <a:gdLst>
                <a:gd name="T0" fmla="*/ 17 w 41"/>
                <a:gd name="T1" fmla="*/ 33 h 35"/>
                <a:gd name="T2" fmla="*/ 6 w 41"/>
                <a:gd name="T3" fmla="*/ 29 h 35"/>
                <a:gd name="T4" fmla="*/ 2 w 41"/>
                <a:gd name="T5" fmla="*/ 21 h 35"/>
                <a:gd name="T6" fmla="*/ 6 w 41"/>
                <a:gd name="T7" fmla="*/ 11 h 35"/>
                <a:gd name="T8" fmla="*/ 24 w 41"/>
                <a:gd name="T9" fmla="*/ 1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1"/>
                    <a:pt x="24" y="1"/>
                    <a:pt x="24" y="1"/>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4" name="Freeform 224"/>
            <p:cNvSpPr>
              <a:spLocks/>
            </p:cNvSpPr>
            <p:nvPr/>
          </p:nvSpPr>
          <p:spPr bwMode="auto">
            <a:xfrm>
              <a:off x="4144" y="807"/>
              <a:ext cx="97" cy="82"/>
            </a:xfrm>
            <a:custGeom>
              <a:avLst/>
              <a:gdLst>
                <a:gd name="T0" fmla="*/ 17 w 41"/>
                <a:gd name="T1" fmla="*/ 33 h 35"/>
                <a:gd name="T2" fmla="*/ 6 w 41"/>
                <a:gd name="T3" fmla="*/ 29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5" name="Freeform 225"/>
            <p:cNvSpPr>
              <a:spLocks/>
            </p:cNvSpPr>
            <p:nvPr/>
          </p:nvSpPr>
          <p:spPr bwMode="auto">
            <a:xfrm>
              <a:off x="4342" y="707"/>
              <a:ext cx="95" cy="83"/>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6" name="Freeform 226"/>
            <p:cNvSpPr>
              <a:spLocks/>
            </p:cNvSpPr>
            <p:nvPr/>
          </p:nvSpPr>
          <p:spPr bwMode="auto">
            <a:xfrm>
              <a:off x="4442" y="658"/>
              <a:ext cx="94" cy="82"/>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7"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7" name="Freeform 227"/>
            <p:cNvSpPr>
              <a:spLocks/>
            </p:cNvSpPr>
            <p:nvPr/>
          </p:nvSpPr>
          <p:spPr bwMode="auto">
            <a:xfrm>
              <a:off x="4538" y="60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6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6"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8" name="Freeform 228"/>
            <p:cNvSpPr>
              <a:spLocks/>
            </p:cNvSpPr>
            <p:nvPr/>
          </p:nvSpPr>
          <p:spPr bwMode="auto">
            <a:xfrm>
              <a:off x="4638" y="55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0" name="Freeform 229"/>
            <p:cNvSpPr>
              <a:spLocks/>
            </p:cNvSpPr>
            <p:nvPr/>
          </p:nvSpPr>
          <p:spPr bwMode="auto">
            <a:xfrm>
              <a:off x="4737" y="509"/>
              <a:ext cx="97" cy="82"/>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8"/>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3" name="Freeform 230"/>
            <p:cNvSpPr>
              <a:spLocks/>
            </p:cNvSpPr>
            <p:nvPr/>
          </p:nvSpPr>
          <p:spPr bwMode="auto">
            <a:xfrm>
              <a:off x="4836" y="459"/>
              <a:ext cx="95" cy="83"/>
            </a:xfrm>
            <a:custGeom>
              <a:avLst/>
              <a:gdLst>
                <a:gd name="T0" fmla="*/ 16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4"/>
                  </a:moveTo>
                  <a:cubicBezTo>
                    <a:pt x="13" y="35"/>
                    <a:pt x="8" y="34"/>
                    <a:pt x="6" y="30"/>
                  </a:cubicBezTo>
                  <a:cubicBezTo>
                    <a:pt x="2" y="22"/>
                    <a:pt x="2" y="22"/>
                    <a:pt x="2" y="22"/>
                  </a:cubicBezTo>
                  <a:cubicBezTo>
                    <a:pt x="0" y="18"/>
                    <a:pt x="2" y="13"/>
                    <a:pt x="5" y="11"/>
                  </a:cubicBezTo>
                  <a:cubicBezTo>
                    <a:pt x="24" y="2"/>
                    <a:pt x="24" y="2"/>
                    <a:pt x="24" y="2"/>
                  </a:cubicBezTo>
                  <a:cubicBezTo>
                    <a:pt x="28"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4" name="Freeform 231"/>
            <p:cNvSpPr>
              <a:spLocks/>
            </p:cNvSpPr>
            <p:nvPr/>
          </p:nvSpPr>
          <p:spPr bwMode="auto">
            <a:xfrm>
              <a:off x="4936" y="409"/>
              <a:ext cx="94" cy="86"/>
            </a:xfrm>
            <a:custGeom>
              <a:avLst/>
              <a:gdLst>
                <a:gd name="T0" fmla="*/ 16 w 40"/>
                <a:gd name="T1" fmla="*/ 34 h 36"/>
                <a:gd name="T2" fmla="*/ 6 w 40"/>
                <a:gd name="T3" fmla="*/ 30 h 36"/>
                <a:gd name="T4" fmla="*/ 2 w 40"/>
                <a:gd name="T5" fmla="*/ 22 h 36"/>
                <a:gd name="T6" fmla="*/ 5 w 40"/>
                <a:gd name="T7" fmla="*/ 11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3"/>
                    <a:pt x="5" y="11"/>
                  </a:cubicBezTo>
                  <a:cubicBezTo>
                    <a:pt x="24" y="2"/>
                    <a:pt x="24" y="2"/>
                    <a:pt x="24" y="2"/>
                  </a:cubicBezTo>
                  <a:cubicBezTo>
                    <a:pt x="28"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6" name="Freeform 232"/>
            <p:cNvSpPr>
              <a:spLocks/>
            </p:cNvSpPr>
            <p:nvPr/>
          </p:nvSpPr>
          <p:spPr bwMode="auto">
            <a:xfrm>
              <a:off x="5035" y="360"/>
              <a:ext cx="94" cy="85"/>
            </a:xfrm>
            <a:custGeom>
              <a:avLst/>
              <a:gdLst>
                <a:gd name="T0" fmla="*/ 16 w 40"/>
                <a:gd name="T1" fmla="*/ 34 h 36"/>
                <a:gd name="T2" fmla="*/ 6 w 40"/>
                <a:gd name="T3" fmla="*/ 30 h 36"/>
                <a:gd name="T4" fmla="*/ 1 w 40"/>
                <a:gd name="T5" fmla="*/ 22 h 36"/>
                <a:gd name="T6" fmla="*/ 5 w 40"/>
                <a:gd name="T7" fmla="*/ 12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7" y="34"/>
                    <a:pt x="6" y="30"/>
                  </a:cubicBezTo>
                  <a:cubicBezTo>
                    <a:pt x="1" y="22"/>
                    <a:pt x="1" y="22"/>
                    <a:pt x="1" y="22"/>
                  </a:cubicBezTo>
                  <a:cubicBezTo>
                    <a:pt x="0" y="18"/>
                    <a:pt x="1" y="14"/>
                    <a:pt x="5" y="12"/>
                  </a:cubicBezTo>
                  <a:cubicBezTo>
                    <a:pt x="24" y="2"/>
                    <a:pt x="24" y="2"/>
                    <a:pt x="24" y="2"/>
                  </a:cubicBezTo>
                  <a:cubicBezTo>
                    <a:pt x="27" y="0"/>
                    <a:pt x="32" y="2"/>
                    <a:pt x="34" y="6"/>
                  </a:cubicBezTo>
                  <a:cubicBezTo>
                    <a:pt x="38" y="14"/>
                    <a:pt x="38" y="14"/>
                    <a:pt x="38" y="14"/>
                  </a:cubicBezTo>
                  <a:cubicBezTo>
                    <a:pt x="40" y="18"/>
                    <a:pt x="38" y="23"/>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7" name="Freeform 233"/>
            <p:cNvSpPr>
              <a:spLocks/>
            </p:cNvSpPr>
            <p:nvPr/>
          </p:nvSpPr>
          <p:spPr bwMode="auto">
            <a:xfrm>
              <a:off x="3983" y="979"/>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8" name="Freeform 234"/>
            <p:cNvSpPr>
              <a:spLocks/>
            </p:cNvSpPr>
            <p:nvPr/>
          </p:nvSpPr>
          <p:spPr bwMode="auto">
            <a:xfrm>
              <a:off x="4082" y="930"/>
              <a:ext cx="97" cy="82"/>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9" name="Freeform 235"/>
            <p:cNvSpPr>
              <a:spLocks/>
            </p:cNvSpPr>
            <p:nvPr/>
          </p:nvSpPr>
          <p:spPr bwMode="auto">
            <a:xfrm>
              <a:off x="4181" y="880"/>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4"/>
                    <a:pt x="6" y="30"/>
                  </a:cubicBezTo>
                  <a:cubicBezTo>
                    <a:pt x="2" y="22"/>
                    <a:pt x="2" y="22"/>
                    <a:pt x="2" y="22"/>
                  </a:cubicBezTo>
                  <a:cubicBezTo>
                    <a:pt x="0" y="18"/>
                    <a:pt x="2" y="13"/>
                    <a:pt x="5" y="11"/>
                  </a:cubicBezTo>
                  <a:cubicBezTo>
                    <a:pt x="24" y="2"/>
                    <a:pt x="24" y="2"/>
                    <a:pt x="24" y="2"/>
                  </a:cubicBezTo>
                  <a:cubicBezTo>
                    <a:pt x="28" y="0"/>
                    <a:pt x="32" y="2"/>
                    <a:pt x="34" y="5"/>
                  </a:cubicBezTo>
                  <a:cubicBezTo>
                    <a:pt x="38" y="14"/>
                    <a:pt x="38" y="14"/>
                    <a:pt x="38" y="14"/>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0" name="Freeform 236"/>
            <p:cNvSpPr>
              <a:spLocks/>
            </p:cNvSpPr>
            <p:nvPr/>
          </p:nvSpPr>
          <p:spPr bwMode="auto">
            <a:xfrm>
              <a:off x="4380" y="781"/>
              <a:ext cx="95" cy="82"/>
            </a:xfrm>
            <a:custGeom>
              <a:avLst/>
              <a:gdLst>
                <a:gd name="T0" fmla="*/ 16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4"/>
                  </a:moveTo>
                  <a:cubicBezTo>
                    <a:pt x="12" y="35"/>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8"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1" name="Freeform 237"/>
            <p:cNvSpPr>
              <a:spLocks/>
            </p:cNvSpPr>
            <p:nvPr/>
          </p:nvSpPr>
          <p:spPr bwMode="auto">
            <a:xfrm>
              <a:off x="4477" y="73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3"/>
                    <a:pt x="6" y="12"/>
                  </a:cubicBezTo>
                  <a:cubicBezTo>
                    <a:pt x="24" y="2"/>
                    <a:pt x="24" y="2"/>
                    <a:pt x="24" y="2"/>
                  </a:cubicBezTo>
                  <a:cubicBezTo>
                    <a:pt x="28" y="0"/>
                    <a:pt x="33" y="2"/>
                    <a:pt x="35" y="6"/>
                  </a:cubicBezTo>
                  <a:cubicBezTo>
                    <a:pt x="39" y="14"/>
                    <a:pt x="39" y="14"/>
                    <a:pt x="39" y="14"/>
                  </a:cubicBezTo>
                  <a:cubicBezTo>
                    <a:pt x="41"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2" name="Freeform 238"/>
            <p:cNvSpPr>
              <a:spLocks/>
            </p:cNvSpPr>
            <p:nvPr/>
          </p:nvSpPr>
          <p:spPr bwMode="auto">
            <a:xfrm>
              <a:off x="4576" y="68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4"/>
                    <a:pt x="6" y="12"/>
                  </a:cubicBezTo>
                  <a:cubicBezTo>
                    <a:pt x="24" y="2"/>
                    <a:pt x="24" y="2"/>
                    <a:pt x="24" y="2"/>
                  </a:cubicBezTo>
                  <a:cubicBezTo>
                    <a:pt x="28" y="0"/>
                    <a:pt x="33" y="2"/>
                    <a:pt x="35" y="6"/>
                  </a:cubicBezTo>
                  <a:cubicBezTo>
                    <a:pt x="39" y="14"/>
                    <a:pt x="39" y="14"/>
                    <a:pt x="39" y="14"/>
                  </a:cubicBezTo>
                  <a:cubicBezTo>
                    <a:pt x="41" y="18"/>
                    <a:pt x="39" y="23"/>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4" name="Freeform 239"/>
            <p:cNvSpPr>
              <a:spLocks/>
            </p:cNvSpPr>
            <p:nvPr/>
          </p:nvSpPr>
          <p:spPr bwMode="auto">
            <a:xfrm>
              <a:off x="4676" y="632"/>
              <a:ext cx="94" cy="85"/>
            </a:xfrm>
            <a:custGeom>
              <a:avLst/>
              <a:gdLst>
                <a:gd name="T0" fmla="*/ 17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9 w 40"/>
                <a:gd name="T13" fmla="*/ 14 h 36"/>
                <a:gd name="T14" fmla="*/ 35 w 40"/>
                <a:gd name="T15" fmla="*/ 25 h 36"/>
                <a:gd name="T16" fmla="*/ 17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7" y="34"/>
                  </a:moveTo>
                  <a:cubicBezTo>
                    <a:pt x="13" y="36"/>
                    <a:pt x="8" y="34"/>
                    <a:pt x="6" y="30"/>
                  </a:cubicBezTo>
                  <a:cubicBezTo>
                    <a:pt x="2" y="22"/>
                    <a:pt x="2" y="22"/>
                    <a:pt x="2" y="22"/>
                  </a:cubicBezTo>
                  <a:cubicBezTo>
                    <a:pt x="0" y="18"/>
                    <a:pt x="2" y="14"/>
                    <a:pt x="5" y="12"/>
                  </a:cubicBezTo>
                  <a:cubicBezTo>
                    <a:pt x="24" y="2"/>
                    <a:pt x="24" y="2"/>
                    <a:pt x="24" y="2"/>
                  </a:cubicBezTo>
                  <a:cubicBezTo>
                    <a:pt x="28" y="0"/>
                    <a:pt x="33" y="2"/>
                    <a:pt x="34" y="6"/>
                  </a:cubicBezTo>
                  <a:cubicBezTo>
                    <a:pt x="39" y="14"/>
                    <a:pt x="39" y="14"/>
                    <a:pt x="39" y="14"/>
                  </a:cubicBezTo>
                  <a:cubicBezTo>
                    <a:pt x="40" y="18"/>
                    <a:pt x="39" y="23"/>
                    <a:pt x="35" y="25"/>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5" name="Freeform 240"/>
            <p:cNvSpPr>
              <a:spLocks/>
            </p:cNvSpPr>
            <p:nvPr/>
          </p:nvSpPr>
          <p:spPr bwMode="auto">
            <a:xfrm>
              <a:off x="4775" y="584"/>
              <a:ext cx="94" cy="83"/>
            </a:xfrm>
            <a:custGeom>
              <a:avLst/>
              <a:gdLst>
                <a:gd name="T0" fmla="*/ 16 w 40"/>
                <a:gd name="T1" fmla="*/ 33 h 35"/>
                <a:gd name="T2" fmla="*/ 6 w 40"/>
                <a:gd name="T3" fmla="*/ 29 h 35"/>
                <a:gd name="T4" fmla="*/ 2 w 40"/>
                <a:gd name="T5" fmla="*/ 21 h 35"/>
                <a:gd name="T6" fmla="*/ 5 w 40"/>
                <a:gd name="T7" fmla="*/ 11 h 35"/>
                <a:gd name="T8" fmla="*/ 24 w 40"/>
                <a:gd name="T9" fmla="*/ 1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1"/>
                    <a:pt x="24" y="1"/>
                    <a:pt x="24" y="1"/>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6" name="Freeform 241"/>
            <p:cNvSpPr>
              <a:spLocks/>
            </p:cNvSpPr>
            <p:nvPr/>
          </p:nvSpPr>
          <p:spPr bwMode="auto">
            <a:xfrm>
              <a:off x="4874" y="535"/>
              <a:ext cx="95" cy="82"/>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2"/>
                    <a:pt x="24" y="2"/>
                    <a:pt x="24" y="2"/>
                  </a:cubicBezTo>
                  <a:cubicBezTo>
                    <a:pt x="27"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7" name="Freeform 242"/>
            <p:cNvSpPr>
              <a:spLocks/>
            </p:cNvSpPr>
            <p:nvPr/>
          </p:nvSpPr>
          <p:spPr bwMode="auto">
            <a:xfrm>
              <a:off x="4971" y="485"/>
              <a:ext cx="97"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9" name="Freeform 243"/>
            <p:cNvSpPr>
              <a:spLocks/>
            </p:cNvSpPr>
            <p:nvPr/>
          </p:nvSpPr>
          <p:spPr bwMode="auto">
            <a:xfrm>
              <a:off x="5070" y="435"/>
              <a:ext cx="97"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0" name="Freeform 244"/>
            <p:cNvSpPr>
              <a:spLocks/>
            </p:cNvSpPr>
            <p:nvPr/>
          </p:nvSpPr>
          <p:spPr bwMode="auto">
            <a:xfrm>
              <a:off x="4021" y="1052"/>
              <a:ext cx="94" cy="86"/>
            </a:xfrm>
            <a:custGeom>
              <a:avLst/>
              <a:gdLst>
                <a:gd name="T0" fmla="*/ 17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9 w 40"/>
                <a:gd name="T13" fmla="*/ 14 h 36"/>
                <a:gd name="T14" fmla="*/ 35 w 40"/>
                <a:gd name="T15" fmla="*/ 24 h 36"/>
                <a:gd name="T16" fmla="*/ 17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7" y="34"/>
                  </a:moveTo>
                  <a:cubicBezTo>
                    <a:pt x="13" y="36"/>
                    <a:pt x="8" y="34"/>
                    <a:pt x="6" y="30"/>
                  </a:cubicBezTo>
                  <a:cubicBezTo>
                    <a:pt x="2" y="22"/>
                    <a:pt x="2" y="22"/>
                    <a:pt x="2" y="22"/>
                  </a:cubicBezTo>
                  <a:cubicBezTo>
                    <a:pt x="0" y="18"/>
                    <a:pt x="2" y="13"/>
                    <a:pt x="5" y="12"/>
                  </a:cubicBezTo>
                  <a:cubicBezTo>
                    <a:pt x="24" y="2"/>
                    <a:pt x="24" y="2"/>
                    <a:pt x="24" y="2"/>
                  </a:cubicBezTo>
                  <a:cubicBezTo>
                    <a:pt x="28" y="0"/>
                    <a:pt x="33" y="2"/>
                    <a:pt x="34" y="6"/>
                  </a:cubicBezTo>
                  <a:cubicBezTo>
                    <a:pt x="39" y="14"/>
                    <a:pt x="39" y="14"/>
                    <a:pt x="39" y="14"/>
                  </a:cubicBezTo>
                  <a:cubicBezTo>
                    <a:pt x="40"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1" name="Freeform 245"/>
            <p:cNvSpPr>
              <a:spLocks/>
            </p:cNvSpPr>
            <p:nvPr/>
          </p:nvSpPr>
          <p:spPr bwMode="auto">
            <a:xfrm>
              <a:off x="4120" y="1003"/>
              <a:ext cx="95" cy="85"/>
            </a:xfrm>
            <a:custGeom>
              <a:avLst/>
              <a:gdLst>
                <a:gd name="T0" fmla="*/ 16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4"/>
                    <a:pt x="5" y="12"/>
                  </a:cubicBezTo>
                  <a:cubicBezTo>
                    <a:pt x="24" y="2"/>
                    <a:pt x="24" y="2"/>
                    <a:pt x="24" y="2"/>
                  </a:cubicBezTo>
                  <a:cubicBezTo>
                    <a:pt x="28" y="0"/>
                    <a:pt x="32" y="2"/>
                    <a:pt x="34" y="6"/>
                  </a:cubicBezTo>
                  <a:cubicBezTo>
                    <a:pt x="38" y="14"/>
                    <a:pt x="38" y="14"/>
                    <a:pt x="38" y="14"/>
                  </a:cubicBezTo>
                  <a:cubicBezTo>
                    <a:pt x="40" y="18"/>
                    <a:pt x="39" y="23"/>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3" name="Freeform 246"/>
            <p:cNvSpPr>
              <a:spLocks/>
            </p:cNvSpPr>
            <p:nvPr/>
          </p:nvSpPr>
          <p:spPr bwMode="auto">
            <a:xfrm>
              <a:off x="4219" y="956"/>
              <a:ext cx="95" cy="82"/>
            </a:xfrm>
            <a:custGeom>
              <a:avLst/>
              <a:gdLst>
                <a:gd name="T0" fmla="*/ 16 w 40"/>
                <a:gd name="T1" fmla="*/ 33 h 35"/>
                <a:gd name="T2" fmla="*/ 6 w 40"/>
                <a:gd name="T3" fmla="*/ 29 h 35"/>
                <a:gd name="T4" fmla="*/ 2 w 40"/>
                <a:gd name="T5" fmla="*/ 21 h 35"/>
                <a:gd name="T6" fmla="*/ 5 w 40"/>
                <a:gd name="T7" fmla="*/ 11 h 35"/>
                <a:gd name="T8" fmla="*/ 24 w 40"/>
                <a:gd name="T9" fmla="*/ 1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1"/>
                    <a:pt x="24" y="1"/>
                    <a:pt x="24" y="1"/>
                  </a:cubicBezTo>
                  <a:cubicBezTo>
                    <a:pt x="27"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4" name="Freeform 247"/>
            <p:cNvSpPr>
              <a:spLocks/>
            </p:cNvSpPr>
            <p:nvPr/>
          </p:nvSpPr>
          <p:spPr bwMode="auto">
            <a:xfrm>
              <a:off x="4515" y="807"/>
              <a:ext cx="97" cy="82"/>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7" name="Freeform 248"/>
            <p:cNvSpPr>
              <a:spLocks/>
            </p:cNvSpPr>
            <p:nvPr/>
          </p:nvSpPr>
          <p:spPr bwMode="auto">
            <a:xfrm>
              <a:off x="4614" y="757"/>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4"/>
                    <a:pt x="6" y="30"/>
                  </a:cubicBezTo>
                  <a:cubicBezTo>
                    <a:pt x="2" y="22"/>
                    <a:pt x="2" y="22"/>
                    <a:pt x="2" y="22"/>
                  </a:cubicBezTo>
                  <a:cubicBezTo>
                    <a:pt x="0" y="18"/>
                    <a:pt x="2"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8" name="Freeform 249"/>
            <p:cNvSpPr>
              <a:spLocks/>
            </p:cNvSpPr>
            <p:nvPr/>
          </p:nvSpPr>
          <p:spPr bwMode="auto">
            <a:xfrm>
              <a:off x="4713" y="707"/>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9" name="Freeform 250"/>
            <p:cNvSpPr>
              <a:spLocks/>
            </p:cNvSpPr>
            <p:nvPr/>
          </p:nvSpPr>
          <p:spPr bwMode="auto">
            <a:xfrm>
              <a:off x="4813" y="658"/>
              <a:ext cx="94" cy="82"/>
            </a:xfrm>
            <a:custGeom>
              <a:avLst/>
              <a:gdLst>
                <a:gd name="T0" fmla="*/ 16 w 40"/>
                <a:gd name="T1" fmla="*/ 33 h 35"/>
                <a:gd name="T2" fmla="*/ 6 w 40"/>
                <a:gd name="T3" fmla="*/ 30 h 35"/>
                <a:gd name="T4" fmla="*/ 1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7" y="34"/>
                    <a:pt x="6" y="30"/>
                  </a:cubicBezTo>
                  <a:cubicBezTo>
                    <a:pt x="1" y="22"/>
                    <a:pt x="1" y="22"/>
                    <a:pt x="1" y="22"/>
                  </a:cubicBezTo>
                  <a:cubicBezTo>
                    <a:pt x="0" y="18"/>
                    <a:pt x="1" y="13"/>
                    <a:pt x="5" y="11"/>
                  </a:cubicBezTo>
                  <a:cubicBezTo>
                    <a:pt x="24" y="2"/>
                    <a:pt x="24" y="2"/>
                    <a:pt x="24" y="2"/>
                  </a:cubicBezTo>
                  <a:cubicBezTo>
                    <a:pt x="27" y="0"/>
                    <a:pt x="32" y="2"/>
                    <a:pt x="34" y="5"/>
                  </a:cubicBezTo>
                  <a:cubicBezTo>
                    <a:pt x="38" y="14"/>
                    <a:pt x="38" y="14"/>
                    <a:pt x="38" y="14"/>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0" name="Freeform 251"/>
            <p:cNvSpPr>
              <a:spLocks/>
            </p:cNvSpPr>
            <p:nvPr/>
          </p:nvSpPr>
          <p:spPr bwMode="auto">
            <a:xfrm>
              <a:off x="4910" y="60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1" name="Freeform 252"/>
            <p:cNvSpPr>
              <a:spLocks/>
            </p:cNvSpPr>
            <p:nvPr/>
          </p:nvSpPr>
          <p:spPr bwMode="auto">
            <a:xfrm>
              <a:off x="5009" y="55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8"/>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2" name="Freeform 253"/>
            <p:cNvSpPr>
              <a:spLocks/>
            </p:cNvSpPr>
            <p:nvPr/>
          </p:nvSpPr>
          <p:spPr bwMode="auto">
            <a:xfrm>
              <a:off x="5108" y="509"/>
              <a:ext cx="95" cy="82"/>
            </a:xfrm>
            <a:custGeom>
              <a:avLst/>
              <a:gdLst>
                <a:gd name="T0" fmla="*/ 17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9 w 40"/>
                <a:gd name="T13" fmla="*/ 14 h 35"/>
                <a:gd name="T14" fmla="*/ 35 w 40"/>
                <a:gd name="T15" fmla="*/ 24 h 35"/>
                <a:gd name="T16" fmla="*/ 17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7" y="34"/>
                  </a:moveTo>
                  <a:cubicBezTo>
                    <a:pt x="13" y="35"/>
                    <a:pt x="8" y="34"/>
                    <a:pt x="6" y="30"/>
                  </a:cubicBezTo>
                  <a:cubicBezTo>
                    <a:pt x="2" y="22"/>
                    <a:pt x="2" y="22"/>
                    <a:pt x="2" y="22"/>
                  </a:cubicBezTo>
                  <a:cubicBezTo>
                    <a:pt x="0" y="18"/>
                    <a:pt x="2" y="13"/>
                    <a:pt x="5" y="11"/>
                  </a:cubicBezTo>
                  <a:cubicBezTo>
                    <a:pt x="24" y="2"/>
                    <a:pt x="24" y="2"/>
                    <a:pt x="24" y="2"/>
                  </a:cubicBezTo>
                  <a:cubicBezTo>
                    <a:pt x="28" y="0"/>
                    <a:pt x="33" y="2"/>
                    <a:pt x="34" y="6"/>
                  </a:cubicBezTo>
                  <a:cubicBezTo>
                    <a:pt x="39" y="14"/>
                    <a:pt x="39" y="14"/>
                    <a:pt x="39" y="14"/>
                  </a:cubicBezTo>
                  <a:cubicBezTo>
                    <a:pt x="40"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4" name="Freeform 254"/>
            <p:cNvSpPr>
              <a:spLocks/>
            </p:cNvSpPr>
            <p:nvPr/>
          </p:nvSpPr>
          <p:spPr bwMode="auto">
            <a:xfrm>
              <a:off x="4059" y="1128"/>
              <a:ext cx="94" cy="83"/>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5" name="Freeform 255"/>
            <p:cNvSpPr>
              <a:spLocks/>
            </p:cNvSpPr>
            <p:nvPr/>
          </p:nvSpPr>
          <p:spPr bwMode="auto">
            <a:xfrm>
              <a:off x="4158" y="1078"/>
              <a:ext cx="94" cy="83"/>
            </a:xfrm>
            <a:custGeom>
              <a:avLst/>
              <a:gdLst>
                <a:gd name="T0" fmla="*/ 16 w 40"/>
                <a:gd name="T1" fmla="*/ 33 h 35"/>
                <a:gd name="T2" fmla="*/ 6 w 40"/>
                <a:gd name="T3" fmla="*/ 30 h 35"/>
                <a:gd name="T4" fmla="*/ 1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7" y="34"/>
                    <a:pt x="6" y="30"/>
                  </a:cubicBezTo>
                  <a:cubicBezTo>
                    <a:pt x="1" y="22"/>
                    <a:pt x="1" y="22"/>
                    <a:pt x="1" y="22"/>
                  </a:cubicBezTo>
                  <a:cubicBezTo>
                    <a:pt x="0" y="18"/>
                    <a:pt x="1" y="13"/>
                    <a:pt x="5" y="11"/>
                  </a:cubicBezTo>
                  <a:cubicBezTo>
                    <a:pt x="24" y="2"/>
                    <a:pt x="24" y="2"/>
                    <a:pt x="24" y="2"/>
                  </a:cubicBezTo>
                  <a:cubicBezTo>
                    <a:pt x="27" y="0"/>
                    <a:pt x="32" y="1"/>
                    <a:pt x="34" y="5"/>
                  </a:cubicBezTo>
                  <a:cubicBezTo>
                    <a:pt x="38" y="13"/>
                    <a:pt x="38" y="13"/>
                    <a:pt x="38" y="13"/>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6" name="Freeform 256"/>
            <p:cNvSpPr>
              <a:spLocks/>
            </p:cNvSpPr>
            <p:nvPr/>
          </p:nvSpPr>
          <p:spPr bwMode="auto">
            <a:xfrm>
              <a:off x="4255" y="1029"/>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7" name="Freeform 257"/>
            <p:cNvSpPr>
              <a:spLocks/>
            </p:cNvSpPr>
            <p:nvPr/>
          </p:nvSpPr>
          <p:spPr bwMode="auto">
            <a:xfrm>
              <a:off x="4354" y="979"/>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8" name="Freeform 258"/>
            <p:cNvSpPr>
              <a:spLocks/>
            </p:cNvSpPr>
            <p:nvPr/>
          </p:nvSpPr>
          <p:spPr bwMode="auto">
            <a:xfrm>
              <a:off x="4453" y="930"/>
              <a:ext cx="95" cy="82"/>
            </a:xfrm>
            <a:custGeom>
              <a:avLst/>
              <a:gdLst>
                <a:gd name="T0" fmla="*/ 17 w 40"/>
                <a:gd name="T1" fmla="*/ 33 h 35"/>
                <a:gd name="T2" fmla="*/ 6 w 40"/>
                <a:gd name="T3" fmla="*/ 30 h 35"/>
                <a:gd name="T4" fmla="*/ 2 w 40"/>
                <a:gd name="T5" fmla="*/ 22 h 35"/>
                <a:gd name="T6" fmla="*/ 5 w 40"/>
                <a:gd name="T7" fmla="*/ 11 h 35"/>
                <a:gd name="T8" fmla="*/ 24 w 40"/>
                <a:gd name="T9" fmla="*/ 2 h 35"/>
                <a:gd name="T10" fmla="*/ 34 w 40"/>
                <a:gd name="T11" fmla="*/ 6 h 35"/>
                <a:gd name="T12" fmla="*/ 39 w 40"/>
                <a:gd name="T13" fmla="*/ 14 h 35"/>
                <a:gd name="T14" fmla="*/ 35 w 40"/>
                <a:gd name="T15" fmla="*/ 24 h 35"/>
                <a:gd name="T16" fmla="*/ 17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7" y="33"/>
                  </a:moveTo>
                  <a:cubicBezTo>
                    <a:pt x="13" y="35"/>
                    <a:pt x="8" y="34"/>
                    <a:pt x="6" y="30"/>
                  </a:cubicBezTo>
                  <a:cubicBezTo>
                    <a:pt x="2" y="22"/>
                    <a:pt x="2" y="22"/>
                    <a:pt x="2" y="22"/>
                  </a:cubicBezTo>
                  <a:cubicBezTo>
                    <a:pt x="0" y="18"/>
                    <a:pt x="2" y="13"/>
                    <a:pt x="5" y="11"/>
                  </a:cubicBezTo>
                  <a:cubicBezTo>
                    <a:pt x="24" y="2"/>
                    <a:pt x="24" y="2"/>
                    <a:pt x="24" y="2"/>
                  </a:cubicBezTo>
                  <a:cubicBezTo>
                    <a:pt x="28" y="0"/>
                    <a:pt x="33" y="2"/>
                    <a:pt x="34" y="6"/>
                  </a:cubicBezTo>
                  <a:cubicBezTo>
                    <a:pt x="39" y="14"/>
                    <a:pt x="39" y="14"/>
                    <a:pt x="39" y="14"/>
                  </a:cubicBezTo>
                  <a:cubicBezTo>
                    <a:pt x="40" y="18"/>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9" name="Freeform 259"/>
            <p:cNvSpPr>
              <a:spLocks/>
            </p:cNvSpPr>
            <p:nvPr/>
          </p:nvSpPr>
          <p:spPr bwMode="auto">
            <a:xfrm>
              <a:off x="4553" y="880"/>
              <a:ext cx="94" cy="83"/>
            </a:xfrm>
            <a:custGeom>
              <a:avLst/>
              <a:gdLst>
                <a:gd name="T0" fmla="*/ 16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4"/>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1" name="Freeform 260"/>
            <p:cNvSpPr>
              <a:spLocks/>
            </p:cNvSpPr>
            <p:nvPr/>
          </p:nvSpPr>
          <p:spPr bwMode="auto">
            <a:xfrm>
              <a:off x="4652" y="830"/>
              <a:ext cx="94" cy="85"/>
            </a:xfrm>
            <a:custGeom>
              <a:avLst/>
              <a:gdLst>
                <a:gd name="T0" fmla="*/ 16 w 40"/>
                <a:gd name="T1" fmla="*/ 34 h 36"/>
                <a:gd name="T2" fmla="*/ 6 w 40"/>
                <a:gd name="T3" fmla="*/ 30 h 36"/>
                <a:gd name="T4" fmla="*/ 2 w 40"/>
                <a:gd name="T5" fmla="*/ 22 h 36"/>
                <a:gd name="T6" fmla="*/ 5 w 40"/>
                <a:gd name="T7" fmla="*/ 11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2" name="Freeform 261"/>
            <p:cNvSpPr>
              <a:spLocks/>
            </p:cNvSpPr>
            <p:nvPr/>
          </p:nvSpPr>
          <p:spPr bwMode="auto">
            <a:xfrm>
              <a:off x="4749" y="78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3"/>
                    <a:pt x="6" y="12"/>
                  </a:cubicBezTo>
                  <a:cubicBezTo>
                    <a:pt x="24" y="2"/>
                    <a:pt x="24" y="2"/>
                    <a:pt x="24" y="2"/>
                  </a:cubicBezTo>
                  <a:cubicBezTo>
                    <a:pt x="28" y="0"/>
                    <a:pt x="33" y="2"/>
                    <a:pt x="35" y="6"/>
                  </a:cubicBezTo>
                  <a:cubicBezTo>
                    <a:pt x="39" y="14"/>
                    <a:pt x="39" y="14"/>
                    <a:pt x="39" y="14"/>
                  </a:cubicBezTo>
                  <a:cubicBezTo>
                    <a:pt x="41"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3" name="Freeform 262"/>
            <p:cNvSpPr>
              <a:spLocks/>
            </p:cNvSpPr>
            <p:nvPr/>
          </p:nvSpPr>
          <p:spPr bwMode="auto">
            <a:xfrm>
              <a:off x="4848" y="73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4"/>
                    <a:pt x="6" y="12"/>
                  </a:cubicBezTo>
                  <a:cubicBezTo>
                    <a:pt x="24" y="2"/>
                    <a:pt x="24" y="2"/>
                    <a:pt x="24" y="2"/>
                  </a:cubicBezTo>
                  <a:cubicBezTo>
                    <a:pt x="28" y="0"/>
                    <a:pt x="33" y="2"/>
                    <a:pt x="35" y="6"/>
                  </a:cubicBezTo>
                  <a:cubicBezTo>
                    <a:pt x="39" y="14"/>
                    <a:pt x="39" y="14"/>
                    <a:pt x="39" y="14"/>
                  </a:cubicBezTo>
                  <a:cubicBezTo>
                    <a:pt x="41" y="18"/>
                    <a:pt x="39" y="23"/>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5" name="Freeform 263"/>
            <p:cNvSpPr>
              <a:spLocks/>
            </p:cNvSpPr>
            <p:nvPr/>
          </p:nvSpPr>
          <p:spPr bwMode="auto">
            <a:xfrm>
              <a:off x="4947" y="684"/>
              <a:ext cx="97" cy="82"/>
            </a:xfrm>
            <a:custGeom>
              <a:avLst/>
              <a:gdLst>
                <a:gd name="T0" fmla="*/ 17 w 41"/>
                <a:gd name="T1" fmla="*/ 33 h 35"/>
                <a:gd name="T2" fmla="*/ 6 w 41"/>
                <a:gd name="T3" fmla="*/ 29 h 35"/>
                <a:gd name="T4" fmla="*/ 2 w 41"/>
                <a:gd name="T5" fmla="*/ 21 h 35"/>
                <a:gd name="T6" fmla="*/ 6 w 41"/>
                <a:gd name="T7" fmla="*/ 11 h 35"/>
                <a:gd name="T8" fmla="*/ 24 w 41"/>
                <a:gd name="T9" fmla="*/ 1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1"/>
                    <a:pt x="24" y="1"/>
                    <a:pt x="24" y="1"/>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6" name="Freeform 264"/>
            <p:cNvSpPr>
              <a:spLocks/>
            </p:cNvSpPr>
            <p:nvPr/>
          </p:nvSpPr>
          <p:spPr bwMode="auto">
            <a:xfrm>
              <a:off x="5047" y="634"/>
              <a:ext cx="94" cy="83"/>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3"/>
                    <a:pt x="6" y="29"/>
                  </a:cubicBezTo>
                  <a:cubicBezTo>
                    <a:pt x="2" y="21"/>
                    <a:pt x="2" y="21"/>
                    <a:pt x="2" y="21"/>
                  </a:cubicBezTo>
                  <a:cubicBezTo>
                    <a:pt x="0" y="17"/>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9" name="Freeform 265"/>
            <p:cNvSpPr>
              <a:spLocks/>
            </p:cNvSpPr>
            <p:nvPr/>
          </p:nvSpPr>
          <p:spPr bwMode="auto">
            <a:xfrm>
              <a:off x="5146" y="584"/>
              <a:ext cx="95" cy="83"/>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0" name="Freeform 266"/>
            <p:cNvSpPr>
              <a:spLocks/>
            </p:cNvSpPr>
            <p:nvPr/>
          </p:nvSpPr>
          <p:spPr bwMode="auto">
            <a:xfrm>
              <a:off x="4465" y="310"/>
              <a:ext cx="393" cy="232"/>
            </a:xfrm>
            <a:custGeom>
              <a:avLst/>
              <a:gdLst>
                <a:gd name="T0" fmla="*/ 150 w 166"/>
                <a:gd name="T1" fmla="*/ 2 h 98"/>
                <a:gd name="T2" fmla="*/ 150 w 166"/>
                <a:gd name="T3" fmla="*/ 2 h 98"/>
                <a:gd name="T4" fmla="*/ 149 w 166"/>
                <a:gd name="T5" fmla="*/ 2 h 98"/>
                <a:gd name="T6" fmla="*/ 131 w 166"/>
                <a:gd name="T7" fmla="*/ 12 h 98"/>
                <a:gd name="T8" fmla="*/ 24 w 166"/>
                <a:gd name="T9" fmla="*/ 65 h 98"/>
                <a:gd name="T10" fmla="*/ 23 w 166"/>
                <a:gd name="T11" fmla="*/ 66 h 98"/>
                <a:gd name="T12" fmla="*/ 5 w 166"/>
                <a:gd name="T13" fmla="*/ 74 h 98"/>
                <a:gd name="T14" fmla="*/ 2 w 166"/>
                <a:gd name="T15" fmla="*/ 85 h 98"/>
                <a:gd name="T16" fmla="*/ 6 w 166"/>
                <a:gd name="T17" fmla="*/ 93 h 98"/>
                <a:gd name="T18" fmla="*/ 17 w 166"/>
                <a:gd name="T19" fmla="*/ 96 h 98"/>
                <a:gd name="T20" fmla="*/ 34 w 166"/>
                <a:gd name="T21" fmla="*/ 88 h 98"/>
                <a:gd name="T22" fmla="*/ 35 w 166"/>
                <a:gd name="T23" fmla="*/ 87 h 98"/>
                <a:gd name="T24" fmla="*/ 142 w 166"/>
                <a:gd name="T25" fmla="*/ 34 h 98"/>
                <a:gd name="T26" fmla="*/ 161 w 166"/>
                <a:gd name="T27" fmla="*/ 24 h 98"/>
                <a:gd name="T28" fmla="*/ 161 w 166"/>
                <a:gd name="T29" fmla="*/ 24 h 98"/>
                <a:gd name="T30" fmla="*/ 161 w 166"/>
                <a:gd name="T31" fmla="*/ 24 h 98"/>
                <a:gd name="T32" fmla="*/ 164 w 166"/>
                <a:gd name="T33" fmla="*/ 14 h 98"/>
                <a:gd name="T34" fmla="*/ 160 w 166"/>
                <a:gd name="T35" fmla="*/ 6 h 98"/>
                <a:gd name="T36" fmla="*/ 150 w 166"/>
                <a:gd name="T37"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98">
                  <a:moveTo>
                    <a:pt x="150" y="2"/>
                  </a:moveTo>
                  <a:cubicBezTo>
                    <a:pt x="150" y="2"/>
                    <a:pt x="150" y="2"/>
                    <a:pt x="150" y="2"/>
                  </a:cubicBezTo>
                  <a:cubicBezTo>
                    <a:pt x="149" y="2"/>
                    <a:pt x="149" y="2"/>
                    <a:pt x="149" y="2"/>
                  </a:cubicBezTo>
                  <a:cubicBezTo>
                    <a:pt x="131" y="12"/>
                    <a:pt x="131" y="12"/>
                    <a:pt x="131" y="12"/>
                  </a:cubicBezTo>
                  <a:cubicBezTo>
                    <a:pt x="24" y="65"/>
                    <a:pt x="24" y="65"/>
                    <a:pt x="24" y="65"/>
                  </a:cubicBezTo>
                  <a:cubicBezTo>
                    <a:pt x="23" y="66"/>
                    <a:pt x="23" y="66"/>
                    <a:pt x="23" y="66"/>
                  </a:cubicBezTo>
                  <a:cubicBezTo>
                    <a:pt x="5" y="74"/>
                    <a:pt x="5" y="74"/>
                    <a:pt x="5" y="74"/>
                  </a:cubicBezTo>
                  <a:cubicBezTo>
                    <a:pt x="2" y="76"/>
                    <a:pt x="0" y="81"/>
                    <a:pt x="2" y="85"/>
                  </a:cubicBezTo>
                  <a:cubicBezTo>
                    <a:pt x="6" y="93"/>
                    <a:pt x="6" y="93"/>
                    <a:pt x="6" y="93"/>
                  </a:cubicBezTo>
                  <a:cubicBezTo>
                    <a:pt x="8" y="97"/>
                    <a:pt x="13" y="98"/>
                    <a:pt x="17" y="96"/>
                  </a:cubicBezTo>
                  <a:cubicBezTo>
                    <a:pt x="34" y="88"/>
                    <a:pt x="34" y="88"/>
                    <a:pt x="34" y="88"/>
                  </a:cubicBezTo>
                  <a:cubicBezTo>
                    <a:pt x="35" y="87"/>
                    <a:pt x="35" y="87"/>
                    <a:pt x="35" y="87"/>
                  </a:cubicBezTo>
                  <a:cubicBezTo>
                    <a:pt x="142" y="34"/>
                    <a:pt x="142" y="34"/>
                    <a:pt x="142" y="34"/>
                  </a:cubicBezTo>
                  <a:cubicBezTo>
                    <a:pt x="161" y="24"/>
                    <a:pt x="161" y="24"/>
                    <a:pt x="161" y="24"/>
                  </a:cubicBezTo>
                  <a:cubicBezTo>
                    <a:pt x="161" y="24"/>
                    <a:pt x="161" y="24"/>
                    <a:pt x="161" y="24"/>
                  </a:cubicBezTo>
                  <a:cubicBezTo>
                    <a:pt x="161" y="24"/>
                    <a:pt x="161" y="24"/>
                    <a:pt x="161" y="24"/>
                  </a:cubicBezTo>
                  <a:cubicBezTo>
                    <a:pt x="164" y="22"/>
                    <a:pt x="166" y="18"/>
                    <a:pt x="164" y="14"/>
                  </a:cubicBezTo>
                  <a:cubicBezTo>
                    <a:pt x="160" y="6"/>
                    <a:pt x="160" y="6"/>
                    <a:pt x="160" y="6"/>
                  </a:cubicBezTo>
                  <a:cubicBezTo>
                    <a:pt x="158" y="2"/>
                    <a:pt x="154" y="0"/>
                    <a:pt x="150"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1" name="Freeform 267"/>
            <p:cNvSpPr>
              <a:spLocks/>
            </p:cNvSpPr>
            <p:nvPr/>
          </p:nvSpPr>
          <p:spPr bwMode="auto">
            <a:xfrm>
              <a:off x="4243" y="757"/>
              <a:ext cx="132" cy="156"/>
            </a:xfrm>
            <a:custGeom>
              <a:avLst/>
              <a:gdLst>
                <a:gd name="T0" fmla="*/ 24 w 56"/>
                <a:gd name="T1" fmla="*/ 2 h 66"/>
                <a:gd name="T2" fmla="*/ 5 w 56"/>
                <a:gd name="T3" fmla="*/ 11 h 66"/>
                <a:gd name="T4" fmla="*/ 2 w 56"/>
                <a:gd name="T5" fmla="*/ 21 h 66"/>
                <a:gd name="T6" fmla="*/ 4 w 56"/>
                <a:gd name="T7" fmla="*/ 25 h 66"/>
                <a:gd name="T8" fmla="*/ 6 w 56"/>
                <a:gd name="T9" fmla="*/ 30 h 66"/>
                <a:gd name="T10" fmla="*/ 18 w 56"/>
                <a:gd name="T11" fmla="*/ 53 h 66"/>
                <a:gd name="T12" fmla="*/ 20 w 56"/>
                <a:gd name="T13" fmla="*/ 57 h 66"/>
                <a:gd name="T14" fmla="*/ 22 w 56"/>
                <a:gd name="T15" fmla="*/ 61 h 66"/>
                <a:gd name="T16" fmla="*/ 32 w 56"/>
                <a:gd name="T17" fmla="*/ 64 h 66"/>
                <a:gd name="T18" fmla="*/ 51 w 56"/>
                <a:gd name="T19" fmla="*/ 55 h 66"/>
                <a:gd name="T20" fmla="*/ 54 w 56"/>
                <a:gd name="T21" fmla="*/ 45 h 66"/>
                <a:gd name="T22" fmla="*/ 52 w 56"/>
                <a:gd name="T23" fmla="*/ 41 h 66"/>
                <a:gd name="T24" fmla="*/ 50 w 56"/>
                <a:gd name="T25" fmla="*/ 37 h 66"/>
                <a:gd name="T26" fmla="*/ 39 w 56"/>
                <a:gd name="T27" fmla="*/ 13 h 66"/>
                <a:gd name="T28" fmla="*/ 36 w 56"/>
                <a:gd name="T29" fmla="*/ 9 h 66"/>
                <a:gd name="T30" fmla="*/ 34 w 56"/>
                <a:gd name="T31" fmla="*/ 5 h 66"/>
                <a:gd name="T32" fmla="*/ 24 w 56"/>
                <a:gd name="T33"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6">
                  <a:moveTo>
                    <a:pt x="24" y="2"/>
                  </a:moveTo>
                  <a:cubicBezTo>
                    <a:pt x="5" y="11"/>
                    <a:pt x="5" y="11"/>
                    <a:pt x="5" y="11"/>
                  </a:cubicBezTo>
                  <a:cubicBezTo>
                    <a:pt x="2" y="13"/>
                    <a:pt x="0" y="18"/>
                    <a:pt x="2" y="21"/>
                  </a:cubicBezTo>
                  <a:cubicBezTo>
                    <a:pt x="4" y="25"/>
                    <a:pt x="4" y="25"/>
                    <a:pt x="4" y="25"/>
                  </a:cubicBezTo>
                  <a:cubicBezTo>
                    <a:pt x="6" y="30"/>
                    <a:pt x="6" y="30"/>
                    <a:pt x="6" y="30"/>
                  </a:cubicBezTo>
                  <a:cubicBezTo>
                    <a:pt x="18" y="53"/>
                    <a:pt x="18" y="53"/>
                    <a:pt x="18" y="53"/>
                  </a:cubicBezTo>
                  <a:cubicBezTo>
                    <a:pt x="20" y="57"/>
                    <a:pt x="20" y="57"/>
                    <a:pt x="20" y="57"/>
                  </a:cubicBezTo>
                  <a:cubicBezTo>
                    <a:pt x="22" y="61"/>
                    <a:pt x="22" y="61"/>
                    <a:pt x="22" y="61"/>
                  </a:cubicBezTo>
                  <a:cubicBezTo>
                    <a:pt x="24" y="65"/>
                    <a:pt x="28" y="66"/>
                    <a:pt x="32" y="64"/>
                  </a:cubicBezTo>
                  <a:cubicBezTo>
                    <a:pt x="51" y="55"/>
                    <a:pt x="51" y="55"/>
                    <a:pt x="51" y="55"/>
                  </a:cubicBezTo>
                  <a:cubicBezTo>
                    <a:pt x="55" y="53"/>
                    <a:pt x="56" y="49"/>
                    <a:pt x="54" y="45"/>
                  </a:cubicBezTo>
                  <a:cubicBezTo>
                    <a:pt x="52" y="41"/>
                    <a:pt x="52" y="41"/>
                    <a:pt x="52" y="41"/>
                  </a:cubicBezTo>
                  <a:cubicBezTo>
                    <a:pt x="50" y="37"/>
                    <a:pt x="50" y="37"/>
                    <a:pt x="50" y="37"/>
                  </a:cubicBezTo>
                  <a:cubicBezTo>
                    <a:pt x="39" y="13"/>
                    <a:pt x="39" y="13"/>
                    <a:pt x="39" y="13"/>
                  </a:cubicBezTo>
                  <a:cubicBezTo>
                    <a:pt x="36" y="9"/>
                    <a:pt x="36" y="9"/>
                    <a:pt x="36" y="9"/>
                  </a:cubicBezTo>
                  <a:cubicBezTo>
                    <a:pt x="34" y="5"/>
                    <a:pt x="34" y="5"/>
                    <a:pt x="34" y="5"/>
                  </a:cubicBezTo>
                  <a:cubicBezTo>
                    <a:pt x="33" y="1"/>
                    <a:pt x="28" y="0"/>
                    <a:pt x="24"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2" name="Freeform 268"/>
            <p:cNvSpPr>
              <a:spLocks/>
            </p:cNvSpPr>
            <p:nvPr/>
          </p:nvSpPr>
          <p:spPr bwMode="auto">
            <a:xfrm>
              <a:off x="4316" y="856"/>
              <a:ext cx="196" cy="133"/>
            </a:xfrm>
            <a:custGeom>
              <a:avLst/>
              <a:gdLst>
                <a:gd name="T0" fmla="*/ 66 w 83"/>
                <a:gd name="T1" fmla="*/ 2 h 56"/>
                <a:gd name="T2" fmla="*/ 52 w 83"/>
                <a:gd name="T3" fmla="*/ 9 h 56"/>
                <a:gd name="T4" fmla="*/ 48 w 83"/>
                <a:gd name="T5" fmla="*/ 11 h 56"/>
                <a:gd name="T6" fmla="*/ 24 w 83"/>
                <a:gd name="T7" fmla="*/ 23 h 56"/>
                <a:gd name="T8" fmla="*/ 20 w 83"/>
                <a:gd name="T9" fmla="*/ 25 h 56"/>
                <a:gd name="T10" fmla="*/ 6 w 83"/>
                <a:gd name="T11" fmla="*/ 32 h 56"/>
                <a:gd name="T12" fmla="*/ 2 w 83"/>
                <a:gd name="T13" fmla="*/ 42 h 56"/>
                <a:gd name="T14" fmla="*/ 6 w 83"/>
                <a:gd name="T15" fmla="*/ 50 h 56"/>
                <a:gd name="T16" fmla="*/ 17 w 83"/>
                <a:gd name="T17" fmla="*/ 54 h 56"/>
                <a:gd name="T18" fmla="*/ 31 w 83"/>
                <a:gd name="T19" fmla="*/ 47 h 56"/>
                <a:gd name="T20" fmla="*/ 35 w 83"/>
                <a:gd name="T21" fmla="*/ 45 h 56"/>
                <a:gd name="T22" fmla="*/ 59 w 83"/>
                <a:gd name="T23" fmla="*/ 33 h 56"/>
                <a:gd name="T24" fmla="*/ 63 w 83"/>
                <a:gd name="T25" fmla="*/ 31 h 56"/>
                <a:gd name="T26" fmla="*/ 77 w 83"/>
                <a:gd name="T27" fmla="*/ 24 h 56"/>
                <a:gd name="T28" fmla="*/ 81 w 83"/>
                <a:gd name="T29" fmla="*/ 13 h 56"/>
                <a:gd name="T30" fmla="*/ 77 w 83"/>
                <a:gd name="T31" fmla="*/ 5 h 56"/>
                <a:gd name="T32" fmla="*/ 66 w 83"/>
                <a:gd name="T3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6">
                  <a:moveTo>
                    <a:pt x="66" y="2"/>
                  </a:moveTo>
                  <a:cubicBezTo>
                    <a:pt x="52" y="9"/>
                    <a:pt x="52" y="9"/>
                    <a:pt x="52" y="9"/>
                  </a:cubicBezTo>
                  <a:cubicBezTo>
                    <a:pt x="48" y="11"/>
                    <a:pt x="48" y="11"/>
                    <a:pt x="48" y="11"/>
                  </a:cubicBezTo>
                  <a:cubicBezTo>
                    <a:pt x="24" y="23"/>
                    <a:pt x="24" y="23"/>
                    <a:pt x="24" y="23"/>
                  </a:cubicBezTo>
                  <a:cubicBezTo>
                    <a:pt x="20" y="25"/>
                    <a:pt x="20" y="25"/>
                    <a:pt x="20" y="25"/>
                  </a:cubicBezTo>
                  <a:cubicBezTo>
                    <a:pt x="6" y="32"/>
                    <a:pt x="6" y="32"/>
                    <a:pt x="6" y="32"/>
                  </a:cubicBezTo>
                  <a:cubicBezTo>
                    <a:pt x="2" y="34"/>
                    <a:pt x="0" y="38"/>
                    <a:pt x="2" y="42"/>
                  </a:cubicBezTo>
                  <a:cubicBezTo>
                    <a:pt x="6" y="50"/>
                    <a:pt x="6" y="50"/>
                    <a:pt x="6" y="50"/>
                  </a:cubicBezTo>
                  <a:cubicBezTo>
                    <a:pt x="8" y="54"/>
                    <a:pt x="13" y="56"/>
                    <a:pt x="17" y="54"/>
                  </a:cubicBezTo>
                  <a:cubicBezTo>
                    <a:pt x="31" y="47"/>
                    <a:pt x="31" y="47"/>
                    <a:pt x="31" y="47"/>
                  </a:cubicBezTo>
                  <a:cubicBezTo>
                    <a:pt x="35" y="45"/>
                    <a:pt x="35" y="45"/>
                    <a:pt x="35" y="45"/>
                  </a:cubicBezTo>
                  <a:cubicBezTo>
                    <a:pt x="59" y="33"/>
                    <a:pt x="59" y="33"/>
                    <a:pt x="59" y="33"/>
                  </a:cubicBezTo>
                  <a:cubicBezTo>
                    <a:pt x="63" y="31"/>
                    <a:pt x="63" y="31"/>
                    <a:pt x="63" y="31"/>
                  </a:cubicBezTo>
                  <a:cubicBezTo>
                    <a:pt x="77" y="24"/>
                    <a:pt x="77" y="24"/>
                    <a:pt x="77" y="24"/>
                  </a:cubicBezTo>
                  <a:cubicBezTo>
                    <a:pt x="81" y="22"/>
                    <a:pt x="83" y="17"/>
                    <a:pt x="81" y="13"/>
                  </a:cubicBezTo>
                  <a:cubicBezTo>
                    <a:pt x="77" y="5"/>
                    <a:pt x="77" y="5"/>
                    <a:pt x="77" y="5"/>
                  </a:cubicBezTo>
                  <a:cubicBezTo>
                    <a:pt x="75" y="1"/>
                    <a:pt x="70" y="0"/>
                    <a:pt x="66"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3" name="Freeform 269"/>
            <p:cNvSpPr>
              <a:spLocks/>
            </p:cNvSpPr>
            <p:nvPr/>
          </p:nvSpPr>
          <p:spPr bwMode="auto">
            <a:xfrm>
              <a:off x="4205" y="632"/>
              <a:ext cx="196" cy="134"/>
            </a:xfrm>
            <a:custGeom>
              <a:avLst/>
              <a:gdLst>
                <a:gd name="T0" fmla="*/ 66 w 83"/>
                <a:gd name="T1" fmla="*/ 2 h 57"/>
                <a:gd name="T2" fmla="*/ 48 w 83"/>
                <a:gd name="T3" fmla="*/ 12 h 57"/>
                <a:gd name="T4" fmla="*/ 24 w 83"/>
                <a:gd name="T5" fmla="*/ 23 h 57"/>
                <a:gd name="T6" fmla="*/ 15 w 83"/>
                <a:gd name="T7" fmla="*/ 28 h 57"/>
                <a:gd name="T8" fmla="*/ 6 w 83"/>
                <a:gd name="T9" fmla="*/ 32 h 57"/>
                <a:gd name="T10" fmla="*/ 2 w 83"/>
                <a:gd name="T11" fmla="*/ 43 h 57"/>
                <a:gd name="T12" fmla="*/ 6 w 83"/>
                <a:gd name="T13" fmla="*/ 51 h 57"/>
                <a:gd name="T14" fmla="*/ 17 w 83"/>
                <a:gd name="T15" fmla="*/ 55 h 57"/>
                <a:gd name="T16" fmla="*/ 26 w 83"/>
                <a:gd name="T17" fmla="*/ 50 h 57"/>
                <a:gd name="T18" fmla="*/ 35 w 83"/>
                <a:gd name="T19" fmla="*/ 45 h 57"/>
                <a:gd name="T20" fmla="*/ 59 w 83"/>
                <a:gd name="T21" fmla="*/ 34 h 57"/>
                <a:gd name="T22" fmla="*/ 77 w 83"/>
                <a:gd name="T23" fmla="*/ 24 h 57"/>
                <a:gd name="T24" fmla="*/ 81 w 83"/>
                <a:gd name="T25" fmla="*/ 14 h 57"/>
                <a:gd name="T26" fmla="*/ 77 w 83"/>
                <a:gd name="T27" fmla="*/ 6 h 57"/>
                <a:gd name="T28" fmla="*/ 66 w 83"/>
                <a:gd name="T29"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57">
                  <a:moveTo>
                    <a:pt x="66" y="2"/>
                  </a:moveTo>
                  <a:cubicBezTo>
                    <a:pt x="48" y="12"/>
                    <a:pt x="48" y="12"/>
                    <a:pt x="48" y="12"/>
                  </a:cubicBezTo>
                  <a:cubicBezTo>
                    <a:pt x="24" y="23"/>
                    <a:pt x="24" y="23"/>
                    <a:pt x="24" y="23"/>
                  </a:cubicBezTo>
                  <a:cubicBezTo>
                    <a:pt x="15" y="28"/>
                    <a:pt x="15" y="28"/>
                    <a:pt x="15" y="28"/>
                  </a:cubicBezTo>
                  <a:cubicBezTo>
                    <a:pt x="6" y="32"/>
                    <a:pt x="6" y="32"/>
                    <a:pt x="6" y="32"/>
                  </a:cubicBezTo>
                  <a:cubicBezTo>
                    <a:pt x="2" y="34"/>
                    <a:pt x="0" y="39"/>
                    <a:pt x="2" y="43"/>
                  </a:cubicBezTo>
                  <a:cubicBezTo>
                    <a:pt x="6" y="51"/>
                    <a:pt x="6" y="51"/>
                    <a:pt x="6" y="51"/>
                  </a:cubicBezTo>
                  <a:cubicBezTo>
                    <a:pt x="8" y="55"/>
                    <a:pt x="13" y="57"/>
                    <a:pt x="17" y="55"/>
                  </a:cubicBezTo>
                  <a:cubicBezTo>
                    <a:pt x="26" y="50"/>
                    <a:pt x="26" y="50"/>
                    <a:pt x="26" y="50"/>
                  </a:cubicBezTo>
                  <a:cubicBezTo>
                    <a:pt x="35" y="45"/>
                    <a:pt x="35" y="45"/>
                    <a:pt x="35" y="45"/>
                  </a:cubicBezTo>
                  <a:cubicBezTo>
                    <a:pt x="59" y="34"/>
                    <a:pt x="59" y="34"/>
                    <a:pt x="59" y="34"/>
                  </a:cubicBezTo>
                  <a:cubicBezTo>
                    <a:pt x="77" y="24"/>
                    <a:pt x="77" y="24"/>
                    <a:pt x="77" y="24"/>
                  </a:cubicBezTo>
                  <a:cubicBezTo>
                    <a:pt x="81" y="22"/>
                    <a:pt x="83" y="18"/>
                    <a:pt x="81" y="14"/>
                  </a:cubicBezTo>
                  <a:cubicBezTo>
                    <a:pt x="77" y="6"/>
                    <a:pt x="77" y="6"/>
                    <a:pt x="77" y="6"/>
                  </a:cubicBezTo>
                  <a:cubicBezTo>
                    <a:pt x="75" y="2"/>
                    <a:pt x="70" y="0"/>
                    <a:pt x="66"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4" name="Freeform 270"/>
            <p:cNvSpPr>
              <a:spLocks/>
            </p:cNvSpPr>
            <p:nvPr/>
          </p:nvSpPr>
          <p:spPr bwMode="auto">
            <a:xfrm>
              <a:off x="3876" y="594"/>
              <a:ext cx="1906" cy="1061"/>
            </a:xfrm>
            <a:custGeom>
              <a:avLst/>
              <a:gdLst>
                <a:gd name="T0" fmla="*/ 1906 w 1906"/>
                <a:gd name="T1" fmla="*/ 109 h 1061"/>
                <a:gd name="T2" fmla="*/ 0 w 1906"/>
                <a:gd name="T3" fmla="*/ 1061 h 1061"/>
                <a:gd name="T4" fmla="*/ 53 w 1906"/>
                <a:gd name="T5" fmla="*/ 759 h 1061"/>
                <a:gd name="T6" fmla="*/ 1570 w 1906"/>
                <a:gd name="T7" fmla="*/ 0 h 1061"/>
                <a:gd name="T8" fmla="*/ 1906 w 1906"/>
                <a:gd name="T9" fmla="*/ 109 h 1061"/>
              </a:gdLst>
              <a:ahLst/>
              <a:cxnLst>
                <a:cxn ang="0">
                  <a:pos x="T0" y="T1"/>
                </a:cxn>
                <a:cxn ang="0">
                  <a:pos x="T2" y="T3"/>
                </a:cxn>
                <a:cxn ang="0">
                  <a:pos x="T4" y="T5"/>
                </a:cxn>
                <a:cxn ang="0">
                  <a:pos x="T6" y="T7"/>
                </a:cxn>
                <a:cxn ang="0">
                  <a:pos x="T8" y="T9"/>
                </a:cxn>
              </a:cxnLst>
              <a:rect l="0" t="0" r="r" b="b"/>
              <a:pathLst>
                <a:path w="1906" h="1061">
                  <a:moveTo>
                    <a:pt x="1906" y="109"/>
                  </a:moveTo>
                  <a:lnTo>
                    <a:pt x="0" y="1061"/>
                  </a:lnTo>
                  <a:lnTo>
                    <a:pt x="53" y="759"/>
                  </a:lnTo>
                  <a:lnTo>
                    <a:pt x="1570" y="0"/>
                  </a:lnTo>
                  <a:lnTo>
                    <a:pt x="1906" y="109"/>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5" name="Freeform 271"/>
            <p:cNvSpPr>
              <a:spLocks/>
            </p:cNvSpPr>
            <p:nvPr/>
          </p:nvSpPr>
          <p:spPr bwMode="auto">
            <a:xfrm>
              <a:off x="3959" y="660"/>
              <a:ext cx="1660" cy="884"/>
            </a:xfrm>
            <a:custGeom>
              <a:avLst/>
              <a:gdLst>
                <a:gd name="T0" fmla="*/ 0 w 1660"/>
                <a:gd name="T1" fmla="*/ 884 h 884"/>
                <a:gd name="T2" fmla="*/ 24 w 1660"/>
                <a:gd name="T3" fmla="*/ 735 h 884"/>
                <a:gd name="T4" fmla="*/ 1492 w 1660"/>
                <a:gd name="T5" fmla="*/ 0 h 884"/>
                <a:gd name="T6" fmla="*/ 1660 w 1660"/>
                <a:gd name="T7" fmla="*/ 54 h 884"/>
                <a:gd name="T8" fmla="*/ 0 w 1660"/>
                <a:gd name="T9" fmla="*/ 884 h 884"/>
              </a:gdLst>
              <a:ahLst/>
              <a:cxnLst>
                <a:cxn ang="0">
                  <a:pos x="T0" y="T1"/>
                </a:cxn>
                <a:cxn ang="0">
                  <a:pos x="T2" y="T3"/>
                </a:cxn>
                <a:cxn ang="0">
                  <a:pos x="T4" y="T5"/>
                </a:cxn>
                <a:cxn ang="0">
                  <a:pos x="T6" y="T7"/>
                </a:cxn>
                <a:cxn ang="0">
                  <a:pos x="T8" y="T9"/>
                </a:cxn>
              </a:cxnLst>
              <a:rect l="0" t="0" r="r" b="b"/>
              <a:pathLst>
                <a:path w="1660" h="884">
                  <a:moveTo>
                    <a:pt x="0" y="884"/>
                  </a:moveTo>
                  <a:lnTo>
                    <a:pt x="24" y="735"/>
                  </a:lnTo>
                  <a:lnTo>
                    <a:pt x="1492" y="0"/>
                  </a:lnTo>
                  <a:lnTo>
                    <a:pt x="1660" y="54"/>
                  </a:lnTo>
                  <a:lnTo>
                    <a:pt x="0" y="884"/>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6" name="Freeform 272"/>
            <p:cNvSpPr>
              <a:spLocks/>
            </p:cNvSpPr>
            <p:nvPr/>
          </p:nvSpPr>
          <p:spPr bwMode="auto">
            <a:xfrm>
              <a:off x="4181" y="234"/>
              <a:ext cx="450" cy="324"/>
            </a:xfrm>
            <a:custGeom>
              <a:avLst/>
              <a:gdLst>
                <a:gd name="T0" fmla="*/ 188 w 190"/>
                <a:gd name="T1" fmla="*/ 52 h 137"/>
                <a:gd name="T2" fmla="*/ 186 w 190"/>
                <a:gd name="T3" fmla="*/ 59 h 137"/>
                <a:gd name="T4" fmla="*/ 33 w 190"/>
                <a:gd name="T5" fmla="*/ 136 h 137"/>
                <a:gd name="T6" fmla="*/ 26 w 190"/>
                <a:gd name="T7" fmla="*/ 133 h 137"/>
                <a:gd name="T8" fmla="*/ 2 w 190"/>
                <a:gd name="T9" fmla="*/ 85 h 137"/>
                <a:gd name="T10" fmla="*/ 4 w 190"/>
                <a:gd name="T11" fmla="*/ 78 h 137"/>
                <a:gd name="T12" fmla="*/ 157 w 190"/>
                <a:gd name="T13" fmla="*/ 2 h 137"/>
                <a:gd name="T14" fmla="*/ 164 w 190"/>
                <a:gd name="T15" fmla="*/ 4 h 137"/>
                <a:gd name="T16" fmla="*/ 188 w 190"/>
                <a:gd name="T17" fmla="*/ 5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137">
                  <a:moveTo>
                    <a:pt x="188" y="52"/>
                  </a:moveTo>
                  <a:cubicBezTo>
                    <a:pt x="190" y="55"/>
                    <a:pt x="189" y="58"/>
                    <a:pt x="186" y="59"/>
                  </a:cubicBezTo>
                  <a:cubicBezTo>
                    <a:pt x="33" y="136"/>
                    <a:pt x="33" y="136"/>
                    <a:pt x="33" y="136"/>
                  </a:cubicBezTo>
                  <a:cubicBezTo>
                    <a:pt x="30" y="137"/>
                    <a:pt x="27" y="136"/>
                    <a:pt x="26" y="133"/>
                  </a:cubicBezTo>
                  <a:cubicBezTo>
                    <a:pt x="2" y="85"/>
                    <a:pt x="2" y="85"/>
                    <a:pt x="2" y="85"/>
                  </a:cubicBezTo>
                  <a:cubicBezTo>
                    <a:pt x="0" y="83"/>
                    <a:pt x="1" y="80"/>
                    <a:pt x="4" y="78"/>
                  </a:cubicBezTo>
                  <a:cubicBezTo>
                    <a:pt x="157" y="2"/>
                    <a:pt x="157" y="2"/>
                    <a:pt x="157" y="2"/>
                  </a:cubicBezTo>
                  <a:cubicBezTo>
                    <a:pt x="160" y="0"/>
                    <a:pt x="163" y="1"/>
                    <a:pt x="164" y="4"/>
                  </a:cubicBezTo>
                  <a:lnTo>
                    <a:pt x="188" y="52"/>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7" name="Freeform 273"/>
            <p:cNvSpPr>
              <a:spLocks/>
            </p:cNvSpPr>
            <p:nvPr/>
          </p:nvSpPr>
          <p:spPr bwMode="auto">
            <a:xfrm>
              <a:off x="3876" y="703"/>
              <a:ext cx="1927" cy="995"/>
            </a:xfrm>
            <a:custGeom>
              <a:avLst/>
              <a:gdLst>
                <a:gd name="T0" fmla="*/ 1927 w 1927"/>
                <a:gd name="T1" fmla="*/ 42 h 995"/>
                <a:gd name="T2" fmla="*/ 22 w 1927"/>
                <a:gd name="T3" fmla="*/ 995 h 995"/>
                <a:gd name="T4" fmla="*/ 0 w 1927"/>
                <a:gd name="T5" fmla="*/ 952 h 995"/>
                <a:gd name="T6" fmla="*/ 1906 w 1927"/>
                <a:gd name="T7" fmla="*/ 0 h 995"/>
                <a:gd name="T8" fmla="*/ 1927 w 1927"/>
                <a:gd name="T9" fmla="*/ 42 h 995"/>
              </a:gdLst>
              <a:ahLst/>
              <a:cxnLst>
                <a:cxn ang="0">
                  <a:pos x="T0" y="T1"/>
                </a:cxn>
                <a:cxn ang="0">
                  <a:pos x="T2" y="T3"/>
                </a:cxn>
                <a:cxn ang="0">
                  <a:pos x="T4" y="T5"/>
                </a:cxn>
                <a:cxn ang="0">
                  <a:pos x="T6" y="T7"/>
                </a:cxn>
                <a:cxn ang="0">
                  <a:pos x="T8" y="T9"/>
                </a:cxn>
              </a:cxnLst>
              <a:rect l="0" t="0" r="r" b="b"/>
              <a:pathLst>
                <a:path w="1927" h="995">
                  <a:moveTo>
                    <a:pt x="1927" y="42"/>
                  </a:moveTo>
                  <a:lnTo>
                    <a:pt x="22" y="995"/>
                  </a:lnTo>
                  <a:lnTo>
                    <a:pt x="0" y="952"/>
                  </a:lnTo>
                  <a:lnTo>
                    <a:pt x="1906" y="0"/>
                  </a:lnTo>
                  <a:lnTo>
                    <a:pt x="1927" y="4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8" name="Freeform 274"/>
            <p:cNvSpPr>
              <a:spLocks/>
            </p:cNvSpPr>
            <p:nvPr/>
          </p:nvSpPr>
          <p:spPr bwMode="auto">
            <a:xfrm>
              <a:off x="4047" y="1213"/>
              <a:ext cx="392" cy="248"/>
            </a:xfrm>
            <a:custGeom>
              <a:avLst/>
              <a:gdLst>
                <a:gd name="T0" fmla="*/ 392 w 392"/>
                <a:gd name="T1" fmla="*/ 52 h 248"/>
                <a:gd name="T2" fmla="*/ 0 w 392"/>
                <a:gd name="T3" fmla="*/ 248 h 248"/>
                <a:gd name="T4" fmla="*/ 12 w 392"/>
                <a:gd name="T5" fmla="*/ 182 h 248"/>
                <a:gd name="T6" fmla="*/ 376 w 392"/>
                <a:gd name="T7" fmla="*/ 0 h 248"/>
                <a:gd name="T8" fmla="*/ 392 w 392"/>
                <a:gd name="T9" fmla="*/ 52 h 248"/>
              </a:gdLst>
              <a:ahLst/>
              <a:cxnLst>
                <a:cxn ang="0">
                  <a:pos x="T0" y="T1"/>
                </a:cxn>
                <a:cxn ang="0">
                  <a:pos x="T2" y="T3"/>
                </a:cxn>
                <a:cxn ang="0">
                  <a:pos x="T4" y="T5"/>
                </a:cxn>
                <a:cxn ang="0">
                  <a:pos x="T6" y="T7"/>
                </a:cxn>
                <a:cxn ang="0">
                  <a:pos x="T8" y="T9"/>
                </a:cxn>
              </a:cxnLst>
              <a:rect l="0" t="0" r="r" b="b"/>
              <a:pathLst>
                <a:path w="392" h="248">
                  <a:moveTo>
                    <a:pt x="392" y="52"/>
                  </a:moveTo>
                  <a:lnTo>
                    <a:pt x="0" y="248"/>
                  </a:lnTo>
                  <a:lnTo>
                    <a:pt x="12" y="182"/>
                  </a:lnTo>
                  <a:lnTo>
                    <a:pt x="376" y="0"/>
                  </a:lnTo>
                  <a:lnTo>
                    <a:pt x="392" y="52"/>
                  </a:ln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9" name="Freeform 275"/>
            <p:cNvSpPr>
              <a:spLocks/>
            </p:cNvSpPr>
            <p:nvPr/>
          </p:nvSpPr>
          <p:spPr bwMode="auto">
            <a:xfrm>
              <a:off x="5049" y="717"/>
              <a:ext cx="423" cy="229"/>
            </a:xfrm>
            <a:custGeom>
              <a:avLst/>
              <a:gdLst>
                <a:gd name="T0" fmla="*/ 33 w 423"/>
                <a:gd name="T1" fmla="*/ 229 h 229"/>
                <a:gd name="T2" fmla="*/ 423 w 423"/>
                <a:gd name="T3" fmla="*/ 33 h 229"/>
                <a:gd name="T4" fmla="*/ 364 w 423"/>
                <a:gd name="T5" fmla="*/ 0 h 229"/>
                <a:gd name="T6" fmla="*/ 0 w 423"/>
                <a:gd name="T7" fmla="*/ 184 h 229"/>
                <a:gd name="T8" fmla="*/ 33 w 423"/>
                <a:gd name="T9" fmla="*/ 229 h 229"/>
              </a:gdLst>
              <a:ahLst/>
              <a:cxnLst>
                <a:cxn ang="0">
                  <a:pos x="T0" y="T1"/>
                </a:cxn>
                <a:cxn ang="0">
                  <a:pos x="T2" y="T3"/>
                </a:cxn>
                <a:cxn ang="0">
                  <a:pos x="T4" y="T5"/>
                </a:cxn>
                <a:cxn ang="0">
                  <a:pos x="T6" y="T7"/>
                </a:cxn>
                <a:cxn ang="0">
                  <a:pos x="T8" y="T9"/>
                </a:cxn>
              </a:cxnLst>
              <a:rect l="0" t="0" r="r" b="b"/>
              <a:pathLst>
                <a:path w="423" h="229">
                  <a:moveTo>
                    <a:pt x="33" y="229"/>
                  </a:moveTo>
                  <a:lnTo>
                    <a:pt x="423" y="33"/>
                  </a:lnTo>
                  <a:lnTo>
                    <a:pt x="364" y="0"/>
                  </a:lnTo>
                  <a:lnTo>
                    <a:pt x="0" y="184"/>
                  </a:lnTo>
                  <a:lnTo>
                    <a:pt x="33" y="229"/>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0" name="Freeform 276"/>
            <p:cNvSpPr>
              <a:spLocks/>
            </p:cNvSpPr>
            <p:nvPr/>
          </p:nvSpPr>
          <p:spPr bwMode="auto">
            <a:xfrm>
              <a:off x="4456" y="913"/>
              <a:ext cx="565" cy="286"/>
            </a:xfrm>
            <a:custGeom>
              <a:avLst/>
              <a:gdLst>
                <a:gd name="T0" fmla="*/ 565 w 565"/>
                <a:gd name="T1" fmla="*/ 5 h 286"/>
                <a:gd name="T2" fmla="*/ 2 w 565"/>
                <a:gd name="T3" fmla="*/ 286 h 286"/>
                <a:gd name="T4" fmla="*/ 0 w 565"/>
                <a:gd name="T5" fmla="*/ 281 h 286"/>
                <a:gd name="T6" fmla="*/ 562 w 565"/>
                <a:gd name="T7" fmla="*/ 0 h 286"/>
                <a:gd name="T8" fmla="*/ 565 w 565"/>
                <a:gd name="T9" fmla="*/ 5 h 286"/>
              </a:gdLst>
              <a:ahLst/>
              <a:cxnLst>
                <a:cxn ang="0">
                  <a:pos x="T0" y="T1"/>
                </a:cxn>
                <a:cxn ang="0">
                  <a:pos x="T2" y="T3"/>
                </a:cxn>
                <a:cxn ang="0">
                  <a:pos x="T4" y="T5"/>
                </a:cxn>
                <a:cxn ang="0">
                  <a:pos x="T6" y="T7"/>
                </a:cxn>
                <a:cxn ang="0">
                  <a:pos x="T8" y="T9"/>
                </a:cxn>
              </a:cxnLst>
              <a:rect l="0" t="0" r="r" b="b"/>
              <a:pathLst>
                <a:path w="565" h="286">
                  <a:moveTo>
                    <a:pt x="565" y="5"/>
                  </a:moveTo>
                  <a:lnTo>
                    <a:pt x="2" y="286"/>
                  </a:lnTo>
                  <a:lnTo>
                    <a:pt x="0" y="281"/>
                  </a:lnTo>
                  <a:lnTo>
                    <a:pt x="562" y="0"/>
                  </a:lnTo>
                  <a:lnTo>
                    <a:pt x="565" y="5"/>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1" name="Freeform 277"/>
            <p:cNvSpPr>
              <a:spLocks/>
            </p:cNvSpPr>
            <p:nvPr/>
          </p:nvSpPr>
          <p:spPr bwMode="auto">
            <a:xfrm>
              <a:off x="4460" y="927"/>
              <a:ext cx="575" cy="293"/>
            </a:xfrm>
            <a:custGeom>
              <a:avLst/>
              <a:gdLst>
                <a:gd name="T0" fmla="*/ 575 w 575"/>
                <a:gd name="T1" fmla="*/ 7 h 293"/>
                <a:gd name="T2" fmla="*/ 3 w 575"/>
                <a:gd name="T3" fmla="*/ 293 h 293"/>
                <a:gd name="T4" fmla="*/ 0 w 575"/>
                <a:gd name="T5" fmla="*/ 286 h 293"/>
                <a:gd name="T6" fmla="*/ 573 w 575"/>
                <a:gd name="T7" fmla="*/ 0 h 293"/>
                <a:gd name="T8" fmla="*/ 575 w 575"/>
                <a:gd name="T9" fmla="*/ 7 h 293"/>
              </a:gdLst>
              <a:ahLst/>
              <a:cxnLst>
                <a:cxn ang="0">
                  <a:pos x="T0" y="T1"/>
                </a:cxn>
                <a:cxn ang="0">
                  <a:pos x="T2" y="T3"/>
                </a:cxn>
                <a:cxn ang="0">
                  <a:pos x="T4" y="T5"/>
                </a:cxn>
                <a:cxn ang="0">
                  <a:pos x="T6" y="T7"/>
                </a:cxn>
                <a:cxn ang="0">
                  <a:pos x="T8" y="T9"/>
                </a:cxn>
              </a:cxnLst>
              <a:rect l="0" t="0" r="r" b="b"/>
              <a:pathLst>
                <a:path w="575" h="293">
                  <a:moveTo>
                    <a:pt x="575" y="7"/>
                  </a:moveTo>
                  <a:lnTo>
                    <a:pt x="3" y="293"/>
                  </a:lnTo>
                  <a:lnTo>
                    <a:pt x="0" y="286"/>
                  </a:lnTo>
                  <a:lnTo>
                    <a:pt x="573" y="0"/>
                  </a:lnTo>
                  <a:lnTo>
                    <a:pt x="575" y="7"/>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2" name="Freeform 278"/>
            <p:cNvSpPr>
              <a:spLocks/>
            </p:cNvSpPr>
            <p:nvPr/>
          </p:nvSpPr>
          <p:spPr bwMode="auto">
            <a:xfrm>
              <a:off x="4468" y="944"/>
              <a:ext cx="586" cy="295"/>
            </a:xfrm>
            <a:custGeom>
              <a:avLst/>
              <a:gdLst>
                <a:gd name="T0" fmla="*/ 586 w 586"/>
                <a:gd name="T1" fmla="*/ 4 h 295"/>
                <a:gd name="T2" fmla="*/ 2 w 586"/>
                <a:gd name="T3" fmla="*/ 295 h 295"/>
                <a:gd name="T4" fmla="*/ 0 w 586"/>
                <a:gd name="T5" fmla="*/ 290 h 295"/>
                <a:gd name="T6" fmla="*/ 583 w 586"/>
                <a:gd name="T7" fmla="*/ 0 h 295"/>
                <a:gd name="T8" fmla="*/ 586 w 586"/>
                <a:gd name="T9" fmla="*/ 4 h 295"/>
              </a:gdLst>
              <a:ahLst/>
              <a:cxnLst>
                <a:cxn ang="0">
                  <a:pos x="T0" y="T1"/>
                </a:cxn>
                <a:cxn ang="0">
                  <a:pos x="T2" y="T3"/>
                </a:cxn>
                <a:cxn ang="0">
                  <a:pos x="T4" y="T5"/>
                </a:cxn>
                <a:cxn ang="0">
                  <a:pos x="T6" y="T7"/>
                </a:cxn>
                <a:cxn ang="0">
                  <a:pos x="T8" y="T9"/>
                </a:cxn>
              </a:cxnLst>
              <a:rect l="0" t="0" r="r" b="b"/>
              <a:pathLst>
                <a:path w="586" h="295">
                  <a:moveTo>
                    <a:pt x="586" y="4"/>
                  </a:moveTo>
                  <a:lnTo>
                    <a:pt x="2" y="295"/>
                  </a:lnTo>
                  <a:lnTo>
                    <a:pt x="0" y="290"/>
                  </a:lnTo>
                  <a:lnTo>
                    <a:pt x="583" y="0"/>
                  </a:lnTo>
                  <a:lnTo>
                    <a:pt x="586" y="4"/>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3" name="Freeform 279"/>
            <p:cNvSpPr>
              <a:spLocks/>
            </p:cNvSpPr>
            <p:nvPr/>
          </p:nvSpPr>
          <p:spPr bwMode="auto">
            <a:xfrm>
              <a:off x="4470" y="956"/>
              <a:ext cx="600" cy="302"/>
            </a:xfrm>
            <a:custGeom>
              <a:avLst/>
              <a:gdLst>
                <a:gd name="T0" fmla="*/ 600 w 600"/>
                <a:gd name="T1" fmla="*/ 4 h 302"/>
                <a:gd name="T2" fmla="*/ 2 w 600"/>
                <a:gd name="T3" fmla="*/ 302 h 302"/>
                <a:gd name="T4" fmla="*/ 0 w 600"/>
                <a:gd name="T5" fmla="*/ 297 h 302"/>
                <a:gd name="T6" fmla="*/ 596 w 600"/>
                <a:gd name="T7" fmla="*/ 0 h 302"/>
                <a:gd name="T8" fmla="*/ 600 w 600"/>
                <a:gd name="T9" fmla="*/ 4 h 302"/>
              </a:gdLst>
              <a:ahLst/>
              <a:cxnLst>
                <a:cxn ang="0">
                  <a:pos x="T0" y="T1"/>
                </a:cxn>
                <a:cxn ang="0">
                  <a:pos x="T2" y="T3"/>
                </a:cxn>
                <a:cxn ang="0">
                  <a:pos x="T4" y="T5"/>
                </a:cxn>
                <a:cxn ang="0">
                  <a:pos x="T6" y="T7"/>
                </a:cxn>
                <a:cxn ang="0">
                  <a:pos x="T8" y="T9"/>
                </a:cxn>
              </a:cxnLst>
              <a:rect l="0" t="0" r="r" b="b"/>
              <a:pathLst>
                <a:path w="600" h="302">
                  <a:moveTo>
                    <a:pt x="600" y="4"/>
                  </a:moveTo>
                  <a:lnTo>
                    <a:pt x="2" y="302"/>
                  </a:lnTo>
                  <a:lnTo>
                    <a:pt x="0" y="297"/>
                  </a:lnTo>
                  <a:lnTo>
                    <a:pt x="596" y="0"/>
                  </a:lnTo>
                  <a:lnTo>
                    <a:pt x="600" y="4"/>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4" name="Freeform 280"/>
            <p:cNvSpPr>
              <a:spLocks/>
            </p:cNvSpPr>
            <p:nvPr/>
          </p:nvSpPr>
          <p:spPr bwMode="auto">
            <a:xfrm>
              <a:off x="4196" y="294"/>
              <a:ext cx="442" cy="231"/>
            </a:xfrm>
            <a:custGeom>
              <a:avLst/>
              <a:gdLst>
                <a:gd name="T0" fmla="*/ 7 w 442"/>
                <a:gd name="T1" fmla="*/ 231 h 231"/>
                <a:gd name="T2" fmla="*/ 0 w 442"/>
                <a:gd name="T3" fmla="*/ 219 h 231"/>
                <a:gd name="T4" fmla="*/ 437 w 442"/>
                <a:gd name="T5" fmla="*/ 0 h 231"/>
                <a:gd name="T6" fmla="*/ 442 w 442"/>
                <a:gd name="T7" fmla="*/ 9 h 231"/>
                <a:gd name="T8" fmla="*/ 7 w 442"/>
                <a:gd name="T9" fmla="*/ 231 h 231"/>
              </a:gdLst>
              <a:ahLst/>
              <a:cxnLst>
                <a:cxn ang="0">
                  <a:pos x="T0" y="T1"/>
                </a:cxn>
                <a:cxn ang="0">
                  <a:pos x="T2" y="T3"/>
                </a:cxn>
                <a:cxn ang="0">
                  <a:pos x="T4" y="T5"/>
                </a:cxn>
                <a:cxn ang="0">
                  <a:pos x="T6" y="T7"/>
                </a:cxn>
                <a:cxn ang="0">
                  <a:pos x="T8" y="T9"/>
                </a:cxn>
              </a:cxnLst>
              <a:rect l="0" t="0" r="r" b="b"/>
              <a:pathLst>
                <a:path w="442" h="231">
                  <a:moveTo>
                    <a:pt x="7" y="231"/>
                  </a:moveTo>
                  <a:lnTo>
                    <a:pt x="0" y="219"/>
                  </a:lnTo>
                  <a:lnTo>
                    <a:pt x="437" y="0"/>
                  </a:lnTo>
                  <a:lnTo>
                    <a:pt x="442" y="9"/>
                  </a:lnTo>
                  <a:lnTo>
                    <a:pt x="7" y="23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5" name="Freeform 281"/>
            <p:cNvSpPr>
              <a:spLocks/>
            </p:cNvSpPr>
            <p:nvPr/>
          </p:nvSpPr>
          <p:spPr bwMode="auto">
            <a:xfrm>
              <a:off x="2129" y="799"/>
              <a:ext cx="357" cy="584"/>
            </a:xfrm>
            <a:custGeom>
              <a:avLst/>
              <a:gdLst>
                <a:gd name="T0" fmla="*/ 151 w 151"/>
                <a:gd name="T1" fmla="*/ 227 h 247"/>
                <a:gd name="T2" fmla="*/ 131 w 151"/>
                <a:gd name="T3" fmla="*/ 247 h 247"/>
                <a:gd name="T4" fmla="*/ 20 w 151"/>
                <a:gd name="T5" fmla="*/ 247 h 247"/>
                <a:gd name="T6" fmla="*/ 0 w 151"/>
                <a:gd name="T7" fmla="*/ 227 h 247"/>
                <a:gd name="T8" fmla="*/ 0 w 151"/>
                <a:gd name="T9" fmla="*/ 20 h 247"/>
                <a:gd name="T10" fmla="*/ 20 w 151"/>
                <a:gd name="T11" fmla="*/ 0 h 247"/>
                <a:gd name="T12" fmla="*/ 131 w 151"/>
                <a:gd name="T13" fmla="*/ 0 h 247"/>
                <a:gd name="T14" fmla="*/ 151 w 151"/>
                <a:gd name="T15" fmla="*/ 20 h 247"/>
                <a:gd name="T16" fmla="*/ 151 w 151"/>
                <a:gd name="T17" fmla="*/ 22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47">
                  <a:moveTo>
                    <a:pt x="151" y="227"/>
                  </a:moveTo>
                  <a:cubicBezTo>
                    <a:pt x="151" y="238"/>
                    <a:pt x="142" y="247"/>
                    <a:pt x="131" y="247"/>
                  </a:cubicBezTo>
                  <a:cubicBezTo>
                    <a:pt x="20" y="247"/>
                    <a:pt x="20" y="247"/>
                    <a:pt x="20" y="247"/>
                  </a:cubicBezTo>
                  <a:cubicBezTo>
                    <a:pt x="9" y="247"/>
                    <a:pt x="0" y="238"/>
                    <a:pt x="0" y="227"/>
                  </a:cubicBezTo>
                  <a:cubicBezTo>
                    <a:pt x="0" y="20"/>
                    <a:pt x="0" y="20"/>
                    <a:pt x="0" y="20"/>
                  </a:cubicBezTo>
                  <a:cubicBezTo>
                    <a:pt x="0" y="9"/>
                    <a:pt x="9" y="0"/>
                    <a:pt x="20" y="0"/>
                  </a:cubicBezTo>
                  <a:cubicBezTo>
                    <a:pt x="131" y="0"/>
                    <a:pt x="131" y="0"/>
                    <a:pt x="131" y="0"/>
                  </a:cubicBezTo>
                  <a:cubicBezTo>
                    <a:pt x="142" y="0"/>
                    <a:pt x="151" y="9"/>
                    <a:pt x="151" y="20"/>
                  </a:cubicBezTo>
                  <a:lnTo>
                    <a:pt x="151" y="227"/>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6" name="Freeform 282"/>
            <p:cNvSpPr>
              <a:spLocks/>
            </p:cNvSpPr>
            <p:nvPr/>
          </p:nvSpPr>
          <p:spPr bwMode="auto">
            <a:xfrm>
              <a:off x="2129" y="799"/>
              <a:ext cx="334" cy="561"/>
            </a:xfrm>
            <a:custGeom>
              <a:avLst/>
              <a:gdLst>
                <a:gd name="T0" fmla="*/ 131 w 141"/>
                <a:gd name="T1" fmla="*/ 0 h 237"/>
                <a:gd name="T2" fmla="*/ 20 w 141"/>
                <a:gd name="T3" fmla="*/ 0 h 237"/>
                <a:gd name="T4" fmla="*/ 0 w 141"/>
                <a:gd name="T5" fmla="*/ 20 h 237"/>
                <a:gd name="T6" fmla="*/ 0 w 141"/>
                <a:gd name="T7" fmla="*/ 227 h 237"/>
                <a:gd name="T8" fmla="*/ 3 w 141"/>
                <a:gd name="T9" fmla="*/ 237 h 237"/>
                <a:gd name="T10" fmla="*/ 141 w 141"/>
                <a:gd name="T11" fmla="*/ 3 h 237"/>
                <a:gd name="T12" fmla="*/ 131 w 141"/>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141" h="237">
                  <a:moveTo>
                    <a:pt x="131" y="0"/>
                  </a:moveTo>
                  <a:cubicBezTo>
                    <a:pt x="20" y="0"/>
                    <a:pt x="20" y="0"/>
                    <a:pt x="20" y="0"/>
                  </a:cubicBezTo>
                  <a:cubicBezTo>
                    <a:pt x="9" y="0"/>
                    <a:pt x="0" y="9"/>
                    <a:pt x="0" y="20"/>
                  </a:cubicBezTo>
                  <a:cubicBezTo>
                    <a:pt x="0" y="227"/>
                    <a:pt x="0" y="227"/>
                    <a:pt x="0" y="227"/>
                  </a:cubicBezTo>
                  <a:cubicBezTo>
                    <a:pt x="0" y="231"/>
                    <a:pt x="1" y="234"/>
                    <a:pt x="3" y="237"/>
                  </a:cubicBezTo>
                  <a:cubicBezTo>
                    <a:pt x="141" y="3"/>
                    <a:pt x="141" y="3"/>
                    <a:pt x="141" y="3"/>
                  </a:cubicBezTo>
                  <a:cubicBezTo>
                    <a:pt x="138" y="1"/>
                    <a:pt x="135" y="0"/>
                    <a:pt x="131" y="0"/>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7" name="Freeform 283"/>
            <p:cNvSpPr>
              <a:spLocks/>
            </p:cNvSpPr>
            <p:nvPr/>
          </p:nvSpPr>
          <p:spPr bwMode="auto">
            <a:xfrm>
              <a:off x="3709" y="78"/>
              <a:ext cx="30" cy="17"/>
            </a:xfrm>
            <a:custGeom>
              <a:avLst/>
              <a:gdLst>
                <a:gd name="T0" fmla="*/ 13 w 13"/>
                <a:gd name="T1" fmla="*/ 1 h 7"/>
                <a:gd name="T2" fmla="*/ 12 w 13"/>
                <a:gd name="T3" fmla="*/ 3 h 7"/>
                <a:gd name="T4" fmla="*/ 3 w 13"/>
                <a:gd name="T5" fmla="*/ 7 h 7"/>
                <a:gd name="T6" fmla="*/ 1 w 13"/>
                <a:gd name="T7" fmla="*/ 6 h 7"/>
                <a:gd name="T8" fmla="*/ 1 w 13"/>
                <a:gd name="T9" fmla="*/ 6 h 7"/>
                <a:gd name="T10" fmla="*/ 2 w 13"/>
                <a:gd name="T11" fmla="*/ 4 h 7"/>
                <a:gd name="T12" fmla="*/ 11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1"/>
                    <a:pt x="13" y="2"/>
                    <a:pt x="12" y="3"/>
                  </a:cubicBezTo>
                  <a:cubicBezTo>
                    <a:pt x="3" y="7"/>
                    <a:pt x="3" y="7"/>
                    <a:pt x="3" y="7"/>
                  </a:cubicBezTo>
                  <a:cubicBezTo>
                    <a:pt x="2" y="7"/>
                    <a:pt x="1" y="7"/>
                    <a:pt x="1" y="6"/>
                  </a:cubicBezTo>
                  <a:cubicBezTo>
                    <a:pt x="1" y="6"/>
                    <a:pt x="1" y="6"/>
                    <a:pt x="1" y="6"/>
                  </a:cubicBezTo>
                  <a:cubicBezTo>
                    <a:pt x="0" y="6"/>
                    <a:pt x="1" y="5"/>
                    <a:pt x="2" y="4"/>
                  </a:cubicBezTo>
                  <a:cubicBezTo>
                    <a:pt x="11" y="0"/>
                    <a:pt x="11" y="0"/>
                    <a:pt x="11" y="0"/>
                  </a:cubicBezTo>
                  <a:cubicBezTo>
                    <a:pt x="12" y="0"/>
                    <a:pt x="13" y="0"/>
                    <a:pt x="13"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8" name="Freeform 284"/>
            <p:cNvSpPr>
              <a:spLocks/>
            </p:cNvSpPr>
            <p:nvPr/>
          </p:nvSpPr>
          <p:spPr bwMode="auto">
            <a:xfrm>
              <a:off x="4300" y="-264"/>
              <a:ext cx="42" cy="56"/>
            </a:xfrm>
            <a:custGeom>
              <a:avLst/>
              <a:gdLst>
                <a:gd name="T0" fmla="*/ 42 w 42"/>
                <a:gd name="T1" fmla="*/ 40 h 56"/>
                <a:gd name="T2" fmla="*/ 7 w 42"/>
                <a:gd name="T3" fmla="*/ 56 h 56"/>
                <a:gd name="T4" fmla="*/ 0 w 42"/>
                <a:gd name="T5" fmla="*/ 11 h 56"/>
                <a:gd name="T6" fmla="*/ 26 w 42"/>
                <a:gd name="T7" fmla="*/ 0 h 56"/>
                <a:gd name="T8" fmla="*/ 42 w 42"/>
                <a:gd name="T9" fmla="*/ 40 h 56"/>
              </a:gdLst>
              <a:ahLst/>
              <a:cxnLst>
                <a:cxn ang="0">
                  <a:pos x="T0" y="T1"/>
                </a:cxn>
                <a:cxn ang="0">
                  <a:pos x="T2" y="T3"/>
                </a:cxn>
                <a:cxn ang="0">
                  <a:pos x="T4" y="T5"/>
                </a:cxn>
                <a:cxn ang="0">
                  <a:pos x="T6" y="T7"/>
                </a:cxn>
                <a:cxn ang="0">
                  <a:pos x="T8" y="T9"/>
                </a:cxn>
              </a:cxnLst>
              <a:rect l="0" t="0" r="r" b="b"/>
              <a:pathLst>
                <a:path w="42" h="56">
                  <a:moveTo>
                    <a:pt x="42" y="40"/>
                  </a:moveTo>
                  <a:lnTo>
                    <a:pt x="7" y="56"/>
                  </a:lnTo>
                  <a:lnTo>
                    <a:pt x="0" y="11"/>
                  </a:lnTo>
                  <a:lnTo>
                    <a:pt x="26" y="0"/>
                  </a:lnTo>
                  <a:lnTo>
                    <a:pt x="42" y="40"/>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9" name="Freeform 285"/>
            <p:cNvSpPr>
              <a:spLocks/>
            </p:cNvSpPr>
            <p:nvPr/>
          </p:nvSpPr>
          <p:spPr bwMode="auto">
            <a:xfrm>
              <a:off x="4125" y="-253"/>
              <a:ext cx="189" cy="97"/>
            </a:xfrm>
            <a:custGeom>
              <a:avLst/>
              <a:gdLst>
                <a:gd name="T0" fmla="*/ 79 w 80"/>
                <a:gd name="T1" fmla="*/ 3 h 41"/>
                <a:gd name="T2" fmla="*/ 77 w 80"/>
                <a:gd name="T3" fmla="*/ 8 h 41"/>
                <a:gd name="T4" fmla="*/ 7 w 80"/>
                <a:gd name="T5" fmla="*/ 40 h 41"/>
                <a:gd name="T6" fmla="*/ 1 w 80"/>
                <a:gd name="T7" fmla="*/ 38 h 41"/>
                <a:gd name="T8" fmla="*/ 1 w 80"/>
                <a:gd name="T9" fmla="*/ 38 h 41"/>
                <a:gd name="T10" fmla="*/ 3 w 80"/>
                <a:gd name="T11" fmla="*/ 33 h 41"/>
                <a:gd name="T12" fmla="*/ 73 w 80"/>
                <a:gd name="T13" fmla="*/ 1 h 41"/>
                <a:gd name="T14" fmla="*/ 79 w 80"/>
                <a:gd name="T15" fmla="*/ 3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1">
                  <a:moveTo>
                    <a:pt x="79" y="3"/>
                  </a:moveTo>
                  <a:cubicBezTo>
                    <a:pt x="80" y="5"/>
                    <a:pt x="79" y="7"/>
                    <a:pt x="77" y="8"/>
                  </a:cubicBezTo>
                  <a:cubicBezTo>
                    <a:pt x="7" y="40"/>
                    <a:pt x="7" y="40"/>
                    <a:pt x="7" y="40"/>
                  </a:cubicBezTo>
                  <a:cubicBezTo>
                    <a:pt x="5" y="41"/>
                    <a:pt x="2" y="40"/>
                    <a:pt x="1" y="38"/>
                  </a:cubicBezTo>
                  <a:cubicBezTo>
                    <a:pt x="1" y="38"/>
                    <a:pt x="1" y="38"/>
                    <a:pt x="1" y="38"/>
                  </a:cubicBezTo>
                  <a:cubicBezTo>
                    <a:pt x="0" y="36"/>
                    <a:pt x="1" y="34"/>
                    <a:pt x="3" y="33"/>
                  </a:cubicBezTo>
                  <a:cubicBezTo>
                    <a:pt x="73" y="1"/>
                    <a:pt x="73" y="1"/>
                    <a:pt x="73" y="1"/>
                  </a:cubicBezTo>
                  <a:cubicBezTo>
                    <a:pt x="75" y="0"/>
                    <a:pt x="78" y="1"/>
                    <a:pt x="79" y="3"/>
                  </a:cubicBez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0" name="Freeform 286"/>
            <p:cNvSpPr>
              <a:spLocks/>
            </p:cNvSpPr>
            <p:nvPr/>
          </p:nvSpPr>
          <p:spPr bwMode="auto">
            <a:xfrm>
              <a:off x="3720" y="-241"/>
              <a:ext cx="677" cy="341"/>
            </a:xfrm>
            <a:custGeom>
              <a:avLst/>
              <a:gdLst>
                <a:gd name="T0" fmla="*/ 283 w 286"/>
                <a:gd name="T1" fmla="*/ 10 h 144"/>
                <a:gd name="T2" fmla="*/ 277 w 286"/>
                <a:gd name="T3" fmla="*/ 27 h 144"/>
                <a:gd name="T4" fmla="*/ 36 w 286"/>
                <a:gd name="T5" fmla="*/ 137 h 144"/>
                <a:gd name="T6" fmla="*/ 3 w 286"/>
                <a:gd name="T7" fmla="*/ 138 h 144"/>
                <a:gd name="T8" fmla="*/ 3 w 286"/>
                <a:gd name="T9" fmla="*/ 138 h 144"/>
                <a:gd name="T10" fmla="*/ 25 w 286"/>
                <a:gd name="T11" fmla="*/ 114 h 144"/>
                <a:gd name="T12" fmla="*/ 266 w 286"/>
                <a:gd name="T13" fmla="*/ 3 h 144"/>
                <a:gd name="T14" fmla="*/ 283 w 286"/>
                <a:gd name="T15" fmla="*/ 1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144">
                  <a:moveTo>
                    <a:pt x="283" y="10"/>
                  </a:moveTo>
                  <a:cubicBezTo>
                    <a:pt x="286" y="16"/>
                    <a:pt x="283" y="24"/>
                    <a:pt x="277" y="27"/>
                  </a:cubicBezTo>
                  <a:cubicBezTo>
                    <a:pt x="36" y="137"/>
                    <a:pt x="36" y="137"/>
                    <a:pt x="36" y="137"/>
                  </a:cubicBezTo>
                  <a:cubicBezTo>
                    <a:pt x="29" y="140"/>
                    <a:pt x="6" y="144"/>
                    <a:pt x="3" y="138"/>
                  </a:cubicBezTo>
                  <a:cubicBezTo>
                    <a:pt x="3" y="138"/>
                    <a:pt x="3" y="138"/>
                    <a:pt x="3" y="138"/>
                  </a:cubicBezTo>
                  <a:cubicBezTo>
                    <a:pt x="0" y="131"/>
                    <a:pt x="18" y="117"/>
                    <a:pt x="25" y="114"/>
                  </a:cubicBezTo>
                  <a:cubicBezTo>
                    <a:pt x="266" y="3"/>
                    <a:pt x="266" y="3"/>
                    <a:pt x="266" y="3"/>
                  </a:cubicBezTo>
                  <a:cubicBezTo>
                    <a:pt x="273" y="0"/>
                    <a:pt x="280" y="3"/>
                    <a:pt x="283" y="10"/>
                  </a:cubicBez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1" name="Freeform 287"/>
            <p:cNvSpPr>
              <a:spLocks/>
            </p:cNvSpPr>
            <p:nvPr/>
          </p:nvSpPr>
          <p:spPr bwMode="auto">
            <a:xfrm>
              <a:off x="3728" y="-219"/>
              <a:ext cx="669" cy="319"/>
            </a:xfrm>
            <a:custGeom>
              <a:avLst/>
              <a:gdLst>
                <a:gd name="T0" fmla="*/ 0 w 283"/>
                <a:gd name="T1" fmla="*/ 128 h 135"/>
                <a:gd name="T2" fmla="*/ 0 w 283"/>
                <a:gd name="T3" fmla="*/ 129 h 135"/>
                <a:gd name="T4" fmla="*/ 33 w 283"/>
                <a:gd name="T5" fmla="*/ 128 h 135"/>
                <a:gd name="T6" fmla="*/ 274 w 283"/>
                <a:gd name="T7" fmla="*/ 18 h 135"/>
                <a:gd name="T8" fmla="*/ 280 w 283"/>
                <a:gd name="T9" fmla="*/ 1 h 135"/>
                <a:gd name="T10" fmla="*/ 280 w 283"/>
                <a:gd name="T11" fmla="*/ 0 h 135"/>
                <a:gd name="T12" fmla="*/ 0 w 283"/>
                <a:gd name="T13" fmla="*/ 128 h 135"/>
              </a:gdLst>
              <a:ahLst/>
              <a:cxnLst>
                <a:cxn ang="0">
                  <a:pos x="T0" y="T1"/>
                </a:cxn>
                <a:cxn ang="0">
                  <a:pos x="T2" y="T3"/>
                </a:cxn>
                <a:cxn ang="0">
                  <a:pos x="T4" y="T5"/>
                </a:cxn>
                <a:cxn ang="0">
                  <a:pos x="T6" y="T7"/>
                </a:cxn>
                <a:cxn ang="0">
                  <a:pos x="T8" y="T9"/>
                </a:cxn>
                <a:cxn ang="0">
                  <a:pos x="T10" y="T11"/>
                </a:cxn>
                <a:cxn ang="0">
                  <a:pos x="T12" y="T13"/>
                </a:cxn>
              </a:cxnLst>
              <a:rect l="0" t="0" r="r" b="b"/>
              <a:pathLst>
                <a:path w="283" h="135">
                  <a:moveTo>
                    <a:pt x="0" y="128"/>
                  </a:moveTo>
                  <a:cubicBezTo>
                    <a:pt x="0" y="128"/>
                    <a:pt x="0" y="129"/>
                    <a:pt x="0" y="129"/>
                  </a:cubicBezTo>
                  <a:cubicBezTo>
                    <a:pt x="3" y="135"/>
                    <a:pt x="26" y="131"/>
                    <a:pt x="33" y="128"/>
                  </a:cubicBezTo>
                  <a:cubicBezTo>
                    <a:pt x="274" y="18"/>
                    <a:pt x="274" y="18"/>
                    <a:pt x="274" y="18"/>
                  </a:cubicBezTo>
                  <a:cubicBezTo>
                    <a:pt x="280" y="15"/>
                    <a:pt x="283" y="7"/>
                    <a:pt x="280" y="1"/>
                  </a:cubicBezTo>
                  <a:cubicBezTo>
                    <a:pt x="280" y="1"/>
                    <a:pt x="280" y="1"/>
                    <a:pt x="280" y="0"/>
                  </a:cubicBezTo>
                  <a:lnTo>
                    <a:pt x="0" y="128"/>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2" name="Freeform 288"/>
            <p:cNvSpPr>
              <a:spLocks/>
            </p:cNvSpPr>
            <p:nvPr/>
          </p:nvSpPr>
          <p:spPr bwMode="auto">
            <a:xfrm>
              <a:off x="4165" y="-165"/>
              <a:ext cx="52" cy="78"/>
            </a:xfrm>
            <a:custGeom>
              <a:avLst/>
              <a:gdLst>
                <a:gd name="T0" fmla="*/ 52 w 52"/>
                <a:gd name="T1" fmla="*/ 66 h 78"/>
                <a:gd name="T2" fmla="*/ 31 w 52"/>
                <a:gd name="T3" fmla="*/ 78 h 78"/>
                <a:gd name="T4" fmla="*/ 0 w 52"/>
                <a:gd name="T5" fmla="*/ 9 h 78"/>
                <a:gd name="T6" fmla="*/ 21 w 52"/>
                <a:gd name="T7" fmla="*/ 0 h 78"/>
                <a:gd name="T8" fmla="*/ 52 w 52"/>
                <a:gd name="T9" fmla="*/ 66 h 78"/>
              </a:gdLst>
              <a:ahLst/>
              <a:cxnLst>
                <a:cxn ang="0">
                  <a:pos x="T0" y="T1"/>
                </a:cxn>
                <a:cxn ang="0">
                  <a:pos x="T2" y="T3"/>
                </a:cxn>
                <a:cxn ang="0">
                  <a:pos x="T4" y="T5"/>
                </a:cxn>
                <a:cxn ang="0">
                  <a:pos x="T6" y="T7"/>
                </a:cxn>
                <a:cxn ang="0">
                  <a:pos x="T8" y="T9"/>
                </a:cxn>
              </a:cxnLst>
              <a:rect l="0" t="0" r="r" b="b"/>
              <a:pathLst>
                <a:path w="52" h="78">
                  <a:moveTo>
                    <a:pt x="52" y="66"/>
                  </a:moveTo>
                  <a:lnTo>
                    <a:pt x="31" y="78"/>
                  </a:lnTo>
                  <a:lnTo>
                    <a:pt x="0" y="9"/>
                  </a:lnTo>
                  <a:lnTo>
                    <a:pt x="21" y="0"/>
                  </a:lnTo>
                  <a:lnTo>
                    <a:pt x="52" y="66"/>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3" name="Freeform 289"/>
            <p:cNvSpPr>
              <a:spLocks/>
            </p:cNvSpPr>
            <p:nvPr/>
          </p:nvSpPr>
          <p:spPr bwMode="auto">
            <a:xfrm>
              <a:off x="4316" y="-234"/>
              <a:ext cx="52" cy="76"/>
            </a:xfrm>
            <a:custGeom>
              <a:avLst/>
              <a:gdLst>
                <a:gd name="T0" fmla="*/ 52 w 52"/>
                <a:gd name="T1" fmla="*/ 67 h 76"/>
                <a:gd name="T2" fmla="*/ 31 w 52"/>
                <a:gd name="T3" fmla="*/ 76 h 76"/>
                <a:gd name="T4" fmla="*/ 0 w 52"/>
                <a:gd name="T5" fmla="*/ 10 h 76"/>
                <a:gd name="T6" fmla="*/ 21 w 52"/>
                <a:gd name="T7" fmla="*/ 0 h 76"/>
                <a:gd name="T8" fmla="*/ 52 w 52"/>
                <a:gd name="T9" fmla="*/ 67 h 76"/>
              </a:gdLst>
              <a:ahLst/>
              <a:cxnLst>
                <a:cxn ang="0">
                  <a:pos x="T0" y="T1"/>
                </a:cxn>
                <a:cxn ang="0">
                  <a:pos x="T2" y="T3"/>
                </a:cxn>
                <a:cxn ang="0">
                  <a:pos x="T4" y="T5"/>
                </a:cxn>
                <a:cxn ang="0">
                  <a:pos x="T6" y="T7"/>
                </a:cxn>
                <a:cxn ang="0">
                  <a:pos x="T8" y="T9"/>
                </a:cxn>
              </a:cxnLst>
              <a:rect l="0" t="0" r="r" b="b"/>
              <a:pathLst>
                <a:path w="52" h="76">
                  <a:moveTo>
                    <a:pt x="52" y="67"/>
                  </a:moveTo>
                  <a:lnTo>
                    <a:pt x="31" y="76"/>
                  </a:lnTo>
                  <a:lnTo>
                    <a:pt x="0" y="10"/>
                  </a:lnTo>
                  <a:lnTo>
                    <a:pt x="21" y="0"/>
                  </a:lnTo>
                  <a:lnTo>
                    <a:pt x="52" y="67"/>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4" name="Freeform 290"/>
            <p:cNvSpPr>
              <a:spLocks/>
            </p:cNvSpPr>
            <p:nvPr/>
          </p:nvSpPr>
          <p:spPr bwMode="auto">
            <a:xfrm>
              <a:off x="4129" y="-257"/>
              <a:ext cx="192" cy="92"/>
            </a:xfrm>
            <a:custGeom>
              <a:avLst/>
              <a:gdLst>
                <a:gd name="T0" fmla="*/ 81 w 81"/>
                <a:gd name="T1" fmla="*/ 1 h 39"/>
                <a:gd name="T2" fmla="*/ 80 w 81"/>
                <a:gd name="T3" fmla="*/ 3 h 39"/>
                <a:gd name="T4" fmla="*/ 3 w 81"/>
                <a:gd name="T5" fmla="*/ 38 h 39"/>
                <a:gd name="T6" fmla="*/ 1 w 81"/>
                <a:gd name="T7" fmla="*/ 38 h 39"/>
                <a:gd name="T8" fmla="*/ 1 w 81"/>
                <a:gd name="T9" fmla="*/ 38 h 39"/>
                <a:gd name="T10" fmla="*/ 2 w 81"/>
                <a:gd name="T11" fmla="*/ 35 h 39"/>
                <a:gd name="T12" fmla="*/ 78 w 81"/>
                <a:gd name="T13" fmla="*/ 0 h 39"/>
                <a:gd name="T14" fmla="*/ 81 w 81"/>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39">
                  <a:moveTo>
                    <a:pt x="81" y="1"/>
                  </a:moveTo>
                  <a:cubicBezTo>
                    <a:pt x="81" y="2"/>
                    <a:pt x="81" y="3"/>
                    <a:pt x="80" y="3"/>
                  </a:cubicBezTo>
                  <a:cubicBezTo>
                    <a:pt x="3" y="38"/>
                    <a:pt x="3" y="38"/>
                    <a:pt x="3" y="38"/>
                  </a:cubicBezTo>
                  <a:cubicBezTo>
                    <a:pt x="2" y="39"/>
                    <a:pt x="1" y="38"/>
                    <a:pt x="1" y="38"/>
                  </a:cubicBezTo>
                  <a:cubicBezTo>
                    <a:pt x="1" y="38"/>
                    <a:pt x="1" y="38"/>
                    <a:pt x="1" y="38"/>
                  </a:cubicBezTo>
                  <a:cubicBezTo>
                    <a:pt x="0" y="37"/>
                    <a:pt x="1" y="35"/>
                    <a:pt x="2" y="35"/>
                  </a:cubicBezTo>
                  <a:cubicBezTo>
                    <a:pt x="78" y="0"/>
                    <a:pt x="78" y="0"/>
                    <a:pt x="78" y="0"/>
                  </a:cubicBezTo>
                  <a:cubicBezTo>
                    <a:pt x="79" y="0"/>
                    <a:pt x="80" y="0"/>
                    <a:pt x="81" y="1"/>
                  </a:cubicBez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5" name="Freeform 291"/>
            <p:cNvSpPr>
              <a:spLocks/>
            </p:cNvSpPr>
            <p:nvPr/>
          </p:nvSpPr>
          <p:spPr bwMode="auto">
            <a:xfrm>
              <a:off x="4172" y="-149"/>
              <a:ext cx="35" cy="41"/>
            </a:xfrm>
            <a:custGeom>
              <a:avLst/>
              <a:gdLst>
                <a:gd name="T0" fmla="*/ 35 w 35"/>
                <a:gd name="T1" fmla="*/ 31 h 41"/>
                <a:gd name="T2" fmla="*/ 21 w 35"/>
                <a:gd name="T3" fmla="*/ 0 h 41"/>
                <a:gd name="T4" fmla="*/ 0 w 35"/>
                <a:gd name="T5" fmla="*/ 10 h 41"/>
                <a:gd name="T6" fmla="*/ 14 w 35"/>
                <a:gd name="T7" fmla="*/ 41 h 41"/>
                <a:gd name="T8" fmla="*/ 35 w 35"/>
                <a:gd name="T9" fmla="*/ 31 h 41"/>
              </a:gdLst>
              <a:ahLst/>
              <a:cxnLst>
                <a:cxn ang="0">
                  <a:pos x="T0" y="T1"/>
                </a:cxn>
                <a:cxn ang="0">
                  <a:pos x="T2" y="T3"/>
                </a:cxn>
                <a:cxn ang="0">
                  <a:pos x="T4" y="T5"/>
                </a:cxn>
                <a:cxn ang="0">
                  <a:pos x="T6" y="T7"/>
                </a:cxn>
                <a:cxn ang="0">
                  <a:pos x="T8" y="T9"/>
                </a:cxn>
              </a:cxnLst>
              <a:rect l="0" t="0" r="r" b="b"/>
              <a:pathLst>
                <a:path w="35" h="41">
                  <a:moveTo>
                    <a:pt x="35" y="31"/>
                  </a:moveTo>
                  <a:lnTo>
                    <a:pt x="21" y="0"/>
                  </a:lnTo>
                  <a:lnTo>
                    <a:pt x="0" y="10"/>
                  </a:lnTo>
                  <a:lnTo>
                    <a:pt x="14" y="41"/>
                  </a:lnTo>
                  <a:lnTo>
                    <a:pt x="35" y="31"/>
                  </a:ln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6" name="Freeform 292"/>
            <p:cNvSpPr>
              <a:spLocks/>
            </p:cNvSpPr>
            <p:nvPr/>
          </p:nvSpPr>
          <p:spPr bwMode="auto">
            <a:xfrm>
              <a:off x="4326" y="-217"/>
              <a:ext cx="33" cy="40"/>
            </a:xfrm>
            <a:custGeom>
              <a:avLst/>
              <a:gdLst>
                <a:gd name="T0" fmla="*/ 33 w 33"/>
                <a:gd name="T1" fmla="*/ 31 h 40"/>
                <a:gd name="T2" fmla="*/ 21 w 33"/>
                <a:gd name="T3" fmla="*/ 0 h 40"/>
                <a:gd name="T4" fmla="*/ 0 w 33"/>
                <a:gd name="T5" fmla="*/ 9 h 40"/>
                <a:gd name="T6" fmla="*/ 11 w 33"/>
                <a:gd name="T7" fmla="*/ 40 h 40"/>
                <a:gd name="T8" fmla="*/ 33 w 33"/>
                <a:gd name="T9" fmla="*/ 31 h 40"/>
              </a:gdLst>
              <a:ahLst/>
              <a:cxnLst>
                <a:cxn ang="0">
                  <a:pos x="T0" y="T1"/>
                </a:cxn>
                <a:cxn ang="0">
                  <a:pos x="T2" y="T3"/>
                </a:cxn>
                <a:cxn ang="0">
                  <a:pos x="T4" y="T5"/>
                </a:cxn>
                <a:cxn ang="0">
                  <a:pos x="T6" y="T7"/>
                </a:cxn>
                <a:cxn ang="0">
                  <a:pos x="T8" y="T9"/>
                </a:cxn>
              </a:cxnLst>
              <a:rect l="0" t="0" r="r" b="b"/>
              <a:pathLst>
                <a:path w="33" h="40">
                  <a:moveTo>
                    <a:pt x="33" y="31"/>
                  </a:moveTo>
                  <a:lnTo>
                    <a:pt x="21" y="0"/>
                  </a:lnTo>
                  <a:lnTo>
                    <a:pt x="0" y="9"/>
                  </a:lnTo>
                  <a:lnTo>
                    <a:pt x="11" y="40"/>
                  </a:lnTo>
                  <a:lnTo>
                    <a:pt x="33" y="31"/>
                  </a:ln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7" name="Freeform 293"/>
            <p:cNvSpPr>
              <a:spLocks/>
            </p:cNvSpPr>
            <p:nvPr/>
          </p:nvSpPr>
          <p:spPr bwMode="auto">
            <a:xfrm>
              <a:off x="1971" y="4863"/>
              <a:ext cx="33" cy="12"/>
            </a:xfrm>
            <a:custGeom>
              <a:avLst/>
              <a:gdLst>
                <a:gd name="T0" fmla="*/ 14 w 14"/>
                <a:gd name="T1" fmla="*/ 1 h 5"/>
                <a:gd name="T2" fmla="*/ 12 w 14"/>
                <a:gd name="T3" fmla="*/ 2 h 5"/>
                <a:gd name="T4" fmla="*/ 2 w 14"/>
                <a:gd name="T5" fmla="*/ 5 h 5"/>
                <a:gd name="T6" fmla="*/ 0 w 14"/>
                <a:gd name="T7" fmla="*/ 4 h 5"/>
                <a:gd name="T8" fmla="*/ 0 w 14"/>
                <a:gd name="T9" fmla="*/ 4 h 5"/>
                <a:gd name="T10" fmla="*/ 1 w 14"/>
                <a:gd name="T11" fmla="*/ 2 h 5"/>
                <a:gd name="T12" fmla="*/ 12 w 14"/>
                <a:gd name="T13" fmla="*/ 0 h 5"/>
                <a:gd name="T14" fmla="*/ 14 w 14"/>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
                  <a:moveTo>
                    <a:pt x="14" y="1"/>
                  </a:moveTo>
                  <a:cubicBezTo>
                    <a:pt x="14" y="1"/>
                    <a:pt x="13" y="2"/>
                    <a:pt x="12" y="2"/>
                  </a:cubicBezTo>
                  <a:cubicBezTo>
                    <a:pt x="2" y="5"/>
                    <a:pt x="2" y="5"/>
                    <a:pt x="2" y="5"/>
                  </a:cubicBezTo>
                  <a:cubicBezTo>
                    <a:pt x="1" y="5"/>
                    <a:pt x="0" y="5"/>
                    <a:pt x="0" y="4"/>
                  </a:cubicBezTo>
                  <a:cubicBezTo>
                    <a:pt x="0" y="4"/>
                    <a:pt x="0" y="4"/>
                    <a:pt x="0" y="4"/>
                  </a:cubicBezTo>
                  <a:cubicBezTo>
                    <a:pt x="0" y="3"/>
                    <a:pt x="0" y="3"/>
                    <a:pt x="1" y="2"/>
                  </a:cubicBezTo>
                  <a:cubicBezTo>
                    <a:pt x="12" y="0"/>
                    <a:pt x="12" y="0"/>
                    <a:pt x="12" y="0"/>
                  </a:cubicBezTo>
                  <a:cubicBezTo>
                    <a:pt x="13" y="0"/>
                    <a:pt x="14" y="0"/>
                    <a:pt x="14"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8" name="Freeform 294"/>
            <p:cNvSpPr>
              <a:spLocks/>
            </p:cNvSpPr>
            <p:nvPr/>
          </p:nvSpPr>
          <p:spPr bwMode="auto">
            <a:xfrm>
              <a:off x="2647" y="4625"/>
              <a:ext cx="43" cy="52"/>
            </a:xfrm>
            <a:custGeom>
              <a:avLst/>
              <a:gdLst>
                <a:gd name="T0" fmla="*/ 43 w 43"/>
                <a:gd name="T1" fmla="*/ 42 h 52"/>
                <a:gd name="T2" fmla="*/ 0 w 43"/>
                <a:gd name="T3" fmla="*/ 52 h 52"/>
                <a:gd name="T4" fmla="*/ 3 w 43"/>
                <a:gd name="T5" fmla="*/ 7 h 52"/>
                <a:gd name="T6" fmla="*/ 31 w 43"/>
                <a:gd name="T7" fmla="*/ 0 h 52"/>
                <a:gd name="T8" fmla="*/ 43 w 43"/>
                <a:gd name="T9" fmla="*/ 42 h 52"/>
              </a:gdLst>
              <a:ahLst/>
              <a:cxnLst>
                <a:cxn ang="0">
                  <a:pos x="T0" y="T1"/>
                </a:cxn>
                <a:cxn ang="0">
                  <a:pos x="T2" y="T3"/>
                </a:cxn>
                <a:cxn ang="0">
                  <a:pos x="T4" y="T5"/>
                </a:cxn>
                <a:cxn ang="0">
                  <a:pos x="T6" y="T7"/>
                </a:cxn>
                <a:cxn ang="0">
                  <a:pos x="T8" y="T9"/>
                </a:cxn>
              </a:cxnLst>
              <a:rect l="0" t="0" r="r" b="b"/>
              <a:pathLst>
                <a:path w="43" h="52">
                  <a:moveTo>
                    <a:pt x="43" y="42"/>
                  </a:moveTo>
                  <a:lnTo>
                    <a:pt x="0" y="52"/>
                  </a:lnTo>
                  <a:lnTo>
                    <a:pt x="3" y="7"/>
                  </a:lnTo>
                  <a:lnTo>
                    <a:pt x="31" y="0"/>
                  </a:lnTo>
                  <a:lnTo>
                    <a:pt x="43" y="42"/>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9" name="Freeform 295"/>
            <p:cNvSpPr>
              <a:spLocks/>
            </p:cNvSpPr>
            <p:nvPr/>
          </p:nvSpPr>
          <p:spPr bwMode="auto">
            <a:xfrm>
              <a:off x="2453" y="4632"/>
              <a:ext cx="208" cy="68"/>
            </a:xfrm>
            <a:custGeom>
              <a:avLst/>
              <a:gdLst>
                <a:gd name="T0" fmla="*/ 87 w 88"/>
                <a:gd name="T1" fmla="*/ 4 h 29"/>
                <a:gd name="T2" fmla="*/ 84 w 88"/>
                <a:gd name="T3" fmla="*/ 9 h 29"/>
                <a:gd name="T4" fmla="*/ 5 w 88"/>
                <a:gd name="T5" fmla="*/ 28 h 29"/>
                <a:gd name="T6" fmla="*/ 0 w 88"/>
                <a:gd name="T7" fmla="*/ 25 h 29"/>
                <a:gd name="T8" fmla="*/ 0 w 88"/>
                <a:gd name="T9" fmla="*/ 25 h 29"/>
                <a:gd name="T10" fmla="*/ 3 w 88"/>
                <a:gd name="T11" fmla="*/ 20 h 29"/>
                <a:gd name="T12" fmla="*/ 82 w 88"/>
                <a:gd name="T13" fmla="*/ 1 h 29"/>
                <a:gd name="T14" fmla="*/ 87 w 88"/>
                <a:gd name="T15" fmla="*/ 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9">
                  <a:moveTo>
                    <a:pt x="87" y="4"/>
                  </a:moveTo>
                  <a:cubicBezTo>
                    <a:pt x="88" y="6"/>
                    <a:pt x="86" y="8"/>
                    <a:pt x="84" y="9"/>
                  </a:cubicBezTo>
                  <a:cubicBezTo>
                    <a:pt x="5" y="28"/>
                    <a:pt x="5" y="28"/>
                    <a:pt x="5" y="28"/>
                  </a:cubicBezTo>
                  <a:cubicBezTo>
                    <a:pt x="3" y="29"/>
                    <a:pt x="1" y="28"/>
                    <a:pt x="0" y="25"/>
                  </a:cubicBezTo>
                  <a:cubicBezTo>
                    <a:pt x="0" y="25"/>
                    <a:pt x="0" y="25"/>
                    <a:pt x="0" y="25"/>
                  </a:cubicBezTo>
                  <a:cubicBezTo>
                    <a:pt x="0" y="23"/>
                    <a:pt x="1" y="21"/>
                    <a:pt x="3" y="20"/>
                  </a:cubicBezTo>
                  <a:cubicBezTo>
                    <a:pt x="82" y="1"/>
                    <a:pt x="82" y="1"/>
                    <a:pt x="82" y="1"/>
                  </a:cubicBezTo>
                  <a:cubicBezTo>
                    <a:pt x="84" y="0"/>
                    <a:pt x="87" y="1"/>
                    <a:pt x="87" y="4"/>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0" name="Freeform 296"/>
            <p:cNvSpPr>
              <a:spLocks/>
            </p:cNvSpPr>
            <p:nvPr/>
          </p:nvSpPr>
          <p:spPr bwMode="auto">
            <a:xfrm>
              <a:off x="1988" y="4655"/>
              <a:ext cx="751" cy="230"/>
            </a:xfrm>
            <a:custGeom>
              <a:avLst/>
              <a:gdLst>
                <a:gd name="T0" fmla="*/ 316 w 318"/>
                <a:gd name="T1" fmla="*/ 11 h 97"/>
                <a:gd name="T2" fmla="*/ 306 w 318"/>
                <a:gd name="T3" fmla="*/ 27 h 97"/>
                <a:gd name="T4" fmla="*/ 35 w 318"/>
                <a:gd name="T5" fmla="*/ 95 h 97"/>
                <a:gd name="T6" fmla="*/ 2 w 318"/>
                <a:gd name="T7" fmla="*/ 90 h 97"/>
                <a:gd name="T8" fmla="*/ 2 w 318"/>
                <a:gd name="T9" fmla="*/ 90 h 97"/>
                <a:gd name="T10" fmla="*/ 29 w 318"/>
                <a:gd name="T11" fmla="*/ 70 h 97"/>
                <a:gd name="T12" fmla="*/ 300 w 318"/>
                <a:gd name="T13" fmla="*/ 2 h 97"/>
                <a:gd name="T14" fmla="*/ 316 w 318"/>
                <a:gd name="T15" fmla="*/ 11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97">
                  <a:moveTo>
                    <a:pt x="316" y="11"/>
                  </a:moveTo>
                  <a:cubicBezTo>
                    <a:pt x="318" y="18"/>
                    <a:pt x="314" y="25"/>
                    <a:pt x="306" y="27"/>
                  </a:cubicBezTo>
                  <a:cubicBezTo>
                    <a:pt x="35" y="95"/>
                    <a:pt x="35" y="95"/>
                    <a:pt x="35" y="95"/>
                  </a:cubicBezTo>
                  <a:cubicBezTo>
                    <a:pt x="28" y="97"/>
                    <a:pt x="3" y="97"/>
                    <a:pt x="2" y="90"/>
                  </a:cubicBezTo>
                  <a:cubicBezTo>
                    <a:pt x="2" y="90"/>
                    <a:pt x="2" y="90"/>
                    <a:pt x="2" y="90"/>
                  </a:cubicBezTo>
                  <a:cubicBezTo>
                    <a:pt x="0" y="83"/>
                    <a:pt x="21" y="72"/>
                    <a:pt x="29" y="70"/>
                  </a:cubicBezTo>
                  <a:cubicBezTo>
                    <a:pt x="300" y="2"/>
                    <a:pt x="300" y="2"/>
                    <a:pt x="300" y="2"/>
                  </a:cubicBezTo>
                  <a:cubicBezTo>
                    <a:pt x="307" y="0"/>
                    <a:pt x="315" y="4"/>
                    <a:pt x="316" y="11"/>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1" name="Freeform 297"/>
            <p:cNvSpPr>
              <a:spLocks/>
            </p:cNvSpPr>
            <p:nvPr/>
          </p:nvSpPr>
          <p:spPr bwMode="auto">
            <a:xfrm>
              <a:off x="1992" y="4681"/>
              <a:ext cx="747" cy="204"/>
            </a:xfrm>
            <a:custGeom>
              <a:avLst/>
              <a:gdLst>
                <a:gd name="T0" fmla="*/ 0 w 316"/>
                <a:gd name="T1" fmla="*/ 79 h 86"/>
                <a:gd name="T2" fmla="*/ 0 w 316"/>
                <a:gd name="T3" fmla="*/ 79 h 86"/>
                <a:gd name="T4" fmla="*/ 33 w 316"/>
                <a:gd name="T5" fmla="*/ 84 h 86"/>
                <a:gd name="T6" fmla="*/ 304 w 316"/>
                <a:gd name="T7" fmla="*/ 16 h 86"/>
                <a:gd name="T8" fmla="*/ 314 w 316"/>
                <a:gd name="T9" fmla="*/ 0 h 86"/>
                <a:gd name="T10" fmla="*/ 314 w 316"/>
                <a:gd name="T11" fmla="*/ 0 h 86"/>
                <a:gd name="T12" fmla="*/ 0 w 316"/>
                <a:gd name="T13" fmla="*/ 79 h 86"/>
              </a:gdLst>
              <a:ahLst/>
              <a:cxnLst>
                <a:cxn ang="0">
                  <a:pos x="T0" y="T1"/>
                </a:cxn>
                <a:cxn ang="0">
                  <a:pos x="T2" y="T3"/>
                </a:cxn>
                <a:cxn ang="0">
                  <a:pos x="T4" y="T5"/>
                </a:cxn>
                <a:cxn ang="0">
                  <a:pos x="T6" y="T7"/>
                </a:cxn>
                <a:cxn ang="0">
                  <a:pos x="T8" y="T9"/>
                </a:cxn>
                <a:cxn ang="0">
                  <a:pos x="T10" y="T11"/>
                </a:cxn>
                <a:cxn ang="0">
                  <a:pos x="T12" y="T13"/>
                </a:cxn>
              </a:cxnLst>
              <a:rect l="0" t="0" r="r" b="b"/>
              <a:pathLst>
                <a:path w="316" h="86">
                  <a:moveTo>
                    <a:pt x="0" y="79"/>
                  </a:moveTo>
                  <a:cubicBezTo>
                    <a:pt x="0" y="79"/>
                    <a:pt x="0" y="79"/>
                    <a:pt x="0" y="79"/>
                  </a:cubicBezTo>
                  <a:cubicBezTo>
                    <a:pt x="1" y="86"/>
                    <a:pt x="26" y="86"/>
                    <a:pt x="33" y="84"/>
                  </a:cubicBezTo>
                  <a:cubicBezTo>
                    <a:pt x="304" y="16"/>
                    <a:pt x="304" y="16"/>
                    <a:pt x="304" y="16"/>
                  </a:cubicBezTo>
                  <a:cubicBezTo>
                    <a:pt x="312" y="14"/>
                    <a:pt x="316" y="7"/>
                    <a:pt x="314" y="0"/>
                  </a:cubicBezTo>
                  <a:cubicBezTo>
                    <a:pt x="314" y="0"/>
                    <a:pt x="314" y="0"/>
                    <a:pt x="314" y="0"/>
                  </a:cubicBezTo>
                  <a:lnTo>
                    <a:pt x="0" y="79"/>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2" name="Freeform 298"/>
            <p:cNvSpPr>
              <a:spLocks/>
            </p:cNvSpPr>
            <p:nvPr/>
          </p:nvSpPr>
          <p:spPr bwMode="auto">
            <a:xfrm>
              <a:off x="2501" y="4655"/>
              <a:ext cx="238" cy="114"/>
            </a:xfrm>
            <a:custGeom>
              <a:avLst/>
              <a:gdLst>
                <a:gd name="T0" fmla="*/ 83 w 101"/>
                <a:gd name="T1" fmla="*/ 2 h 48"/>
                <a:gd name="T2" fmla="*/ 0 w 101"/>
                <a:gd name="T3" fmla="*/ 23 h 48"/>
                <a:gd name="T4" fmla="*/ 6 w 101"/>
                <a:gd name="T5" fmla="*/ 48 h 48"/>
                <a:gd name="T6" fmla="*/ 89 w 101"/>
                <a:gd name="T7" fmla="*/ 27 h 48"/>
                <a:gd name="T8" fmla="*/ 99 w 101"/>
                <a:gd name="T9" fmla="*/ 11 h 48"/>
                <a:gd name="T10" fmla="*/ 83 w 101"/>
                <a:gd name="T11" fmla="*/ 2 h 48"/>
              </a:gdLst>
              <a:ahLst/>
              <a:cxnLst>
                <a:cxn ang="0">
                  <a:pos x="T0" y="T1"/>
                </a:cxn>
                <a:cxn ang="0">
                  <a:pos x="T2" y="T3"/>
                </a:cxn>
                <a:cxn ang="0">
                  <a:pos x="T4" y="T5"/>
                </a:cxn>
                <a:cxn ang="0">
                  <a:pos x="T6" y="T7"/>
                </a:cxn>
                <a:cxn ang="0">
                  <a:pos x="T8" y="T9"/>
                </a:cxn>
                <a:cxn ang="0">
                  <a:pos x="T10" y="T11"/>
                </a:cxn>
              </a:cxnLst>
              <a:rect l="0" t="0" r="r" b="b"/>
              <a:pathLst>
                <a:path w="101" h="48">
                  <a:moveTo>
                    <a:pt x="83" y="2"/>
                  </a:moveTo>
                  <a:cubicBezTo>
                    <a:pt x="0" y="23"/>
                    <a:pt x="0" y="23"/>
                    <a:pt x="0" y="23"/>
                  </a:cubicBezTo>
                  <a:cubicBezTo>
                    <a:pt x="6" y="48"/>
                    <a:pt x="6" y="48"/>
                    <a:pt x="6" y="48"/>
                  </a:cubicBezTo>
                  <a:cubicBezTo>
                    <a:pt x="89" y="27"/>
                    <a:pt x="89" y="27"/>
                    <a:pt x="89" y="27"/>
                  </a:cubicBezTo>
                  <a:cubicBezTo>
                    <a:pt x="97" y="25"/>
                    <a:pt x="101" y="18"/>
                    <a:pt x="99" y="11"/>
                  </a:cubicBezTo>
                  <a:cubicBezTo>
                    <a:pt x="98" y="4"/>
                    <a:pt x="90" y="0"/>
                    <a:pt x="83" y="2"/>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3" name="Freeform 299"/>
            <p:cNvSpPr>
              <a:spLocks/>
            </p:cNvSpPr>
            <p:nvPr/>
          </p:nvSpPr>
          <p:spPr bwMode="auto">
            <a:xfrm>
              <a:off x="2508" y="4681"/>
              <a:ext cx="231" cy="88"/>
            </a:xfrm>
            <a:custGeom>
              <a:avLst/>
              <a:gdLst>
                <a:gd name="T0" fmla="*/ 96 w 98"/>
                <a:gd name="T1" fmla="*/ 0 h 37"/>
                <a:gd name="T2" fmla="*/ 0 w 98"/>
                <a:gd name="T3" fmla="*/ 24 h 37"/>
                <a:gd name="T4" fmla="*/ 3 w 98"/>
                <a:gd name="T5" fmla="*/ 37 h 37"/>
                <a:gd name="T6" fmla="*/ 86 w 98"/>
                <a:gd name="T7" fmla="*/ 16 h 37"/>
                <a:gd name="T8" fmla="*/ 96 w 98"/>
                <a:gd name="T9" fmla="*/ 0 h 37"/>
                <a:gd name="T10" fmla="*/ 96 w 98"/>
                <a:gd name="T11" fmla="*/ 0 h 37"/>
              </a:gdLst>
              <a:ahLst/>
              <a:cxnLst>
                <a:cxn ang="0">
                  <a:pos x="T0" y="T1"/>
                </a:cxn>
                <a:cxn ang="0">
                  <a:pos x="T2" y="T3"/>
                </a:cxn>
                <a:cxn ang="0">
                  <a:pos x="T4" y="T5"/>
                </a:cxn>
                <a:cxn ang="0">
                  <a:pos x="T6" y="T7"/>
                </a:cxn>
                <a:cxn ang="0">
                  <a:pos x="T8" y="T9"/>
                </a:cxn>
                <a:cxn ang="0">
                  <a:pos x="T10" y="T11"/>
                </a:cxn>
              </a:cxnLst>
              <a:rect l="0" t="0" r="r" b="b"/>
              <a:pathLst>
                <a:path w="98" h="37">
                  <a:moveTo>
                    <a:pt x="96" y="0"/>
                  </a:moveTo>
                  <a:cubicBezTo>
                    <a:pt x="0" y="24"/>
                    <a:pt x="0" y="24"/>
                    <a:pt x="0" y="24"/>
                  </a:cubicBezTo>
                  <a:cubicBezTo>
                    <a:pt x="3" y="37"/>
                    <a:pt x="3" y="37"/>
                    <a:pt x="3" y="37"/>
                  </a:cubicBezTo>
                  <a:cubicBezTo>
                    <a:pt x="86" y="16"/>
                    <a:pt x="86" y="16"/>
                    <a:pt x="86" y="16"/>
                  </a:cubicBezTo>
                  <a:cubicBezTo>
                    <a:pt x="94" y="14"/>
                    <a:pt x="98" y="7"/>
                    <a:pt x="96" y="0"/>
                  </a:cubicBezTo>
                  <a:cubicBezTo>
                    <a:pt x="96" y="0"/>
                    <a:pt x="96" y="0"/>
                    <a:pt x="96" y="0"/>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4" name="Freeform 300"/>
            <p:cNvSpPr>
              <a:spLocks/>
            </p:cNvSpPr>
            <p:nvPr/>
          </p:nvSpPr>
          <p:spPr bwMode="auto">
            <a:xfrm>
              <a:off x="2491" y="4700"/>
              <a:ext cx="43" cy="76"/>
            </a:xfrm>
            <a:custGeom>
              <a:avLst/>
              <a:gdLst>
                <a:gd name="T0" fmla="*/ 43 w 43"/>
                <a:gd name="T1" fmla="*/ 71 h 76"/>
                <a:gd name="T2" fmla="*/ 17 w 43"/>
                <a:gd name="T3" fmla="*/ 76 h 76"/>
                <a:gd name="T4" fmla="*/ 0 w 43"/>
                <a:gd name="T5" fmla="*/ 5 h 76"/>
                <a:gd name="T6" fmla="*/ 24 w 43"/>
                <a:gd name="T7" fmla="*/ 0 h 76"/>
                <a:gd name="T8" fmla="*/ 43 w 43"/>
                <a:gd name="T9" fmla="*/ 71 h 76"/>
              </a:gdLst>
              <a:ahLst/>
              <a:cxnLst>
                <a:cxn ang="0">
                  <a:pos x="T0" y="T1"/>
                </a:cxn>
                <a:cxn ang="0">
                  <a:pos x="T2" y="T3"/>
                </a:cxn>
                <a:cxn ang="0">
                  <a:pos x="T4" y="T5"/>
                </a:cxn>
                <a:cxn ang="0">
                  <a:pos x="T6" y="T7"/>
                </a:cxn>
                <a:cxn ang="0">
                  <a:pos x="T8" y="T9"/>
                </a:cxn>
              </a:cxnLst>
              <a:rect l="0" t="0" r="r" b="b"/>
              <a:pathLst>
                <a:path w="43" h="76">
                  <a:moveTo>
                    <a:pt x="43" y="71"/>
                  </a:moveTo>
                  <a:lnTo>
                    <a:pt x="17" y="76"/>
                  </a:lnTo>
                  <a:lnTo>
                    <a:pt x="0" y="5"/>
                  </a:lnTo>
                  <a:lnTo>
                    <a:pt x="24" y="0"/>
                  </a:lnTo>
                  <a:lnTo>
                    <a:pt x="43" y="71"/>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5" name="Freeform 301"/>
            <p:cNvSpPr>
              <a:spLocks/>
            </p:cNvSpPr>
            <p:nvPr/>
          </p:nvSpPr>
          <p:spPr bwMode="auto">
            <a:xfrm>
              <a:off x="2458" y="4629"/>
              <a:ext cx="215" cy="62"/>
            </a:xfrm>
            <a:custGeom>
              <a:avLst/>
              <a:gdLst>
                <a:gd name="T0" fmla="*/ 90 w 91"/>
                <a:gd name="T1" fmla="*/ 1 h 26"/>
                <a:gd name="T2" fmla="*/ 89 w 91"/>
                <a:gd name="T3" fmla="*/ 4 h 26"/>
                <a:gd name="T4" fmla="*/ 2 w 91"/>
                <a:gd name="T5" fmla="*/ 25 h 26"/>
                <a:gd name="T6" fmla="*/ 0 w 91"/>
                <a:gd name="T7" fmla="*/ 24 h 26"/>
                <a:gd name="T8" fmla="*/ 0 w 91"/>
                <a:gd name="T9" fmla="*/ 24 h 26"/>
                <a:gd name="T10" fmla="*/ 2 w 91"/>
                <a:gd name="T11" fmla="*/ 22 h 26"/>
                <a:gd name="T12" fmla="*/ 88 w 91"/>
                <a:gd name="T13" fmla="*/ 0 h 26"/>
                <a:gd name="T14" fmla="*/ 90 w 91"/>
                <a:gd name="T15" fmla="*/ 1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6">
                  <a:moveTo>
                    <a:pt x="90" y="1"/>
                  </a:moveTo>
                  <a:cubicBezTo>
                    <a:pt x="91" y="2"/>
                    <a:pt x="90" y="3"/>
                    <a:pt x="89" y="4"/>
                  </a:cubicBezTo>
                  <a:cubicBezTo>
                    <a:pt x="2" y="25"/>
                    <a:pt x="2" y="25"/>
                    <a:pt x="2" y="25"/>
                  </a:cubicBezTo>
                  <a:cubicBezTo>
                    <a:pt x="1" y="26"/>
                    <a:pt x="0" y="25"/>
                    <a:pt x="0" y="24"/>
                  </a:cubicBezTo>
                  <a:cubicBezTo>
                    <a:pt x="0" y="24"/>
                    <a:pt x="0" y="24"/>
                    <a:pt x="0" y="24"/>
                  </a:cubicBezTo>
                  <a:cubicBezTo>
                    <a:pt x="0" y="23"/>
                    <a:pt x="0" y="22"/>
                    <a:pt x="2" y="22"/>
                  </a:cubicBezTo>
                  <a:cubicBezTo>
                    <a:pt x="88" y="0"/>
                    <a:pt x="88" y="0"/>
                    <a:pt x="88" y="0"/>
                  </a:cubicBezTo>
                  <a:cubicBezTo>
                    <a:pt x="89" y="0"/>
                    <a:pt x="90" y="0"/>
                    <a:pt x="90"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6" name="Freeform 302"/>
            <p:cNvSpPr>
              <a:spLocks/>
            </p:cNvSpPr>
            <p:nvPr/>
          </p:nvSpPr>
          <p:spPr bwMode="auto">
            <a:xfrm>
              <a:off x="2496" y="4717"/>
              <a:ext cx="31" cy="38"/>
            </a:xfrm>
            <a:custGeom>
              <a:avLst/>
              <a:gdLst>
                <a:gd name="T0" fmla="*/ 31 w 31"/>
                <a:gd name="T1" fmla="*/ 33 h 38"/>
                <a:gd name="T2" fmla="*/ 24 w 31"/>
                <a:gd name="T3" fmla="*/ 0 h 38"/>
                <a:gd name="T4" fmla="*/ 0 w 31"/>
                <a:gd name="T5" fmla="*/ 7 h 38"/>
                <a:gd name="T6" fmla="*/ 7 w 31"/>
                <a:gd name="T7" fmla="*/ 38 h 38"/>
                <a:gd name="T8" fmla="*/ 31 w 31"/>
                <a:gd name="T9" fmla="*/ 33 h 38"/>
              </a:gdLst>
              <a:ahLst/>
              <a:cxnLst>
                <a:cxn ang="0">
                  <a:pos x="T0" y="T1"/>
                </a:cxn>
                <a:cxn ang="0">
                  <a:pos x="T2" y="T3"/>
                </a:cxn>
                <a:cxn ang="0">
                  <a:pos x="T4" y="T5"/>
                </a:cxn>
                <a:cxn ang="0">
                  <a:pos x="T6" y="T7"/>
                </a:cxn>
                <a:cxn ang="0">
                  <a:pos x="T8" y="T9"/>
                </a:cxn>
              </a:cxnLst>
              <a:rect l="0" t="0" r="r" b="b"/>
              <a:pathLst>
                <a:path w="31" h="38">
                  <a:moveTo>
                    <a:pt x="31" y="33"/>
                  </a:moveTo>
                  <a:lnTo>
                    <a:pt x="24" y="0"/>
                  </a:lnTo>
                  <a:lnTo>
                    <a:pt x="0" y="7"/>
                  </a:lnTo>
                  <a:lnTo>
                    <a:pt x="7" y="38"/>
                  </a:lnTo>
                  <a:lnTo>
                    <a:pt x="31" y="3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7" name="Freeform 303"/>
            <p:cNvSpPr>
              <a:spLocks/>
            </p:cNvSpPr>
            <p:nvPr/>
          </p:nvSpPr>
          <p:spPr bwMode="auto">
            <a:xfrm>
              <a:off x="5494" y="3164"/>
              <a:ext cx="28" cy="23"/>
            </a:xfrm>
            <a:custGeom>
              <a:avLst/>
              <a:gdLst>
                <a:gd name="T0" fmla="*/ 1 w 12"/>
                <a:gd name="T1" fmla="*/ 1 h 10"/>
                <a:gd name="T2" fmla="*/ 3 w 12"/>
                <a:gd name="T3" fmla="*/ 1 h 10"/>
                <a:gd name="T4" fmla="*/ 11 w 12"/>
                <a:gd name="T5" fmla="*/ 7 h 10"/>
                <a:gd name="T6" fmla="*/ 12 w 12"/>
                <a:gd name="T7" fmla="*/ 9 h 10"/>
                <a:gd name="T8" fmla="*/ 12 w 12"/>
                <a:gd name="T9" fmla="*/ 9 h 10"/>
                <a:gd name="T10" fmla="*/ 9 w 12"/>
                <a:gd name="T11" fmla="*/ 9 h 10"/>
                <a:gd name="T12" fmla="*/ 1 w 12"/>
                <a:gd name="T13" fmla="*/ 3 h 10"/>
                <a:gd name="T14" fmla="*/ 1 w 12"/>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1" y="1"/>
                  </a:moveTo>
                  <a:cubicBezTo>
                    <a:pt x="1" y="0"/>
                    <a:pt x="2" y="0"/>
                    <a:pt x="3" y="1"/>
                  </a:cubicBezTo>
                  <a:cubicBezTo>
                    <a:pt x="11" y="7"/>
                    <a:pt x="11" y="7"/>
                    <a:pt x="11" y="7"/>
                  </a:cubicBezTo>
                  <a:cubicBezTo>
                    <a:pt x="12" y="8"/>
                    <a:pt x="12" y="9"/>
                    <a:pt x="12" y="9"/>
                  </a:cubicBezTo>
                  <a:cubicBezTo>
                    <a:pt x="12" y="9"/>
                    <a:pt x="12" y="9"/>
                    <a:pt x="12" y="9"/>
                  </a:cubicBezTo>
                  <a:cubicBezTo>
                    <a:pt x="11" y="10"/>
                    <a:pt x="10" y="10"/>
                    <a:pt x="9" y="9"/>
                  </a:cubicBezTo>
                  <a:cubicBezTo>
                    <a:pt x="1" y="3"/>
                    <a:pt x="1" y="3"/>
                    <a:pt x="1" y="3"/>
                  </a:cubicBezTo>
                  <a:cubicBezTo>
                    <a:pt x="1" y="2"/>
                    <a:pt x="0" y="1"/>
                    <a:pt x="1"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8" name="Freeform 304"/>
            <p:cNvSpPr>
              <a:spLocks/>
            </p:cNvSpPr>
            <p:nvPr/>
          </p:nvSpPr>
          <p:spPr bwMode="auto">
            <a:xfrm>
              <a:off x="4931" y="2757"/>
              <a:ext cx="57" cy="50"/>
            </a:xfrm>
            <a:custGeom>
              <a:avLst/>
              <a:gdLst>
                <a:gd name="T0" fmla="*/ 26 w 57"/>
                <a:gd name="T1" fmla="*/ 0 h 50"/>
                <a:gd name="T2" fmla="*/ 57 w 57"/>
                <a:gd name="T3" fmla="*/ 26 h 50"/>
                <a:gd name="T4" fmla="*/ 21 w 57"/>
                <a:gd name="T5" fmla="*/ 50 h 50"/>
                <a:gd name="T6" fmla="*/ 0 w 57"/>
                <a:gd name="T7" fmla="*/ 33 h 50"/>
                <a:gd name="T8" fmla="*/ 26 w 57"/>
                <a:gd name="T9" fmla="*/ 0 h 50"/>
              </a:gdLst>
              <a:ahLst/>
              <a:cxnLst>
                <a:cxn ang="0">
                  <a:pos x="T0" y="T1"/>
                </a:cxn>
                <a:cxn ang="0">
                  <a:pos x="T2" y="T3"/>
                </a:cxn>
                <a:cxn ang="0">
                  <a:pos x="T4" y="T5"/>
                </a:cxn>
                <a:cxn ang="0">
                  <a:pos x="T6" y="T7"/>
                </a:cxn>
                <a:cxn ang="0">
                  <a:pos x="T8" y="T9"/>
                </a:cxn>
              </a:cxnLst>
              <a:rect l="0" t="0" r="r" b="b"/>
              <a:pathLst>
                <a:path w="57" h="50">
                  <a:moveTo>
                    <a:pt x="26" y="0"/>
                  </a:moveTo>
                  <a:lnTo>
                    <a:pt x="57" y="26"/>
                  </a:lnTo>
                  <a:lnTo>
                    <a:pt x="21" y="50"/>
                  </a:lnTo>
                  <a:lnTo>
                    <a:pt x="0" y="33"/>
                  </a:lnTo>
                  <a:lnTo>
                    <a:pt x="26" y="0"/>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9" name="Freeform 305"/>
            <p:cNvSpPr>
              <a:spLocks/>
            </p:cNvSpPr>
            <p:nvPr/>
          </p:nvSpPr>
          <p:spPr bwMode="auto">
            <a:xfrm>
              <a:off x="4950" y="2790"/>
              <a:ext cx="161" cy="137"/>
            </a:xfrm>
            <a:custGeom>
              <a:avLst/>
              <a:gdLst>
                <a:gd name="T0" fmla="*/ 1 w 68"/>
                <a:gd name="T1" fmla="*/ 2 h 58"/>
                <a:gd name="T2" fmla="*/ 7 w 68"/>
                <a:gd name="T3" fmla="*/ 1 h 58"/>
                <a:gd name="T4" fmla="*/ 66 w 68"/>
                <a:gd name="T5" fmla="*/ 50 h 58"/>
                <a:gd name="T6" fmla="*/ 67 w 68"/>
                <a:gd name="T7" fmla="*/ 56 h 58"/>
                <a:gd name="T8" fmla="*/ 67 w 68"/>
                <a:gd name="T9" fmla="*/ 56 h 58"/>
                <a:gd name="T10" fmla="*/ 61 w 68"/>
                <a:gd name="T11" fmla="*/ 57 h 58"/>
                <a:gd name="T12" fmla="*/ 2 w 68"/>
                <a:gd name="T13" fmla="*/ 8 h 58"/>
                <a:gd name="T14" fmla="*/ 1 w 68"/>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58">
                  <a:moveTo>
                    <a:pt x="1" y="2"/>
                  </a:moveTo>
                  <a:cubicBezTo>
                    <a:pt x="2" y="0"/>
                    <a:pt x="5" y="0"/>
                    <a:pt x="7" y="1"/>
                  </a:cubicBezTo>
                  <a:cubicBezTo>
                    <a:pt x="66" y="50"/>
                    <a:pt x="66" y="50"/>
                    <a:pt x="66" y="50"/>
                  </a:cubicBezTo>
                  <a:cubicBezTo>
                    <a:pt x="68" y="52"/>
                    <a:pt x="68" y="54"/>
                    <a:pt x="67" y="56"/>
                  </a:cubicBezTo>
                  <a:cubicBezTo>
                    <a:pt x="67" y="56"/>
                    <a:pt x="67" y="56"/>
                    <a:pt x="67" y="56"/>
                  </a:cubicBezTo>
                  <a:cubicBezTo>
                    <a:pt x="65" y="58"/>
                    <a:pt x="63" y="58"/>
                    <a:pt x="61" y="57"/>
                  </a:cubicBezTo>
                  <a:cubicBezTo>
                    <a:pt x="2" y="8"/>
                    <a:pt x="2" y="8"/>
                    <a:pt x="2" y="8"/>
                  </a:cubicBezTo>
                  <a:cubicBezTo>
                    <a:pt x="0" y="6"/>
                    <a:pt x="0" y="4"/>
                    <a:pt x="1" y="2"/>
                  </a:cubicBez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0" name="Freeform 306"/>
            <p:cNvSpPr>
              <a:spLocks/>
            </p:cNvSpPr>
            <p:nvPr/>
          </p:nvSpPr>
          <p:spPr bwMode="auto">
            <a:xfrm>
              <a:off x="4933" y="2695"/>
              <a:ext cx="582" cy="490"/>
            </a:xfrm>
            <a:custGeom>
              <a:avLst/>
              <a:gdLst>
                <a:gd name="T0" fmla="*/ 4 w 246"/>
                <a:gd name="T1" fmla="*/ 7 h 207"/>
                <a:gd name="T2" fmla="*/ 22 w 246"/>
                <a:gd name="T3" fmla="*/ 5 h 207"/>
                <a:gd name="T4" fmla="*/ 227 w 246"/>
                <a:gd name="T5" fmla="*/ 173 h 207"/>
                <a:gd name="T6" fmla="*/ 242 w 246"/>
                <a:gd name="T7" fmla="*/ 202 h 207"/>
                <a:gd name="T8" fmla="*/ 242 w 246"/>
                <a:gd name="T9" fmla="*/ 202 h 207"/>
                <a:gd name="T10" fmla="*/ 211 w 246"/>
                <a:gd name="T11" fmla="*/ 193 h 207"/>
                <a:gd name="T12" fmla="*/ 6 w 246"/>
                <a:gd name="T13" fmla="*/ 25 h 207"/>
                <a:gd name="T14" fmla="*/ 4 w 246"/>
                <a:gd name="T15" fmla="*/ 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07">
                  <a:moveTo>
                    <a:pt x="4" y="7"/>
                  </a:moveTo>
                  <a:cubicBezTo>
                    <a:pt x="9" y="1"/>
                    <a:pt x="17" y="0"/>
                    <a:pt x="22" y="5"/>
                  </a:cubicBezTo>
                  <a:cubicBezTo>
                    <a:pt x="227" y="173"/>
                    <a:pt x="227" y="173"/>
                    <a:pt x="227" y="173"/>
                  </a:cubicBezTo>
                  <a:cubicBezTo>
                    <a:pt x="233" y="178"/>
                    <a:pt x="246" y="196"/>
                    <a:pt x="242" y="202"/>
                  </a:cubicBezTo>
                  <a:cubicBezTo>
                    <a:pt x="242" y="202"/>
                    <a:pt x="242" y="202"/>
                    <a:pt x="242" y="202"/>
                  </a:cubicBezTo>
                  <a:cubicBezTo>
                    <a:pt x="237" y="207"/>
                    <a:pt x="216" y="198"/>
                    <a:pt x="211" y="193"/>
                  </a:cubicBezTo>
                  <a:cubicBezTo>
                    <a:pt x="6" y="25"/>
                    <a:pt x="6" y="25"/>
                    <a:pt x="6" y="25"/>
                  </a:cubicBezTo>
                  <a:cubicBezTo>
                    <a:pt x="0" y="20"/>
                    <a:pt x="0" y="12"/>
                    <a:pt x="4" y="7"/>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1" name="Freeform 307"/>
            <p:cNvSpPr>
              <a:spLocks/>
            </p:cNvSpPr>
            <p:nvPr/>
          </p:nvSpPr>
          <p:spPr bwMode="auto">
            <a:xfrm>
              <a:off x="4943" y="2695"/>
              <a:ext cx="572" cy="478"/>
            </a:xfrm>
            <a:custGeom>
              <a:avLst/>
              <a:gdLst>
                <a:gd name="T0" fmla="*/ 237 w 242"/>
                <a:gd name="T1" fmla="*/ 202 h 202"/>
                <a:gd name="T2" fmla="*/ 238 w 242"/>
                <a:gd name="T3" fmla="*/ 202 h 202"/>
                <a:gd name="T4" fmla="*/ 223 w 242"/>
                <a:gd name="T5" fmla="*/ 173 h 202"/>
                <a:gd name="T6" fmla="*/ 18 w 242"/>
                <a:gd name="T7" fmla="*/ 5 h 202"/>
                <a:gd name="T8" fmla="*/ 0 w 242"/>
                <a:gd name="T9" fmla="*/ 7 h 202"/>
                <a:gd name="T10" fmla="*/ 0 w 242"/>
                <a:gd name="T11" fmla="*/ 7 h 202"/>
                <a:gd name="T12" fmla="*/ 237 w 24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42" h="202">
                  <a:moveTo>
                    <a:pt x="237" y="202"/>
                  </a:moveTo>
                  <a:cubicBezTo>
                    <a:pt x="238" y="202"/>
                    <a:pt x="238" y="202"/>
                    <a:pt x="238" y="202"/>
                  </a:cubicBezTo>
                  <a:cubicBezTo>
                    <a:pt x="242" y="196"/>
                    <a:pt x="229" y="178"/>
                    <a:pt x="223" y="173"/>
                  </a:cubicBezTo>
                  <a:cubicBezTo>
                    <a:pt x="18" y="5"/>
                    <a:pt x="18" y="5"/>
                    <a:pt x="18" y="5"/>
                  </a:cubicBezTo>
                  <a:cubicBezTo>
                    <a:pt x="13" y="0"/>
                    <a:pt x="5" y="1"/>
                    <a:pt x="0" y="7"/>
                  </a:cubicBezTo>
                  <a:cubicBezTo>
                    <a:pt x="0" y="7"/>
                    <a:pt x="0" y="7"/>
                    <a:pt x="0" y="7"/>
                  </a:cubicBezTo>
                  <a:lnTo>
                    <a:pt x="237" y="202"/>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2" name="Freeform 308"/>
            <p:cNvSpPr>
              <a:spLocks/>
            </p:cNvSpPr>
            <p:nvPr/>
          </p:nvSpPr>
          <p:spPr bwMode="auto">
            <a:xfrm>
              <a:off x="4933" y="2695"/>
              <a:ext cx="201" cy="180"/>
            </a:xfrm>
            <a:custGeom>
              <a:avLst/>
              <a:gdLst>
                <a:gd name="T0" fmla="*/ 6 w 85"/>
                <a:gd name="T1" fmla="*/ 25 h 76"/>
                <a:gd name="T2" fmla="*/ 68 w 85"/>
                <a:gd name="T3" fmla="*/ 76 h 76"/>
                <a:gd name="T4" fmla="*/ 85 w 85"/>
                <a:gd name="T5" fmla="*/ 56 h 76"/>
                <a:gd name="T6" fmla="*/ 22 w 85"/>
                <a:gd name="T7" fmla="*/ 5 h 76"/>
                <a:gd name="T8" fmla="*/ 4 w 85"/>
                <a:gd name="T9" fmla="*/ 7 h 76"/>
                <a:gd name="T10" fmla="*/ 6 w 85"/>
                <a:gd name="T11" fmla="*/ 25 h 76"/>
              </a:gdLst>
              <a:ahLst/>
              <a:cxnLst>
                <a:cxn ang="0">
                  <a:pos x="T0" y="T1"/>
                </a:cxn>
                <a:cxn ang="0">
                  <a:pos x="T2" y="T3"/>
                </a:cxn>
                <a:cxn ang="0">
                  <a:pos x="T4" y="T5"/>
                </a:cxn>
                <a:cxn ang="0">
                  <a:pos x="T6" y="T7"/>
                </a:cxn>
                <a:cxn ang="0">
                  <a:pos x="T8" y="T9"/>
                </a:cxn>
                <a:cxn ang="0">
                  <a:pos x="T10" y="T11"/>
                </a:cxn>
              </a:cxnLst>
              <a:rect l="0" t="0" r="r" b="b"/>
              <a:pathLst>
                <a:path w="85" h="76">
                  <a:moveTo>
                    <a:pt x="6" y="25"/>
                  </a:moveTo>
                  <a:cubicBezTo>
                    <a:pt x="68" y="76"/>
                    <a:pt x="68" y="76"/>
                    <a:pt x="68" y="76"/>
                  </a:cubicBezTo>
                  <a:cubicBezTo>
                    <a:pt x="85" y="56"/>
                    <a:pt x="85" y="56"/>
                    <a:pt x="85" y="56"/>
                  </a:cubicBezTo>
                  <a:cubicBezTo>
                    <a:pt x="22" y="5"/>
                    <a:pt x="22" y="5"/>
                    <a:pt x="22" y="5"/>
                  </a:cubicBezTo>
                  <a:cubicBezTo>
                    <a:pt x="17" y="0"/>
                    <a:pt x="9" y="1"/>
                    <a:pt x="4" y="7"/>
                  </a:cubicBezTo>
                  <a:cubicBezTo>
                    <a:pt x="0" y="12"/>
                    <a:pt x="0" y="20"/>
                    <a:pt x="6" y="25"/>
                  </a:cubicBez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3" name="Freeform 309"/>
            <p:cNvSpPr>
              <a:spLocks/>
            </p:cNvSpPr>
            <p:nvPr/>
          </p:nvSpPr>
          <p:spPr bwMode="auto">
            <a:xfrm>
              <a:off x="4943" y="2695"/>
              <a:ext cx="191" cy="159"/>
            </a:xfrm>
            <a:custGeom>
              <a:avLst/>
              <a:gdLst>
                <a:gd name="T0" fmla="*/ 0 w 81"/>
                <a:gd name="T1" fmla="*/ 7 h 67"/>
                <a:gd name="T2" fmla="*/ 72 w 81"/>
                <a:gd name="T3" fmla="*/ 67 h 67"/>
                <a:gd name="T4" fmla="*/ 81 w 81"/>
                <a:gd name="T5" fmla="*/ 56 h 67"/>
                <a:gd name="T6" fmla="*/ 18 w 81"/>
                <a:gd name="T7" fmla="*/ 5 h 67"/>
                <a:gd name="T8" fmla="*/ 0 w 81"/>
                <a:gd name="T9" fmla="*/ 7 h 67"/>
                <a:gd name="T10" fmla="*/ 0 w 81"/>
                <a:gd name="T11" fmla="*/ 7 h 67"/>
              </a:gdLst>
              <a:ahLst/>
              <a:cxnLst>
                <a:cxn ang="0">
                  <a:pos x="T0" y="T1"/>
                </a:cxn>
                <a:cxn ang="0">
                  <a:pos x="T2" y="T3"/>
                </a:cxn>
                <a:cxn ang="0">
                  <a:pos x="T4" y="T5"/>
                </a:cxn>
                <a:cxn ang="0">
                  <a:pos x="T6" y="T7"/>
                </a:cxn>
                <a:cxn ang="0">
                  <a:pos x="T8" y="T9"/>
                </a:cxn>
                <a:cxn ang="0">
                  <a:pos x="T10" y="T11"/>
                </a:cxn>
              </a:cxnLst>
              <a:rect l="0" t="0" r="r" b="b"/>
              <a:pathLst>
                <a:path w="81" h="67">
                  <a:moveTo>
                    <a:pt x="0" y="7"/>
                  </a:moveTo>
                  <a:cubicBezTo>
                    <a:pt x="72" y="67"/>
                    <a:pt x="72" y="67"/>
                    <a:pt x="72" y="67"/>
                  </a:cubicBezTo>
                  <a:cubicBezTo>
                    <a:pt x="81" y="56"/>
                    <a:pt x="81" y="56"/>
                    <a:pt x="81" y="56"/>
                  </a:cubicBezTo>
                  <a:cubicBezTo>
                    <a:pt x="18" y="5"/>
                    <a:pt x="18" y="5"/>
                    <a:pt x="18" y="5"/>
                  </a:cubicBezTo>
                  <a:cubicBezTo>
                    <a:pt x="13" y="0"/>
                    <a:pt x="5" y="1"/>
                    <a:pt x="0" y="7"/>
                  </a:cubicBezTo>
                  <a:cubicBezTo>
                    <a:pt x="0" y="7"/>
                    <a:pt x="0" y="7"/>
                    <a:pt x="0" y="7"/>
                  </a:cubicBez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4" name="Freeform 310"/>
            <p:cNvSpPr>
              <a:spLocks/>
            </p:cNvSpPr>
            <p:nvPr/>
          </p:nvSpPr>
          <p:spPr bwMode="auto">
            <a:xfrm>
              <a:off x="5080" y="2814"/>
              <a:ext cx="64" cy="71"/>
            </a:xfrm>
            <a:custGeom>
              <a:avLst/>
              <a:gdLst>
                <a:gd name="T0" fmla="*/ 47 w 64"/>
                <a:gd name="T1" fmla="*/ 0 h 71"/>
                <a:gd name="T2" fmla="*/ 64 w 64"/>
                <a:gd name="T3" fmla="*/ 16 h 71"/>
                <a:gd name="T4" fmla="*/ 19 w 64"/>
                <a:gd name="T5" fmla="*/ 71 h 71"/>
                <a:gd name="T6" fmla="*/ 0 w 64"/>
                <a:gd name="T7" fmla="*/ 56 h 71"/>
                <a:gd name="T8" fmla="*/ 47 w 64"/>
                <a:gd name="T9" fmla="*/ 0 h 71"/>
              </a:gdLst>
              <a:ahLst/>
              <a:cxnLst>
                <a:cxn ang="0">
                  <a:pos x="T0" y="T1"/>
                </a:cxn>
                <a:cxn ang="0">
                  <a:pos x="T2" y="T3"/>
                </a:cxn>
                <a:cxn ang="0">
                  <a:pos x="T4" y="T5"/>
                </a:cxn>
                <a:cxn ang="0">
                  <a:pos x="T6" y="T7"/>
                </a:cxn>
                <a:cxn ang="0">
                  <a:pos x="T8" y="T9"/>
                </a:cxn>
              </a:cxnLst>
              <a:rect l="0" t="0" r="r" b="b"/>
              <a:pathLst>
                <a:path w="64" h="71">
                  <a:moveTo>
                    <a:pt x="47" y="0"/>
                  </a:moveTo>
                  <a:lnTo>
                    <a:pt x="64" y="16"/>
                  </a:lnTo>
                  <a:lnTo>
                    <a:pt x="19" y="71"/>
                  </a:lnTo>
                  <a:lnTo>
                    <a:pt x="0" y="56"/>
                  </a:lnTo>
                  <a:lnTo>
                    <a:pt x="47" y="0"/>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5" name="Freeform 311"/>
            <p:cNvSpPr>
              <a:spLocks/>
            </p:cNvSpPr>
            <p:nvPr/>
          </p:nvSpPr>
          <p:spPr bwMode="auto">
            <a:xfrm>
              <a:off x="4938" y="2788"/>
              <a:ext cx="163" cy="137"/>
            </a:xfrm>
            <a:custGeom>
              <a:avLst/>
              <a:gdLst>
                <a:gd name="T0" fmla="*/ 1 w 69"/>
                <a:gd name="T1" fmla="*/ 1 h 58"/>
                <a:gd name="T2" fmla="*/ 3 w 69"/>
                <a:gd name="T3" fmla="*/ 1 h 58"/>
                <a:gd name="T4" fmla="*/ 69 w 69"/>
                <a:gd name="T5" fmla="*/ 54 h 58"/>
                <a:gd name="T6" fmla="*/ 69 w 69"/>
                <a:gd name="T7" fmla="*/ 57 h 58"/>
                <a:gd name="T8" fmla="*/ 69 w 69"/>
                <a:gd name="T9" fmla="*/ 57 h 58"/>
                <a:gd name="T10" fmla="*/ 66 w 69"/>
                <a:gd name="T11" fmla="*/ 57 h 58"/>
                <a:gd name="T12" fmla="*/ 1 w 69"/>
                <a:gd name="T13" fmla="*/ 4 h 58"/>
                <a:gd name="T14" fmla="*/ 1 w 69"/>
                <a:gd name="T15" fmla="*/ 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58">
                  <a:moveTo>
                    <a:pt x="1" y="1"/>
                  </a:moveTo>
                  <a:cubicBezTo>
                    <a:pt x="1" y="0"/>
                    <a:pt x="2" y="0"/>
                    <a:pt x="3" y="1"/>
                  </a:cubicBezTo>
                  <a:cubicBezTo>
                    <a:pt x="69" y="54"/>
                    <a:pt x="69" y="54"/>
                    <a:pt x="69" y="54"/>
                  </a:cubicBezTo>
                  <a:cubicBezTo>
                    <a:pt x="69" y="55"/>
                    <a:pt x="69" y="56"/>
                    <a:pt x="69" y="57"/>
                  </a:cubicBezTo>
                  <a:cubicBezTo>
                    <a:pt x="69" y="57"/>
                    <a:pt x="69" y="57"/>
                    <a:pt x="69" y="57"/>
                  </a:cubicBezTo>
                  <a:cubicBezTo>
                    <a:pt x="68" y="58"/>
                    <a:pt x="67" y="58"/>
                    <a:pt x="66" y="57"/>
                  </a:cubicBezTo>
                  <a:cubicBezTo>
                    <a:pt x="1" y="4"/>
                    <a:pt x="1" y="4"/>
                    <a:pt x="1" y="4"/>
                  </a:cubicBezTo>
                  <a:cubicBezTo>
                    <a:pt x="0" y="3"/>
                    <a:pt x="0" y="2"/>
                    <a:pt x="1" y="1"/>
                  </a:cubicBez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6" name="Freeform 312"/>
            <p:cNvSpPr>
              <a:spLocks/>
            </p:cNvSpPr>
            <p:nvPr/>
          </p:nvSpPr>
          <p:spPr bwMode="auto">
            <a:xfrm>
              <a:off x="5092" y="2830"/>
              <a:ext cx="37" cy="43"/>
            </a:xfrm>
            <a:custGeom>
              <a:avLst/>
              <a:gdLst>
                <a:gd name="T0" fmla="*/ 21 w 37"/>
                <a:gd name="T1" fmla="*/ 0 h 43"/>
                <a:gd name="T2" fmla="*/ 0 w 37"/>
                <a:gd name="T3" fmla="*/ 26 h 43"/>
                <a:gd name="T4" fmla="*/ 19 w 37"/>
                <a:gd name="T5" fmla="*/ 43 h 43"/>
                <a:gd name="T6" fmla="*/ 37 w 37"/>
                <a:gd name="T7" fmla="*/ 17 h 43"/>
                <a:gd name="T8" fmla="*/ 21 w 37"/>
                <a:gd name="T9" fmla="*/ 0 h 43"/>
              </a:gdLst>
              <a:ahLst/>
              <a:cxnLst>
                <a:cxn ang="0">
                  <a:pos x="T0" y="T1"/>
                </a:cxn>
                <a:cxn ang="0">
                  <a:pos x="T2" y="T3"/>
                </a:cxn>
                <a:cxn ang="0">
                  <a:pos x="T4" y="T5"/>
                </a:cxn>
                <a:cxn ang="0">
                  <a:pos x="T6" y="T7"/>
                </a:cxn>
                <a:cxn ang="0">
                  <a:pos x="T8" y="T9"/>
                </a:cxn>
              </a:cxnLst>
              <a:rect l="0" t="0" r="r" b="b"/>
              <a:pathLst>
                <a:path w="37" h="43">
                  <a:moveTo>
                    <a:pt x="21" y="0"/>
                  </a:moveTo>
                  <a:lnTo>
                    <a:pt x="0" y="26"/>
                  </a:lnTo>
                  <a:lnTo>
                    <a:pt x="19" y="43"/>
                  </a:lnTo>
                  <a:lnTo>
                    <a:pt x="37" y="17"/>
                  </a:lnTo>
                  <a:lnTo>
                    <a:pt x="21" y="0"/>
                  </a:ln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7" name="Freeform 313"/>
            <p:cNvSpPr>
              <a:spLocks/>
            </p:cNvSpPr>
            <p:nvPr/>
          </p:nvSpPr>
          <p:spPr bwMode="auto">
            <a:xfrm>
              <a:off x="-752" y="3913"/>
              <a:ext cx="1926" cy="1922"/>
            </a:xfrm>
            <a:custGeom>
              <a:avLst/>
              <a:gdLst>
                <a:gd name="T0" fmla="*/ 815 w 815"/>
                <a:gd name="T1" fmla="*/ 473 h 813"/>
                <a:gd name="T2" fmla="*/ 528 w 815"/>
                <a:gd name="T3" fmla="*/ 238 h 813"/>
                <a:gd name="T4" fmla="*/ 349 w 815"/>
                <a:gd name="T5" fmla="*/ 0 h 813"/>
                <a:gd name="T6" fmla="*/ 67 w 815"/>
                <a:gd name="T7" fmla="*/ 138 h 813"/>
                <a:gd name="T8" fmla="*/ 35 w 815"/>
                <a:gd name="T9" fmla="*/ 306 h 813"/>
                <a:gd name="T10" fmla="*/ 301 w 815"/>
                <a:gd name="T11" fmla="*/ 662 h 813"/>
                <a:gd name="T12" fmla="*/ 584 w 815"/>
                <a:gd name="T13" fmla="*/ 798 h 813"/>
                <a:gd name="T14" fmla="*/ 625 w 815"/>
                <a:gd name="T15" fmla="*/ 788 h 813"/>
                <a:gd name="T16" fmla="*/ 635 w 815"/>
                <a:gd name="T17" fmla="*/ 786 h 813"/>
                <a:gd name="T18" fmla="*/ 742 w 815"/>
                <a:gd name="T19" fmla="*/ 605 h 813"/>
                <a:gd name="T20" fmla="*/ 815 w 815"/>
                <a:gd name="T21" fmla="*/ 47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5" h="813">
                  <a:moveTo>
                    <a:pt x="815" y="473"/>
                  </a:moveTo>
                  <a:cubicBezTo>
                    <a:pt x="712" y="409"/>
                    <a:pt x="615" y="331"/>
                    <a:pt x="528" y="238"/>
                  </a:cubicBezTo>
                  <a:cubicBezTo>
                    <a:pt x="459" y="163"/>
                    <a:pt x="399" y="84"/>
                    <a:pt x="349" y="0"/>
                  </a:cubicBezTo>
                  <a:cubicBezTo>
                    <a:pt x="259" y="28"/>
                    <a:pt x="110" y="113"/>
                    <a:pt x="67" y="138"/>
                  </a:cubicBezTo>
                  <a:cubicBezTo>
                    <a:pt x="0" y="176"/>
                    <a:pt x="11" y="234"/>
                    <a:pt x="35" y="306"/>
                  </a:cubicBezTo>
                  <a:cubicBezTo>
                    <a:pt x="81" y="444"/>
                    <a:pt x="193" y="567"/>
                    <a:pt x="301" y="662"/>
                  </a:cubicBezTo>
                  <a:cubicBezTo>
                    <a:pt x="374" y="726"/>
                    <a:pt x="478" y="813"/>
                    <a:pt x="584" y="798"/>
                  </a:cubicBezTo>
                  <a:cubicBezTo>
                    <a:pt x="598" y="796"/>
                    <a:pt x="612" y="792"/>
                    <a:pt x="625" y="788"/>
                  </a:cubicBezTo>
                  <a:cubicBezTo>
                    <a:pt x="635" y="786"/>
                    <a:pt x="635" y="786"/>
                    <a:pt x="635" y="786"/>
                  </a:cubicBezTo>
                  <a:cubicBezTo>
                    <a:pt x="681" y="711"/>
                    <a:pt x="703" y="664"/>
                    <a:pt x="742" y="605"/>
                  </a:cubicBezTo>
                  <a:cubicBezTo>
                    <a:pt x="766" y="568"/>
                    <a:pt x="803" y="520"/>
                    <a:pt x="815" y="473"/>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8" name="Freeform 314"/>
            <p:cNvSpPr>
              <a:spLocks/>
            </p:cNvSpPr>
            <p:nvPr/>
          </p:nvSpPr>
          <p:spPr bwMode="auto">
            <a:xfrm>
              <a:off x="-894" y="4256"/>
              <a:ext cx="1683" cy="1752"/>
            </a:xfrm>
            <a:custGeom>
              <a:avLst/>
              <a:gdLst>
                <a:gd name="T0" fmla="*/ 292 w 712"/>
                <a:gd name="T1" fmla="*/ 423 h 741"/>
                <a:gd name="T2" fmla="*/ 119 w 712"/>
                <a:gd name="T3" fmla="*/ 0 h 741"/>
                <a:gd name="T4" fmla="*/ 86 w 712"/>
                <a:gd name="T5" fmla="*/ 21 h 741"/>
                <a:gd name="T6" fmla="*/ 231 w 712"/>
                <a:gd name="T7" fmla="*/ 486 h 741"/>
                <a:gd name="T8" fmla="*/ 685 w 712"/>
                <a:gd name="T9" fmla="*/ 661 h 741"/>
                <a:gd name="T10" fmla="*/ 712 w 712"/>
                <a:gd name="T11" fmla="*/ 619 h 741"/>
                <a:gd name="T12" fmla="*/ 292 w 712"/>
                <a:gd name="T13" fmla="*/ 423 h 741"/>
              </a:gdLst>
              <a:ahLst/>
              <a:cxnLst>
                <a:cxn ang="0">
                  <a:pos x="T0" y="T1"/>
                </a:cxn>
                <a:cxn ang="0">
                  <a:pos x="T2" y="T3"/>
                </a:cxn>
                <a:cxn ang="0">
                  <a:pos x="T4" y="T5"/>
                </a:cxn>
                <a:cxn ang="0">
                  <a:pos x="T6" y="T7"/>
                </a:cxn>
                <a:cxn ang="0">
                  <a:pos x="T8" y="T9"/>
                </a:cxn>
                <a:cxn ang="0">
                  <a:pos x="T10" y="T11"/>
                </a:cxn>
                <a:cxn ang="0">
                  <a:pos x="T12" y="T13"/>
                </a:cxn>
              </a:cxnLst>
              <a:rect l="0" t="0" r="r" b="b"/>
              <a:pathLst>
                <a:path w="712" h="741">
                  <a:moveTo>
                    <a:pt x="292" y="423"/>
                  </a:moveTo>
                  <a:cubicBezTo>
                    <a:pt x="150" y="271"/>
                    <a:pt x="82" y="97"/>
                    <a:pt x="119" y="0"/>
                  </a:cubicBezTo>
                  <a:cubicBezTo>
                    <a:pt x="107" y="5"/>
                    <a:pt x="96" y="12"/>
                    <a:pt x="86" y="21"/>
                  </a:cubicBezTo>
                  <a:cubicBezTo>
                    <a:pt x="0" y="101"/>
                    <a:pt x="65" y="309"/>
                    <a:pt x="231" y="486"/>
                  </a:cubicBezTo>
                  <a:cubicBezTo>
                    <a:pt x="396" y="663"/>
                    <a:pt x="599" y="741"/>
                    <a:pt x="685" y="661"/>
                  </a:cubicBezTo>
                  <a:cubicBezTo>
                    <a:pt x="697" y="649"/>
                    <a:pt x="706" y="635"/>
                    <a:pt x="712" y="619"/>
                  </a:cubicBezTo>
                  <a:cubicBezTo>
                    <a:pt x="615" y="659"/>
                    <a:pt x="438" y="579"/>
                    <a:pt x="292" y="423"/>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9" name="Freeform 315"/>
            <p:cNvSpPr>
              <a:spLocks/>
            </p:cNvSpPr>
            <p:nvPr/>
          </p:nvSpPr>
          <p:spPr bwMode="auto">
            <a:xfrm>
              <a:off x="-627" y="4265"/>
              <a:ext cx="1428" cy="1483"/>
            </a:xfrm>
            <a:custGeom>
              <a:avLst/>
              <a:gdLst>
                <a:gd name="T0" fmla="*/ 63 w 604"/>
                <a:gd name="T1" fmla="*/ 58 h 627"/>
                <a:gd name="T2" fmla="*/ 416 w 604"/>
                <a:gd name="T3" fmla="*/ 207 h 627"/>
                <a:gd name="T4" fmla="*/ 541 w 604"/>
                <a:gd name="T5" fmla="*/ 569 h 627"/>
                <a:gd name="T6" fmla="*/ 188 w 604"/>
                <a:gd name="T7" fmla="*/ 420 h 627"/>
                <a:gd name="T8" fmla="*/ 63 w 604"/>
                <a:gd name="T9" fmla="*/ 58 h 627"/>
              </a:gdLst>
              <a:ahLst/>
              <a:cxnLst>
                <a:cxn ang="0">
                  <a:pos x="T0" y="T1"/>
                </a:cxn>
                <a:cxn ang="0">
                  <a:pos x="T2" y="T3"/>
                </a:cxn>
                <a:cxn ang="0">
                  <a:pos x="T4" y="T5"/>
                </a:cxn>
                <a:cxn ang="0">
                  <a:pos x="T6" y="T7"/>
                </a:cxn>
                <a:cxn ang="0">
                  <a:pos x="T8" y="T9"/>
                </a:cxn>
              </a:cxnLst>
              <a:rect l="0" t="0" r="r" b="b"/>
              <a:pathLst>
                <a:path w="604" h="627">
                  <a:moveTo>
                    <a:pt x="63" y="58"/>
                  </a:moveTo>
                  <a:cubicBezTo>
                    <a:pt x="126" y="0"/>
                    <a:pt x="284" y="66"/>
                    <a:pt x="416" y="207"/>
                  </a:cubicBezTo>
                  <a:cubicBezTo>
                    <a:pt x="548" y="348"/>
                    <a:pt x="604" y="510"/>
                    <a:pt x="541" y="569"/>
                  </a:cubicBezTo>
                  <a:cubicBezTo>
                    <a:pt x="478" y="627"/>
                    <a:pt x="320" y="561"/>
                    <a:pt x="188" y="420"/>
                  </a:cubicBezTo>
                  <a:cubicBezTo>
                    <a:pt x="56" y="279"/>
                    <a:pt x="0" y="117"/>
                    <a:pt x="63" y="58"/>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0" name="Freeform 316"/>
            <p:cNvSpPr>
              <a:spLocks/>
            </p:cNvSpPr>
            <p:nvPr/>
          </p:nvSpPr>
          <p:spPr bwMode="auto">
            <a:xfrm>
              <a:off x="432" y="3119"/>
              <a:ext cx="716" cy="461"/>
            </a:xfrm>
            <a:custGeom>
              <a:avLst/>
              <a:gdLst>
                <a:gd name="T0" fmla="*/ 303 w 303"/>
                <a:gd name="T1" fmla="*/ 104 h 195"/>
                <a:gd name="T2" fmla="*/ 270 w 303"/>
                <a:gd name="T3" fmla="*/ 87 h 195"/>
                <a:gd name="T4" fmla="*/ 235 w 303"/>
                <a:gd name="T5" fmla="*/ 93 h 195"/>
                <a:gd name="T6" fmla="*/ 222 w 303"/>
                <a:gd name="T7" fmla="*/ 90 h 195"/>
                <a:gd name="T8" fmla="*/ 230 w 303"/>
                <a:gd name="T9" fmla="*/ 83 h 195"/>
                <a:gd name="T10" fmla="*/ 261 w 303"/>
                <a:gd name="T11" fmla="*/ 67 h 195"/>
                <a:gd name="T12" fmla="*/ 264 w 303"/>
                <a:gd name="T13" fmla="*/ 64 h 195"/>
                <a:gd name="T14" fmla="*/ 279 w 303"/>
                <a:gd name="T15" fmla="*/ 86 h 195"/>
                <a:gd name="T16" fmla="*/ 291 w 303"/>
                <a:gd name="T17" fmla="*/ 40 h 195"/>
                <a:gd name="T18" fmla="*/ 290 w 303"/>
                <a:gd name="T19" fmla="*/ 32 h 195"/>
                <a:gd name="T20" fmla="*/ 289 w 303"/>
                <a:gd name="T21" fmla="*/ 28 h 195"/>
                <a:gd name="T22" fmla="*/ 284 w 303"/>
                <a:gd name="T23" fmla="*/ 26 h 195"/>
                <a:gd name="T24" fmla="*/ 284 w 303"/>
                <a:gd name="T25" fmla="*/ 26 h 195"/>
                <a:gd name="T26" fmla="*/ 283 w 303"/>
                <a:gd name="T27" fmla="*/ 25 h 195"/>
                <a:gd name="T28" fmla="*/ 283 w 303"/>
                <a:gd name="T29" fmla="*/ 25 h 195"/>
                <a:gd name="T30" fmla="*/ 271 w 303"/>
                <a:gd name="T31" fmla="*/ 26 h 195"/>
                <a:gd name="T32" fmla="*/ 234 w 303"/>
                <a:gd name="T33" fmla="*/ 19 h 195"/>
                <a:gd name="T34" fmla="*/ 233 w 303"/>
                <a:gd name="T35" fmla="*/ 19 h 195"/>
                <a:gd name="T36" fmla="*/ 205 w 303"/>
                <a:gd name="T37" fmla="*/ 11 h 195"/>
                <a:gd name="T38" fmla="*/ 201 w 303"/>
                <a:gd name="T39" fmla="*/ 12 h 195"/>
                <a:gd name="T40" fmla="*/ 176 w 303"/>
                <a:gd name="T41" fmla="*/ 7 h 195"/>
                <a:gd name="T42" fmla="*/ 169 w 303"/>
                <a:gd name="T43" fmla="*/ 5 h 195"/>
                <a:gd name="T44" fmla="*/ 120 w 303"/>
                <a:gd name="T45" fmla="*/ 32 h 195"/>
                <a:gd name="T46" fmla="*/ 70 w 303"/>
                <a:gd name="T47" fmla="*/ 70 h 195"/>
                <a:gd name="T48" fmla="*/ 0 w 303"/>
                <a:gd name="T49" fmla="*/ 107 h 195"/>
                <a:gd name="T50" fmla="*/ 26 w 303"/>
                <a:gd name="T51" fmla="*/ 156 h 195"/>
                <a:gd name="T52" fmla="*/ 39 w 303"/>
                <a:gd name="T53" fmla="*/ 195 h 195"/>
                <a:gd name="T54" fmla="*/ 82 w 303"/>
                <a:gd name="T55" fmla="*/ 159 h 195"/>
                <a:gd name="T56" fmla="*/ 133 w 303"/>
                <a:gd name="T57" fmla="*/ 141 h 195"/>
                <a:gd name="T58" fmla="*/ 156 w 303"/>
                <a:gd name="T59" fmla="*/ 150 h 195"/>
                <a:gd name="T60" fmla="*/ 234 w 303"/>
                <a:gd name="T61" fmla="*/ 124 h 195"/>
                <a:gd name="T62" fmla="*/ 282 w 303"/>
                <a:gd name="T63" fmla="*/ 113 h 195"/>
                <a:gd name="T64" fmla="*/ 303 w 303"/>
                <a:gd name="T65" fmla="*/ 10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3" h="195">
                  <a:moveTo>
                    <a:pt x="303" y="104"/>
                  </a:moveTo>
                  <a:cubicBezTo>
                    <a:pt x="303" y="99"/>
                    <a:pt x="295" y="86"/>
                    <a:pt x="270" y="87"/>
                  </a:cubicBezTo>
                  <a:cubicBezTo>
                    <a:pt x="259" y="87"/>
                    <a:pt x="246" y="91"/>
                    <a:pt x="235" y="93"/>
                  </a:cubicBezTo>
                  <a:cubicBezTo>
                    <a:pt x="231" y="94"/>
                    <a:pt x="219" y="96"/>
                    <a:pt x="222" y="90"/>
                  </a:cubicBezTo>
                  <a:cubicBezTo>
                    <a:pt x="223" y="88"/>
                    <a:pt x="226" y="86"/>
                    <a:pt x="230" y="83"/>
                  </a:cubicBezTo>
                  <a:cubicBezTo>
                    <a:pt x="239" y="81"/>
                    <a:pt x="250" y="75"/>
                    <a:pt x="261" y="67"/>
                  </a:cubicBezTo>
                  <a:cubicBezTo>
                    <a:pt x="262" y="66"/>
                    <a:pt x="263" y="65"/>
                    <a:pt x="264" y="64"/>
                  </a:cubicBezTo>
                  <a:cubicBezTo>
                    <a:pt x="268" y="78"/>
                    <a:pt x="273" y="87"/>
                    <a:pt x="279" y="86"/>
                  </a:cubicBezTo>
                  <a:cubicBezTo>
                    <a:pt x="287" y="85"/>
                    <a:pt x="293" y="65"/>
                    <a:pt x="291" y="40"/>
                  </a:cubicBezTo>
                  <a:cubicBezTo>
                    <a:pt x="291" y="37"/>
                    <a:pt x="291" y="35"/>
                    <a:pt x="290" y="32"/>
                  </a:cubicBezTo>
                  <a:cubicBezTo>
                    <a:pt x="290" y="30"/>
                    <a:pt x="290" y="29"/>
                    <a:pt x="289" y="28"/>
                  </a:cubicBezTo>
                  <a:cubicBezTo>
                    <a:pt x="288" y="26"/>
                    <a:pt x="286" y="26"/>
                    <a:pt x="284" y="26"/>
                  </a:cubicBezTo>
                  <a:cubicBezTo>
                    <a:pt x="284" y="26"/>
                    <a:pt x="284" y="26"/>
                    <a:pt x="284" y="26"/>
                  </a:cubicBezTo>
                  <a:cubicBezTo>
                    <a:pt x="284" y="26"/>
                    <a:pt x="283" y="25"/>
                    <a:pt x="283" y="25"/>
                  </a:cubicBezTo>
                  <a:cubicBezTo>
                    <a:pt x="283" y="25"/>
                    <a:pt x="283" y="25"/>
                    <a:pt x="283" y="25"/>
                  </a:cubicBezTo>
                  <a:cubicBezTo>
                    <a:pt x="281" y="25"/>
                    <a:pt x="271" y="29"/>
                    <a:pt x="271" y="26"/>
                  </a:cubicBezTo>
                  <a:cubicBezTo>
                    <a:pt x="271" y="19"/>
                    <a:pt x="241" y="19"/>
                    <a:pt x="234" y="19"/>
                  </a:cubicBezTo>
                  <a:cubicBezTo>
                    <a:pt x="234" y="19"/>
                    <a:pt x="234" y="19"/>
                    <a:pt x="233" y="19"/>
                  </a:cubicBezTo>
                  <a:cubicBezTo>
                    <a:pt x="229" y="14"/>
                    <a:pt x="218" y="10"/>
                    <a:pt x="205" y="11"/>
                  </a:cubicBezTo>
                  <a:cubicBezTo>
                    <a:pt x="205" y="11"/>
                    <a:pt x="202" y="12"/>
                    <a:pt x="201" y="12"/>
                  </a:cubicBezTo>
                  <a:cubicBezTo>
                    <a:pt x="193" y="7"/>
                    <a:pt x="182" y="6"/>
                    <a:pt x="176" y="7"/>
                  </a:cubicBezTo>
                  <a:cubicBezTo>
                    <a:pt x="175" y="7"/>
                    <a:pt x="170" y="5"/>
                    <a:pt x="169" y="5"/>
                  </a:cubicBezTo>
                  <a:cubicBezTo>
                    <a:pt x="148" y="0"/>
                    <a:pt x="135" y="18"/>
                    <a:pt x="120" y="32"/>
                  </a:cubicBezTo>
                  <a:cubicBezTo>
                    <a:pt x="104" y="46"/>
                    <a:pt x="89" y="59"/>
                    <a:pt x="70" y="70"/>
                  </a:cubicBezTo>
                  <a:cubicBezTo>
                    <a:pt x="47" y="83"/>
                    <a:pt x="26" y="98"/>
                    <a:pt x="0" y="107"/>
                  </a:cubicBezTo>
                  <a:cubicBezTo>
                    <a:pt x="12" y="119"/>
                    <a:pt x="19" y="141"/>
                    <a:pt x="26" y="156"/>
                  </a:cubicBezTo>
                  <a:cubicBezTo>
                    <a:pt x="31" y="166"/>
                    <a:pt x="40" y="184"/>
                    <a:pt x="39" y="195"/>
                  </a:cubicBezTo>
                  <a:cubicBezTo>
                    <a:pt x="50" y="180"/>
                    <a:pt x="68" y="169"/>
                    <a:pt x="82" y="159"/>
                  </a:cubicBezTo>
                  <a:cubicBezTo>
                    <a:pt x="95" y="150"/>
                    <a:pt x="117" y="135"/>
                    <a:pt x="133" y="141"/>
                  </a:cubicBezTo>
                  <a:cubicBezTo>
                    <a:pt x="142" y="145"/>
                    <a:pt x="145" y="149"/>
                    <a:pt x="156" y="150"/>
                  </a:cubicBezTo>
                  <a:cubicBezTo>
                    <a:pt x="176" y="152"/>
                    <a:pt x="217" y="133"/>
                    <a:pt x="234" y="124"/>
                  </a:cubicBezTo>
                  <a:cubicBezTo>
                    <a:pt x="245" y="119"/>
                    <a:pt x="265" y="111"/>
                    <a:pt x="282" y="113"/>
                  </a:cubicBezTo>
                  <a:cubicBezTo>
                    <a:pt x="286" y="113"/>
                    <a:pt x="303" y="112"/>
                    <a:pt x="303" y="104"/>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1" name="Freeform 317"/>
            <p:cNvSpPr>
              <a:spLocks/>
            </p:cNvSpPr>
            <p:nvPr/>
          </p:nvSpPr>
          <p:spPr bwMode="auto">
            <a:xfrm>
              <a:off x="1014" y="3180"/>
              <a:ext cx="63" cy="29"/>
            </a:xfrm>
            <a:custGeom>
              <a:avLst/>
              <a:gdLst>
                <a:gd name="T0" fmla="*/ 25 w 27"/>
                <a:gd name="T1" fmla="*/ 0 h 12"/>
                <a:gd name="T2" fmla="*/ 0 w 27"/>
                <a:gd name="T3" fmla="*/ 10 h 12"/>
                <a:gd name="T4" fmla="*/ 1 w 27"/>
                <a:gd name="T5" fmla="*/ 12 h 12"/>
                <a:gd name="T6" fmla="*/ 27 w 27"/>
                <a:gd name="T7" fmla="*/ 2 h 12"/>
                <a:gd name="T8" fmla="*/ 25 w 27"/>
                <a:gd name="T9" fmla="*/ 0 h 12"/>
              </a:gdLst>
              <a:ahLst/>
              <a:cxnLst>
                <a:cxn ang="0">
                  <a:pos x="T0" y="T1"/>
                </a:cxn>
                <a:cxn ang="0">
                  <a:pos x="T2" y="T3"/>
                </a:cxn>
                <a:cxn ang="0">
                  <a:pos x="T4" y="T5"/>
                </a:cxn>
                <a:cxn ang="0">
                  <a:pos x="T6" y="T7"/>
                </a:cxn>
                <a:cxn ang="0">
                  <a:pos x="T8" y="T9"/>
                </a:cxn>
              </a:cxnLst>
              <a:rect l="0" t="0" r="r" b="b"/>
              <a:pathLst>
                <a:path w="27" h="12">
                  <a:moveTo>
                    <a:pt x="25" y="0"/>
                  </a:moveTo>
                  <a:cubicBezTo>
                    <a:pt x="19" y="3"/>
                    <a:pt x="4" y="8"/>
                    <a:pt x="0" y="10"/>
                  </a:cubicBezTo>
                  <a:cubicBezTo>
                    <a:pt x="1" y="12"/>
                    <a:pt x="1" y="12"/>
                    <a:pt x="1" y="12"/>
                  </a:cubicBezTo>
                  <a:cubicBezTo>
                    <a:pt x="5" y="10"/>
                    <a:pt x="20" y="4"/>
                    <a:pt x="27" y="2"/>
                  </a:cubicBezTo>
                  <a:cubicBezTo>
                    <a:pt x="26" y="1"/>
                    <a:pt x="26" y="1"/>
                    <a:pt x="25" y="0"/>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2" name="Freeform 318"/>
            <p:cNvSpPr>
              <a:spLocks/>
            </p:cNvSpPr>
            <p:nvPr/>
          </p:nvSpPr>
          <p:spPr bwMode="auto">
            <a:xfrm>
              <a:off x="-213" y="4166"/>
              <a:ext cx="1182" cy="1229"/>
            </a:xfrm>
            <a:custGeom>
              <a:avLst/>
              <a:gdLst>
                <a:gd name="T0" fmla="*/ 300 w 500"/>
                <a:gd name="T1" fmla="*/ 131 h 520"/>
                <a:gd name="T2" fmla="*/ 192 w 500"/>
                <a:gd name="T3" fmla="*/ 0 h 520"/>
                <a:gd name="T4" fmla="*/ 42 w 500"/>
                <a:gd name="T5" fmla="*/ 119 h 520"/>
                <a:gd name="T6" fmla="*/ 0 w 500"/>
                <a:gd name="T7" fmla="*/ 137 h 520"/>
                <a:gd name="T8" fmla="*/ 34 w 500"/>
                <a:gd name="T9" fmla="*/ 215 h 520"/>
                <a:gd name="T10" fmla="*/ 119 w 500"/>
                <a:gd name="T11" fmla="*/ 347 h 520"/>
                <a:gd name="T12" fmla="*/ 219 w 500"/>
                <a:gd name="T13" fmla="*/ 445 h 520"/>
                <a:gd name="T14" fmla="*/ 298 w 500"/>
                <a:gd name="T15" fmla="*/ 520 h 520"/>
                <a:gd name="T16" fmla="*/ 366 w 500"/>
                <a:gd name="T17" fmla="*/ 479 h 520"/>
                <a:gd name="T18" fmla="*/ 500 w 500"/>
                <a:gd name="T19" fmla="*/ 307 h 520"/>
                <a:gd name="T20" fmla="*/ 300 w 500"/>
                <a:gd name="T21" fmla="*/ 13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0" h="520">
                  <a:moveTo>
                    <a:pt x="300" y="131"/>
                  </a:moveTo>
                  <a:cubicBezTo>
                    <a:pt x="261" y="89"/>
                    <a:pt x="225" y="45"/>
                    <a:pt x="192" y="0"/>
                  </a:cubicBezTo>
                  <a:cubicBezTo>
                    <a:pt x="132" y="49"/>
                    <a:pt x="53" y="113"/>
                    <a:pt x="42" y="119"/>
                  </a:cubicBezTo>
                  <a:cubicBezTo>
                    <a:pt x="28" y="126"/>
                    <a:pt x="13" y="127"/>
                    <a:pt x="0" y="137"/>
                  </a:cubicBezTo>
                  <a:cubicBezTo>
                    <a:pt x="5" y="164"/>
                    <a:pt x="23" y="189"/>
                    <a:pt x="34" y="215"/>
                  </a:cubicBezTo>
                  <a:cubicBezTo>
                    <a:pt x="55" y="264"/>
                    <a:pt x="84" y="307"/>
                    <a:pt x="119" y="347"/>
                  </a:cubicBezTo>
                  <a:cubicBezTo>
                    <a:pt x="151" y="382"/>
                    <a:pt x="184" y="413"/>
                    <a:pt x="219" y="445"/>
                  </a:cubicBezTo>
                  <a:cubicBezTo>
                    <a:pt x="238" y="463"/>
                    <a:pt x="270" y="518"/>
                    <a:pt x="298" y="520"/>
                  </a:cubicBezTo>
                  <a:cubicBezTo>
                    <a:pt x="366" y="479"/>
                    <a:pt x="366" y="479"/>
                    <a:pt x="366" y="479"/>
                  </a:cubicBezTo>
                  <a:cubicBezTo>
                    <a:pt x="379" y="458"/>
                    <a:pt x="454" y="366"/>
                    <a:pt x="500" y="307"/>
                  </a:cubicBezTo>
                  <a:cubicBezTo>
                    <a:pt x="429" y="256"/>
                    <a:pt x="362" y="197"/>
                    <a:pt x="300" y="131"/>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3" name="Freeform 319"/>
            <p:cNvSpPr>
              <a:spLocks/>
            </p:cNvSpPr>
            <p:nvPr/>
          </p:nvSpPr>
          <p:spPr bwMode="auto">
            <a:xfrm>
              <a:off x="-533" y="3320"/>
              <a:ext cx="1128" cy="1359"/>
            </a:xfrm>
            <a:custGeom>
              <a:avLst/>
              <a:gdLst>
                <a:gd name="T0" fmla="*/ 420 w 477"/>
                <a:gd name="T1" fmla="*/ 0 h 575"/>
                <a:gd name="T2" fmla="*/ 477 w 477"/>
                <a:gd name="T3" fmla="*/ 103 h 575"/>
                <a:gd name="T4" fmla="*/ 274 w 477"/>
                <a:gd name="T5" fmla="*/ 245 h 575"/>
                <a:gd name="T6" fmla="*/ 149 w 477"/>
                <a:gd name="T7" fmla="*/ 575 h 575"/>
                <a:gd name="T8" fmla="*/ 0 w 477"/>
                <a:gd name="T9" fmla="*/ 497 h 575"/>
                <a:gd name="T10" fmla="*/ 55 w 477"/>
                <a:gd name="T11" fmla="*/ 369 h 575"/>
                <a:gd name="T12" fmla="*/ 178 w 477"/>
                <a:gd name="T13" fmla="*/ 149 h 575"/>
                <a:gd name="T14" fmla="*/ 420 w 477"/>
                <a:gd name="T15" fmla="*/ 0 h 5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 h="575">
                  <a:moveTo>
                    <a:pt x="420" y="0"/>
                  </a:moveTo>
                  <a:cubicBezTo>
                    <a:pt x="477" y="103"/>
                    <a:pt x="477" y="103"/>
                    <a:pt x="477" y="103"/>
                  </a:cubicBezTo>
                  <a:cubicBezTo>
                    <a:pt x="443" y="124"/>
                    <a:pt x="356" y="175"/>
                    <a:pt x="274" y="245"/>
                  </a:cubicBezTo>
                  <a:cubicBezTo>
                    <a:pt x="241" y="288"/>
                    <a:pt x="164" y="546"/>
                    <a:pt x="149" y="575"/>
                  </a:cubicBezTo>
                  <a:cubicBezTo>
                    <a:pt x="0" y="497"/>
                    <a:pt x="0" y="497"/>
                    <a:pt x="0" y="497"/>
                  </a:cubicBezTo>
                  <a:cubicBezTo>
                    <a:pt x="12" y="473"/>
                    <a:pt x="34" y="420"/>
                    <a:pt x="55" y="369"/>
                  </a:cubicBezTo>
                  <a:cubicBezTo>
                    <a:pt x="124" y="206"/>
                    <a:pt x="149" y="171"/>
                    <a:pt x="178" y="149"/>
                  </a:cubicBezTo>
                  <a:cubicBezTo>
                    <a:pt x="279" y="73"/>
                    <a:pt x="367" y="35"/>
                    <a:pt x="420" y="0"/>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4" name="Freeform 320"/>
            <p:cNvSpPr>
              <a:spLocks/>
            </p:cNvSpPr>
            <p:nvPr/>
          </p:nvSpPr>
          <p:spPr bwMode="auto">
            <a:xfrm>
              <a:off x="1550" y="4010"/>
              <a:ext cx="471" cy="714"/>
            </a:xfrm>
            <a:custGeom>
              <a:avLst/>
              <a:gdLst>
                <a:gd name="T0" fmla="*/ 101 w 199"/>
                <a:gd name="T1" fmla="*/ 0 h 302"/>
                <a:gd name="T2" fmla="*/ 117 w 199"/>
                <a:gd name="T3" fmla="*/ 33 h 302"/>
                <a:gd name="T4" fmla="*/ 109 w 199"/>
                <a:gd name="T5" fmla="*/ 68 h 302"/>
                <a:gd name="T6" fmla="*/ 112 w 199"/>
                <a:gd name="T7" fmla="*/ 81 h 302"/>
                <a:gd name="T8" fmla="*/ 119 w 199"/>
                <a:gd name="T9" fmla="*/ 73 h 302"/>
                <a:gd name="T10" fmla="*/ 136 w 199"/>
                <a:gd name="T11" fmla="*/ 43 h 302"/>
                <a:gd name="T12" fmla="*/ 139 w 199"/>
                <a:gd name="T13" fmla="*/ 40 h 302"/>
                <a:gd name="T14" fmla="*/ 118 w 199"/>
                <a:gd name="T15" fmla="*/ 25 h 302"/>
                <a:gd name="T16" fmla="*/ 165 w 199"/>
                <a:gd name="T17" fmla="*/ 14 h 302"/>
                <a:gd name="T18" fmla="*/ 173 w 199"/>
                <a:gd name="T19" fmla="*/ 15 h 302"/>
                <a:gd name="T20" fmla="*/ 177 w 199"/>
                <a:gd name="T21" fmla="*/ 16 h 302"/>
                <a:gd name="T22" fmla="*/ 179 w 199"/>
                <a:gd name="T23" fmla="*/ 22 h 302"/>
                <a:gd name="T24" fmla="*/ 179 w 199"/>
                <a:gd name="T25" fmla="*/ 22 h 302"/>
                <a:gd name="T26" fmla="*/ 179 w 199"/>
                <a:gd name="T27" fmla="*/ 22 h 302"/>
                <a:gd name="T28" fmla="*/ 179 w 199"/>
                <a:gd name="T29" fmla="*/ 23 h 302"/>
                <a:gd name="T30" fmla="*/ 178 w 199"/>
                <a:gd name="T31" fmla="*/ 35 h 302"/>
                <a:gd name="T32" fmla="*/ 184 w 199"/>
                <a:gd name="T33" fmla="*/ 72 h 302"/>
                <a:gd name="T34" fmla="*/ 184 w 199"/>
                <a:gd name="T35" fmla="*/ 73 h 302"/>
                <a:gd name="T36" fmla="*/ 190 w 199"/>
                <a:gd name="T37" fmla="*/ 101 h 302"/>
                <a:gd name="T38" fmla="*/ 190 w 199"/>
                <a:gd name="T39" fmla="*/ 105 h 302"/>
                <a:gd name="T40" fmla="*/ 193 w 199"/>
                <a:gd name="T41" fmla="*/ 131 h 302"/>
                <a:gd name="T42" fmla="*/ 195 w 199"/>
                <a:gd name="T43" fmla="*/ 137 h 302"/>
                <a:gd name="T44" fmla="*/ 167 w 199"/>
                <a:gd name="T45" fmla="*/ 185 h 302"/>
                <a:gd name="T46" fmla="*/ 126 w 199"/>
                <a:gd name="T47" fmla="*/ 234 h 302"/>
                <a:gd name="T48" fmla="*/ 87 w 199"/>
                <a:gd name="T49" fmla="*/ 302 h 302"/>
                <a:gd name="T50" fmla="*/ 39 w 199"/>
                <a:gd name="T51" fmla="*/ 275 h 302"/>
                <a:gd name="T52" fmla="*/ 0 w 199"/>
                <a:gd name="T53" fmla="*/ 260 h 302"/>
                <a:gd name="T54" fmla="*/ 38 w 199"/>
                <a:gd name="T55" fmla="*/ 218 h 302"/>
                <a:gd name="T56" fmla="*/ 57 w 199"/>
                <a:gd name="T57" fmla="*/ 169 h 302"/>
                <a:gd name="T58" fmla="*/ 50 w 199"/>
                <a:gd name="T59" fmla="*/ 145 h 302"/>
                <a:gd name="T60" fmla="*/ 78 w 199"/>
                <a:gd name="T61" fmla="*/ 68 h 302"/>
                <a:gd name="T62" fmla="*/ 92 w 199"/>
                <a:gd name="T63" fmla="*/ 20 h 302"/>
                <a:gd name="T64" fmla="*/ 101 w 199"/>
                <a:gd name="T65"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302">
                  <a:moveTo>
                    <a:pt x="101" y="0"/>
                  </a:moveTo>
                  <a:cubicBezTo>
                    <a:pt x="106" y="0"/>
                    <a:pt x="119" y="9"/>
                    <a:pt x="117" y="33"/>
                  </a:cubicBezTo>
                  <a:cubicBezTo>
                    <a:pt x="116" y="44"/>
                    <a:pt x="112" y="58"/>
                    <a:pt x="109" y="68"/>
                  </a:cubicBezTo>
                  <a:cubicBezTo>
                    <a:pt x="109" y="72"/>
                    <a:pt x="106" y="84"/>
                    <a:pt x="112" y="81"/>
                  </a:cubicBezTo>
                  <a:cubicBezTo>
                    <a:pt x="114" y="80"/>
                    <a:pt x="116" y="77"/>
                    <a:pt x="119" y="73"/>
                  </a:cubicBezTo>
                  <a:cubicBezTo>
                    <a:pt x="122" y="65"/>
                    <a:pt x="128" y="54"/>
                    <a:pt x="136" y="43"/>
                  </a:cubicBezTo>
                  <a:cubicBezTo>
                    <a:pt x="137" y="42"/>
                    <a:pt x="138" y="41"/>
                    <a:pt x="139" y="40"/>
                  </a:cubicBezTo>
                  <a:cubicBezTo>
                    <a:pt x="126" y="36"/>
                    <a:pt x="117" y="30"/>
                    <a:pt x="118" y="25"/>
                  </a:cubicBezTo>
                  <a:cubicBezTo>
                    <a:pt x="119" y="16"/>
                    <a:pt x="140" y="12"/>
                    <a:pt x="165" y="14"/>
                  </a:cubicBezTo>
                  <a:cubicBezTo>
                    <a:pt x="167" y="15"/>
                    <a:pt x="170" y="15"/>
                    <a:pt x="173" y="15"/>
                  </a:cubicBezTo>
                  <a:cubicBezTo>
                    <a:pt x="174" y="15"/>
                    <a:pt x="176" y="16"/>
                    <a:pt x="177" y="16"/>
                  </a:cubicBezTo>
                  <a:cubicBezTo>
                    <a:pt x="178" y="18"/>
                    <a:pt x="179" y="20"/>
                    <a:pt x="179" y="22"/>
                  </a:cubicBezTo>
                  <a:cubicBezTo>
                    <a:pt x="179" y="22"/>
                    <a:pt x="179" y="22"/>
                    <a:pt x="179" y="22"/>
                  </a:cubicBezTo>
                  <a:cubicBezTo>
                    <a:pt x="179" y="22"/>
                    <a:pt x="179" y="22"/>
                    <a:pt x="179" y="22"/>
                  </a:cubicBezTo>
                  <a:cubicBezTo>
                    <a:pt x="179" y="23"/>
                    <a:pt x="179" y="23"/>
                    <a:pt x="179" y="23"/>
                  </a:cubicBezTo>
                  <a:cubicBezTo>
                    <a:pt x="179" y="25"/>
                    <a:pt x="175" y="35"/>
                    <a:pt x="178" y="35"/>
                  </a:cubicBezTo>
                  <a:cubicBezTo>
                    <a:pt x="185" y="35"/>
                    <a:pt x="184" y="65"/>
                    <a:pt x="184" y="72"/>
                  </a:cubicBezTo>
                  <a:cubicBezTo>
                    <a:pt x="184" y="72"/>
                    <a:pt x="184" y="72"/>
                    <a:pt x="184" y="73"/>
                  </a:cubicBezTo>
                  <a:cubicBezTo>
                    <a:pt x="188" y="77"/>
                    <a:pt x="192" y="88"/>
                    <a:pt x="190" y="101"/>
                  </a:cubicBezTo>
                  <a:cubicBezTo>
                    <a:pt x="190" y="102"/>
                    <a:pt x="189" y="104"/>
                    <a:pt x="190" y="105"/>
                  </a:cubicBezTo>
                  <a:cubicBezTo>
                    <a:pt x="194" y="113"/>
                    <a:pt x="194" y="124"/>
                    <a:pt x="193" y="131"/>
                  </a:cubicBezTo>
                  <a:cubicBezTo>
                    <a:pt x="193" y="132"/>
                    <a:pt x="195" y="137"/>
                    <a:pt x="195" y="137"/>
                  </a:cubicBezTo>
                  <a:cubicBezTo>
                    <a:pt x="199" y="159"/>
                    <a:pt x="181" y="171"/>
                    <a:pt x="167" y="185"/>
                  </a:cubicBezTo>
                  <a:cubicBezTo>
                    <a:pt x="151" y="201"/>
                    <a:pt x="138" y="215"/>
                    <a:pt x="126" y="234"/>
                  </a:cubicBezTo>
                  <a:cubicBezTo>
                    <a:pt x="112" y="257"/>
                    <a:pt x="97" y="277"/>
                    <a:pt x="87" y="302"/>
                  </a:cubicBezTo>
                  <a:cubicBezTo>
                    <a:pt x="75" y="290"/>
                    <a:pt x="54" y="282"/>
                    <a:pt x="39" y="275"/>
                  </a:cubicBezTo>
                  <a:cubicBezTo>
                    <a:pt x="29" y="269"/>
                    <a:pt x="12" y="260"/>
                    <a:pt x="0" y="260"/>
                  </a:cubicBezTo>
                  <a:cubicBezTo>
                    <a:pt x="16" y="250"/>
                    <a:pt x="28" y="233"/>
                    <a:pt x="38" y="218"/>
                  </a:cubicBezTo>
                  <a:cubicBezTo>
                    <a:pt x="47" y="206"/>
                    <a:pt x="63" y="184"/>
                    <a:pt x="57" y="169"/>
                  </a:cubicBezTo>
                  <a:cubicBezTo>
                    <a:pt x="54" y="159"/>
                    <a:pt x="50" y="156"/>
                    <a:pt x="50" y="145"/>
                  </a:cubicBezTo>
                  <a:cubicBezTo>
                    <a:pt x="49" y="125"/>
                    <a:pt x="69" y="84"/>
                    <a:pt x="78" y="68"/>
                  </a:cubicBezTo>
                  <a:cubicBezTo>
                    <a:pt x="84" y="57"/>
                    <a:pt x="93" y="38"/>
                    <a:pt x="92" y="20"/>
                  </a:cubicBezTo>
                  <a:cubicBezTo>
                    <a:pt x="92" y="16"/>
                    <a:pt x="93" y="0"/>
                    <a:pt x="101" y="0"/>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5" name="Freeform 321"/>
            <p:cNvSpPr>
              <a:spLocks/>
            </p:cNvSpPr>
            <p:nvPr/>
          </p:nvSpPr>
          <p:spPr bwMode="auto">
            <a:xfrm>
              <a:off x="1940" y="4088"/>
              <a:ext cx="31" cy="61"/>
            </a:xfrm>
            <a:custGeom>
              <a:avLst/>
              <a:gdLst>
                <a:gd name="T0" fmla="*/ 13 w 13"/>
                <a:gd name="T1" fmla="*/ 2 h 26"/>
                <a:gd name="T2" fmla="*/ 2 w 13"/>
                <a:gd name="T3" fmla="*/ 26 h 26"/>
                <a:gd name="T4" fmla="*/ 0 w 13"/>
                <a:gd name="T5" fmla="*/ 25 h 26"/>
                <a:gd name="T6" fmla="*/ 11 w 13"/>
                <a:gd name="T7" fmla="*/ 0 h 26"/>
                <a:gd name="T8" fmla="*/ 13 w 13"/>
                <a:gd name="T9" fmla="*/ 2 h 26"/>
              </a:gdLst>
              <a:ahLst/>
              <a:cxnLst>
                <a:cxn ang="0">
                  <a:pos x="T0" y="T1"/>
                </a:cxn>
                <a:cxn ang="0">
                  <a:pos x="T2" y="T3"/>
                </a:cxn>
                <a:cxn ang="0">
                  <a:pos x="T4" y="T5"/>
                </a:cxn>
                <a:cxn ang="0">
                  <a:pos x="T6" y="T7"/>
                </a:cxn>
                <a:cxn ang="0">
                  <a:pos x="T8" y="T9"/>
                </a:cxn>
              </a:cxnLst>
              <a:rect l="0" t="0" r="r" b="b"/>
              <a:pathLst>
                <a:path w="13" h="26">
                  <a:moveTo>
                    <a:pt x="13" y="2"/>
                  </a:moveTo>
                  <a:cubicBezTo>
                    <a:pt x="10" y="8"/>
                    <a:pt x="4" y="22"/>
                    <a:pt x="2" y="26"/>
                  </a:cubicBezTo>
                  <a:cubicBezTo>
                    <a:pt x="0" y="25"/>
                    <a:pt x="0" y="25"/>
                    <a:pt x="0" y="25"/>
                  </a:cubicBezTo>
                  <a:cubicBezTo>
                    <a:pt x="2" y="21"/>
                    <a:pt x="9" y="6"/>
                    <a:pt x="11" y="0"/>
                  </a:cubicBezTo>
                  <a:cubicBezTo>
                    <a:pt x="12" y="1"/>
                    <a:pt x="12" y="1"/>
                    <a:pt x="13" y="2"/>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6" name="Freeform 322"/>
            <p:cNvSpPr>
              <a:spLocks/>
            </p:cNvSpPr>
            <p:nvPr/>
          </p:nvSpPr>
          <p:spPr bwMode="auto">
            <a:xfrm>
              <a:off x="432" y="4573"/>
              <a:ext cx="1392" cy="1078"/>
            </a:xfrm>
            <a:custGeom>
              <a:avLst/>
              <a:gdLst>
                <a:gd name="T0" fmla="*/ 589 w 589"/>
                <a:gd name="T1" fmla="*/ 63 h 456"/>
                <a:gd name="T2" fmla="*/ 489 w 589"/>
                <a:gd name="T3" fmla="*/ 0 h 456"/>
                <a:gd name="T4" fmla="*/ 336 w 589"/>
                <a:gd name="T5" fmla="*/ 195 h 456"/>
                <a:gd name="T6" fmla="*/ 0 w 589"/>
                <a:gd name="T7" fmla="*/ 303 h 456"/>
                <a:gd name="T8" fmla="*/ 70 w 589"/>
                <a:gd name="T9" fmla="*/ 456 h 456"/>
                <a:gd name="T10" fmla="*/ 201 w 589"/>
                <a:gd name="T11" fmla="*/ 407 h 456"/>
                <a:gd name="T12" fmla="*/ 427 w 589"/>
                <a:gd name="T13" fmla="*/ 297 h 456"/>
                <a:gd name="T14" fmla="*/ 589 w 589"/>
                <a:gd name="T15" fmla="*/ 63 h 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9" h="456">
                  <a:moveTo>
                    <a:pt x="589" y="63"/>
                  </a:moveTo>
                  <a:cubicBezTo>
                    <a:pt x="489" y="0"/>
                    <a:pt x="489" y="0"/>
                    <a:pt x="489" y="0"/>
                  </a:cubicBezTo>
                  <a:cubicBezTo>
                    <a:pt x="466" y="33"/>
                    <a:pt x="410" y="117"/>
                    <a:pt x="336" y="195"/>
                  </a:cubicBezTo>
                  <a:cubicBezTo>
                    <a:pt x="291" y="226"/>
                    <a:pt x="30" y="289"/>
                    <a:pt x="0" y="303"/>
                  </a:cubicBezTo>
                  <a:cubicBezTo>
                    <a:pt x="70" y="456"/>
                    <a:pt x="70" y="456"/>
                    <a:pt x="70" y="456"/>
                  </a:cubicBezTo>
                  <a:cubicBezTo>
                    <a:pt x="95" y="445"/>
                    <a:pt x="149" y="426"/>
                    <a:pt x="201" y="407"/>
                  </a:cubicBezTo>
                  <a:cubicBezTo>
                    <a:pt x="367" y="348"/>
                    <a:pt x="404" y="324"/>
                    <a:pt x="427" y="297"/>
                  </a:cubicBezTo>
                  <a:cubicBezTo>
                    <a:pt x="508" y="200"/>
                    <a:pt x="551" y="114"/>
                    <a:pt x="589" y="63"/>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7" name="Freeform 323"/>
            <p:cNvSpPr>
              <a:spLocks/>
            </p:cNvSpPr>
            <p:nvPr/>
          </p:nvSpPr>
          <p:spPr bwMode="auto">
            <a:xfrm>
              <a:off x="-301" y="4471"/>
              <a:ext cx="702" cy="388"/>
            </a:xfrm>
            <a:custGeom>
              <a:avLst/>
              <a:gdLst>
                <a:gd name="T0" fmla="*/ 287 w 297"/>
                <a:gd name="T1" fmla="*/ 104 h 164"/>
                <a:gd name="T2" fmla="*/ 150 w 297"/>
                <a:gd name="T3" fmla="*/ 148 h 164"/>
                <a:gd name="T4" fmla="*/ 10 w 297"/>
                <a:gd name="T5" fmla="*/ 88 h 164"/>
                <a:gd name="T6" fmla="*/ 186 w 297"/>
                <a:gd name="T7" fmla="*/ 1 h 164"/>
                <a:gd name="T8" fmla="*/ 287 w 297"/>
                <a:gd name="T9" fmla="*/ 104 h 164"/>
              </a:gdLst>
              <a:ahLst/>
              <a:cxnLst>
                <a:cxn ang="0">
                  <a:pos x="T0" y="T1"/>
                </a:cxn>
                <a:cxn ang="0">
                  <a:pos x="T2" y="T3"/>
                </a:cxn>
                <a:cxn ang="0">
                  <a:pos x="T4" y="T5"/>
                </a:cxn>
                <a:cxn ang="0">
                  <a:pos x="T6" y="T7"/>
                </a:cxn>
                <a:cxn ang="0">
                  <a:pos x="T8" y="T9"/>
                </a:cxn>
              </a:cxnLst>
              <a:rect l="0" t="0" r="r" b="b"/>
              <a:pathLst>
                <a:path w="297" h="164">
                  <a:moveTo>
                    <a:pt x="287" y="104"/>
                  </a:moveTo>
                  <a:cubicBezTo>
                    <a:pt x="277" y="144"/>
                    <a:pt x="215" y="164"/>
                    <a:pt x="150" y="148"/>
                  </a:cubicBezTo>
                  <a:cubicBezTo>
                    <a:pt x="84" y="131"/>
                    <a:pt x="0" y="128"/>
                    <a:pt x="10" y="88"/>
                  </a:cubicBezTo>
                  <a:cubicBezTo>
                    <a:pt x="20" y="47"/>
                    <a:pt x="110" y="0"/>
                    <a:pt x="186" y="1"/>
                  </a:cubicBezTo>
                  <a:cubicBezTo>
                    <a:pt x="254" y="2"/>
                    <a:pt x="297" y="63"/>
                    <a:pt x="287" y="104"/>
                  </a:cubicBez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8" name="Freeform 324"/>
            <p:cNvSpPr>
              <a:spLocks/>
            </p:cNvSpPr>
            <p:nvPr/>
          </p:nvSpPr>
          <p:spPr bwMode="auto">
            <a:xfrm>
              <a:off x="264" y="4738"/>
              <a:ext cx="388" cy="693"/>
            </a:xfrm>
            <a:custGeom>
              <a:avLst/>
              <a:gdLst>
                <a:gd name="T0" fmla="*/ 64 w 164"/>
                <a:gd name="T1" fmla="*/ 8 h 293"/>
                <a:gd name="T2" fmla="*/ 13 w 164"/>
                <a:gd name="T3" fmla="*/ 142 h 293"/>
                <a:gd name="T4" fmla="*/ 65 w 164"/>
                <a:gd name="T5" fmla="*/ 285 h 293"/>
                <a:gd name="T6" fmla="*/ 161 w 164"/>
                <a:gd name="T7" fmla="*/ 114 h 293"/>
                <a:gd name="T8" fmla="*/ 64 w 164"/>
                <a:gd name="T9" fmla="*/ 8 h 293"/>
              </a:gdLst>
              <a:ahLst/>
              <a:cxnLst>
                <a:cxn ang="0">
                  <a:pos x="T0" y="T1"/>
                </a:cxn>
                <a:cxn ang="0">
                  <a:pos x="T2" y="T3"/>
                </a:cxn>
                <a:cxn ang="0">
                  <a:pos x="T4" y="T5"/>
                </a:cxn>
                <a:cxn ang="0">
                  <a:pos x="T6" y="T7"/>
                </a:cxn>
                <a:cxn ang="0">
                  <a:pos x="T8" y="T9"/>
                </a:cxn>
              </a:cxnLst>
              <a:rect l="0" t="0" r="r" b="b"/>
              <a:pathLst>
                <a:path w="164" h="293">
                  <a:moveTo>
                    <a:pt x="64" y="8"/>
                  </a:moveTo>
                  <a:cubicBezTo>
                    <a:pt x="23" y="15"/>
                    <a:pt x="0" y="76"/>
                    <a:pt x="13" y="142"/>
                  </a:cubicBezTo>
                  <a:cubicBezTo>
                    <a:pt x="26" y="209"/>
                    <a:pt x="24" y="293"/>
                    <a:pt x="65" y="285"/>
                  </a:cubicBezTo>
                  <a:cubicBezTo>
                    <a:pt x="106" y="277"/>
                    <a:pt x="158" y="189"/>
                    <a:pt x="161" y="114"/>
                  </a:cubicBezTo>
                  <a:cubicBezTo>
                    <a:pt x="164" y="46"/>
                    <a:pt x="105" y="0"/>
                    <a:pt x="64" y="8"/>
                  </a:cubicBez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9" name="Freeform 325"/>
            <p:cNvSpPr>
              <a:spLocks/>
            </p:cNvSpPr>
            <p:nvPr/>
          </p:nvSpPr>
          <p:spPr bwMode="auto">
            <a:xfrm>
              <a:off x="-348" y="4610"/>
              <a:ext cx="872" cy="731"/>
            </a:xfrm>
            <a:custGeom>
              <a:avLst/>
              <a:gdLst>
                <a:gd name="T0" fmla="*/ 59 w 369"/>
                <a:gd name="T1" fmla="*/ 102 h 309"/>
                <a:gd name="T2" fmla="*/ 123 w 369"/>
                <a:gd name="T3" fmla="*/ 154 h 309"/>
                <a:gd name="T4" fmla="*/ 225 w 369"/>
                <a:gd name="T5" fmla="*/ 309 h 309"/>
                <a:gd name="T6" fmla="*/ 326 w 369"/>
                <a:gd name="T7" fmla="*/ 291 h 309"/>
                <a:gd name="T8" fmla="*/ 328 w 369"/>
                <a:gd name="T9" fmla="*/ 72 h 309"/>
                <a:gd name="T10" fmla="*/ 325 w 369"/>
                <a:gd name="T11" fmla="*/ 68 h 309"/>
                <a:gd name="T12" fmla="*/ 326 w 369"/>
                <a:gd name="T13" fmla="*/ 39 h 309"/>
                <a:gd name="T14" fmla="*/ 296 w 369"/>
                <a:gd name="T15" fmla="*/ 36 h 309"/>
                <a:gd name="T16" fmla="*/ 174 w 369"/>
                <a:gd name="T17" fmla="*/ 2 h 309"/>
                <a:gd name="T18" fmla="*/ 0 w 369"/>
                <a:gd name="T19" fmla="*/ 74 h 309"/>
                <a:gd name="T20" fmla="*/ 59 w 369"/>
                <a:gd name="T21" fmla="*/ 10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 h="309">
                  <a:moveTo>
                    <a:pt x="59" y="102"/>
                  </a:moveTo>
                  <a:cubicBezTo>
                    <a:pt x="84" y="116"/>
                    <a:pt x="104" y="133"/>
                    <a:pt x="123" y="154"/>
                  </a:cubicBezTo>
                  <a:cubicBezTo>
                    <a:pt x="162" y="195"/>
                    <a:pt x="224" y="248"/>
                    <a:pt x="225" y="309"/>
                  </a:cubicBezTo>
                  <a:cubicBezTo>
                    <a:pt x="326" y="291"/>
                    <a:pt x="326" y="291"/>
                    <a:pt x="326" y="291"/>
                  </a:cubicBezTo>
                  <a:cubicBezTo>
                    <a:pt x="357" y="225"/>
                    <a:pt x="369" y="134"/>
                    <a:pt x="328" y="72"/>
                  </a:cubicBezTo>
                  <a:cubicBezTo>
                    <a:pt x="327" y="71"/>
                    <a:pt x="326" y="69"/>
                    <a:pt x="325" y="68"/>
                  </a:cubicBezTo>
                  <a:cubicBezTo>
                    <a:pt x="327" y="60"/>
                    <a:pt x="328" y="46"/>
                    <a:pt x="326" y="39"/>
                  </a:cubicBezTo>
                  <a:cubicBezTo>
                    <a:pt x="325" y="37"/>
                    <a:pt x="315" y="35"/>
                    <a:pt x="296" y="36"/>
                  </a:cubicBezTo>
                  <a:cubicBezTo>
                    <a:pt x="263" y="7"/>
                    <a:pt x="225" y="0"/>
                    <a:pt x="174" y="2"/>
                  </a:cubicBezTo>
                  <a:cubicBezTo>
                    <a:pt x="83" y="5"/>
                    <a:pt x="49" y="43"/>
                    <a:pt x="0" y="74"/>
                  </a:cubicBezTo>
                  <a:cubicBezTo>
                    <a:pt x="16" y="82"/>
                    <a:pt x="41" y="93"/>
                    <a:pt x="59" y="102"/>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0" name="Freeform 326"/>
            <p:cNvSpPr>
              <a:spLocks/>
            </p:cNvSpPr>
            <p:nvPr/>
          </p:nvSpPr>
          <p:spPr bwMode="auto">
            <a:xfrm>
              <a:off x="-575" y="3320"/>
              <a:ext cx="2399" cy="2392"/>
            </a:xfrm>
            <a:custGeom>
              <a:avLst/>
              <a:gdLst>
                <a:gd name="T0" fmla="*/ 853 w 1015"/>
                <a:gd name="T1" fmla="*/ 827 h 1012"/>
                <a:gd name="T2" fmla="*/ 1015 w 1015"/>
                <a:gd name="T3" fmla="*/ 593 h 1012"/>
                <a:gd name="T4" fmla="*/ 974 w 1015"/>
                <a:gd name="T5" fmla="*/ 567 h 1012"/>
                <a:gd name="T6" fmla="*/ 791 w 1015"/>
                <a:gd name="T7" fmla="*/ 811 h 1012"/>
                <a:gd name="T8" fmla="*/ 440 w 1015"/>
                <a:gd name="T9" fmla="*/ 862 h 1012"/>
                <a:gd name="T10" fmla="*/ 440 w 1015"/>
                <a:gd name="T11" fmla="*/ 862 h 1012"/>
                <a:gd name="T12" fmla="*/ 437 w 1015"/>
                <a:gd name="T13" fmla="*/ 861 h 1012"/>
                <a:gd name="T14" fmla="*/ 411 w 1015"/>
                <a:gd name="T15" fmla="*/ 820 h 1012"/>
                <a:gd name="T16" fmla="*/ 379 w 1015"/>
                <a:gd name="T17" fmla="*/ 796 h 1012"/>
                <a:gd name="T18" fmla="*/ 373 w 1015"/>
                <a:gd name="T19" fmla="*/ 801 h 1012"/>
                <a:gd name="T20" fmla="*/ 320 w 1015"/>
                <a:gd name="T21" fmla="*/ 769 h 1012"/>
                <a:gd name="T22" fmla="*/ 296 w 1015"/>
                <a:gd name="T23" fmla="*/ 753 h 1012"/>
                <a:gd name="T24" fmla="*/ 286 w 1015"/>
                <a:gd name="T25" fmla="*/ 757 h 1012"/>
                <a:gd name="T26" fmla="*/ 246 w 1015"/>
                <a:gd name="T27" fmla="*/ 706 h 1012"/>
                <a:gd name="T28" fmla="*/ 236 w 1015"/>
                <a:gd name="T29" fmla="*/ 695 h 1012"/>
                <a:gd name="T30" fmla="*/ 194 w 1015"/>
                <a:gd name="T31" fmla="*/ 659 h 1012"/>
                <a:gd name="T32" fmla="*/ 195 w 1015"/>
                <a:gd name="T33" fmla="*/ 655 h 1012"/>
                <a:gd name="T34" fmla="*/ 192 w 1015"/>
                <a:gd name="T35" fmla="*/ 656 h 1012"/>
                <a:gd name="T36" fmla="*/ 140 w 1015"/>
                <a:gd name="T37" fmla="*/ 629 h 1012"/>
                <a:gd name="T38" fmla="*/ 111 w 1015"/>
                <a:gd name="T39" fmla="*/ 600 h 1012"/>
                <a:gd name="T40" fmla="*/ 99 w 1015"/>
                <a:gd name="T41" fmla="*/ 573 h 1012"/>
                <a:gd name="T42" fmla="*/ 247 w 1015"/>
                <a:gd name="T43" fmla="*/ 167 h 1012"/>
                <a:gd name="T44" fmla="*/ 460 w 1015"/>
                <a:gd name="T45" fmla="*/ 39 h 1012"/>
                <a:gd name="T46" fmla="*/ 438 w 1015"/>
                <a:gd name="T47" fmla="*/ 0 h 1012"/>
                <a:gd name="T48" fmla="*/ 196 w 1015"/>
                <a:gd name="T49" fmla="*/ 149 h 1012"/>
                <a:gd name="T50" fmla="*/ 73 w 1015"/>
                <a:gd name="T51" fmla="*/ 369 h 1012"/>
                <a:gd name="T52" fmla="*/ 29 w 1015"/>
                <a:gd name="T53" fmla="*/ 474 h 1012"/>
                <a:gd name="T54" fmla="*/ 22 w 1015"/>
                <a:gd name="T55" fmla="*/ 489 h 1012"/>
                <a:gd name="T56" fmla="*/ 18 w 1015"/>
                <a:gd name="T57" fmla="*/ 497 h 1012"/>
                <a:gd name="T58" fmla="*/ 19 w 1015"/>
                <a:gd name="T59" fmla="*/ 498 h 1012"/>
                <a:gd name="T60" fmla="*/ 166 w 1015"/>
                <a:gd name="T61" fmla="*/ 820 h 1012"/>
                <a:gd name="T62" fmla="*/ 495 w 1015"/>
                <a:gd name="T63" fmla="*/ 983 h 1012"/>
                <a:gd name="T64" fmla="*/ 496 w 1015"/>
                <a:gd name="T65" fmla="*/ 986 h 1012"/>
                <a:gd name="T66" fmla="*/ 627 w 1015"/>
                <a:gd name="T67" fmla="*/ 937 h 1012"/>
                <a:gd name="T68" fmla="*/ 853 w 1015"/>
                <a:gd name="T69" fmla="*/ 827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5" h="1012">
                  <a:moveTo>
                    <a:pt x="853" y="827"/>
                  </a:moveTo>
                  <a:cubicBezTo>
                    <a:pt x="934" y="730"/>
                    <a:pt x="977" y="644"/>
                    <a:pt x="1015" y="593"/>
                  </a:cubicBezTo>
                  <a:cubicBezTo>
                    <a:pt x="974" y="567"/>
                    <a:pt x="974" y="567"/>
                    <a:pt x="974" y="567"/>
                  </a:cubicBezTo>
                  <a:cubicBezTo>
                    <a:pt x="936" y="636"/>
                    <a:pt x="834" y="788"/>
                    <a:pt x="791" y="811"/>
                  </a:cubicBezTo>
                  <a:cubicBezTo>
                    <a:pt x="689" y="866"/>
                    <a:pt x="490" y="882"/>
                    <a:pt x="440" y="862"/>
                  </a:cubicBezTo>
                  <a:cubicBezTo>
                    <a:pt x="440" y="862"/>
                    <a:pt x="440" y="862"/>
                    <a:pt x="440" y="862"/>
                  </a:cubicBezTo>
                  <a:cubicBezTo>
                    <a:pt x="439" y="862"/>
                    <a:pt x="438" y="862"/>
                    <a:pt x="437" y="861"/>
                  </a:cubicBezTo>
                  <a:cubicBezTo>
                    <a:pt x="419" y="854"/>
                    <a:pt x="408" y="837"/>
                    <a:pt x="411" y="820"/>
                  </a:cubicBezTo>
                  <a:cubicBezTo>
                    <a:pt x="396" y="819"/>
                    <a:pt x="384" y="809"/>
                    <a:pt x="379" y="796"/>
                  </a:cubicBezTo>
                  <a:cubicBezTo>
                    <a:pt x="377" y="798"/>
                    <a:pt x="375" y="799"/>
                    <a:pt x="373" y="801"/>
                  </a:cubicBezTo>
                  <a:cubicBezTo>
                    <a:pt x="349" y="817"/>
                    <a:pt x="322" y="794"/>
                    <a:pt x="320" y="769"/>
                  </a:cubicBezTo>
                  <a:cubicBezTo>
                    <a:pt x="310" y="768"/>
                    <a:pt x="301" y="761"/>
                    <a:pt x="296" y="753"/>
                  </a:cubicBezTo>
                  <a:cubicBezTo>
                    <a:pt x="293" y="754"/>
                    <a:pt x="290" y="756"/>
                    <a:pt x="286" y="757"/>
                  </a:cubicBezTo>
                  <a:cubicBezTo>
                    <a:pt x="258" y="767"/>
                    <a:pt x="233" y="730"/>
                    <a:pt x="246" y="706"/>
                  </a:cubicBezTo>
                  <a:cubicBezTo>
                    <a:pt x="242" y="703"/>
                    <a:pt x="239" y="699"/>
                    <a:pt x="236" y="695"/>
                  </a:cubicBezTo>
                  <a:cubicBezTo>
                    <a:pt x="216" y="699"/>
                    <a:pt x="194" y="681"/>
                    <a:pt x="194" y="659"/>
                  </a:cubicBezTo>
                  <a:cubicBezTo>
                    <a:pt x="194" y="657"/>
                    <a:pt x="195" y="656"/>
                    <a:pt x="195" y="655"/>
                  </a:cubicBezTo>
                  <a:cubicBezTo>
                    <a:pt x="194" y="655"/>
                    <a:pt x="193" y="655"/>
                    <a:pt x="192" y="656"/>
                  </a:cubicBezTo>
                  <a:cubicBezTo>
                    <a:pt x="167" y="666"/>
                    <a:pt x="144" y="653"/>
                    <a:pt x="140" y="629"/>
                  </a:cubicBezTo>
                  <a:cubicBezTo>
                    <a:pt x="125" y="627"/>
                    <a:pt x="112" y="616"/>
                    <a:pt x="111" y="600"/>
                  </a:cubicBezTo>
                  <a:cubicBezTo>
                    <a:pt x="103" y="594"/>
                    <a:pt x="98" y="584"/>
                    <a:pt x="99" y="573"/>
                  </a:cubicBezTo>
                  <a:cubicBezTo>
                    <a:pt x="100" y="562"/>
                    <a:pt x="224" y="187"/>
                    <a:pt x="247" y="167"/>
                  </a:cubicBezTo>
                  <a:cubicBezTo>
                    <a:pt x="271" y="148"/>
                    <a:pt x="414" y="65"/>
                    <a:pt x="460" y="39"/>
                  </a:cubicBezTo>
                  <a:cubicBezTo>
                    <a:pt x="438" y="0"/>
                    <a:pt x="438" y="0"/>
                    <a:pt x="438" y="0"/>
                  </a:cubicBezTo>
                  <a:cubicBezTo>
                    <a:pt x="385" y="35"/>
                    <a:pt x="297" y="73"/>
                    <a:pt x="196" y="149"/>
                  </a:cubicBezTo>
                  <a:cubicBezTo>
                    <a:pt x="167" y="171"/>
                    <a:pt x="142" y="206"/>
                    <a:pt x="73" y="369"/>
                  </a:cubicBezTo>
                  <a:cubicBezTo>
                    <a:pt x="57" y="407"/>
                    <a:pt x="41" y="447"/>
                    <a:pt x="29" y="474"/>
                  </a:cubicBezTo>
                  <a:cubicBezTo>
                    <a:pt x="26" y="479"/>
                    <a:pt x="23" y="484"/>
                    <a:pt x="22" y="489"/>
                  </a:cubicBezTo>
                  <a:cubicBezTo>
                    <a:pt x="20" y="492"/>
                    <a:pt x="19" y="495"/>
                    <a:pt x="18" y="497"/>
                  </a:cubicBezTo>
                  <a:cubicBezTo>
                    <a:pt x="19" y="498"/>
                    <a:pt x="19" y="498"/>
                    <a:pt x="19" y="498"/>
                  </a:cubicBezTo>
                  <a:cubicBezTo>
                    <a:pt x="0" y="573"/>
                    <a:pt x="57" y="704"/>
                    <a:pt x="166" y="820"/>
                  </a:cubicBezTo>
                  <a:cubicBezTo>
                    <a:pt x="284" y="945"/>
                    <a:pt x="422" y="1012"/>
                    <a:pt x="495" y="983"/>
                  </a:cubicBezTo>
                  <a:cubicBezTo>
                    <a:pt x="496" y="986"/>
                    <a:pt x="496" y="986"/>
                    <a:pt x="496" y="986"/>
                  </a:cubicBezTo>
                  <a:cubicBezTo>
                    <a:pt x="521" y="975"/>
                    <a:pt x="575" y="956"/>
                    <a:pt x="627" y="937"/>
                  </a:cubicBezTo>
                  <a:cubicBezTo>
                    <a:pt x="793" y="878"/>
                    <a:pt x="830" y="854"/>
                    <a:pt x="853" y="827"/>
                  </a:cubicBezTo>
                  <a:close/>
                </a:path>
              </a:pathLst>
            </a:custGeom>
            <a:solidFill>
              <a:srgbClr val="AE7A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1" name="Freeform 327"/>
            <p:cNvSpPr>
              <a:spLocks/>
            </p:cNvSpPr>
            <p:nvPr/>
          </p:nvSpPr>
          <p:spPr bwMode="auto">
            <a:xfrm>
              <a:off x="-778" y="4450"/>
              <a:ext cx="1437" cy="1465"/>
            </a:xfrm>
            <a:custGeom>
              <a:avLst/>
              <a:gdLst>
                <a:gd name="T0" fmla="*/ 553 w 608"/>
                <a:gd name="T1" fmla="*/ 312 h 620"/>
                <a:gd name="T2" fmla="*/ 509 w 608"/>
                <a:gd name="T3" fmla="*/ 356 h 620"/>
                <a:gd name="T4" fmla="*/ 471 w 608"/>
                <a:gd name="T5" fmla="*/ 139 h 620"/>
                <a:gd name="T6" fmla="*/ 258 w 608"/>
                <a:gd name="T7" fmla="*/ 89 h 620"/>
                <a:gd name="T8" fmla="*/ 314 w 608"/>
                <a:gd name="T9" fmla="*/ 60 h 620"/>
                <a:gd name="T10" fmla="*/ 93 w 608"/>
                <a:gd name="T11" fmla="*/ 366 h 620"/>
                <a:gd name="T12" fmla="*/ 93 w 608"/>
                <a:gd name="T13" fmla="*/ 366 h 620"/>
                <a:gd name="T14" fmla="*/ 141 w 608"/>
                <a:gd name="T15" fmla="*/ 451 h 620"/>
                <a:gd name="T16" fmla="*/ 233 w 608"/>
                <a:gd name="T17" fmla="*/ 509 h 620"/>
                <a:gd name="T18" fmla="*/ 232 w 608"/>
                <a:gd name="T19" fmla="*/ 510 h 620"/>
                <a:gd name="T20" fmla="*/ 553 w 608"/>
                <a:gd name="T21" fmla="*/ 31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8" h="620">
                  <a:moveTo>
                    <a:pt x="553" y="312"/>
                  </a:moveTo>
                  <a:cubicBezTo>
                    <a:pt x="548" y="319"/>
                    <a:pt x="533" y="336"/>
                    <a:pt x="509" y="356"/>
                  </a:cubicBezTo>
                  <a:cubicBezTo>
                    <a:pt x="541" y="275"/>
                    <a:pt x="530" y="202"/>
                    <a:pt x="471" y="139"/>
                  </a:cubicBezTo>
                  <a:cubicBezTo>
                    <a:pt x="411" y="75"/>
                    <a:pt x="340" y="61"/>
                    <a:pt x="258" y="89"/>
                  </a:cubicBezTo>
                  <a:cubicBezTo>
                    <a:pt x="278" y="68"/>
                    <a:pt x="304" y="62"/>
                    <a:pt x="314" y="60"/>
                  </a:cubicBezTo>
                  <a:cubicBezTo>
                    <a:pt x="257" y="0"/>
                    <a:pt x="0" y="130"/>
                    <a:pt x="93" y="366"/>
                  </a:cubicBezTo>
                  <a:cubicBezTo>
                    <a:pt x="93" y="366"/>
                    <a:pt x="93" y="366"/>
                    <a:pt x="93" y="366"/>
                  </a:cubicBezTo>
                  <a:cubicBezTo>
                    <a:pt x="103" y="397"/>
                    <a:pt x="119" y="427"/>
                    <a:pt x="141" y="451"/>
                  </a:cubicBezTo>
                  <a:cubicBezTo>
                    <a:pt x="166" y="477"/>
                    <a:pt x="198" y="497"/>
                    <a:pt x="233" y="509"/>
                  </a:cubicBezTo>
                  <a:cubicBezTo>
                    <a:pt x="232" y="510"/>
                    <a:pt x="232" y="510"/>
                    <a:pt x="232" y="510"/>
                  </a:cubicBezTo>
                  <a:cubicBezTo>
                    <a:pt x="460" y="620"/>
                    <a:pt x="608" y="373"/>
                    <a:pt x="553" y="31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2" name="Freeform 328"/>
            <p:cNvSpPr>
              <a:spLocks/>
            </p:cNvSpPr>
            <p:nvPr/>
          </p:nvSpPr>
          <p:spPr bwMode="auto">
            <a:xfrm>
              <a:off x="460" y="3211"/>
              <a:ext cx="263" cy="345"/>
            </a:xfrm>
            <a:custGeom>
              <a:avLst/>
              <a:gdLst>
                <a:gd name="T0" fmla="*/ 263 w 263"/>
                <a:gd name="T1" fmla="*/ 258 h 345"/>
                <a:gd name="T2" fmla="*/ 114 w 263"/>
                <a:gd name="T3" fmla="*/ 0 h 345"/>
                <a:gd name="T4" fmla="*/ 0 w 263"/>
                <a:gd name="T5" fmla="*/ 109 h 345"/>
                <a:gd name="T6" fmla="*/ 109 w 263"/>
                <a:gd name="T7" fmla="*/ 345 h 345"/>
                <a:gd name="T8" fmla="*/ 263 w 263"/>
                <a:gd name="T9" fmla="*/ 258 h 345"/>
              </a:gdLst>
              <a:ahLst/>
              <a:cxnLst>
                <a:cxn ang="0">
                  <a:pos x="T0" y="T1"/>
                </a:cxn>
                <a:cxn ang="0">
                  <a:pos x="T2" y="T3"/>
                </a:cxn>
                <a:cxn ang="0">
                  <a:pos x="T4" y="T5"/>
                </a:cxn>
                <a:cxn ang="0">
                  <a:pos x="T6" y="T7"/>
                </a:cxn>
                <a:cxn ang="0">
                  <a:pos x="T8" y="T9"/>
                </a:cxn>
              </a:cxnLst>
              <a:rect l="0" t="0" r="r" b="b"/>
              <a:pathLst>
                <a:path w="263" h="345">
                  <a:moveTo>
                    <a:pt x="263" y="258"/>
                  </a:moveTo>
                  <a:lnTo>
                    <a:pt x="114" y="0"/>
                  </a:lnTo>
                  <a:lnTo>
                    <a:pt x="0" y="109"/>
                  </a:lnTo>
                  <a:lnTo>
                    <a:pt x="109" y="345"/>
                  </a:lnTo>
                  <a:lnTo>
                    <a:pt x="263" y="25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3" name="Freeform 329"/>
            <p:cNvSpPr>
              <a:spLocks/>
            </p:cNvSpPr>
            <p:nvPr/>
          </p:nvSpPr>
          <p:spPr bwMode="auto">
            <a:xfrm>
              <a:off x="1576" y="4431"/>
              <a:ext cx="345" cy="269"/>
            </a:xfrm>
            <a:custGeom>
              <a:avLst/>
              <a:gdLst>
                <a:gd name="T0" fmla="*/ 95 w 345"/>
                <a:gd name="T1" fmla="*/ 0 h 269"/>
                <a:gd name="T2" fmla="*/ 345 w 345"/>
                <a:gd name="T3" fmla="*/ 158 h 269"/>
                <a:gd name="T4" fmla="*/ 232 w 345"/>
                <a:gd name="T5" fmla="*/ 269 h 269"/>
                <a:gd name="T6" fmla="*/ 0 w 345"/>
                <a:gd name="T7" fmla="*/ 149 h 269"/>
                <a:gd name="T8" fmla="*/ 95 w 345"/>
                <a:gd name="T9" fmla="*/ 0 h 269"/>
              </a:gdLst>
              <a:ahLst/>
              <a:cxnLst>
                <a:cxn ang="0">
                  <a:pos x="T0" y="T1"/>
                </a:cxn>
                <a:cxn ang="0">
                  <a:pos x="T2" y="T3"/>
                </a:cxn>
                <a:cxn ang="0">
                  <a:pos x="T4" y="T5"/>
                </a:cxn>
                <a:cxn ang="0">
                  <a:pos x="T6" y="T7"/>
                </a:cxn>
                <a:cxn ang="0">
                  <a:pos x="T8" y="T9"/>
                </a:cxn>
              </a:cxnLst>
              <a:rect l="0" t="0" r="r" b="b"/>
              <a:pathLst>
                <a:path w="345" h="269">
                  <a:moveTo>
                    <a:pt x="95" y="0"/>
                  </a:moveTo>
                  <a:lnTo>
                    <a:pt x="345" y="158"/>
                  </a:lnTo>
                  <a:lnTo>
                    <a:pt x="232" y="269"/>
                  </a:lnTo>
                  <a:lnTo>
                    <a:pt x="0" y="149"/>
                  </a:lnTo>
                  <a:lnTo>
                    <a:pt x="95" y="0"/>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4" name="Freeform 330"/>
            <p:cNvSpPr>
              <a:spLocks noEditPoints="1"/>
            </p:cNvSpPr>
            <p:nvPr/>
          </p:nvSpPr>
          <p:spPr bwMode="auto">
            <a:xfrm>
              <a:off x="4678" y="3081"/>
              <a:ext cx="631" cy="430"/>
            </a:xfrm>
            <a:custGeom>
              <a:avLst/>
              <a:gdLst>
                <a:gd name="T0" fmla="*/ 108 w 267"/>
                <a:gd name="T1" fmla="*/ 0 h 182"/>
                <a:gd name="T2" fmla="*/ 73 w 267"/>
                <a:gd name="T3" fmla="*/ 9 h 182"/>
                <a:gd name="T4" fmla="*/ 66 w 267"/>
                <a:gd name="T5" fmla="*/ 8 h 182"/>
                <a:gd name="T6" fmla="*/ 61 w 267"/>
                <a:gd name="T7" fmla="*/ 8 h 182"/>
                <a:gd name="T8" fmla="*/ 38 w 267"/>
                <a:gd name="T9" fmla="*/ 11 h 182"/>
                <a:gd name="T10" fmla="*/ 28 w 267"/>
                <a:gd name="T11" fmla="*/ 13 h 182"/>
                <a:gd name="T12" fmla="*/ 24 w 267"/>
                <a:gd name="T13" fmla="*/ 17 h 182"/>
                <a:gd name="T14" fmla="*/ 65 w 267"/>
                <a:gd name="T15" fmla="*/ 26 h 182"/>
                <a:gd name="T16" fmla="*/ 99 w 267"/>
                <a:gd name="T17" fmla="*/ 45 h 182"/>
                <a:gd name="T18" fmla="*/ 99 w 267"/>
                <a:gd name="T19" fmla="*/ 46 h 182"/>
                <a:gd name="T20" fmla="*/ 60 w 267"/>
                <a:gd name="T21" fmla="*/ 28 h 182"/>
                <a:gd name="T22" fmla="*/ 20 w 267"/>
                <a:gd name="T23" fmla="*/ 26 h 182"/>
                <a:gd name="T24" fmla="*/ 10 w 267"/>
                <a:gd name="T25" fmla="*/ 27 h 182"/>
                <a:gd name="T26" fmla="*/ 5 w 267"/>
                <a:gd name="T27" fmla="*/ 30 h 182"/>
                <a:gd name="T28" fmla="*/ 55 w 267"/>
                <a:gd name="T29" fmla="*/ 50 h 182"/>
                <a:gd name="T30" fmla="*/ 90 w 267"/>
                <a:gd name="T31" fmla="*/ 68 h 182"/>
                <a:gd name="T32" fmla="*/ 90 w 267"/>
                <a:gd name="T33" fmla="*/ 70 h 182"/>
                <a:gd name="T34" fmla="*/ 51 w 267"/>
                <a:gd name="T35" fmla="*/ 54 h 182"/>
                <a:gd name="T36" fmla="*/ 2 w 267"/>
                <a:gd name="T37" fmla="*/ 56 h 182"/>
                <a:gd name="T38" fmla="*/ 43 w 267"/>
                <a:gd name="T39" fmla="*/ 76 h 182"/>
                <a:gd name="T40" fmla="*/ 96 w 267"/>
                <a:gd name="T41" fmla="*/ 106 h 182"/>
                <a:gd name="T42" fmla="*/ 72 w 267"/>
                <a:gd name="T43" fmla="*/ 103 h 182"/>
                <a:gd name="T44" fmla="*/ 72 w 267"/>
                <a:gd name="T45" fmla="*/ 103 h 182"/>
                <a:gd name="T46" fmla="*/ 26 w 267"/>
                <a:gd name="T47" fmla="*/ 122 h 182"/>
                <a:gd name="T48" fmla="*/ 69 w 267"/>
                <a:gd name="T49" fmla="*/ 126 h 182"/>
                <a:gd name="T50" fmla="*/ 71 w 267"/>
                <a:gd name="T51" fmla="*/ 126 h 182"/>
                <a:gd name="T52" fmla="*/ 145 w 267"/>
                <a:gd name="T53" fmla="*/ 154 h 182"/>
                <a:gd name="T54" fmla="*/ 225 w 267"/>
                <a:gd name="T55" fmla="*/ 182 h 182"/>
                <a:gd name="T56" fmla="*/ 245 w 267"/>
                <a:gd name="T57" fmla="*/ 151 h 182"/>
                <a:gd name="T58" fmla="*/ 257 w 267"/>
                <a:gd name="T59" fmla="*/ 135 h 182"/>
                <a:gd name="T60" fmla="*/ 267 w 267"/>
                <a:gd name="T61" fmla="*/ 121 h 182"/>
                <a:gd name="T62" fmla="*/ 228 w 267"/>
                <a:gd name="T63" fmla="*/ 98 h 182"/>
                <a:gd name="T64" fmla="*/ 173 w 267"/>
                <a:gd name="T65" fmla="*/ 40 h 182"/>
                <a:gd name="T66" fmla="*/ 108 w 267"/>
                <a:gd name="T67" fmla="*/ 0 h 182"/>
                <a:gd name="T68" fmla="*/ 108 w 267"/>
                <a:gd name="T69" fmla="*/ 23 h 182"/>
                <a:gd name="T70" fmla="*/ 98 w 267"/>
                <a:gd name="T71" fmla="*/ 19 h 182"/>
                <a:gd name="T72" fmla="*/ 102 w 267"/>
                <a:gd name="T73" fmla="*/ 18 h 182"/>
                <a:gd name="T74" fmla="*/ 113 w 267"/>
                <a:gd name="T75" fmla="*/ 24 h 182"/>
                <a:gd name="T76" fmla="*/ 112 w 267"/>
                <a:gd name="T77" fmla="*/ 25 h 182"/>
                <a:gd name="T78" fmla="*/ 112 w 267"/>
                <a:gd name="T79" fmla="*/ 25 h 182"/>
                <a:gd name="T80" fmla="*/ 108 w 267"/>
                <a:gd name="T81"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7" h="182">
                  <a:moveTo>
                    <a:pt x="108" y="0"/>
                  </a:moveTo>
                  <a:cubicBezTo>
                    <a:pt x="107" y="0"/>
                    <a:pt x="87" y="4"/>
                    <a:pt x="73" y="9"/>
                  </a:cubicBezTo>
                  <a:cubicBezTo>
                    <a:pt x="71" y="8"/>
                    <a:pt x="69" y="8"/>
                    <a:pt x="66" y="8"/>
                  </a:cubicBezTo>
                  <a:cubicBezTo>
                    <a:pt x="65" y="8"/>
                    <a:pt x="63" y="8"/>
                    <a:pt x="61" y="8"/>
                  </a:cubicBezTo>
                  <a:cubicBezTo>
                    <a:pt x="53" y="9"/>
                    <a:pt x="45" y="9"/>
                    <a:pt x="38" y="11"/>
                  </a:cubicBezTo>
                  <a:cubicBezTo>
                    <a:pt x="34" y="11"/>
                    <a:pt x="31" y="12"/>
                    <a:pt x="28" y="13"/>
                  </a:cubicBezTo>
                  <a:cubicBezTo>
                    <a:pt x="26" y="14"/>
                    <a:pt x="24" y="15"/>
                    <a:pt x="24" y="17"/>
                  </a:cubicBezTo>
                  <a:cubicBezTo>
                    <a:pt x="23" y="29"/>
                    <a:pt x="65" y="26"/>
                    <a:pt x="65" y="26"/>
                  </a:cubicBezTo>
                  <a:cubicBezTo>
                    <a:pt x="99" y="45"/>
                    <a:pt x="99" y="45"/>
                    <a:pt x="99" y="45"/>
                  </a:cubicBezTo>
                  <a:cubicBezTo>
                    <a:pt x="99" y="45"/>
                    <a:pt x="99" y="45"/>
                    <a:pt x="99" y="46"/>
                  </a:cubicBezTo>
                  <a:cubicBezTo>
                    <a:pt x="87" y="41"/>
                    <a:pt x="61" y="29"/>
                    <a:pt x="60" y="28"/>
                  </a:cubicBezTo>
                  <a:cubicBezTo>
                    <a:pt x="57" y="27"/>
                    <a:pt x="28" y="25"/>
                    <a:pt x="20" y="26"/>
                  </a:cubicBezTo>
                  <a:cubicBezTo>
                    <a:pt x="17" y="26"/>
                    <a:pt x="13" y="26"/>
                    <a:pt x="10" y="27"/>
                  </a:cubicBezTo>
                  <a:cubicBezTo>
                    <a:pt x="8" y="28"/>
                    <a:pt x="5" y="28"/>
                    <a:pt x="5" y="30"/>
                  </a:cubicBezTo>
                  <a:cubicBezTo>
                    <a:pt x="4" y="44"/>
                    <a:pt x="48" y="49"/>
                    <a:pt x="55" y="50"/>
                  </a:cubicBezTo>
                  <a:cubicBezTo>
                    <a:pt x="90" y="68"/>
                    <a:pt x="90" y="68"/>
                    <a:pt x="90" y="68"/>
                  </a:cubicBezTo>
                  <a:cubicBezTo>
                    <a:pt x="90" y="69"/>
                    <a:pt x="90" y="69"/>
                    <a:pt x="90" y="70"/>
                  </a:cubicBezTo>
                  <a:cubicBezTo>
                    <a:pt x="51" y="54"/>
                    <a:pt x="51" y="54"/>
                    <a:pt x="51" y="54"/>
                  </a:cubicBezTo>
                  <a:cubicBezTo>
                    <a:pt x="51" y="54"/>
                    <a:pt x="3" y="48"/>
                    <a:pt x="2" y="56"/>
                  </a:cubicBezTo>
                  <a:cubicBezTo>
                    <a:pt x="0" y="64"/>
                    <a:pt x="18" y="73"/>
                    <a:pt x="43" y="76"/>
                  </a:cubicBezTo>
                  <a:cubicBezTo>
                    <a:pt x="43" y="76"/>
                    <a:pt x="69" y="83"/>
                    <a:pt x="96" y="106"/>
                  </a:cubicBezTo>
                  <a:cubicBezTo>
                    <a:pt x="91" y="104"/>
                    <a:pt x="80" y="102"/>
                    <a:pt x="72" y="103"/>
                  </a:cubicBezTo>
                  <a:cubicBezTo>
                    <a:pt x="72" y="103"/>
                    <a:pt x="72" y="103"/>
                    <a:pt x="72" y="103"/>
                  </a:cubicBezTo>
                  <a:cubicBezTo>
                    <a:pt x="28" y="105"/>
                    <a:pt x="25" y="121"/>
                    <a:pt x="26" y="122"/>
                  </a:cubicBezTo>
                  <a:cubicBezTo>
                    <a:pt x="32" y="129"/>
                    <a:pt x="48" y="127"/>
                    <a:pt x="69" y="126"/>
                  </a:cubicBezTo>
                  <a:cubicBezTo>
                    <a:pt x="70" y="126"/>
                    <a:pt x="71" y="126"/>
                    <a:pt x="71" y="126"/>
                  </a:cubicBezTo>
                  <a:cubicBezTo>
                    <a:pt x="103" y="130"/>
                    <a:pt x="119" y="150"/>
                    <a:pt x="145" y="154"/>
                  </a:cubicBezTo>
                  <a:cubicBezTo>
                    <a:pt x="156" y="155"/>
                    <a:pt x="170" y="146"/>
                    <a:pt x="225" y="182"/>
                  </a:cubicBezTo>
                  <a:cubicBezTo>
                    <a:pt x="230" y="171"/>
                    <a:pt x="238" y="160"/>
                    <a:pt x="245" y="151"/>
                  </a:cubicBezTo>
                  <a:cubicBezTo>
                    <a:pt x="249" y="146"/>
                    <a:pt x="253" y="141"/>
                    <a:pt x="257" y="135"/>
                  </a:cubicBezTo>
                  <a:cubicBezTo>
                    <a:pt x="261" y="131"/>
                    <a:pt x="266" y="126"/>
                    <a:pt x="267" y="121"/>
                  </a:cubicBezTo>
                  <a:cubicBezTo>
                    <a:pt x="253" y="115"/>
                    <a:pt x="241" y="107"/>
                    <a:pt x="228" y="98"/>
                  </a:cubicBezTo>
                  <a:cubicBezTo>
                    <a:pt x="215" y="89"/>
                    <a:pt x="201" y="59"/>
                    <a:pt x="173" y="40"/>
                  </a:cubicBezTo>
                  <a:cubicBezTo>
                    <a:pt x="149" y="23"/>
                    <a:pt x="109" y="0"/>
                    <a:pt x="108" y="0"/>
                  </a:cubicBezTo>
                  <a:close/>
                  <a:moveTo>
                    <a:pt x="108" y="23"/>
                  </a:moveTo>
                  <a:cubicBezTo>
                    <a:pt x="106" y="22"/>
                    <a:pt x="102" y="21"/>
                    <a:pt x="98" y="19"/>
                  </a:cubicBezTo>
                  <a:cubicBezTo>
                    <a:pt x="99" y="19"/>
                    <a:pt x="101" y="19"/>
                    <a:pt x="102" y="18"/>
                  </a:cubicBezTo>
                  <a:cubicBezTo>
                    <a:pt x="103" y="19"/>
                    <a:pt x="108" y="21"/>
                    <a:pt x="113" y="24"/>
                  </a:cubicBezTo>
                  <a:cubicBezTo>
                    <a:pt x="113" y="25"/>
                    <a:pt x="112" y="25"/>
                    <a:pt x="112" y="25"/>
                  </a:cubicBezTo>
                  <a:cubicBezTo>
                    <a:pt x="112" y="25"/>
                    <a:pt x="112" y="25"/>
                    <a:pt x="112" y="25"/>
                  </a:cubicBezTo>
                  <a:cubicBezTo>
                    <a:pt x="110" y="24"/>
                    <a:pt x="108" y="23"/>
                    <a:pt x="108" y="23"/>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5" name="Freeform 331"/>
            <p:cNvSpPr>
              <a:spLocks/>
            </p:cNvSpPr>
            <p:nvPr/>
          </p:nvSpPr>
          <p:spPr bwMode="auto">
            <a:xfrm>
              <a:off x="4512" y="3982"/>
              <a:ext cx="1930" cy="1910"/>
            </a:xfrm>
            <a:custGeom>
              <a:avLst/>
              <a:gdLst>
                <a:gd name="T0" fmla="*/ 484 w 816"/>
                <a:gd name="T1" fmla="*/ 0 h 808"/>
                <a:gd name="T2" fmla="*/ 242 w 816"/>
                <a:gd name="T3" fmla="*/ 281 h 808"/>
                <a:gd name="T4" fmla="*/ 0 w 816"/>
                <a:gd name="T5" fmla="*/ 455 h 808"/>
                <a:gd name="T6" fmla="*/ 131 w 816"/>
                <a:gd name="T7" fmla="*/ 740 h 808"/>
                <a:gd name="T8" fmla="*/ 298 w 816"/>
                <a:gd name="T9" fmla="*/ 776 h 808"/>
                <a:gd name="T10" fmla="*/ 660 w 816"/>
                <a:gd name="T11" fmla="*/ 519 h 808"/>
                <a:gd name="T12" fmla="*/ 804 w 816"/>
                <a:gd name="T13" fmla="*/ 240 h 808"/>
                <a:gd name="T14" fmla="*/ 794 w 816"/>
                <a:gd name="T15" fmla="*/ 198 h 808"/>
                <a:gd name="T16" fmla="*/ 793 w 816"/>
                <a:gd name="T17" fmla="*/ 189 h 808"/>
                <a:gd name="T18" fmla="*/ 614 w 816"/>
                <a:gd name="T19" fmla="*/ 77 h 808"/>
                <a:gd name="T20" fmla="*/ 484 w 816"/>
                <a:gd name="T21"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08">
                  <a:moveTo>
                    <a:pt x="484" y="0"/>
                  </a:moveTo>
                  <a:cubicBezTo>
                    <a:pt x="418" y="102"/>
                    <a:pt x="337" y="196"/>
                    <a:pt x="242" y="281"/>
                  </a:cubicBezTo>
                  <a:cubicBezTo>
                    <a:pt x="166" y="349"/>
                    <a:pt x="85" y="406"/>
                    <a:pt x="0" y="455"/>
                  </a:cubicBezTo>
                  <a:cubicBezTo>
                    <a:pt x="26" y="545"/>
                    <a:pt x="107" y="696"/>
                    <a:pt x="131" y="740"/>
                  </a:cubicBezTo>
                  <a:cubicBezTo>
                    <a:pt x="167" y="808"/>
                    <a:pt x="226" y="798"/>
                    <a:pt x="298" y="776"/>
                  </a:cubicBezTo>
                  <a:cubicBezTo>
                    <a:pt x="437" y="734"/>
                    <a:pt x="563" y="624"/>
                    <a:pt x="660" y="519"/>
                  </a:cubicBezTo>
                  <a:cubicBezTo>
                    <a:pt x="726" y="448"/>
                    <a:pt x="816" y="346"/>
                    <a:pt x="804" y="240"/>
                  </a:cubicBezTo>
                  <a:cubicBezTo>
                    <a:pt x="802" y="226"/>
                    <a:pt x="798" y="212"/>
                    <a:pt x="794" y="198"/>
                  </a:cubicBezTo>
                  <a:cubicBezTo>
                    <a:pt x="793" y="189"/>
                    <a:pt x="793" y="189"/>
                    <a:pt x="793" y="189"/>
                  </a:cubicBezTo>
                  <a:cubicBezTo>
                    <a:pt x="719" y="140"/>
                    <a:pt x="672" y="117"/>
                    <a:pt x="614" y="77"/>
                  </a:cubicBezTo>
                  <a:cubicBezTo>
                    <a:pt x="578" y="52"/>
                    <a:pt x="531" y="14"/>
                    <a:pt x="484" y="0"/>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6" name="Freeform 332"/>
            <p:cNvSpPr>
              <a:spLocks/>
            </p:cNvSpPr>
            <p:nvPr/>
          </p:nvSpPr>
          <p:spPr bwMode="auto">
            <a:xfrm>
              <a:off x="4839" y="4383"/>
              <a:ext cx="1780" cy="1653"/>
            </a:xfrm>
            <a:custGeom>
              <a:avLst/>
              <a:gdLst>
                <a:gd name="T0" fmla="*/ 427 w 753"/>
                <a:gd name="T1" fmla="*/ 416 h 699"/>
                <a:gd name="T2" fmla="*/ 0 w 753"/>
                <a:gd name="T3" fmla="*/ 578 h 699"/>
                <a:gd name="T4" fmla="*/ 20 w 753"/>
                <a:gd name="T5" fmla="*/ 612 h 699"/>
                <a:gd name="T6" fmla="*/ 488 w 753"/>
                <a:gd name="T7" fmla="*/ 479 h 699"/>
                <a:gd name="T8" fmla="*/ 675 w 753"/>
                <a:gd name="T9" fmla="*/ 29 h 699"/>
                <a:gd name="T10" fmla="*/ 633 w 753"/>
                <a:gd name="T11" fmla="*/ 0 h 699"/>
                <a:gd name="T12" fmla="*/ 427 w 753"/>
                <a:gd name="T13" fmla="*/ 416 h 699"/>
              </a:gdLst>
              <a:ahLst/>
              <a:cxnLst>
                <a:cxn ang="0">
                  <a:pos x="T0" y="T1"/>
                </a:cxn>
                <a:cxn ang="0">
                  <a:pos x="T2" y="T3"/>
                </a:cxn>
                <a:cxn ang="0">
                  <a:pos x="T4" y="T5"/>
                </a:cxn>
                <a:cxn ang="0">
                  <a:pos x="T6" y="T7"/>
                </a:cxn>
                <a:cxn ang="0">
                  <a:pos x="T8" y="T9"/>
                </a:cxn>
                <a:cxn ang="0">
                  <a:pos x="T10" y="T11"/>
                </a:cxn>
                <a:cxn ang="0">
                  <a:pos x="T12" y="T13"/>
                </a:cxn>
              </a:cxnLst>
              <a:rect l="0" t="0" r="r" b="b"/>
              <a:pathLst>
                <a:path w="753" h="699">
                  <a:moveTo>
                    <a:pt x="427" y="416"/>
                  </a:moveTo>
                  <a:cubicBezTo>
                    <a:pt x="272" y="554"/>
                    <a:pt x="96" y="617"/>
                    <a:pt x="0" y="578"/>
                  </a:cubicBezTo>
                  <a:cubicBezTo>
                    <a:pt x="5" y="590"/>
                    <a:pt x="11" y="602"/>
                    <a:pt x="20" y="612"/>
                  </a:cubicBezTo>
                  <a:cubicBezTo>
                    <a:pt x="98" y="699"/>
                    <a:pt x="308" y="640"/>
                    <a:pt x="488" y="479"/>
                  </a:cubicBezTo>
                  <a:cubicBezTo>
                    <a:pt x="669" y="318"/>
                    <a:pt x="753" y="117"/>
                    <a:pt x="675" y="29"/>
                  </a:cubicBezTo>
                  <a:cubicBezTo>
                    <a:pt x="663" y="16"/>
                    <a:pt x="649" y="7"/>
                    <a:pt x="633" y="0"/>
                  </a:cubicBezTo>
                  <a:cubicBezTo>
                    <a:pt x="670" y="99"/>
                    <a:pt x="587" y="273"/>
                    <a:pt x="427" y="416"/>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7" name="Freeform 333"/>
            <p:cNvSpPr>
              <a:spLocks/>
            </p:cNvSpPr>
            <p:nvPr/>
          </p:nvSpPr>
          <p:spPr bwMode="auto">
            <a:xfrm>
              <a:off x="4853" y="4369"/>
              <a:ext cx="1506" cy="1402"/>
            </a:xfrm>
            <a:custGeom>
              <a:avLst/>
              <a:gdLst>
                <a:gd name="T0" fmla="*/ 58 w 637"/>
                <a:gd name="T1" fmla="*/ 528 h 593"/>
                <a:gd name="T2" fmla="*/ 215 w 637"/>
                <a:gd name="T3" fmla="*/ 180 h 593"/>
                <a:gd name="T4" fmla="*/ 580 w 637"/>
                <a:gd name="T5" fmla="*/ 64 h 593"/>
                <a:gd name="T6" fmla="*/ 422 w 637"/>
                <a:gd name="T7" fmla="*/ 412 h 593"/>
                <a:gd name="T8" fmla="*/ 58 w 637"/>
                <a:gd name="T9" fmla="*/ 528 h 593"/>
              </a:gdLst>
              <a:ahLst/>
              <a:cxnLst>
                <a:cxn ang="0">
                  <a:pos x="T0" y="T1"/>
                </a:cxn>
                <a:cxn ang="0">
                  <a:pos x="T2" y="T3"/>
                </a:cxn>
                <a:cxn ang="0">
                  <a:pos x="T4" y="T5"/>
                </a:cxn>
                <a:cxn ang="0">
                  <a:pos x="T6" y="T7"/>
                </a:cxn>
                <a:cxn ang="0">
                  <a:pos x="T8" y="T9"/>
                </a:cxn>
              </a:cxnLst>
              <a:rect l="0" t="0" r="r" b="b"/>
              <a:pathLst>
                <a:path w="637" h="593">
                  <a:moveTo>
                    <a:pt x="58" y="528"/>
                  </a:moveTo>
                  <a:cubicBezTo>
                    <a:pt x="0" y="464"/>
                    <a:pt x="71" y="308"/>
                    <a:pt x="215" y="180"/>
                  </a:cubicBezTo>
                  <a:cubicBezTo>
                    <a:pt x="359" y="51"/>
                    <a:pt x="522" y="0"/>
                    <a:pt x="580" y="64"/>
                  </a:cubicBezTo>
                  <a:cubicBezTo>
                    <a:pt x="637" y="128"/>
                    <a:pt x="566" y="284"/>
                    <a:pt x="422" y="412"/>
                  </a:cubicBezTo>
                  <a:cubicBezTo>
                    <a:pt x="278" y="541"/>
                    <a:pt x="115" y="593"/>
                    <a:pt x="58" y="528"/>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8" name="Freeform 334"/>
            <p:cNvSpPr>
              <a:spLocks/>
            </p:cNvSpPr>
            <p:nvPr/>
          </p:nvSpPr>
          <p:spPr bwMode="auto">
            <a:xfrm>
              <a:off x="3737" y="3967"/>
              <a:ext cx="454" cy="717"/>
            </a:xfrm>
            <a:custGeom>
              <a:avLst/>
              <a:gdLst>
                <a:gd name="T0" fmla="*/ 108 w 192"/>
                <a:gd name="T1" fmla="*/ 0 h 303"/>
                <a:gd name="T2" fmla="*/ 90 w 192"/>
                <a:gd name="T3" fmla="*/ 32 h 303"/>
                <a:gd name="T4" fmla="*/ 95 w 192"/>
                <a:gd name="T5" fmla="*/ 68 h 303"/>
                <a:gd name="T6" fmla="*/ 92 w 192"/>
                <a:gd name="T7" fmla="*/ 80 h 303"/>
                <a:gd name="T8" fmla="*/ 85 w 192"/>
                <a:gd name="T9" fmla="*/ 72 h 303"/>
                <a:gd name="T10" fmla="*/ 70 w 192"/>
                <a:gd name="T11" fmla="*/ 41 h 303"/>
                <a:gd name="T12" fmla="*/ 67 w 192"/>
                <a:gd name="T13" fmla="*/ 38 h 303"/>
                <a:gd name="T14" fmla="*/ 89 w 192"/>
                <a:gd name="T15" fmla="*/ 24 h 303"/>
                <a:gd name="T16" fmla="*/ 43 w 192"/>
                <a:gd name="T17" fmla="*/ 10 h 303"/>
                <a:gd name="T18" fmla="*/ 35 w 192"/>
                <a:gd name="T19" fmla="*/ 11 h 303"/>
                <a:gd name="T20" fmla="*/ 31 w 192"/>
                <a:gd name="T21" fmla="*/ 12 h 303"/>
                <a:gd name="T22" fmla="*/ 29 w 192"/>
                <a:gd name="T23" fmla="*/ 17 h 303"/>
                <a:gd name="T24" fmla="*/ 29 w 192"/>
                <a:gd name="T25" fmla="*/ 17 h 303"/>
                <a:gd name="T26" fmla="*/ 28 w 192"/>
                <a:gd name="T27" fmla="*/ 18 h 303"/>
                <a:gd name="T28" fmla="*/ 28 w 192"/>
                <a:gd name="T29" fmla="*/ 18 h 303"/>
                <a:gd name="T30" fmla="*/ 29 w 192"/>
                <a:gd name="T31" fmla="*/ 30 h 303"/>
                <a:gd name="T32" fmla="*/ 21 w 192"/>
                <a:gd name="T33" fmla="*/ 67 h 303"/>
                <a:gd name="T34" fmla="*/ 20 w 192"/>
                <a:gd name="T35" fmla="*/ 67 h 303"/>
                <a:gd name="T36" fmla="*/ 12 w 192"/>
                <a:gd name="T37" fmla="*/ 95 h 303"/>
                <a:gd name="T38" fmla="*/ 13 w 192"/>
                <a:gd name="T39" fmla="*/ 100 h 303"/>
                <a:gd name="T40" fmla="*/ 7 w 192"/>
                <a:gd name="T41" fmla="*/ 125 h 303"/>
                <a:gd name="T42" fmla="*/ 5 w 192"/>
                <a:gd name="T43" fmla="*/ 131 h 303"/>
                <a:gd name="T44" fmla="*/ 30 w 192"/>
                <a:gd name="T45" fmla="*/ 181 h 303"/>
                <a:gd name="T46" fmla="*/ 68 w 192"/>
                <a:gd name="T47" fmla="*/ 232 h 303"/>
                <a:gd name="T48" fmla="*/ 103 w 192"/>
                <a:gd name="T49" fmla="*/ 303 h 303"/>
                <a:gd name="T50" fmla="*/ 153 w 192"/>
                <a:gd name="T51" fmla="*/ 278 h 303"/>
                <a:gd name="T52" fmla="*/ 192 w 192"/>
                <a:gd name="T53" fmla="*/ 266 h 303"/>
                <a:gd name="T54" fmla="*/ 157 w 192"/>
                <a:gd name="T55" fmla="*/ 222 h 303"/>
                <a:gd name="T56" fmla="*/ 141 w 192"/>
                <a:gd name="T57" fmla="*/ 171 h 303"/>
                <a:gd name="T58" fmla="*/ 150 w 192"/>
                <a:gd name="T59" fmla="*/ 148 h 303"/>
                <a:gd name="T60" fmla="*/ 126 w 192"/>
                <a:gd name="T61" fmla="*/ 69 h 303"/>
                <a:gd name="T62" fmla="*/ 115 w 192"/>
                <a:gd name="T63" fmla="*/ 21 h 303"/>
                <a:gd name="T64" fmla="*/ 108 w 192"/>
                <a:gd name="T65"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2" h="303">
                  <a:moveTo>
                    <a:pt x="108" y="0"/>
                  </a:moveTo>
                  <a:cubicBezTo>
                    <a:pt x="103" y="0"/>
                    <a:pt x="89" y="8"/>
                    <a:pt x="90" y="32"/>
                  </a:cubicBezTo>
                  <a:cubicBezTo>
                    <a:pt x="90" y="43"/>
                    <a:pt x="93" y="57"/>
                    <a:pt x="95" y="68"/>
                  </a:cubicBezTo>
                  <a:cubicBezTo>
                    <a:pt x="95" y="72"/>
                    <a:pt x="97" y="83"/>
                    <a:pt x="92" y="80"/>
                  </a:cubicBezTo>
                  <a:cubicBezTo>
                    <a:pt x="90" y="79"/>
                    <a:pt x="87" y="76"/>
                    <a:pt x="85" y="72"/>
                  </a:cubicBezTo>
                  <a:cubicBezTo>
                    <a:pt x="83" y="63"/>
                    <a:pt x="77" y="52"/>
                    <a:pt x="70" y="41"/>
                  </a:cubicBezTo>
                  <a:cubicBezTo>
                    <a:pt x="69" y="40"/>
                    <a:pt x="68" y="39"/>
                    <a:pt x="67" y="38"/>
                  </a:cubicBezTo>
                  <a:cubicBezTo>
                    <a:pt x="81" y="34"/>
                    <a:pt x="90" y="29"/>
                    <a:pt x="89" y="24"/>
                  </a:cubicBezTo>
                  <a:cubicBezTo>
                    <a:pt x="88" y="15"/>
                    <a:pt x="68" y="9"/>
                    <a:pt x="43" y="10"/>
                  </a:cubicBezTo>
                  <a:cubicBezTo>
                    <a:pt x="40" y="10"/>
                    <a:pt x="38" y="11"/>
                    <a:pt x="35" y="11"/>
                  </a:cubicBezTo>
                  <a:cubicBezTo>
                    <a:pt x="34" y="11"/>
                    <a:pt x="32" y="11"/>
                    <a:pt x="31" y="12"/>
                  </a:cubicBezTo>
                  <a:cubicBezTo>
                    <a:pt x="30" y="13"/>
                    <a:pt x="29" y="15"/>
                    <a:pt x="29" y="17"/>
                  </a:cubicBezTo>
                  <a:cubicBezTo>
                    <a:pt x="29" y="17"/>
                    <a:pt x="29" y="17"/>
                    <a:pt x="29" y="17"/>
                  </a:cubicBezTo>
                  <a:cubicBezTo>
                    <a:pt x="28" y="17"/>
                    <a:pt x="28" y="18"/>
                    <a:pt x="28" y="18"/>
                  </a:cubicBezTo>
                  <a:cubicBezTo>
                    <a:pt x="28" y="18"/>
                    <a:pt x="28" y="18"/>
                    <a:pt x="28" y="18"/>
                  </a:cubicBezTo>
                  <a:cubicBezTo>
                    <a:pt x="28" y="20"/>
                    <a:pt x="31" y="30"/>
                    <a:pt x="29" y="30"/>
                  </a:cubicBezTo>
                  <a:cubicBezTo>
                    <a:pt x="22" y="29"/>
                    <a:pt x="21" y="60"/>
                    <a:pt x="21" y="67"/>
                  </a:cubicBezTo>
                  <a:cubicBezTo>
                    <a:pt x="21" y="67"/>
                    <a:pt x="21" y="67"/>
                    <a:pt x="20" y="67"/>
                  </a:cubicBezTo>
                  <a:cubicBezTo>
                    <a:pt x="15" y="72"/>
                    <a:pt x="11" y="83"/>
                    <a:pt x="12" y="95"/>
                  </a:cubicBezTo>
                  <a:cubicBezTo>
                    <a:pt x="12" y="96"/>
                    <a:pt x="13" y="99"/>
                    <a:pt x="13" y="100"/>
                  </a:cubicBezTo>
                  <a:cubicBezTo>
                    <a:pt x="7" y="107"/>
                    <a:pt x="7" y="118"/>
                    <a:pt x="7" y="125"/>
                  </a:cubicBezTo>
                  <a:cubicBezTo>
                    <a:pt x="7" y="126"/>
                    <a:pt x="6" y="131"/>
                    <a:pt x="5" y="131"/>
                  </a:cubicBezTo>
                  <a:cubicBezTo>
                    <a:pt x="0" y="153"/>
                    <a:pt x="17" y="166"/>
                    <a:pt x="30" y="181"/>
                  </a:cubicBezTo>
                  <a:cubicBezTo>
                    <a:pt x="45" y="197"/>
                    <a:pt x="57" y="213"/>
                    <a:pt x="68" y="232"/>
                  </a:cubicBezTo>
                  <a:cubicBezTo>
                    <a:pt x="81" y="255"/>
                    <a:pt x="94" y="277"/>
                    <a:pt x="103" y="303"/>
                  </a:cubicBezTo>
                  <a:cubicBezTo>
                    <a:pt x="115" y="291"/>
                    <a:pt x="137" y="285"/>
                    <a:pt x="153" y="278"/>
                  </a:cubicBezTo>
                  <a:cubicBezTo>
                    <a:pt x="163" y="274"/>
                    <a:pt x="181" y="265"/>
                    <a:pt x="192" y="266"/>
                  </a:cubicBezTo>
                  <a:cubicBezTo>
                    <a:pt x="177" y="255"/>
                    <a:pt x="166" y="237"/>
                    <a:pt x="157" y="222"/>
                  </a:cubicBezTo>
                  <a:cubicBezTo>
                    <a:pt x="148" y="209"/>
                    <a:pt x="134" y="186"/>
                    <a:pt x="141" y="171"/>
                  </a:cubicBezTo>
                  <a:cubicBezTo>
                    <a:pt x="145" y="162"/>
                    <a:pt x="148" y="159"/>
                    <a:pt x="150" y="148"/>
                  </a:cubicBezTo>
                  <a:cubicBezTo>
                    <a:pt x="152" y="128"/>
                    <a:pt x="134" y="86"/>
                    <a:pt x="126" y="69"/>
                  </a:cubicBezTo>
                  <a:cubicBezTo>
                    <a:pt x="121" y="58"/>
                    <a:pt x="114" y="39"/>
                    <a:pt x="115" y="21"/>
                  </a:cubicBezTo>
                  <a:cubicBezTo>
                    <a:pt x="116" y="17"/>
                    <a:pt x="115" y="0"/>
                    <a:pt x="108" y="0"/>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9" name="Freeform 335"/>
            <p:cNvSpPr>
              <a:spLocks/>
            </p:cNvSpPr>
            <p:nvPr/>
          </p:nvSpPr>
          <p:spPr bwMode="auto">
            <a:xfrm>
              <a:off x="3806" y="4036"/>
              <a:ext cx="26" cy="61"/>
            </a:xfrm>
            <a:custGeom>
              <a:avLst/>
              <a:gdLst>
                <a:gd name="T0" fmla="*/ 0 w 11"/>
                <a:gd name="T1" fmla="*/ 1 h 26"/>
                <a:gd name="T2" fmla="*/ 9 w 11"/>
                <a:gd name="T3" fmla="*/ 26 h 26"/>
                <a:gd name="T4" fmla="*/ 11 w 11"/>
                <a:gd name="T5" fmla="*/ 25 h 26"/>
                <a:gd name="T6" fmla="*/ 1 w 11"/>
                <a:gd name="T7" fmla="*/ 0 h 26"/>
                <a:gd name="T8" fmla="*/ 0 w 11"/>
                <a:gd name="T9" fmla="*/ 1 h 26"/>
              </a:gdLst>
              <a:ahLst/>
              <a:cxnLst>
                <a:cxn ang="0">
                  <a:pos x="T0" y="T1"/>
                </a:cxn>
                <a:cxn ang="0">
                  <a:pos x="T2" y="T3"/>
                </a:cxn>
                <a:cxn ang="0">
                  <a:pos x="T4" y="T5"/>
                </a:cxn>
                <a:cxn ang="0">
                  <a:pos x="T6" y="T7"/>
                </a:cxn>
                <a:cxn ang="0">
                  <a:pos x="T8" y="T9"/>
                </a:cxn>
              </a:cxnLst>
              <a:rect l="0" t="0" r="r" b="b"/>
              <a:pathLst>
                <a:path w="11" h="26">
                  <a:moveTo>
                    <a:pt x="0" y="1"/>
                  </a:moveTo>
                  <a:cubicBezTo>
                    <a:pt x="2" y="8"/>
                    <a:pt x="8" y="22"/>
                    <a:pt x="9" y="26"/>
                  </a:cubicBezTo>
                  <a:cubicBezTo>
                    <a:pt x="11" y="25"/>
                    <a:pt x="11" y="25"/>
                    <a:pt x="11" y="25"/>
                  </a:cubicBezTo>
                  <a:cubicBezTo>
                    <a:pt x="9" y="21"/>
                    <a:pt x="4" y="6"/>
                    <a:pt x="1" y="0"/>
                  </a:cubicBezTo>
                  <a:cubicBezTo>
                    <a:pt x="1" y="0"/>
                    <a:pt x="0" y="0"/>
                    <a:pt x="0" y="1"/>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0" name="Freeform 336"/>
            <p:cNvSpPr>
              <a:spLocks/>
            </p:cNvSpPr>
            <p:nvPr/>
          </p:nvSpPr>
          <p:spPr bwMode="auto">
            <a:xfrm>
              <a:off x="3822" y="4395"/>
              <a:ext cx="348" cy="260"/>
            </a:xfrm>
            <a:custGeom>
              <a:avLst/>
              <a:gdLst>
                <a:gd name="T0" fmla="*/ 260 w 348"/>
                <a:gd name="T1" fmla="*/ 0 h 260"/>
                <a:gd name="T2" fmla="*/ 0 w 348"/>
                <a:gd name="T3" fmla="*/ 142 h 260"/>
                <a:gd name="T4" fmla="*/ 107 w 348"/>
                <a:gd name="T5" fmla="*/ 260 h 260"/>
                <a:gd name="T6" fmla="*/ 348 w 348"/>
                <a:gd name="T7" fmla="*/ 156 h 260"/>
                <a:gd name="T8" fmla="*/ 260 w 348"/>
                <a:gd name="T9" fmla="*/ 0 h 260"/>
              </a:gdLst>
              <a:ahLst/>
              <a:cxnLst>
                <a:cxn ang="0">
                  <a:pos x="T0" y="T1"/>
                </a:cxn>
                <a:cxn ang="0">
                  <a:pos x="T2" y="T3"/>
                </a:cxn>
                <a:cxn ang="0">
                  <a:pos x="T4" y="T5"/>
                </a:cxn>
                <a:cxn ang="0">
                  <a:pos x="T6" y="T7"/>
                </a:cxn>
                <a:cxn ang="0">
                  <a:pos x="T8" y="T9"/>
                </a:cxn>
              </a:cxnLst>
              <a:rect l="0" t="0" r="r" b="b"/>
              <a:pathLst>
                <a:path w="348" h="260">
                  <a:moveTo>
                    <a:pt x="260" y="0"/>
                  </a:moveTo>
                  <a:lnTo>
                    <a:pt x="0" y="142"/>
                  </a:lnTo>
                  <a:lnTo>
                    <a:pt x="107" y="260"/>
                  </a:lnTo>
                  <a:lnTo>
                    <a:pt x="348" y="156"/>
                  </a:lnTo>
                  <a:lnTo>
                    <a:pt x="260" y="0"/>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1" name="Freeform 337"/>
            <p:cNvSpPr>
              <a:spLocks/>
            </p:cNvSpPr>
            <p:nvPr/>
          </p:nvSpPr>
          <p:spPr bwMode="auto">
            <a:xfrm>
              <a:off x="4770" y="4185"/>
              <a:ext cx="1234" cy="1172"/>
            </a:xfrm>
            <a:custGeom>
              <a:avLst/>
              <a:gdLst>
                <a:gd name="T0" fmla="*/ 133 w 522"/>
                <a:gd name="T1" fmla="*/ 195 h 496"/>
                <a:gd name="T2" fmla="*/ 0 w 522"/>
                <a:gd name="T3" fmla="*/ 300 h 496"/>
                <a:gd name="T4" fmla="*/ 115 w 522"/>
                <a:gd name="T5" fmla="*/ 453 h 496"/>
                <a:gd name="T6" fmla="*/ 132 w 522"/>
                <a:gd name="T7" fmla="*/ 496 h 496"/>
                <a:gd name="T8" fmla="*/ 211 w 522"/>
                <a:gd name="T9" fmla="*/ 463 h 496"/>
                <a:gd name="T10" fmla="*/ 345 w 522"/>
                <a:gd name="T11" fmla="*/ 382 h 496"/>
                <a:gd name="T12" fmla="*/ 445 w 522"/>
                <a:gd name="T13" fmla="*/ 285 h 496"/>
                <a:gd name="T14" fmla="*/ 522 w 522"/>
                <a:gd name="T15" fmla="*/ 207 h 496"/>
                <a:gd name="T16" fmla="*/ 483 w 522"/>
                <a:gd name="T17" fmla="*/ 138 h 496"/>
                <a:gd name="T18" fmla="*/ 314 w 522"/>
                <a:gd name="T19" fmla="*/ 0 h 496"/>
                <a:gd name="T20" fmla="*/ 133 w 522"/>
                <a:gd name="T21" fmla="*/ 19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2" h="496">
                  <a:moveTo>
                    <a:pt x="133" y="195"/>
                  </a:moveTo>
                  <a:cubicBezTo>
                    <a:pt x="90" y="233"/>
                    <a:pt x="46" y="268"/>
                    <a:pt x="0" y="300"/>
                  </a:cubicBezTo>
                  <a:cubicBezTo>
                    <a:pt x="47" y="361"/>
                    <a:pt x="109" y="442"/>
                    <a:pt x="115" y="453"/>
                  </a:cubicBezTo>
                  <a:cubicBezTo>
                    <a:pt x="122" y="467"/>
                    <a:pt x="122" y="483"/>
                    <a:pt x="132" y="496"/>
                  </a:cubicBezTo>
                  <a:cubicBezTo>
                    <a:pt x="159" y="491"/>
                    <a:pt x="185" y="474"/>
                    <a:pt x="211" y="463"/>
                  </a:cubicBezTo>
                  <a:cubicBezTo>
                    <a:pt x="260" y="443"/>
                    <a:pt x="304" y="416"/>
                    <a:pt x="345" y="382"/>
                  </a:cubicBezTo>
                  <a:cubicBezTo>
                    <a:pt x="381" y="351"/>
                    <a:pt x="413" y="319"/>
                    <a:pt x="445" y="285"/>
                  </a:cubicBezTo>
                  <a:cubicBezTo>
                    <a:pt x="463" y="266"/>
                    <a:pt x="519" y="235"/>
                    <a:pt x="522" y="207"/>
                  </a:cubicBezTo>
                  <a:cubicBezTo>
                    <a:pt x="483" y="138"/>
                    <a:pt x="483" y="138"/>
                    <a:pt x="483" y="138"/>
                  </a:cubicBezTo>
                  <a:cubicBezTo>
                    <a:pt x="463" y="124"/>
                    <a:pt x="372" y="48"/>
                    <a:pt x="314" y="0"/>
                  </a:cubicBezTo>
                  <a:cubicBezTo>
                    <a:pt x="261" y="69"/>
                    <a:pt x="201" y="135"/>
                    <a:pt x="133" y="195"/>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2" name="Freeform 338"/>
            <p:cNvSpPr>
              <a:spLocks/>
            </p:cNvSpPr>
            <p:nvPr/>
          </p:nvSpPr>
          <p:spPr bwMode="auto">
            <a:xfrm>
              <a:off x="3929" y="4525"/>
              <a:ext cx="1342" cy="1152"/>
            </a:xfrm>
            <a:custGeom>
              <a:avLst/>
              <a:gdLst>
                <a:gd name="T0" fmla="*/ 0 w 568"/>
                <a:gd name="T1" fmla="*/ 55 h 487"/>
                <a:gd name="T2" fmla="*/ 105 w 568"/>
                <a:gd name="T3" fmla="*/ 0 h 487"/>
                <a:gd name="T4" fmla="*/ 242 w 568"/>
                <a:gd name="T5" fmla="*/ 206 h 487"/>
                <a:gd name="T6" fmla="*/ 568 w 568"/>
                <a:gd name="T7" fmla="*/ 340 h 487"/>
                <a:gd name="T8" fmla="*/ 487 w 568"/>
                <a:gd name="T9" fmla="*/ 487 h 487"/>
                <a:gd name="T10" fmla="*/ 360 w 568"/>
                <a:gd name="T11" fmla="*/ 428 h 487"/>
                <a:gd name="T12" fmla="*/ 144 w 568"/>
                <a:gd name="T13" fmla="*/ 300 h 487"/>
                <a:gd name="T14" fmla="*/ 0 w 568"/>
                <a:gd name="T15" fmla="*/ 55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8" h="487">
                  <a:moveTo>
                    <a:pt x="0" y="55"/>
                  </a:moveTo>
                  <a:cubicBezTo>
                    <a:pt x="105" y="0"/>
                    <a:pt x="105" y="0"/>
                    <a:pt x="105" y="0"/>
                  </a:cubicBezTo>
                  <a:cubicBezTo>
                    <a:pt x="124" y="35"/>
                    <a:pt x="174" y="123"/>
                    <a:pt x="242" y="206"/>
                  </a:cubicBezTo>
                  <a:cubicBezTo>
                    <a:pt x="284" y="241"/>
                    <a:pt x="539" y="324"/>
                    <a:pt x="568" y="340"/>
                  </a:cubicBezTo>
                  <a:cubicBezTo>
                    <a:pt x="487" y="487"/>
                    <a:pt x="487" y="487"/>
                    <a:pt x="487" y="487"/>
                  </a:cubicBezTo>
                  <a:cubicBezTo>
                    <a:pt x="463" y="474"/>
                    <a:pt x="411" y="451"/>
                    <a:pt x="360" y="428"/>
                  </a:cubicBezTo>
                  <a:cubicBezTo>
                    <a:pt x="199" y="356"/>
                    <a:pt x="164" y="329"/>
                    <a:pt x="144" y="300"/>
                  </a:cubicBezTo>
                  <a:cubicBezTo>
                    <a:pt x="70" y="197"/>
                    <a:pt x="34" y="108"/>
                    <a:pt x="0" y="55"/>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3" name="Freeform 339"/>
            <p:cNvSpPr>
              <a:spLocks/>
            </p:cNvSpPr>
            <p:nvPr/>
          </p:nvSpPr>
          <p:spPr bwMode="auto">
            <a:xfrm>
              <a:off x="5115" y="3251"/>
              <a:ext cx="275" cy="348"/>
            </a:xfrm>
            <a:custGeom>
              <a:avLst/>
              <a:gdLst>
                <a:gd name="T0" fmla="*/ 0 w 275"/>
                <a:gd name="T1" fmla="*/ 246 h 348"/>
                <a:gd name="T2" fmla="*/ 168 w 275"/>
                <a:gd name="T3" fmla="*/ 0 h 348"/>
                <a:gd name="T4" fmla="*/ 275 w 275"/>
                <a:gd name="T5" fmla="*/ 118 h 348"/>
                <a:gd name="T6" fmla="*/ 147 w 275"/>
                <a:gd name="T7" fmla="*/ 348 h 348"/>
                <a:gd name="T8" fmla="*/ 0 w 275"/>
                <a:gd name="T9" fmla="*/ 246 h 348"/>
              </a:gdLst>
              <a:ahLst/>
              <a:cxnLst>
                <a:cxn ang="0">
                  <a:pos x="T0" y="T1"/>
                </a:cxn>
                <a:cxn ang="0">
                  <a:pos x="T2" y="T3"/>
                </a:cxn>
                <a:cxn ang="0">
                  <a:pos x="T4" y="T5"/>
                </a:cxn>
                <a:cxn ang="0">
                  <a:pos x="T6" y="T7"/>
                </a:cxn>
                <a:cxn ang="0">
                  <a:pos x="T8" y="T9"/>
                </a:cxn>
              </a:cxnLst>
              <a:rect l="0" t="0" r="r" b="b"/>
              <a:pathLst>
                <a:path w="275" h="348">
                  <a:moveTo>
                    <a:pt x="0" y="246"/>
                  </a:moveTo>
                  <a:lnTo>
                    <a:pt x="168" y="0"/>
                  </a:lnTo>
                  <a:lnTo>
                    <a:pt x="275" y="118"/>
                  </a:lnTo>
                  <a:lnTo>
                    <a:pt x="147" y="348"/>
                  </a:lnTo>
                  <a:lnTo>
                    <a:pt x="0" y="246"/>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4" name="Freeform 340"/>
            <p:cNvSpPr>
              <a:spLocks/>
            </p:cNvSpPr>
            <p:nvPr/>
          </p:nvSpPr>
          <p:spPr bwMode="auto">
            <a:xfrm>
              <a:off x="5236" y="3369"/>
              <a:ext cx="1014" cy="1407"/>
            </a:xfrm>
            <a:custGeom>
              <a:avLst/>
              <a:gdLst>
                <a:gd name="T0" fmla="*/ 408 w 429"/>
                <a:gd name="T1" fmla="*/ 458 h 595"/>
                <a:gd name="T2" fmla="*/ 409 w 429"/>
                <a:gd name="T3" fmla="*/ 453 h 595"/>
                <a:gd name="T4" fmla="*/ 387 w 429"/>
                <a:gd name="T5" fmla="*/ 400 h 595"/>
                <a:gd name="T6" fmla="*/ 393 w 429"/>
                <a:gd name="T7" fmla="*/ 378 h 595"/>
                <a:gd name="T8" fmla="*/ 295 w 429"/>
                <a:gd name="T9" fmla="*/ 168 h 595"/>
                <a:gd name="T10" fmla="*/ 65 w 429"/>
                <a:gd name="T11" fmla="*/ 0 h 595"/>
                <a:gd name="T12" fmla="*/ 0 w 429"/>
                <a:gd name="T13" fmla="*/ 98 h 595"/>
                <a:gd name="T14" fmla="*/ 191 w 429"/>
                <a:gd name="T15" fmla="*/ 256 h 595"/>
                <a:gd name="T16" fmla="*/ 290 w 429"/>
                <a:gd name="T17" fmla="*/ 595 h 595"/>
                <a:gd name="T18" fmla="*/ 429 w 429"/>
                <a:gd name="T19" fmla="*/ 535 h 595"/>
                <a:gd name="T20" fmla="*/ 408 w 429"/>
                <a:gd name="T21" fmla="*/ 45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9" h="595">
                  <a:moveTo>
                    <a:pt x="408" y="458"/>
                  </a:moveTo>
                  <a:cubicBezTo>
                    <a:pt x="408" y="457"/>
                    <a:pt x="408" y="455"/>
                    <a:pt x="409" y="453"/>
                  </a:cubicBezTo>
                  <a:cubicBezTo>
                    <a:pt x="398" y="437"/>
                    <a:pt x="388" y="421"/>
                    <a:pt x="387" y="400"/>
                  </a:cubicBezTo>
                  <a:cubicBezTo>
                    <a:pt x="386" y="391"/>
                    <a:pt x="389" y="383"/>
                    <a:pt x="393" y="378"/>
                  </a:cubicBezTo>
                  <a:cubicBezTo>
                    <a:pt x="343" y="226"/>
                    <a:pt x="320" y="191"/>
                    <a:pt x="295" y="168"/>
                  </a:cubicBezTo>
                  <a:cubicBezTo>
                    <a:pt x="200" y="84"/>
                    <a:pt x="115" y="39"/>
                    <a:pt x="65" y="0"/>
                  </a:cubicBezTo>
                  <a:cubicBezTo>
                    <a:pt x="0" y="98"/>
                    <a:pt x="0" y="98"/>
                    <a:pt x="0" y="98"/>
                  </a:cubicBezTo>
                  <a:cubicBezTo>
                    <a:pt x="33" y="122"/>
                    <a:pt x="115" y="180"/>
                    <a:pt x="191" y="256"/>
                  </a:cubicBezTo>
                  <a:cubicBezTo>
                    <a:pt x="221" y="301"/>
                    <a:pt x="278" y="564"/>
                    <a:pt x="290" y="595"/>
                  </a:cubicBezTo>
                  <a:cubicBezTo>
                    <a:pt x="429" y="535"/>
                    <a:pt x="429" y="535"/>
                    <a:pt x="429" y="535"/>
                  </a:cubicBezTo>
                  <a:cubicBezTo>
                    <a:pt x="417" y="511"/>
                    <a:pt x="407" y="485"/>
                    <a:pt x="408" y="458"/>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5" name="Freeform 341"/>
            <p:cNvSpPr>
              <a:spLocks/>
            </p:cNvSpPr>
            <p:nvPr/>
          </p:nvSpPr>
          <p:spPr bwMode="auto">
            <a:xfrm>
              <a:off x="5212" y="4632"/>
              <a:ext cx="731" cy="867"/>
            </a:xfrm>
            <a:custGeom>
              <a:avLst/>
              <a:gdLst>
                <a:gd name="T0" fmla="*/ 98 w 309"/>
                <a:gd name="T1" fmla="*/ 309 h 367"/>
                <a:gd name="T2" fmla="*/ 151 w 309"/>
                <a:gd name="T3" fmla="*/ 245 h 367"/>
                <a:gd name="T4" fmla="*/ 309 w 309"/>
                <a:gd name="T5" fmla="*/ 148 h 367"/>
                <a:gd name="T6" fmla="*/ 293 w 309"/>
                <a:gd name="T7" fmla="*/ 46 h 367"/>
                <a:gd name="T8" fmla="*/ 75 w 309"/>
                <a:gd name="T9" fmla="*/ 39 h 367"/>
                <a:gd name="T10" fmla="*/ 71 w 309"/>
                <a:gd name="T11" fmla="*/ 42 h 367"/>
                <a:gd name="T12" fmla="*/ 42 w 309"/>
                <a:gd name="T13" fmla="*/ 40 h 367"/>
                <a:gd name="T14" fmla="*/ 38 w 309"/>
                <a:gd name="T15" fmla="*/ 70 h 367"/>
                <a:gd name="T16" fmla="*/ 0 w 309"/>
                <a:gd name="T17" fmla="*/ 191 h 367"/>
                <a:gd name="T18" fmla="*/ 68 w 309"/>
                <a:gd name="T19" fmla="*/ 367 h 367"/>
                <a:gd name="T20" fmla="*/ 98 w 309"/>
                <a:gd name="T21" fmla="*/ 30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9" h="367">
                  <a:moveTo>
                    <a:pt x="98" y="309"/>
                  </a:moveTo>
                  <a:cubicBezTo>
                    <a:pt x="113" y="284"/>
                    <a:pt x="130" y="264"/>
                    <a:pt x="151" y="245"/>
                  </a:cubicBezTo>
                  <a:cubicBezTo>
                    <a:pt x="193" y="208"/>
                    <a:pt x="248" y="147"/>
                    <a:pt x="309" y="148"/>
                  </a:cubicBezTo>
                  <a:cubicBezTo>
                    <a:pt x="293" y="46"/>
                    <a:pt x="293" y="46"/>
                    <a:pt x="293" y="46"/>
                  </a:cubicBezTo>
                  <a:cubicBezTo>
                    <a:pt x="228" y="14"/>
                    <a:pt x="137" y="0"/>
                    <a:pt x="75" y="39"/>
                  </a:cubicBezTo>
                  <a:cubicBezTo>
                    <a:pt x="73" y="40"/>
                    <a:pt x="72" y="41"/>
                    <a:pt x="71" y="42"/>
                  </a:cubicBezTo>
                  <a:cubicBezTo>
                    <a:pt x="63" y="39"/>
                    <a:pt x="49" y="38"/>
                    <a:pt x="42" y="40"/>
                  </a:cubicBezTo>
                  <a:cubicBezTo>
                    <a:pt x="40" y="41"/>
                    <a:pt x="37" y="51"/>
                    <a:pt x="38" y="70"/>
                  </a:cubicBezTo>
                  <a:cubicBezTo>
                    <a:pt x="8" y="102"/>
                    <a:pt x="0" y="140"/>
                    <a:pt x="0" y="191"/>
                  </a:cubicBezTo>
                  <a:cubicBezTo>
                    <a:pt x="1" y="282"/>
                    <a:pt x="39" y="317"/>
                    <a:pt x="68" y="367"/>
                  </a:cubicBezTo>
                  <a:cubicBezTo>
                    <a:pt x="77" y="351"/>
                    <a:pt x="88" y="326"/>
                    <a:pt x="98" y="309"/>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6" name="Freeform 342"/>
            <p:cNvSpPr>
              <a:spLocks/>
            </p:cNvSpPr>
            <p:nvPr/>
          </p:nvSpPr>
          <p:spPr bwMode="auto">
            <a:xfrm>
              <a:off x="5326" y="3369"/>
              <a:ext cx="1007" cy="1847"/>
            </a:xfrm>
            <a:custGeom>
              <a:avLst/>
              <a:gdLst>
                <a:gd name="T0" fmla="*/ 240 w 426"/>
                <a:gd name="T1" fmla="*/ 229 h 781"/>
                <a:gd name="T2" fmla="*/ 308 w 426"/>
                <a:gd name="T3" fmla="*/ 640 h 781"/>
                <a:gd name="T4" fmla="*/ 280 w 426"/>
                <a:gd name="T5" fmla="*/ 669 h 781"/>
                <a:gd name="T6" fmla="*/ 239 w 426"/>
                <a:gd name="T7" fmla="*/ 609 h 781"/>
                <a:gd name="T8" fmla="*/ 215 w 426"/>
                <a:gd name="T9" fmla="*/ 640 h 781"/>
                <a:gd name="T10" fmla="*/ 219 w 426"/>
                <a:gd name="T11" fmla="*/ 647 h 781"/>
                <a:gd name="T12" fmla="*/ 186 w 426"/>
                <a:gd name="T13" fmla="*/ 699 h 781"/>
                <a:gd name="T14" fmla="*/ 177 w 426"/>
                <a:gd name="T15" fmla="*/ 716 h 781"/>
                <a:gd name="T16" fmla="*/ 211 w 426"/>
                <a:gd name="T17" fmla="*/ 744 h 781"/>
                <a:gd name="T18" fmla="*/ 223 w 426"/>
                <a:gd name="T19" fmla="*/ 745 h 781"/>
                <a:gd name="T20" fmla="*/ 305 w 426"/>
                <a:gd name="T21" fmla="*/ 781 h 781"/>
                <a:gd name="T22" fmla="*/ 405 w 426"/>
                <a:gd name="T23" fmla="*/ 530 h 781"/>
                <a:gd name="T24" fmla="*/ 361 w 426"/>
                <a:gd name="T25" fmla="*/ 397 h 781"/>
                <a:gd name="T26" fmla="*/ 257 w 426"/>
                <a:gd name="T27" fmla="*/ 168 h 781"/>
                <a:gd name="T28" fmla="*/ 27 w 426"/>
                <a:gd name="T29" fmla="*/ 0 h 781"/>
                <a:gd name="T30" fmla="*/ 0 w 426"/>
                <a:gd name="T31" fmla="*/ 40 h 781"/>
                <a:gd name="T32" fmla="*/ 240 w 426"/>
                <a:gd name="T33" fmla="*/ 229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6" h="781">
                  <a:moveTo>
                    <a:pt x="240" y="229"/>
                  </a:moveTo>
                  <a:cubicBezTo>
                    <a:pt x="363" y="601"/>
                    <a:pt x="327" y="619"/>
                    <a:pt x="308" y="640"/>
                  </a:cubicBezTo>
                  <a:cubicBezTo>
                    <a:pt x="280" y="669"/>
                    <a:pt x="280" y="669"/>
                    <a:pt x="280" y="669"/>
                  </a:cubicBezTo>
                  <a:cubicBezTo>
                    <a:pt x="299" y="699"/>
                    <a:pt x="257" y="613"/>
                    <a:pt x="239" y="609"/>
                  </a:cubicBezTo>
                  <a:cubicBezTo>
                    <a:pt x="238" y="624"/>
                    <a:pt x="227" y="636"/>
                    <a:pt x="215" y="640"/>
                  </a:cubicBezTo>
                  <a:cubicBezTo>
                    <a:pt x="216" y="642"/>
                    <a:pt x="218" y="645"/>
                    <a:pt x="219" y="647"/>
                  </a:cubicBezTo>
                  <a:cubicBezTo>
                    <a:pt x="235" y="671"/>
                    <a:pt x="211" y="698"/>
                    <a:pt x="186" y="699"/>
                  </a:cubicBezTo>
                  <a:cubicBezTo>
                    <a:pt x="185" y="706"/>
                    <a:pt x="182" y="712"/>
                    <a:pt x="177" y="716"/>
                  </a:cubicBezTo>
                  <a:cubicBezTo>
                    <a:pt x="189" y="726"/>
                    <a:pt x="200" y="735"/>
                    <a:pt x="211" y="744"/>
                  </a:cubicBezTo>
                  <a:cubicBezTo>
                    <a:pt x="215" y="744"/>
                    <a:pt x="219" y="744"/>
                    <a:pt x="223" y="745"/>
                  </a:cubicBezTo>
                  <a:cubicBezTo>
                    <a:pt x="253" y="749"/>
                    <a:pt x="281" y="763"/>
                    <a:pt x="305" y="781"/>
                  </a:cubicBezTo>
                  <a:cubicBezTo>
                    <a:pt x="386" y="686"/>
                    <a:pt x="426" y="588"/>
                    <a:pt x="405" y="530"/>
                  </a:cubicBezTo>
                  <a:cubicBezTo>
                    <a:pt x="405" y="530"/>
                    <a:pt x="379" y="449"/>
                    <a:pt x="361" y="397"/>
                  </a:cubicBezTo>
                  <a:cubicBezTo>
                    <a:pt x="306" y="229"/>
                    <a:pt x="283" y="192"/>
                    <a:pt x="257" y="168"/>
                  </a:cubicBezTo>
                  <a:cubicBezTo>
                    <a:pt x="162" y="84"/>
                    <a:pt x="77" y="39"/>
                    <a:pt x="27" y="0"/>
                  </a:cubicBezTo>
                  <a:cubicBezTo>
                    <a:pt x="0" y="40"/>
                    <a:pt x="0" y="40"/>
                    <a:pt x="0" y="40"/>
                  </a:cubicBezTo>
                  <a:cubicBezTo>
                    <a:pt x="68" y="81"/>
                    <a:pt x="225" y="183"/>
                    <a:pt x="240" y="229"/>
                  </a:cubicBezTo>
                  <a:close/>
                </a:path>
              </a:pathLst>
            </a:custGeom>
            <a:solidFill>
              <a:srgbClr val="EB98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7" name="Freeform 343"/>
            <p:cNvSpPr>
              <a:spLocks/>
            </p:cNvSpPr>
            <p:nvPr/>
          </p:nvSpPr>
          <p:spPr bwMode="auto">
            <a:xfrm>
              <a:off x="3929" y="4606"/>
              <a:ext cx="1867" cy="1113"/>
            </a:xfrm>
            <a:custGeom>
              <a:avLst/>
              <a:gdLst>
                <a:gd name="T0" fmla="*/ 755 w 790"/>
                <a:gd name="T1" fmla="*/ 295 h 471"/>
                <a:gd name="T2" fmla="*/ 747 w 790"/>
                <a:gd name="T3" fmla="*/ 287 h 471"/>
                <a:gd name="T4" fmla="*/ 711 w 790"/>
                <a:gd name="T5" fmla="*/ 255 h 471"/>
                <a:gd name="T6" fmla="*/ 691 w 790"/>
                <a:gd name="T7" fmla="*/ 239 h 471"/>
                <a:gd name="T8" fmla="*/ 690 w 790"/>
                <a:gd name="T9" fmla="*/ 239 h 471"/>
                <a:gd name="T10" fmla="*/ 653 w 790"/>
                <a:gd name="T11" fmla="*/ 280 h 471"/>
                <a:gd name="T12" fmla="*/ 649 w 790"/>
                <a:gd name="T13" fmla="*/ 280 h 471"/>
                <a:gd name="T14" fmla="*/ 650 w 790"/>
                <a:gd name="T15" fmla="*/ 283 h 471"/>
                <a:gd name="T16" fmla="*/ 622 w 790"/>
                <a:gd name="T17" fmla="*/ 334 h 471"/>
                <a:gd name="T18" fmla="*/ 589 w 790"/>
                <a:gd name="T19" fmla="*/ 352 h 471"/>
                <a:gd name="T20" fmla="*/ 177 w 790"/>
                <a:gd name="T21" fmla="*/ 230 h 471"/>
                <a:gd name="T22" fmla="*/ 40 w 790"/>
                <a:gd name="T23" fmla="*/ 0 h 471"/>
                <a:gd name="T24" fmla="*/ 0 w 790"/>
                <a:gd name="T25" fmla="*/ 21 h 471"/>
                <a:gd name="T26" fmla="*/ 144 w 790"/>
                <a:gd name="T27" fmla="*/ 266 h 471"/>
                <a:gd name="T28" fmla="*/ 360 w 790"/>
                <a:gd name="T29" fmla="*/ 394 h 471"/>
                <a:gd name="T30" fmla="*/ 464 w 790"/>
                <a:gd name="T31" fmla="*/ 441 h 471"/>
                <a:gd name="T32" fmla="*/ 479 w 790"/>
                <a:gd name="T33" fmla="*/ 449 h 471"/>
                <a:gd name="T34" fmla="*/ 487 w 790"/>
                <a:gd name="T35" fmla="*/ 453 h 471"/>
                <a:gd name="T36" fmla="*/ 488 w 790"/>
                <a:gd name="T37" fmla="*/ 452 h 471"/>
                <a:gd name="T38" fmla="*/ 790 w 790"/>
                <a:gd name="T39" fmla="*/ 333 h 471"/>
                <a:gd name="T40" fmla="*/ 755 w 790"/>
                <a:gd name="T41" fmla="*/ 29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0" h="471">
                  <a:moveTo>
                    <a:pt x="755" y="295"/>
                  </a:moveTo>
                  <a:cubicBezTo>
                    <a:pt x="752" y="292"/>
                    <a:pt x="749" y="290"/>
                    <a:pt x="747" y="287"/>
                  </a:cubicBezTo>
                  <a:cubicBezTo>
                    <a:pt x="735" y="277"/>
                    <a:pt x="723" y="266"/>
                    <a:pt x="711" y="255"/>
                  </a:cubicBezTo>
                  <a:cubicBezTo>
                    <a:pt x="704" y="249"/>
                    <a:pt x="697" y="244"/>
                    <a:pt x="691" y="239"/>
                  </a:cubicBezTo>
                  <a:cubicBezTo>
                    <a:pt x="690" y="239"/>
                    <a:pt x="690" y="239"/>
                    <a:pt x="690" y="239"/>
                  </a:cubicBezTo>
                  <a:cubicBezTo>
                    <a:pt x="694" y="260"/>
                    <a:pt x="675" y="282"/>
                    <a:pt x="653" y="280"/>
                  </a:cubicBezTo>
                  <a:cubicBezTo>
                    <a:pt x="651" y="280"/>
                    <a:pt x="650" y="280"/>
                    <a:pt x="649" y="280"/>
                  </a:cubicBezTo>
                  <a:cubicBezTo>
                    <a:pt x="649" y="281"/>
                    <a:pt x="649" y="282"/>
                    <a:pt x="650" y="283"/>
                  </a:cubicBezTo>
                  <a:cubicBezTo>
                    <a:pt x="659" y="308"/>
                    <a:pt x="645" y="331"/>
                    <a:pt x="622" y="334"/>
                  </a:cubicBezTo>
                  <a:cubicBezTo>
                    <a:pt x="619" y="349"/>
                    <a:pt x="605" y="351"/>
                    <a:pt x="589" y="352"/>
                  </a:cubicBezTo>
                  <a:cubicBezTo>
                    <a:pt x="572" y="410"/>
                    <a:pt x="196" y="254"/>
                    <a:pt x="177" y="230"/>
                  </a:cubicBezTo>
                  <a:cubicBezTo>
                    <a:pt x="158" y="207"/>
                    <a:pt x="65" y="46"/>
                    <a:pt x="40" y="0"/>
                  </a:cubicBezTo>
                  <a:cubicBezTo>
                    <a:pt x="0" y="21"/>
                    <a:pt x="0" y="21"/>
                    <a:pt x="0" y="21"/>
                  </a:cubicBezTo>
                  <a:cubicBezTo>
                    <a:pt x="34" y="74"/>
                    <a:pt x="70" y="163"/>
                    <a:pt x="144" y="266"/>
                  </a:cubicBezTo>
                  <a:cubicBezTo>
                    <a:pt x="164" y="295"/>
                    <a:pt x="199" y="322"/>
                    <a:pt x="360" y="394"/>
                  </a:cubicBezTo>
                  <a:cubicBezTo>
                    <a:pt x="398" y="411"/>
                    <a:pt x="437" y="428"/>
                    <a:pt x="464" y="441"/>
                  </a:cubicBezTo>
                  <a:cubicBezTo>
                    <a:pt x="469" y="444"/>
                    <a:pt x="474" y="447"/>
                    <a:pt x="479" y="449"/>
                  </a:cubicBezTo>
                  <a:cubicBezTo>
                    <a:pt x="482" y="450"/>
                    <a:pt x="485" y="452"/>
                    <a:pt x="487" y="453"/>
                  </a:cubicBezTo>
                  <a:cubicBezTo>
                    <a:pt x="488" y="452"/>
                    <a:pt x="488" y="452"/>
                    <a:pt x="488" y="452"/>
                  </a:cubicBezTo>
                  <a:cubicBezTo>
                    <a:pt x="557" y="471"/>
                    <a:pt x="677" y="425"/>
                    <a:pt x="790" y="333"/>
                  </a:cubicBezTo>
                  <a:cubicBezTo>
                    <a:pt x="778" y="320"/>
                    <a:pt x="767" y="307"/>
                    <a:pt x="755" y="295"/>
                  </a:cubicBezTo>
                  <a:close/>
                </a:path>
              </a:pathLst>
            </a:custGeom>
            <a:solidFill>
              <a:srgbClr val="EB98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8" name="Freeform 344"/>
            <p:cNvSpPr>
              <a:spLocks/>
            </p:cNvSpPr>
            <p:nvPr/>
          </p:nvSpPr>
          <p:spPr bwMode="auto">
            <a:xfrm>
              <a:off x="5177" y="4632"/>
              <a:ext cx="1187" cy="1168"/>
            </a:xfrm>
            <a:custGeom>
              <a:avLst/>
              <a:gdLst>
                <a:gd name="T0" fmla="*/ 76 w 502"/>
                <a:gd name="T1" fmla="*/ 383 h 494"/>
                <a:gd name="T2" fmla="*/ 88 w 502"/>
                <a:gd name="T3" fmla="*/ 78 h 494"/>
                <a:gd name="T4" fmla="*/ 395 w 502"/>
                <a:gd name="T5" fmla="*/ 99 h 494"/>
                <a:gd name="T6" fmla="*/ 391 w 502"/>
                <a:gd name="T7" fmla="*/ 415 h 494"/>
                <a:gd name="T8" fmla="*/ 76 w 502"/>
                <a:gd name="T9" fmla="*/ 383 h 494"/>
              </a:gdLst>
              <a:ahLst/>
              <a:cxnLst>
                <a:cxn ang="0">
                  <a:pos x="T0" y="T1"/>
                </a:cxn>
                <a:cxn ang="0">
                  <a:pos x="T2" y="T3"/>
                </a:cxn>
                <a:cxn ang="0">
                  <a:pos x="T4" y="T5"/>
                </a:cxn>
                <a:cxn ang="0">
                  <a:pos x="T6" y="T7"/>
                </a:cxn>
                <a:cxn ang="0">
                  <a:pos x="T8" y="T9"/>
                </a:cxn>
              </a:cxnLst>
              <a:rect l="0" t="0" r="r" b="b"/>
              <a:pathLst>
                <a:path w="502" h="494">
                  <a:moveTo>
                    <a:pt x="76" y="383"/>
                  </a:moveTo>
                  <a:cubicBezTo>
                    <a:pt x="1" y="257"/>
                    <a:pt x="0" y="156"/>
                    <a:pt x="88" y="78"/>
                  </a:cubicBezTo>
                  <a:cubicBezTo>
                    <a:pt x="176" y="0"/>
                    <a:pt x="279" y="10"/>
                    <a:pt x="395" y="99"/>
                  </a:cubicBezTo>
                  <a:cubicBezTo>
                    <a:pt x="502" y="181"/>
                    <a:pt x="479" y="337"/>
                    <a:pt x="391" y="415"/>
                  </a:cubicBezTo>
                  <a:cubicBezTo>
                    <a:pt x="303" y="494"/>
                    <a:pt x="140" y="491"/>
                    <a:pt x="76" y="38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9" name="Freeform 345"/>
            <p:cNvSpPr>
              <a:spLocks/>
            </p:cNvSpPr>
            <p:nvPr/>
          </p:nvSpPr>
          <p:spPr bwMode="auto">
            <a:xfrm>
              <a:off x="5862" y="5296"/>
              <a:ext cx="551" cy="572"/>
            </a:xfrm>
            <a:custGeom>
              <a:avLst/>
              <a:gdLst>
                <a:gd name="T0" fmla="*/ 201 w 233"/>
                <a:gd name="T1" fmla="*/ 174 h 242"/>
                <a:gd name="T2" fmla="*/ 59 w 233"/>
                <a:gd name="T3" fmla="*/ 213 h 242"/>
                <a:gd name="T4" fmla="*/ 32 w 233"/>
                <a:gd name="T5" fmla="*/ 68 h 242"/>
                <a:gd name="T6" fmla="*/ 174 w 233"/>
                <a:gd name="T7" fmla="*/ 30 h 242"/>
                <a:gd name="T8" fmla="*/ 201 w 233"/>
                <a:gd name="T9" fmla="*/ 174 h 242"/>
              </a:gdLst>
              <a:ahLst/>
              <a:cxnLst>
                <a:cxn ang="0">
                  <a:pos x="T0" y="T1"/>
                </a:cxn>
                <a:cxn ang="0">
                  <a:pos x="T2" y="T3"/>
                </a:cxn>
                <a:cxn ang="0">
                  <a:pos x="T4" y="T5"/>
                </a:cxn>
                <a:cxn ang="0">
                  <a:pos x="T6" y="T7"/>
                </a:cxn>
                <a:cxn ang="0">
                  <a:pos x="T8" y="T9"/>
                </a:cxn>
              </a:cxnLst>
              <a:rect l="0" t="0" r="r" b="b"/>
              <a:pathLst>
                <a:path w="233" h="242">
                  <a:moveTo>
                    <a:pt x="201" y="174"/>
                  </a:moveTo>
                  <a:cubicBezTo>
                    <a:pt x="169" y="225"/>
                    <a:pt x="106" y="242"/>
                    <a:pt x="59" y="213"/>
                  </a:cubicBezTo>
                  <a:cubicBezTo>
                    <a:pt x="12" y="184"/>
                    <a:pt x="0" y="119"/>
                    <a:pt x="32" y="68"/>
                  </a:cubicBezTo>
                  <a:cubicBezTo>
                    <a:pt x="63" y="18"/>
                    <a:pt x="127" y="0"/>
                    <a:pt x="174" y="30"/>
                  </a:cubicBezTo>
                  <a:cubicBezTo>
                    <a:pt x="221" y="59"/>
                    <a:pt x="233" y="124"/>
                    <a:pt x="201" y="174"/>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0" name="Freeform 346"/>
            <p:cNvSpPr>
              <a:spLocks/>
            </p:cNvSpPr>
            <p:nvPr/>
          </p:nvSpPr>
          <p:spPr bwMode="auto">
            <a:xfrm>
              <a:off x="-1518" y="1112"/>
              <a:ext cx="1203" cy="2092"/>
            </a:xfrm>
            <a:custGeom>
              <a:avLst/>
              <a:gdLst>
                <a:gd name="T0" fmla="*/ 508 w 509"/>
                <a:gd name="T1" fmla="*/ 785 h 885"/>
                <a:gd name="T2" fmla="*/ 470 w 509"/>
                <a:gd name="T3" fmla="*/ 416 h 885"/>
                <a:gd name="T4" fmla="*/ 509 w 509"/>
                <a:gd name="T5" fmla="*/ 121 h 885"/>
                <a:gd name="T6" fmla="*/ 211 w 509"/>
                <a:gd name="T7" fmla="*/ 20 h 885"/>
                <a:gd name="T8" fmla="*/ 71 w 509"/>
                <a:gd name="T9" fmla="*/ 117 h 885"/>
                <a:gd name="T10" fmla="*/ 9 w 509"/>
                <a:gd name="T11" fmla="*/ 557 h 885"/>
                <a:gd name="T12" fmla="*/ 115 w 509"/>
                <a:gd name="T13" fmla="*/ 853 h 885"/>
                <a:gd name="T14" fmla="*/ 151 w 509"/>
                <a:gd name="T15" fmla="*/ 875 h 885"/>
                <a:gd name="T16" fmla="*/ 163 w 509"/>
                <a:gd name="T17" fmla="*/ 885 h 885"/>
                <a:gd name="T18" fmla="*/ 508 w 509"/>
                <a:gd name="T19" fmla="*/ 7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885">
                  <a:moveTo>
                    <a:pt x="508" y="785"/>
                  </a:moveTo>
                  <a:cubicBezTo>
                    <a:pt x="480" y="667"/>
                    <a:pt x="466" y="543"/>
                    <a:pt x="470" y="416"/>
                  </a:cubicBezTo>
                  <a:cubicBezTo>
                    <a:pt x="472" y="314"/>
                    <a:pt x="486" y="216"/>
                    <a:pt x="509" y="121"/>
                  </a:cubicBezTo>
                  <a:cubicBezTo>
                    <a:pt x="405" y="88"/>
                    <a:pt x="260" y="33"/>
                    <a:pt x="211" y="20"/>
                  </a:cubicBezTo>
                  <a:cubicBezTo>
                    <a:pt x="137" y="0"/>
                    <a:pt x="104" y="50"/>
                    <a:pt x="71" y="117"/>
                  </a:cubicBezTo>
                  <a:cubicBezTo>
                    <a:pt x="6" y="248"/>
                    <a:pt x="0" y="414"/>
                    <a:pt x="9" y="557"/>
                  </a:cubicBezTo>
                  <a:cubicBezTo>
                    <a:pt x="16" y="654"/>
                    <a:pt x="29" y="789"/>
                    <a:pt x="115" y="853"/>
                  </a:cubicBezTo>
                  <a:cubicBezTo>
                    <a:pt x="126" y="861"/>
                    <a:pt x="139" y="868"/>
                    <a:pt x="151" y="875"/>
                  </a:cubicBezTo>
                  <a:cubicBezTo>
                    <a:pt x="163" y="885"/>
                    <a:pt x="163" y="885"/>
                    <a:pt x="163" y="885"/>
                  </a:cubicBezTo>
                  <a:cubicBezTo>
                    <a:pt x="249" y="865"/>
                    <a:pt x="394" y="822"/>
                    <a:pt x="508" y="785"/>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1" name="Freeform 347"/>
            <p:cNvSpPr>
              <a:spLocks/>
            </p:cNvSpPr>
            <p:nvPr/>
          </p:nvSpPr>
          <p:spPr bwMode="auto">
            <a:xfrm>
              <a:off x="-1679" y="1130"/>
              <a:ext cx="636" cy="2081"/>
            </a:xfrm>
            <a:custGeom>
              <a:avLst/>
              <a:gdLst>
                <a:gd name="T0" fmla="*/ 94 w 269"/>
                <a:gd name="T1" fmla="*/ 434 h 880"/>
                <a:gd name="T2" fmla="*/ 269 w 269"/>
                <a:gd name="T3" fmla="*/ 12 h 880"/>
                <a:gd name="T4" fmla="*/ 231 w 269"/>
                <a:gd name="T5" fmla="*/ 4 h 880"/>
                <a:gd name="T6" fmla="*/ 6 w 269"/>
                <a:gd name="T7" fmla="*/ 436 h 880"/>
                <a:gd name="T8" fmla="*/ 206 w 269"/>
                <a:gd name="T9" fmla="*/ 880 h 880"/>
                <a:gd name="T10" fmla="*/ 255 w 269"/>
                <a:gd name="T11" fmla="*/ 869 h 880"/>
                <a:gd name="T12" fmla="*/ 94 w 269"/>
                <a:gd name="T13" fmla="*/ 434 h 880"/>
              </a:gdLst>
              <a:ahLst/>
              <a:cxnLst>
                <a:cxn ang="0">
                  <a:pos x="T0" y="T1"/>
                </a:cxn>
                <a:cxn ang="0">
                  <a:pos x="T2" y="T3"/>
                </a:cxn>
                <a:cxn ang="0">
                  <a:pos x="T4" y="T5"/>
                </a:cxn>
                <a:cxn ang="0">
                  <a:pos x="T6" y="T7"/>
                </a:cxn>
                <a:cxn ang="0">
                  <a:pos x="T8" y="T9"/>
                </a:cxn>
                <a:cxn ang="0">
                  <a:pos x="T10" y="T11"/>
                </a:cxn>
                <a:cxn ang="0">
                  <a:pos x="T12" y="T13"/>
                </a:cxn>
              </a:cxnLst>
              <a:rect l="0" t="0" r="r" b="b"/>
              <a:pathLst>
                <a:path w="269" h="880">
                  <a:moveTo>
                    <a:pt x="94" y="434"/>
                  </a:moveTo>
                  <a:cubicBezTo>
                    <a:pt x="100" y="227"/>
                    <a:pt x="175" y="55"/>
                    <a:pt x="269" y="12"/>
                  </a:cubicBezTo>
                  <a:cubicBezTo>
                    <a:pt x="257" y="7"/>
                    <a:pt x="244" y="4"/>
                    <a:pt x="231" y="4"/>
                  </a:cubicBezTo>
                  <a:cubicBezTo>
                    <a:pt x="113" y="0"/>
                    <a:pt x="13" y="194"/>
                    <a:pt x="6" y="436"/>
                  </a:cubicBezTo>
                  <a:cubicBezTo>
                    <a:pt x="0" y="678"/>
                    <a:pt x="89" y="876"/>
                    <a:pt x="206" y="880"/>
                  </a:cubicBezTo>
                  <a:cubicBezTo>
                    <a:pt x="223" y="880"/>
                    <a:pt x="239" y="876"/>
                    <a:pt x="255" y="869"/>
                  </a:cubicBezTo>
                  <a:cubicBezTo>
                    <a:pt x="158" y="829"/>
                    <a:pt x="89" y="648"/>
                    <a:pt x="94" y="434"/>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2" name="Freeform 348"/>
            <p:cNvSpPr>
              <a:spLocks/>
            </p:cNvSpPr>
            <p:nvPr/>
          </p:nvSpPr>
          <p:spPr bwMode="auto">
            <a:xfrm>
              <a:off x="1730" y="5388"/>
              <a:ext cx="2092" cy="1218"/>
            </a:xfrm>
            <a:custGeom>
              <a:avLst/>
              <a:gdLst>
                <a:gd name="T0" fmla="*/ 791 w 885"/>
                <a:gd name="T1" fmla="*/ 13 h 515"/>
                <a:gd name="T2" fmla="*/ 421 w 885"/>
                <a:gd name="T3" fmla="*/ 45 h 515"/>
                <a:gd name="T4" fmla="*/ 127 w 885"/>
                <a:gd name="T5" fmla="*/ 0 h 515"/>
                <a:gd name="T6" fmla="*/ 21 w 885"/>
                <a:gd name="T7" fmla="*/ 296 h 515"/>
                <a:gd name="T8" fmla="*/ 115 w 885"/>
                <a:gd name="T9" fmla="*/ 438 h 515"/>
                <a:gd name="T10" fmla="*/ 554 w 885"/>
                <a:gd name="T11" fmla="*/ 508 h 515"/>
                <a:gd name="T12" fmla="*/ 852 w 885"/>
                <a:gd name="T13" fmla="*/ 408 h 515"/>
                <a:gd name="T14" fmla="*/ 874 w 885"/>
                <a:gd name="T15" fmla="*/ 372 h 515"/>
                <a:gd name="T16" fmla="*/ 885 w 885"/>
                <a:gd name="T17" fmla="*/ 360 h 515"/>
                <a:gd name="T18" fmla="*/ 791 w 885"/>
                <a:gd name="T19" fmla="*/ 1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5" h="515">
                  <a:moveTo>
                    <a:pt x="791" y="13"/>
                  </a:moveTo>
                  <a:cubicBezTo>
                    <a:pt x="673" y="40"/>
                    <a:pt x="549" y="51"/>
                    <a:pt x="421" y="45"/>
                  </a:cubicBezTo>
                  <a:cubicBezTo>
                    <a:pt x="320" y="41"/>
                    <a:pt x="222" y="25"/>
                    <a:pt x="127" y="0"/>
                  </a:cubicBezTo>
                  <a:cubicBezTo>
                    <a:pt x="92" y="104"/>
                    <a:pt x="35" y="248"/>
                    <a:pt x="21" y="296"/>
                  </a:cubicBezTo>
                  <a:cubicBezTo>
                    <a:pt x="0" y="370"/>
                    <a:pt x="49" y="404"/>
                    <a:pt x="115" y="438"/>
                  </a:cubicBezTo>
                  <a:cubicBezTo>
                    <a:pt x="245" y="505"/>
                    <a:pt x="411" y="515"/>
                    <a:pt x="554" y="508"/>
                  </a:cubicBezTo>
                  <a:cubicBezTo>
                    <a:pt x="651" y="503"/>
                    <a:pt x="787" y="492"/>
                    <a:pt x="852" y="408"/>
                  </a:cubicBezTo>
                  <a:cubicBezTo>
                    <a:pt x="861" y="397"/>
                    <a:pt x="868" y="384"/>
                    <a:pt x="874" y="372"/>
                  </a:cubicBezTo>
                  <a:cubicBezTo>
                    <a:pt x="885" y="360"/>
                    <a:pt x="885" y="360"/>
                    <a:pt x="885" y="360"/>
                  </a:cubicBezTo>
                  <a:cubicBezTo>
                    <a:pt x="866" y="274"/>
                    <a:pt x="826" y="128"/>
                    <a:pt x="791" y="13"/>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3" name="Freeform 349"/>
            <p:cNvSpPr>
              <a:spLocks/>
            </p:cNvSpPr>
            <p:nvPr/>
          </p:nvSpPr>
          <p:spPr bwMode="auto">
            <a:xfrm>
              <a:off x="1744" y="6112"/>
              <a:ext cx="2085" cy="666"/>
            </a:xfrm>
            <a:custGeom>
              <a:avLst/>
              <a:gdLst>
                <a:gd name="T0" fmla="*/ 433 w 882"/>
                <a:gd name="T1" fmla="*/ 183 h 282"/>
                <a:gd name="T2" fmla="*/ 15 w 882"/>
                <a:gd name="T3" fmla="*/ 0 h 282"/>
                <a:gd name="T4" fmla="*/ 6 w 882"/>
                <a:gd name="T5" fmla="*/ 39 h 282"/>
                <a:gd name="T6" fmla="*/ 433 w 882"/>
                <a:gd name="T7" fmla="*/ 271 h 282"/>
                <a:gd name="T8" fmla="*/ 881 w 882"/>
                <a:gd name="T9" fmla="*/ 79 h 282"/>
                <a:gd name="T10" fmla="*/ 871 w 882"/>
                <a:gd name="T11" fmla="*/ 30 h 282"/>
                <a:gd name="T12" fmla="*/ 433 w 882"/>
                <a:gd name="T13" fmla="*/ 183 h 282"/>
              </a:gdLst>
              <a:ahLst/>
              <a:cxnLst>
                <a:cxn ang="0">
                  <a:pos x="T0" y="T1"/>
                </a:cxn>
                <a:cxn ang="0">
                  <a:pos x="T2" y="T3"/>
                </a:cxn>
                <a:cxn ang="0">
                  <a:pos x="T4" y="T5"/>
                </a:cxn>
                <a:cxn ang="0">
                  <a:pos x="T6" y="T7"/>
                </a:cxn>
                <a:cxn ang="0">
                  <a:pos x="T8" y="T9"/>
                </a:cxn>
                <a:cxn ang="0">
                  <a:pos x="T10" y="T11"/>
                </a:cxn>
                <a:cxn ang="0">
                  <a:pos x="T12" y="T13"/>
                </a:cxn>
              </a:cxnLst>
              <a:rect l="0" t="0" r="r" b="b"/>
              <a:pathLst>
                <a:path w="882" h="282">
                  <a:moveTo>
                    <a:pt x="433" y="183"/>
                  </a:moveTo>
                  <a:cubicBezTo>
                    <a:pt x="226" y="173"/>
                    <a:pt x="56" y="95"/>
                    <a:pt x="15" y="0"/>
                  </a:cubicBezTo>
                  <a:cubicBezTo>
                    <a:pt x="9" y="12"/>
                    <a:pt x="6" y="25"/>
                    <a:pt x="6" y="39"/>
                  </a:cubicBezTo>
                  <a:cubicBezTo>
                    <a:pt x="0" y="156"/>
                    <a:pt x="192" y="260"/>
                    <a:pt x="433" y="271"/>
                  </a:cubicBezTo>
                  <a:cubicBezTo>
                    <a:pt x="675" y="282"/>
                    <a:pt x="875" y="196"/>
                    <a:pt x="881" y="79"/>
                  </a:cubicBezTo>
                  <a:cubicBezTo>
                    <a:pt x="882" y="62"/>
                    <a:pt x="878" y="46"/>
                    <a:pt x="871" y="30"/>
                  </a:cubicBezTo>
                  <a:cubicBezTo>
                    <a:pt x="829" y="126"/>
                    <a:pt x="647" y="193"/>
                    <a:pt x="433" y="183"/>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4" name="Freeform 350"/>
            <p:cNvSpPr>
              <a:spLocks/>
            </p:cNvSpPr>
            <p:nvPr/>
          </p:nvSpPr>
          <p:spPr bwMode="auto">
            <a:xfrm>
              <a:off x="-871" y="-1302"/>
              <a:ext cx="1882" cy="1960"/>
            </a:xfrm>
            <a:custGeom>
              <a:avLst/>
              <a:gdLst>
                <a:gd name="T0" fmla="*/ 349 w 796"/>
                <a:gd name="T1" fmla="*/ 829 h 829"/>
                <a:gd name="T2" fmla="*/ 796 w 796"/>
                <a:gd name="T3" fmla="*/ 328 h 829"/>
                <a:gd name="T4" fmla="*/ 639 w 796"/>
                <a:gd name="T5" fmla="*/ 64 h 829"/>
                <a:gd name="T6" fmla="*/ 470 w 796"/>
                <a:gd name="T7" fmla="*/ 46 h 829"/>
                <a:gd name="T8" fmla="*/ 137 w 796"/>
                <a:gd name="T9" fmla="*/ 340 h 829"/>
                <a:gd name="T10" fmla="*/ 24 w 796"/>
                <a:gd name="T11" fmla="*/ 633 h 829"/>
                <a:gd name="T12" fmla="*/ 37 w 796"/>
                <a:gd name="T13" fmla="*/ 673 h 829"/>
                <a:gd name="T14" fmla="*/ 47 w 796"/>
                <a:gd name="T15" fmla="*/ 692 h 829"/>
                <a:gd name="T16" fmla="*/ 349 w 796"/>
                <a:gd name="T1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6" h="829">
                  <a:moveTo>
                    <a:pt x="349" y="829"/>
                  </a:moveTo>
                  <a:cubicBezTo>
                    <a:pt x="404" y="721"/>
                    <a:pt x="566" y="481"/>
                    <a:pt x="796" y="328"/>
                  </a:cubicBezTo>
                  <a:cubicBezTo>
                    <a:pt x="738" y="231"/>
                    <a:pt x="668" y="105"/>
                    <a:pt x="639" y="64"/>
                  </a:cubicBezTo>
                  <a:cubicBezTo>
                    <a:pt x="596" y="0"/>
                    <a:pt x="539" y="17"/>
                    <a:pt x="470" y="46"/>
                  </a:cubicBezTo>
                  <a:cubicBezTo>
                    <a:pt x="336" y="103"/>
                    <a:pt x="222" y="225"/>
                    <a:pt x="137" y="340"/>
                  </a:cubicBezTo>
                  <a:cubicBezTo>
                    <a:pt x="78" y="418"/>
                    <a:pt x="0" y="529"/>
                    <a:pt x="24" y="633"/>
                  </a:cubicBezTo>
                  <a:cubicBezTo>
                    <a:pt x="27" y="647"/>
                    <a:pt x="32" y="660"/>
                    <a:pt x="37" y="673"/>
                  </a:cubicBezTo>
                  <a:cubicBezTo>
                    <a:pt x="47" y="692"/>
                    <a:pt x="47" y="692"/>
                    <a:pt x="47" y="692"/>
                  </a:cubicBezTo>
                  <a:cubicBezTo>
                    <a:pt x="126" y="733"/>
                    <a:pt x="260" y="786"/>
                    <a:pt x="349" y="829"/>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5" name="Freeform 351"/>
            <p:cNvSpPr>
              <a:spLocks/>
            </p:cNvSpPr>
            <p:nvPr/>
          </p:nvSpPr>
          <p:spPr bwMode="auto">
            <a:xfrm>
              <a:off x="-1031" y="-1428"/>
              <a:ext cx="1654" cy="1776"/>
            </a:xfrm>
            <a:custGeom>
              <a:avLst/>
              <a:gdLst>
                <a:gd name="T0" fmla="*/ 293 w 700"/>
                <a:gd name="T1" fmla="*/ 316 h 751"/>
                <a:gd name="T2" fmla="*/ 700 w 700"/>
                <a:gd name="T3" fmla="*/ 110 h 751"/>
                <a:gd name="T4" fmla="*/ 676 w 700"/>
                <a:gd name="T5" fmla="*/ 79 h 751"/>
                <a:gd name="T6" fmla="*/ 225 w 700"/>
                <a:gd name="T7" fmla="*/ 260 h 751"/>
                <a:gd name="T8" fmla="*/ 87 w 700"/>
                <a:gd name="T9" fmla="*/ 727 h 751"/>
                <a:gd name="T10" fmla="*/ 131 w 700"/>
                <a:gd name="T11" fmla="*/ 751 h 751"/>
                <a:gd name="T12" fmla="*/ 293 w 700"/>
                <a:gd name="T13" fmla="*/ 316 h 751"/>
              </a:gdLst>
              <a:ahLst/>
              <a:cxnLst>
                <a:cxn ang="0">
                  <a:pos x="T0" y="T1"/>
                </a:cxn>
                <a:cxn ang="0">
                  <a:pos x="T2" y="T3"/>
                </a:cxn>
                <a:cxn ang="0">
                  <a:pos x="T4" y="T5"/>
                </a:cxn>
                <a:cxn ang="0">
                  <a:pos x="T6" y="T7"/>
                </a:cxn>
                <a:cxn ang="0">
                  <a:pos x="T8" y="T9"/>
                </a:cxn>
                <a:cxn ang="0">
                  <a:pos x="T10" y="T11"/>
                </a:cxn>
                <a:cxn ang="0">
                  <a:pos x="T12" y="T13"/>
                </a:cxn>
              </a:cxnLst>
              <a:rect l="0" t="0" r="r" b="b"/>
              <a:pathLst>
                <a:path w="700" h="751">
                  <a:moveTo>
                    <a:pt x="293" y="316"/>
                  </a:moveTo>
                  <a:cubicBezTo>
                    <a:pt x="432" y="163"/>
                    <a:pt x="600" y="81"/>
                    <a:pt x="700" y="110"/>
                  </a:cubicBezTo>
                  <a:cubicBezTo>
                    <a:pt x="694" y="98"/>
                    <a:pt x="686" y="88"/>
                    <a:pt x="676" y="79"/>
                  </a:cubicBezTo>
                  <a:cubicBezTo>
                    <a:pt x="589" y="0"/>
                    <a:pt x="387" y="81"/>
                    <a:pt x="225" y="260"/>
                  </a:cubicBezTo>
                  <a:cubicBezTo>
                    <a:pt x="62" y="440"/>
                    <a:pt x="0" y="649"/>
                    <a:pt x="87" y="727"/>
                  </a:cubicBezTo>
                  <a:cubicBezTo>
                    <a:pt x="99" y="739"/>
                    <a:pt x="114" y="747"/>
                    <a:pt x="131" y="751"/>
                  </a:cubicBezTo>
                  <a:cubicBezTo>
                    <a:pt x="84" y="657"/>
                    <a:pt x="148" y="475"/>
                    <a:pt x="293" y="316"/>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6" name="Freeform 352"/>
            <p:cNvSpPr>
              <a:spLocks/>
            </p:cNvSpPr>
            <p:nvPr/>
          </p:nvSpPr>
          <p:spPr bwMode="auto">
            <a:xfrm>
              <a:off x="6073" y="1048"/>
              <a:ext cx="1215" cy="2092"/>
            </a:xfrm>
            <a:custGeom>
              <a:avLst/>
              <a:gdLst>
                <a:gd name="T0" fmla="*/ 12 w 514"/>
                <a:gd name="T1" fmla="*/ 791 h 885"/>
                <a:gd name="T2" fmla="*/ 45 w 514"/>
                <a:gd name="T3" fmla="*/ 421 h 885"/>
                <a:gd name="T4" fmla="*/ 0 w 514"/>
                <a:gd name="T5" fmla="*/ 127 h 885"/>
                <a:gd name="T6" fmla="*/ 296 w 514"/>
                <a:gd name="T7" fmla="*/ 21 h 885"/>
                <a:gd name="T8" fmla="*/ 438 w 514"/>
                <a:gd name="T9" fmla="*/ 115 h 885"/>
                <a:gd name="T10" fmla="*/ 507 w 514"/>
                <a:gd name="T11" fmla="*/ 554 h 885"/>
                <a:gd name="T12" fmla="*/ 407 w 514"/>
                <a:gd name="T13" fmla="*/ 852 h 885"/>
                <a:gd name="T14" fmla="*/ 371 w 514"/>
                <a:gd name="T15" fmla="*/ 874 h 885"/>
                <a:gd name="T16" fmla="*/ 359 w 514"/>
                <a:gd name="T17" fmla="*/ 885 h 885"/>
                <a:gd name="T18" fmla="*/ 12 w 514"/>
                <a:gd name="T19" fmla="*/ 791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885">
                  <a:moveTo>
                    <a:pt x="12" y="791"/>
                  </a:moveTo>
                  <a:cubicBezTo>
                    <a:pt x="39" y="672"/>
                    <a:pt x="50" y="548"/>
                    <a:pt x="45" y="421"/>
                  </a:cubicBezTo>
                  <a:cubicBezTo>
                    <a:pt x="40" y="319"/>
                    <a:pt x="25" y="221"/>
                    <a:pt x="0" y="127"/>
                  </a:cubicBezTo>
                  <a:cubicBezTo>
                    <a:pt x="103" y="92"/>
                    <a:pt x="248" y="35"/>
                    <a:pt x="296" y="21"/>
                  </a:cubicBezTo>
                  <a:cubicBezTo>
                    <a:pt x="370" y="0"/>
                    <a:pt x="403" y="49"/>
                    <a:pt x="438" y="115"/>
                  </a:cubicBezTo>
                  <a:cubicBezTo>
                    <a:pt x="505" y="245"/>
                    <a:pt x="514" y="411"/>
                    <a:pt x="507" y="554"/>
                  </a:cubicBezTo>
                  <a:cubicBezTo>
                    <a:pt x="502" y="651"/>
                    <a:pt x="491" y="787"/>
                    <a:pt x="407" y="852"/>
                  </a:cubicBezTo>
                  <a:cubicBezTo>
                    <a:pt x="396" y="860"/>
                    <a:pt x="383" y="868"/>
                    <a:pt x="371" y="874"/>
                  </a:cubicBezTo>
                  <a:cubicBezTo>
                    <a:pt x="359" y="885"/>
                    <a:pt x="359" y="885"/>
                    <a:pt x="359" y="885"/>
                  </a:cubicBezTo>
                  <a:cubicBezTo>
                    <a:pt x="273" y="866"/>
                    <a:pt x="127" y="826"/>
                    <a:pt x="12" y="791"/>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7" name="Freeform 353"/>
            <p:cNvSpPr>
              <a:spLocks/>
            </p:cNvSpPr>
            <p:nvPr/>
          </p:nvSpPr>
          <p:spPr bwMode="auto">
            <a:xfrm>
              <a:off x="6796" y="1062"/>
              <a:ext cx="664" cy="2085"/>
            </a:xfrm>
            <a:custGeom>
              <a:avLst/>
              <a:gdLst>
                <a:gd name="T0" fmla="*/ 182 w 281"/>
                <a:gd name="T1" fmla="*/ 433 h 882"/>
                <a:gd name="T2" fmla="*/ 0 w 281"/>
                <a:gd name="T3" fmla="*/ 15 h 882"/>
                <a:gd name="T4" fmla="*/ 38 w 281"/>
                <a:gd name="T5" fmla="*/ 5 h 882"/>
                <a:gd name="T6" fmla="*/ 270 w 281"/>
                <a:gd name="T7" fmla="*/ 433 h 882"/>
                <a:gd name="T8" fmla="*/ 78 w 281"/>
                <a:gd name="T9" fmla="*/ 881 h 882"/>
                <a:gd name="T10" fmla="*/ 29 w 281"/>
                <a:gd name="T11" fmla="*/ 871 h 882"/>
                <a:gd name="T12" fmla="*/ 182 w 281"/>
                <a:gd name="T13" fmla="*/ 433 h 882"/>
              </a:gdLst>
              <a:ahLst/>
              <a:cxnLst>
                <a:cxn ang="0">
                  <a:pos x="T0" y="T1"/>
                </a:cxn>
                <a:cxn ang="0">
                  <a:pos x="T2" y="T3"/>
                </a:cxn>
                <a:cxn ang="0">
                  <a:pos x="T4" y="T5"/>
                </a:cxn>
                <a:cxn ang="0">
                  <a:pos x="T6" y="T7"/>
                </a:cxn>
                <a:cxn ang="0">
                  <a:pos x="T8" y="T9"/>
                </a:cxn>
                <a:cxn ang="0">
                  <a:pos x="T10" y="T11"/>
                </a:cxn>
                <a:cxn ang="0">
                  <a:pos x="T12" y="T13"/>
                </a:cxn>
              </a:cxnLst>
              <a:rect l="0" t="0" r="r" b="b"/>
              <a:pathLst>
                <a:path w="281" h="882">
                  <a:moveTo>
                    <a:pt x="182" y="433"/>
                  </a:moveTo>
                  <a:cubicBezTo>
                    <a:pt x="173" y="226"/>
                    <a:pt x="95" y="56"/>
                    <a:pt x="0" y="15"/>
                  </a:cubicBezTo>
                  <a:cubicBezTo>
                    <a:pt x="12" y="9"/>
                    <a:pt x="25" y="6"/>
                    <a:pt x="38" y="5"/>
                  </a:cubicBezTo>
                  <a:cubicBezTo>
                    <a:pt x="155" y="0"/>
                    <a:pt x="259" y="192"/>
                    <a:pt x="270" y="433"/>
                  </a:cubicBezTo>
                  <a:cubicBezTo>
                    <a:pt x="281" y="675"/>
                    <a:pt x="195" y="875"/>
                    <a:pt x="78" y="881"/>
                  </a:cubicBezTo>
                  <a:cubicBezTo>
                    <a:pt x="61" y="882"/>
                    <a:pt x="45" y="878"/>
                    <a:pt x="29" y="871"/>
                  </a:cubicBezTo>
                  <a:cubicBezTo>
                    <a:pt x="125" y="829"/>
                    <a:pt x="192" y="647"/>
                    <a:pt x="182" y="433"/>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8" name="Freeform 354"/>
            <p:cNvSpPr>
              <a:spLocks/>
            </p:cNvSpPr>
            <p:nvPr/>
          </p:nvSpPr>
          <p:spPr bwMode="auto">
            <a:xfrm>
              <a:off x="4713" y="-1335"/>
              <a:ext cx="1889" cy="1948"/>
            </a:xfrm>
            <a:custGeom>
              <a:avLst/>
              <a:gdLst>
                <a:gd name="T0" fmla="*/ 456 w 799"/>
                <a:gd name="T1" fmla="*/ 824 h 824"/>
                <a:gd name="T2" fmla="*/ 0 w 799"/>
                <a:gd name="T3" fmla="*/ 330 h 824"/>
                <a:gd name="T4" fmla="*/ 152 w 799"/>
                <a:gd name="T5" fmla="*/ 64 h 824"/>
                <a:gd name="T6" fmla="*/ 321 w 799"/>
                <a:gd name="T7" fmla="*/ 43 h 824"/>
                <a:gd name="T8" fmla="*/ 659 w 799"/>
                <a:gd name="T9" fmla="*/ 331 h 824"/>
                <a:gd name="T10" fmla="*/ 777 w 799"/>
                <a:gd name="T11" fmla="*/ 622 h 824"/>
                <a:gd name="T12" fmla="*/ 765 w 799"/>
                <a:gd name="T13" fmla="*/ 663 h 824"/>
                <a:gd name="T14" fmla="*/ 755 w 799"/>
                <a:gd name="T15" fmla="*/ 682 h 824"/>
                <a:gd name="T16" fmla="*/ 456 w 799"/>
                <a:gd name="T17" fmla="*/ 8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9" h="824">
                  <a:moveTo>
                    <a:pt x="456" y="824"/>
                  </a:moveTo>
                  <a:cubicBezTo>
                    <a:pt x="399" y="717"/>
                    <a:pt x="233" y="480"/>
                    <a:pt x="0" y="330"/>
                  </a:cubicBezTo>
                  <a:cubicBezTo>
                    <a:pt x="56" y="232"/>
                    <a:pt x="124" y="106"/>
                    <a:pt x="152" y="64"/>
                  </a:cubicBezTo>
                  <a:cubicBezTo>
                    <a:pt x="194" y="0"/>
                    <a:pt x="252" y="15"/>
                    <a:pt x="321" y="43"/>
                  </a:cubicBezTo>
                  <a:cubicBezTo>
                    <a:pt x="456" y="98"/>
                    <a:pt x="572" y="218"/>
                    <a:pt x="659" y="331"/>
                  </a:cubicBezTo>
                  <a:cubicBezTo>
                    <a:pt x="719" y="408"/>
                    <a:pt x="799" y="518"/>
                    <a:pt x="777" y="622"/>
                  </a:cubicBezTo>
                  <a:cubicBezTo>
                    <a:pt x="774" y="636"/>
                    <a:pt x="770" y="649"/>
                    <a:pt x="765" y="663"/>
                  </a:cubicBezTo>
                  <a:cubicBezTo>
                    <a:pt x="755" y="682"/>
                    <a:pt x="755" y="682"/>
                    <a:pt x="755" y="682"/>
                  </a:cubicBezTo>
                  <a:cubicBezTo>
                    <a:pt x="677" y="724"/>
                    <a:pt x="544" y="780"/>
                    <a:pt x="456" y="824"/>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9" name="Freeform 355"/>
            <p:cNvSpPr>
              <a:spLocks/>
            </p:cNvSpPr>
            <p:nvPr/>
          </p:nvSpPr>
          <p:spPr bwMode="auto">
            <a:xfrm>
              <a:off x="5089" y="-1465"/>
              <a:ext cx="1676" cy="1756"/>
            </a:xfrm>
            <a:custGeom>
              <a:avLst/>
              <a:gdLst>
                <a:gd name="T0" fmla="*/ 411 w 709"/>
                <a:gd name="T1" fmla="*/ 311 h 743"/>
                <a:gd name="T2" fmla="*/ 0 w 709"/>
                <a:gd name="T3" fmla="*/ 112 h 743"/>
                <a:gd name="T4" fmla="*/ 24 w 709"/>
                <a:gd name="T5" fmla="*/ 80 h 743"/>
                <a:gd name="T6" fmla="*/ 478 w 709"/>
                <a:gd name="T7" fmla="*/ 254 h 743"/>
                <a:gd name="T8" fmla="*/ 624 w 709"/>
                <a:gd name="T9" fmla="*/ 718 h 743"/>
                <a:gd name="T10" fmla="*/ 580 w 709"/>
                <a:gd name="T11" fmla="*/ 743 h 743"/>
                <a:gd name="T12" fmla="*/ 411 w 709"/>
                <a:gd name="T13" fmla="*/ 311 h 743"/>
              </a:gdLst>
              <a:ahLst/>
              <a:cxnLst>
                <a:cxn ang="0">
                  <a:pos x="T0" y="T1"/>
                </a:cxn>
                <a:cxn ang="0">
                  <a:pos x="T2" y="T3"/>
                </a:cxn>
                <a:cxn ang="0">
                  <a:pos x="T4" y="T5"/>
                </a:cxn>
                <a:cxn ang="0">
                  <a:pos x="T6" y="T7"/>
                </a:cxn>
                <a:cxn ang="0">
                  <a:pos x="T8" y="T9"/>
                </a:cxn>
                <a:cxn ang="0">
                  <a:pos x="T10" y="T11"/>
                </a:cxn>
                <a:cxn ang="0">
                  <a:pos x="T12" y="T13"/>
                </a:cxn>
              </a:cxnLst>
              <a:rect l="0" t="0" r="r" b="b"/>
              <a:pathLst>
                <a:path w="709" h="743">
                  <a:moveTo>
                    <a:pt x="411" y="311"/>
                  </a:moveTo>
                  <a:cubicBezTo>
                    <a:pt x="269" y="160"/>
                    <a:pt x="100" y="81"/>
                    <a:pt x="0" y="112"/>
                  </a:cubicBezTo>
                  <a:cubicBezTo>
                    <a:pt x="6" y="100"/>
                    <a:pt x="14" y="89"/>
                    <a:pt x="24" y="80"/>
                  </a:cubicBezTo>
                  <a:cubicBezTo>
                    <a:pt x="109" y="0"/>
                    <a:pt x="312" y="78"/>
                    <a:pt x="478" y="254"/>
                  </a:cubicBezTo>
                  <a:cubicBezTo>
                    <a:pt x="644" y="430"/>
                    <a:pt x="709" y="638"/>
                    <a:pt x="624" y="718"/>
                  </a:cubicBezTo>
                  <a:cubicBezTo>
                    <a:pt x="612" y="730"/>
                    <a:pt x="597" y="738"/>
                    <a:pt x="580" y="743"/>
                  </a:cubicBezTo>
                  <a:cubicBezTo>
                    <a:pt x="626" y="648"/>
                    <a:pt x="558" y="467"/>
                    <a:pt x="411" y="311"/>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0" name="Freeform 356"/>
            <p:cNvSpPr>
              <a:spLocks/>
            </p:cNvSpPr>
            <p:nvPr/>
          </p:nvSpPr>
          <p:spPr bwMode="auto">
            <a:xfrm>
              <a:off x="-86" y="2492"/>
              <a:ext cx="745" cy="679"/>
            </a:xfrm>
            <a:custGeom>
              <a:avLst/>
              <a:gdLst>
                <a:gd name="T0" fmla="*/ 215 w 745"/>
                <a:gd name="T1" fmla="*/ 679 h 679"/>
                <a:gd name="T2" fmla="*/ 0 w 745"/>
                <a:gd name="T3" fmla="*/ 300 h 679"/>
                <a:gd name="T4" fmla="*/ 527 w 745"/>
                <a:gd name="T5" fmla="*/ 0 h 679"/>
                <a:gd name="T6" fmla="*/ 745 w 745"/>
                <a:gd name="T7" fmla="*/ 378 h 679"/>
                <a:gd name="T8" fmla="*/ 215 w 745"/>
                <a:gd name="T9" fmla="*/ 679 h 679"/>
              </a:gdLst>
              <a:ahLst/>
              <a:cxnLst>
                <a:cxn ang="0">
                  <a:pos x="T0" y="T1"/>
                </a:cxn>
                <a:cxn ang="0">
                  <a:pos x="T2" y="T3"/>
                </a:cxn>
                <a:cxn ang="0">
                  <a:pos x="T4" y="T5"/>
                </a:cxn>
                <a:cxn ang="0">
                  <a:pos x="T6" y="T7"/>
                </a:cxn>
                <a:cxn ang="0">
                  <a:pos x="T8" y="T9"/>
                </a:cxn>
              </a:cxnLst>
              <a:rect l="0" t="0" r="r" b="b"/>
              <a:pathLst>
                <a:path w="745" h="679">
                  <a:moveTo>
                    <a:pt x="215" y="679"/>
                  </a:moveTo>
                  <a:lnTo>
                    <a:pt x="0" y="300"/>
                  </a:lnTo>
                  <a:lnTo>
                    <a:pt x="527" y="0"/>
                  </a:lnTo>
                  <a:lnTo>
                    <a:pt x="745" y="378"/>
                  </a:lnTo>
                  <a:lnTo>
                    <a:pt x="215" y="67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1" name="Freeform 357"/>
            <p:cNvSpPr>
              <a:spLocks/>
            </p:cNvSpPr>
            <p:nvPr/>
          </p:nvSpPr>
          <p:spPr bwMode="auto">
            <a:xfrm>
              <a:off x="-67" y="2511"/>
              <a:ext cx="705" cy="638"/>
            </a:xfrm>
            <a:custGeom>
              <a:avLst/>
              <a:gdLst>
                <a:gd name="T0" fmla="*/ 201 w 705"/>
                <a:gd name="T1" fmla="*/ 638 h 638"/>
                <a:gd name="T2" fmla="*/ 0 w 705"/>
                <a:gd name="T3" fmla="*/ 286 h 638"/>
                <a:gd name="T4" fmla="*/ 504 w 705"/>
                <a:gd name="T5" fmla="*/ 0 h 638"/>
                <a:gd name="T6" fmla="*/ 705 w 705"/>
                <a:gd name="T7" fmla="*/ 352 h 638"/>
                <a:gd name="T8" fmla="*/ 201 w 705"/>
                <a:gd name="T9" fmla="*/ 638 h 638"/>
              </a:gdLst>
              <a:ahLst/>
              <a:cxnLst>
                <a:cxn ang="0">
                  <a:pos x="T0" y="T1"/>
                </a:cxn>
                <a:cxn ang="0">
                  <a:pos x="T2" y="T3"/>
                </a:cxn>
                <a:cxn ang="0">
                  <a:pos x="T4" y="T5"/>
                </a:cxn>
                <a:cxn ang="0">
                  <a:pos x="T6" y="T7"/>
                </a:cxn>
                <a:cxn ang="0">
                  <a:pos x="T8" y="T9"/>
                </a:cxn>
              </a:cxnLst>
              <a:rect l="0" t="0" r="r" b="b"/>
              <a:pathLst>
                <a:path w="705" h="638">
                  <a:moveTo>
                    <a:pt x="201" y="638"/>
                  </a:moveTo>
                  <a:lnTo>
                    <a:pt x="0" y="286"/>
                  </a:lnTo>
                  <a:lnTo>
                    <a:pt x="504" y="0"/>
                  </a:lnTo>
                  <a:lnTo>
                    <a:pt x="705" y="352"/>
                  </a:lnTo>
                  <a:lnTo>
                    <a:pt x="201" y="6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2" name="Freeform 358"/>
            <p:cNvSpPr>
              <a:spLocks/>
            </p:cNvSpPr>
            <p:nvPr/>
          </p:nvSpPr>
          <p:spPr bwMode="auto">
            <a:xfrm>
              <a:off x="18" y="2565"/>
              <a:ext cx="565" cy="511"/>
            </a:xfrm>
            <a:custGeom>
              <a:avLst/>
              <a:gdLst>
                <a:gd name="T0" fmla="*/ 159 w 565"/>
                <a:gd name="T1" fmla="*/ 511 h 511"/>
                <a:gd name="T2" fmla="*/ 0 w 565"/>
                <a:gd name="T3" fmla="*/ 232 h 511"/>
                <a:gd name="T4" fmla="*/ 407 w 565"/>
                <a:gd name="T5" fmla="*/ 0 h 511"/>
                <a:gd name="T6" fmla="*/ 565 w 565"/>
                <a:gd name="T7" fmla="*/ 282 h 511"/>
                <a:gd name="T8" fmla="*/ 159 w 565"/>
                <a:gd name="T9" fmla="*/ 511 h 511"/>
              </a:gdLst>
              <a:ahLst/>
              <a:cxnLst>
                <a:cxn ang="0">
                  <a:pos x="T0" y="T1"/>
                </a:cxn>
                <a:cxn ang="0">
                  <a:pos x="T2" y="T3"/>
                </a:cxn>
                <a:cxn ang="0">
                  <a:pos x="T4" y="T5"/>
                </a:cxn>
                <a:cxn ang="0">
                  <a:pos x="T6" y="T7"/>
                </a:cxn>
                <a:cxn ang="0">
                  <a:pos x="T8" y="T9"/>
                </a:cxn>
              </a:cxnLst>
              <a:rect l="0" t="0" r="r" b="b"/>
              <a:pathLst>
                <a:path w="565" h="511">
                  <a:moveTo>
                    <a:pt x="159" y="511"/>
                  </a:moveTo>
                  <a:lnTo>
                    <a:pt x="0" y="232"/>
                  </a:lnTo>
                  <a:lnTo>
                    <a:pt x="407" y="0"/>
                  </a:lnTo>
                  <a:lnTo>
                    <a:pt x="565" y="282"/>
                  </a:lnTo>
                  <a:lnTo>
                    <a:pt x="159" y="511"/>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3" name="Freeform 359"/>
            <p:cNvSpPr>
              <a:spLocks/>
            </p:cNvSpPr>
            <p:nvPr/>
          </p:nvSpPr>
          <p:spPr bwMode="auto">
            <a:xfrm>
              <a:off x="32" y="2906"/>
              <a:ext cx="78" cy="109"/>
            </a:xfrm>
            <a:custGeom>
              <a:avLst/>
              <a:gdLst>
                <a:gd name="T0" fmla="*/ 29 w 33"/>
                <a:gd name="T1" fmla="*/ 44 h 46"/>
                <a:gd name="T2" fmla="*/ 20 w 33"/>
                <a:gd name="T3" fmla="*/ 41 h 46"/>
                <a:gd name="T4" fmla="*/ 2 w 33"/>
                <a:gd name="T5" fmla="*/ 11 h 46"/>
                <a:gd name="T6" fmla="*/ 5 w 33"/>
                <a:gd name="T7" fmla="*/ 2 h 46"/>
                <a:gd name="T8" fmla="*/ 5 w 33"/>
                <a:gd name="T9" fmla="*/ 2 h 46"/>
                <a:gd name="T10" fmla="*/ 14 w 33"/>
                <a:gd name="T11" fmla="*/ 4 h 46"/>
                <a:gd name="T12" fmla="*/ 31 w 33"/>
                <a:gd name="T13" fmla="*/ 35 h 46"/>
                <a:gd name="T14" fmla="*/ 29 w 33"/>
                <a:gd name="T15" fmla="*/ 44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6">
                  <a:moveTo>
                    <a:pt x="29" y="44"/>
                  </a:moveTo>
                  <a:cubicBezTo>
                    <a:pt x="26" y="46"/>
                    <a:pt x="21" y="45"/>
                    <a:pt x="20" y="41"/>
                  </a:cubicBezTo>
                  <a:cubicBezTo>
                    <a:pt x="2" y="11"/>
                    <a:pt x="2" y="11"/>
                    <a:pt x="2" y="11"/>
                  </a:cubicBezTo>
                  <a:cubicBezTo>
                    <a:pt x="0" y="8"/>
                    <a:pt x="2" y="4"/>
                    <a:pt x="5" y="2"/>
                  </a:cubicBezTo>
                  <a:cubicBezTo>
                    <a:pt x="5" y="2"/>
                    <a:pt x="5" y="2"/>
                    <a:pt x="5" y="2"/>
                  </a:cubicBezTo>
                  <a:cubicBezTo>
                    <a:pt x="8" y="0"/>
                    <a:pt x="12" y="1"/>
                    <a:pt x="14" y="4"/>
                  </a:cubicBezTo>
                  <a:cubicBezTo>
                    <a:pt x="31" y="35"/>
                    <a:pt x="31" y="35"/>
                    <a:pt x="31" y="35"/>
                  </a:cubicBezTo>
                  <a:cubicBezTo>
                    <a:pt x="33" y="38"/>
                    <a:pt x="32" y="42"/>
                    <a:pt x="29" y="44"/>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4" name="Freeform 360"/>
            <p:cNvSpPr>
              <a:spLocks/>
            </p:cNvSpPr>
            <p:nvPr/>
          </p:nvSpPr>
          <p:spPr bwMode="auto">
            <a:xfrm>
              <a:off x="70" y="2565"/>
              <a:ext cx="497" cy="249"/>
            </a:xfrm>
            <a:custGeom>
              <a:avLst/>
              <a:gdLst>
                <a:gd name="T0" fmla="*/ 355 w 497"/>
                <a:gd name="T1" fmla="*/ 0 h 249"/>
                <a:gd name="T2" fmla="*/ 0 w 497"/>
                <a:gd name="T3" fmla="*/ 204 h 249"/>
                <a:gd name="T4" fmla="*/ 497 w 497"/>
                <a:gd name="T5" fmla="*/ 249 h 249"/>
                <a:gd name="T6" fmla="*/ 355 w 497"/>
                <a:gd name="T7" fmla="*/ 0 h 249"/>
              </a:gdLst>
              <a:ahLst/>
              <a:cxnLst>
                <a:cxn ang="0">
                  <a:pos x="T0" y="T1"/>
                </a:cxn>
                <a:cxn ang="0">
                  <a:pos x="T2" y="T3"/>
                </a:cxn>
                <a:cxn ang="0">
                  <a:pos x="T4" y="T5"/>
                </a:cxn>
                <a:cxn ang="0">
                  <a:pos x="T6" y="T7"/>
                </a:cxn>
              </a:cxnLst>
              <a:rect l="0" t="0" r="r" b="b"/>
              <a:pathLst>
                <a:path w="497" h="249">
                  <a:moveTo>
                    <a:pt x="355" y="0"/>
                  </a:moveTo>
                  <a:lnTo>
                    <a:pt x="0" y="204"/>
                  </a:lnTo>
                  <a:lnTo>
                    <a:pt x="497" y="249"/>
                  </a:lnTo>
                  <a:lnTo>
                    <a:pt x="355" y="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5" name="Freeform 361"/>
            <p:cNvSpPr>
              <a:spLocks/>
            </p:cNvSpPr>
            <p:nvPr/>
          </p:nvSpPr>
          <p:spPr bwMode="auto">
            <a:xfrm>
              <a:off x="4364" y="2031"/>
              <a:ext cx="406" cy="615"/>
            </a:xfrm>
            <a:custGeom>
              <a:avLst/>
              <a:gdLst>
                <a:gd name="T0" fmla="*/ 172 w 172"/>
                <a:gd name="T1" fmla="*/ 242 h 260"/>
                <a:gd name="T2" fmla="*/ 156 w 172"/>
                <a:gd name="T3" fmla="*/ 259 h 260"/>
                <a:gd name="T4" fmla="*/ 17 w 172"/>
                <a:gd name="T5" fmla="*/ 260 h 260"/>
                <a:gd name="T6" fmla="*/ 1 w 172"/>
                <a:gd name="T7" fmla="*/ 243 h 260"/>
                <a:gd name="T8" fmla="*/ 0 w 172"/>
                <a:gd name="T9" fmla="*/ 18 h 260"/>
                <a:gd name="T10" fmla="*/ 16 w 172"/>
                <a:gd name="T11" fmla="*/ 1 h 260"/>
                <a:gd name="T12" fmla="*/ 155 w 172"/>
                <a:gd name="T13" fmla="*/ 0 h 260"/>
                <a:gd name="T14" fmla="*/ 171 w 172"/>
                <a:gd name="T15" fmla="*/ 17 h 260"/>
                <a:gd name="T16" fmla="*/ 172 w 172"/>
                <a:gd name="T17" fmla="*/ 2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60">
                  <a:moveTo>
                    <a:pt x="172" y="242"/>
                  </a:moveTo>
                  <a:cubicBezTo>
                    <a:pt x="172" y="252"/>
                    <a:pt x="165" y="259"/>
                    <a:pt x="156" y="259"/>
                  </a:cubicBezTo>
                  <a:cubicBezTo>
                    <a:pt x="17" y="260"/>
                    <a:pt x="17" y="260"/>
                    <a:pt x="17" y="260"/>
                  </a:cubicBezTo>
                  <a:cubicBezTo>
                    <a:pt x="8" y="260"/>
                    <a:pt x="1" y="252"/>
                    <a:pt x="1" y="243"/>
                  </a:cubicBezTo>
                  <a:cubicBezTo>
                    <a:pt x="0" y="18"/>
                    <a:pt x="0" y="18"/>
                    <a:pt x="0" y="18"/>
                  </a:cubicBezTo>
                  <a:cubicBezTo>
                    <a:pt x="0" y="9"/>
                    <a:pt x="7" y="1"/>
                    <a:pt x="16" y="1"/>
                  </a:cubicBezTo>
                  <a:cubicBezTo>
                    <a:pt x="155" y="0"/>
                    <a:pt x="155" y="0"/>
                    <a:pt x="155" y="0"/>
                  </a:cubicBezTo>
                  <a:cubicBezTo>
                    <a:pt x="164" y="0"/>
                    <a:pt x="171" y="8"/>
                    <a:pt x="171" y="17"/>
                  </a:cubicBezTo>
                  <a:lnTo>
                    <a:pt x="172" y="242"/>
                  </a:ln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6" name="Freeform 362"/>
            <p:cNvSpPr>
              <a:spLocks/>
            </p:cNvSpPr>
            <p:nvPr/>
          </p:nvSpPr>
          <p:spPr bwMode="auto">
            <a:xfrm>
              <a:off x="4406" y="2071"/>
              <a:ext cx="322" cy="497"/>
            </a:xfrm>
            <a:custGeom>
              <a:avLst/>
              <a:gdLst>
                <a:gd name="T0" fmla="*/ 322 w 322"/>
                <a:gd name="T1" fmla="*/ 494 h 497"/>
                <a:gd name="T2" fmla="*/ 0 w 322"/>
                <a:gd name="T3" fmla="*/ 497 h 497"/>
                <a:gd name="T4" fmla="*/ 0 w 322"/>
                <a:gd name="T5" fmla="*/ 3 h 497"/>
                <a:gd name="T6" fmla="*/ 322 w 322"/>
                <a:gd name="T7" fmla="*/ 0 h 497"/>
                <a:gd name="T8" fmla="*/ 322 w 322"/>
                <a:gd name="T9" fmla="*/ 494 h 497"/>
              </a:gdLst>
              <a:ahLst/>
              <a:cxnLst>
                <a:cxn ang="0">
                  <a:pos x="T0" y="T1"/>
                </a:cxn>
                <a:cxn ang="0">
                  <a:pos x="T2" y="T3"/>
                </a:cxn>
                <a:cxn ang="0">
                  <a:pos x="T4" y="T5"/>
                </a:cxn>
                <a:cxn ang="0">
                  <a:pos x="T6" y="T7"/>
                </a:cxn>
                <a:cxn ang="0">
                  <a:pos x="T8" y="T9"/>
                </a:cxn>
              </a:cxnLst>
              <a:rect l="0" t="0" r="r" b="b"/>
              <a:pathLst>
                <a:path w="322" h="497">
                  <a:moveTo>
                    <a:pt x="322" y="494"/>
                  </a:moveTo>
                  <a:lnTo>
                    <a:pt x="0" y="497"/>
                  </a:lnTo>
                  <a:lnTo>
                    <a:pt x="0" y="3"/>
                  </a:lnTo>
                  <a:lnTo>
                    <a:pt x="322" y="0"/>
                  </a:lnTo>
                  <a:lnTo>
                    <a:pt x="322" y="494"/>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7" name="Freeform 363"/>
            <p:cNvSpPr>
              <a:spLocks/>
            </p:cNvSpPr>
            <p:nvPr/>
          </p:nvSpPr>
          <p:spPr bwMode="auto">
            <a:xfrm>
              <a:off x="4517" y="2594"/>
              <a:ext cx="116" cy="16"/>
            </a:xfrm>
            <a:custGeom>
              <a:avLst/>
              <a:gdLst>
                <a:gd name="T0" fmla="*/ 49 w 49"/>
                <a:gd name="T1" fmla="*/ 3 h 7"/>
                <a:gd name="T2" fmla="*/ 42 w 49"/>
                <a:gd name="T3" fmla="*/ 7 h 7"/>
                <a:gd name="T4" fmla="*/ 7 w 49"/>
                <a:gd name="T5" fmla="*/ 7 h 7"/>
                <a:gd name="T6" fmla="*/ 0 w 49"/>
                <a:gd name="T7" fmla="*/ 4 h 7"/>
                <a:gd name="T8" fmla="*/ 0 w 49"/>
                <a:gd name="T9" fmla="*/ 4 h 7"/>
                <a:gd name="T10" fmla="*/ 7 w 49"/>
                <a:gd name="T11" fmla="*/ 0 h 7"/>
                <a:gd name="T12" fmla="*/ 42 w 49"/>
                <a:gd name="T13" fmla="*/ 0 h 7"/>
                <a:gd name="T14" fmla="*/ 49 w 4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
                  <a:moveTo>
                    <a:pt x="49" y="3"/>
                  </a:moveTo>
                  <a:cubicBezTo>
                    <a:pt x="49" y="5"/>
                    <a:pt x="46" y="7"/>
                    <a:pt x="42" y="7"/>
                  </a:cubicBezTo>
                  <a:cubicBezTo>
                    <a:pt x="7" y="7"/>
                    <a:pt x="7" y="7"/>
                    <a:pt x="7" y="7"/>
                  </a:cubicBezTo>
                  <a:cubicBezTo>
                    <a:pt x="3" y="7"/>
                    <a:pt x="0" y="6"/>
                    <a:pt x="0" y="4"/>
                  </a:cubicBezTo>
                  <a:cubicBezTo>
                    <a:pt x="0" y="4"/>
                    <a:pt x="0" y="4"/>
                    <a:pt x="0" y="4"/>
                  </a:cubicBezTo>
                  <a:cubicBezTo>
                    <a:pt x="0" y="2"/>
                    <a:pt x="3" y="0"/>
                    <a:pt x="7" y="0"/>
                  </a:cubicBezTo>
                  <a:cubicBezTo>
                    <a:pt x="42" y="0"/>
                    <a:pt x="42" y="0"/>
                    <a:pt x="42" y="0"/>
                  </a:cubicBezTo>
                  <a:cubicBezTo>
                    <a:pt x="46" y="0"/>
                    <a:pt x="49" y="2"/>
                    <a:pt x="49" y="3"/>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8" name="Freeform 364"/>
            <p:cNvSpPr>
              <a:spLocks/>
            </p:cNvSpPr>
            <p:nvPr/>
          </p:nvSpPr>
          <p:spPr bwMode="auto">
            <a:xfrm>
              <a:off x="4406" y="2074"/>
              <a:ext cx="284" cy="430"/>
            </a:xfrm>
            <a:custGeom>
              <a:avLst/>
              <a:gdLst>
                <a:gd name="T0" fmla="*/ 0 w 284"/>
                <a:gd name="T1" fmla="*/ 0 h 430"/>
                <a:gd name="T2" fmla="*/ 0 w 284"/>
                <a:gd name="T3" fmla="*/ 430 h 430"/>
                <a:gd name="T4" fmla="*/ 284 w 284"/>
                <a:gd name="T5" fmla="*/ 0 h 430"/>
                <a:gd name="T6" fmla="*/ 0 w 284"/>
                <a:gd name="T7" fmla="*/ 0 h 430"/>
              </a:gdLst>
              <a:ahLst/>
              <a:cxnLst>
                <a:cxn ang="0">
                  <a:pos x="T0" y="T1"/>
                </a:cxn>
                <a:cxn ang="0">
                  <a:pos x="T2" y="T3"/>
                </a:cxn>
                <a:cxn ang="0">
                  <a:pos x="T4" y="T5"/>
                </a:cxn>
                <a:cxn ang="0">
                  <a:pos x="T6" y="T7"/>
                </a:cxn>
              </a:cxnLst>
              <a:rect l="0" t="0" r="r" b="b"/>
              <a:pathLst>
                <a:path w="284" h="430">
                  <a:moveTo>
                    <a:pt x="0" y="0"/>
                  </a:moveTo>
                  <a:lnTo>
                    <a:pt x="0" y="430"/>
                  </a:lnTo>
                  <a:lnTo>
                    <a:pt x="284" y="0"/>
                  </a:lnTo>
                  <a:lnTo>
                    <a:pt x="0" y="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9" name="Freeform 365"/>
            <p:cNvSpPr>
              <a:spLocks/>
            </p:cNvSpPr>
            <p:nvPr/>
          </p:nvSpPr>
          <p:spPr bwMode="auto">
            <a:xfrm>
              <a:off x="2186" y="2882"/>
              <a:ext cx="698" cy="946"/>
            </a:xfrm>
            <a:custGeom>
              <a:avLst/>
              <a:gdLst>
                <a:gd name="T0" fmla="*/ 291 w 295"/>
                <a:gd name="T1" fmla="*/ 387 h 400"/>
                <a:gd name="T2" fmla="*/ 278 w 295"/>
                <a:gd name="T3" fmla="*/ 400 h 400"/>
                <a:gd name="T4" fmla="*/ 13 w 295"/>
                <a:gd name="T5" fmla="*/ 397 h 400"/>
                <a:gd name="T6" fmla="*/ 0 w 295"/>
                <a:gd name="T7" fmla="*/ 384 h 400"/>
                <a:gd name="T8" fmla="*/ 4 w 295"/>
                <a:gd name="T9" fmla="*/ 13 h 400"/>
                <a:gd name="T10" fmla="*/ 17 w 295"/>
                <a:gd name="T11" fmla="*/ 0 h 400"/>
                <a:gd name="T12" fmla="*/ 282 w 295"/>
                <a:gd name="T13" fmla="*/ 3 h 400"/>
                <a:gd name="T14" fmla="*/ 295 w 295"/>
                <a:gd name="T15" fmla="*/ 16 h 400"/>
                <a:gd name="T16" fmla="*/ 291 w 295"/>
                <a:gd name="T17" fmla="*/ 38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400">
                  <a:moveTo>
                    <a:pt x="291" y="387"/>
                  </a:moveTo>
                  <a:cubicBezTo>
                    <a:pt x="291" y="394"/>
                    <a:pt x="285" y="400"/>
                    <a:pt x="278" y="400"/>
                  </a:cubicBezTo>
                  <a:cubicBezTo>
                    <a:pt x="13" y="397"/>
                    <a:pt x="13" y="397"/>
                    <a:pt x="13" y="397"/>
                  </a:cubicBezTo>
                  <a:cubicBezTo>
                    <a:pt x="6" y="397"/>
                    <a:pt x="0" y="391"/>
                    <a:pt x="0" y="384"/>
                  </a:cubicBezTo>
                  <a:cubicBezTo>
                    <a:pt x="4" y="13"/>
                    <a:pt x="4" y="13"/>
                    <a:pt x="4" y="13"/>
                  </a:cubicBezTo>
                  <a:cubicBezTo>
                    <a:pt x="4" y="6"/>
                    <a:pt x="10" y="0"/>
                    <a:pt x="17" y="0"/>
                  </a:cubicBezTo>
                  <a:cubicBezTo>
                    <a:pt x="282" y="3"/>
                    <a:pt x="282" y="3"/>
                    <a:pt x="282" y="3"/>
                  </a:cubicBezTo>
                  <a:cubicBezTo>
                    <a:pt x="289" y="3"/>
                    <a:pt x="295" y="9"/>
                    <a:pt x="295" y="16"/>
                  </a:cubicBezTo>
                  <a:lnTo>
                    <a:pt x="291" y="387"/>
                  </a:ln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0" name="Freeform 366"/>
            <p:cNvSpPr>
              <a:spLocks/>
            </p:cNvSpPr>
            <p:nvPr/>
          </p:nvSpPr>
          <p:spPr bwMode="auto">
            <a:xfrm>
              <a:off x="2186" y="2882"/>
              <a:ext cx="57" cy="939"/>
            </a:xfrm>
            <a:custGeom>
              <a:avLst/>
              <a:gdLst>
                <a:gd name="T0" fmla="*/ 24 w 24"/>
                <a:gd name="T1" fmla="*/ 1 h 397"/>
                <a:gd name="T2" fmla="*/ 17 w 24"/>
                <a:gd name="T3" fmla="*/ 0 h 397"/>
                <a:gd name="T4" fmla="*/ 4 w 24"/>
                <a:gd name="T5" fmla="*/ 13 h 397"/>
                <a:gd name="T6" fmla="*/ 0 w 24"/>
                <a:gd name="T7" fmla="*/ 384 h 397"/>
                <a:gd name="T8" fmla="*/ 13 w 24"/>
                <a:gd name="T9" fmla="*/ 397 h 397"/>
                <a:gd name="T10" fmla="*/ 19 w 24"/>
                <a:gd name="T11" fmla="*/ 397 h 397"/>
                <a:gd name="T12" fmla="*/ 24 w 24"/>
                <a:gd name="T13" fmla="*/ 1 h 397"/>
              </a:gdLst>
              <a:ahLst/>
              <a:cxnLst>
                <a:cxn ang="0">
                  <a:pos x="T0" y="T1"/>
                </a:cxn>
                <a:cxn ang="0">
                  <a:pos x="T2" y="T3"/>
                </a:cxn>
                <a:cxn ang="0">
                  <a:pos x="T4" y="T5"/>
                </a:cxn>
                <a:cxn ang="0">
                  <a:pos x="T6" y="T7"/>
                </a:cxn>
                <a:cxn ang="0">
                  <a:pos x="T8" y="T9"/>
                </a:cxn>
                <a:cxn ang="0">
                  <a:pos x="T10" y="T11"/>
                </a:cxn>
                <a:cxn ang="0">
                  <a:pos x="T12" y="T13"/>
                </a:cxn>
              </a:cxnLst>
              <a:rect l="0" t="0" r="r" b="b"/>
              <a:pathLst>
                <a:path w="24" h="397">
                  <a:moveTo>
                    <a:pt x="24" y="1"/>
                  </a:moveTo>
                  <a:cubicBezTo>
                    <a:pt x="17" y="0"/>
                    <a:pt x="17" y="0"/>
                    <a:pt x="17" y="0"/>
                  </a:cubicBezTo>
                  <a:cubicBezTo>
                    <a:pt x="10" y="0"/>
                    <a:pt x="4" y="6"/>
                    <a:pt x="4" y="13"/>
                  </a:cubicBezTo>
                  <a:cubicBezTo>
                    <a:pt x="0" y="384"/>
                    <a:pt x="0" y="384"/>
                    <a:pt x="0" y="384"/>
                  </a:cubicBezTo>
                  <a:cubicBezTo>
                    <a:pt x="0" y="391"/>
                    <a:pt x="6" y="397"/>
                    <a:pt x="13" y="397"/>
                  </a:cubicBezTo>
                  <a:cubicBezTo>
                    <a:pt x="19" y="397"/>
                    <a:pt x="19" y="397"/>
                    <a:pt x="19" y="397"/>
                  </a:cubicBezTo>
                  <a:lnTo>
                    <a:pt x="24" y="1"/>
                  </a:lnTo>
                  <a:close/>
                </a:path>
              </a:pathLst>
            </a:custGeom>
            <a:solidFill>
              <a:srgbClr val="EB98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1" name="Freeform 367"/>
            <p:cNvSpPr>
              <a:spLocks/>
            </p:cNvSpPr>
            <p:nvPr/>
          </p:nvSpPr>
          <p:spPr bwMode="auto">
            <a:xfrm>
              <a:off x="2278" y="3038"/>
              <a:ext cx="52" cy="52"/>
            </a:xfrm>
            <a:custGeom>
              <a:avLst/>
              <a:gdLst>
                <a:gd name="T0" fmla="*/ 22 w 22"/>
                <a:gd name="T1" fmla="*/ 11 h 22"/>
                <a:gd name="T2" fmla="*/ 11 w 22"/>
                <a:gd name="T3" fmla="*/ 22 h 22"/>
                <a:gd name="T4" fmla="*/ 0 w 22"/>
                <a:gd name="T5" fmla="*/ 11 h 22"/>
                <a:gd name="T6" fmla="*/ 11 w 22"/>
                <a:gd name="T7" fmla="*/ 0 h 22"/>
                <a:gd name="T8" fmla="*/ 22 w 22"/>
                <a:gd name="T9" fmla="*/ 11 h 22"/>
              </a:gdLst>
              <a:ahLst/>
              <a:cxnLst>
                <a:cxn ang="0">
                  <a:pos x="T0" y="T1"/>
                </a:cxn>
                <a:cxn ang="0">
                  <a:pos x="T2" y="T3"/>
                </a:cxn>
                <a:cxn ang="0">
                  <a:pos x="T4" y="T5"/>
                </a:cxn>
                <a:cxn ang="0">
                  <a:pos x="T6" y="T7"/>
                </a:cxn>
                <a:cxn ang="0">
                  <a:pos x="T8" y="T9"/>
                </a:cxn>
              </a:cxnLst>
              <a:rect l="0" t="0" r="r" b="b"/>
              <a:pathLst>
                <a:path w="22" h="22">
                  <a:moveTo>
                    <a:pt x="22" y="11"/>
                  </a:moveTo>
                  <a:cubicBezTo>
                    <a:pt x="22" y="18"/>
                    <a:pt x="17" y="22"/>
                    <a:pt x="11" y="22"/>
                  </a:cubicBezTo>
                  <a:cubicBezTo>
                    <a:pt x="5" y="22"/>
                    <a:pt x="0" y="17"/>
                    <a:pt x="0" y="11"/>
                  </a:cubicBezTo>
                  <a:cubicBezTo>
                    <a:pt x="0" y="5"/>
                    <a:pt x="5" y="0"/>
                    <a:pt x="11" y="0"/>
                  </a:cubicBezTo>
                  <a:cubicBezTo>
                    <a:pt x="17" y="0"/>
                    <a:pt x="22" y="5"/>
                    <a:pt x="22" y="11"/>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2" name="Oval 368"/>
            <p:cNvSpPr>
              <a:spLocks noChangeArrowheads="1"/>
            </p:cNvSpPr>
            <p:nvPr/>
          </p:nvSpPr>
          <p:spPr bwMode="auto">
            <a:xfrm>
              <a:off x="2278" y="3632"/>
              <a:ext cx="52" cy="52"/>
            </a:xfrm>
            <a:prstGeom prst="ellipse">
              <a:avLst/>
            </a:pr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3" name="Freeform 369"/>
            <p:cNvSpPr>
              <a:spLocks/>
            </p:cNvSpPr>
            <p:nvPr/>
          </p:nvSpPr>
          <p:spPr bwMode="auto">
            <a:xfrm>
              <a:off x="2293" y="3057"/>
              <a:ext cx="26" cy="608"/>
            </a:xfrm>
            <a:custGeom>
              <a:avLst/>
              <a:gdLst>
                <a:gd name="T0" fmla="*/ 11 w 11"/>
                <a:gd name="T1" fmla="*/ 252 h 257"/>
                <a:gd name="T2" fmla="*/ 5 w 11"/>
                <a:gd name="T3" fmla="*/ 257 h 257"/>
                <a:gd name="T4" fmla="*/ 5 w 11"/>
                <a:gd name="T5" fmla="*/ 257 h 257"/>
                <a:gd name="T6" fmla="*/ 0 w 11"/>
                <a:gd name="T7" fmla="*/ 252 h 257"/>
                <a:gd name="T8" fmla="*/ 0 w 11"/>
                <a:gd name="T9" fmla="*/ 5 h 257"/>
                <a:gd name="T10" fmla="*/ 5 w 11"/>
                <a:gd name="T11" fmla="*/ 0 h 257"/>
                <a:gd name="T12" fmla="*/ 5 w 11"/>
                <a:gd name="T13" fmla="*/ 0 h 257"/>
                <a:gd name="T14" fmla="*/ 11 w 11"/>
                <a:gd name="T15" fmla="*/ 5 h 257"/>
                <a:gd name="T16" fmla="*/ 11 w 11"/>
                <a:gd name="T17" fmla="*/ 25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57">
                  <a:moveTo>
                    <a:pt x="11" y="252"/>
                  </a:moveTo>
                  <a:cubicBezTo>
                    <a:pt x="11" y="255"/>
                    <a:pt x="8" y="257"/>
                    <a:pt x="5" y="257"/>
                  </a:cubicBezTo>
                  <a:cubicBezTo>
                    <a:pt x="5" y="257"/>
                    <a:pt x="5" y="257"/>
                    <a:pt x="5" y="257"/>
                  </a:cubicBezTo>
                  <a:cubicBezTo>
                    <a:pt x="2" y="257"/>
                    <a:pt x="0" y="255"/>
                    <a:pt x="0" y="252"/>
                  </a:cubicBezTo>
                  <a:cubicBezTo>
                    <a:pt x="0" y="5"/>
                    <a:pt x="0" y="5"/>
                    <a:pt x="0" y="5"/>
                  </a:cubicBezTo>
                  <a:cubicBezTo>
                    <a:pt x="0" y="2"/>
                    <a:pt x="2" y="0"/>
                    <a:pt x="5" y="0"/>
                  </a:cubicBezTo>
                  <a:cubicBezTo>
                    <a:pt x="5" y="0"/>
                    <a:pt x="5" y="0"/>
                    <a:pt x="5" y="0"/>
                  </a:cubicBezTo>
                  <a:cubicBezTo>
                    <a:pt x="8" y="0"/>
                    <a:pt x="11" y="2"/>
                    <a:pt x="11" y="5"/>
                  </a:cubicBezTo>
                  <a:lnTo>
                    <a:pt x="11" y="25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4" name="Freeform 370"/>
            <p:cNvSpPr>
              <a:spLocks/>
            </p:cNvSpPr>
            <p:nvPr/>
          </p:nvSpPr>
          <p:spPr bwMode="auto">
            <a:xfrm>
              <a:off x="2290" y="3171"/>
              <a:ext cx="85" cy="191"/>
            </a:xfrm>
            <a:custGeom>
              <a:avLst/>
              <a:gdLst>
                <a:gd name="T0" fmla="*/ 31 w 36"/>
                <a:gd name="T1" fmla="*/ 3 h 81"/>
                <a:gd name="T2" fmla="*/ 35 w 36"/>
                <a:gd name="T3" fmla="*/ 12 h 81"/>
                <a:gd name="T4" fmla="*/ 12 w 36"/>
                <a:gd name="T5" fmla="*/ 75 h 81"/>
                <a:gd name="T6" fmla="*/ 5 w 36"/>
                <a:gd name="T7" fmla="*/ 80 h 81"/>
                <a:gd name="T8" fmla="*/ 5 w 36"/>
                <a:gd name="T9" fmla="*/ 80 h 81"/>
                <a:gd name="T10" fmla="*/ 1 w 36"/>
                <a:gd name="T11" fmla="*/ 72 h 81"/>
                <a:gd name="T12" fmla="*/ 16 w 36"/>
                <a:gd name="T13" fmla="*/ 7 h 81"/>
                <a:gd name="T14" fmla="*/ 23 w 36"/>
                <a:gd name="T15" fmla="*/ 1 h 81"/>
                <a:gd name="T16" fmla="*/ 31 w 36"/>
                <a:gd name="T17"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81">
                  <a:moveTo>
                    <a:pt x="31" y="3"/>
                  </a:moveTo>
                  <a:cubicBezTo>
                    <a:pt x="34" y="4"/>
                    <a:pt x="36" y="8"/>
                    <a:pt x="35" y="12"/>
                  </a:cubicBezTo>
                  <a:cubicBezTo>
                    <a:pt x="12" y="75"/>
                    <a:pt x="12" y="75"/>
                    <a:pt x="12" y="75"/>
                  </a:cubicBezTo>
                  <a:cubicBezTo>
                    <a:pt x="11" y="78"/>
                    <a:pt x="8" y="81"/>
                    <a:pt x="5" y="80"/>
                  </a:cubicBezTo>
                  <a:cubicBezTo>
                    <a:pt x="5" y="80"/>
                    <a:pt x="5" y="80"/>
                    <a:pt x="5" y="80"/>
                  </a:cubicBezTo>
                  <a:cubicBezTo>
                    <a:pt x="2" y="80"/>
                    <a:pt x="0" y="76"/>
                    <a:pt x="1" y="72"/>
                  </a:cubicBezTo>
                  <a:cubicBezTo>
                    <a:pt x="16" y="7"/>
                    <a:pt x="16" y="7"/>
                    <a:pt x="16" y="7"/>
                  </a:cubicBezTo>
                  <a:cubicBezTo>
                    <a:pt x="17" y="3"/>
                    <a:pt x="20" y="0"/>
                    <a:pt x="23" y="1"/>
                  </a:cubicBezTo>
                  <a:lnTo>
                    <a:pt x="3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5" name="Freeform 371"/>
            <p:cNvSpPr>
              <a:spLocks/>
            </p:cNvSpPr>
            <p:nvPr/>
          </p:nvSpPr>
          <p:spPr bwMode="auto">
            <a:xfrm>
              <a:off x="2293" y="3334"/>
              <a:ext cx="89" cy="123"/>
            </a:xfrm>
            <a:custGeom>
              <a:avLst/>
              <a:gdLst>
                <a:gd name="T0" fmla="*/ 38 w 38"/>
                <a:gd name="T1" fmla="*/ 44 h 52"/>
                <a:gd name="T2" fmla="*/ 12 w 38"/>
                <a:gd name="T3" fmla="*/ 3 h 52"/>
                <a:gd name="T4" fmla="*/ 4 w 38"/>
                <a:gd name="T5" fmla="*/ 1 h 52"/>
                <a:gd name="T6" fmla="*/ 2 w 38"/>
                <a:gd name="T7" fmla="*/ 9 h 52"/>
                <a:gd name="T8" fmla="*/ 21 w 38"/>
                <a:gd name="T9" fmla="*/ 52 h 52"/>
                <a:gd name="T10" fmla="*/ 38 w 38"/>
                <a:gd name="T11" fmla="*/ 44 h 52"/>
              </a:gdLst>
              <a:ahLst/>
              <a:cxnLst>
                <a:cxn ang="0">
                  <a:pos x="T0" y="T1"/>
                </a:cxn>
                <a:cxn ang="0">
                  <a:pos x="T2" y="T3"/>
                </a:cxn>
                <a:cxn ang="0">
                  <a:pos x="T4" y="T5"/>
                </a:cxn>
                <a:cxn ang="0">
                  <a:pos x="T6" y="T7"/>
                </a:cxn>
                <a:cxn ang="0">
                  <a:pos x="T8" y="T9"/>
                </a:cxn>
                <a:cxn ang="0">
                  <a:pos x="T10" y="T11"/>
                </a:cxn>
              </a:cxnLst>
              <a:rect l="0" t="0" r="r" b="b"/>
              <a:pathLst>
                <a:path w="38" h="52">
                  <a:moveTo>
                    <a:pt x="38" y="44"/>
                  </a:moveTo>
                  <a:cubicBezTo>
                    <a:pt x="12" y="3"/>
                    <a:pt x="12" y="3"/>
                    <a:pt x="12" y="3"/>
                  </a:cubicBezTo>
                  <a:cubicBezTo>
                    <a:pt x="10" y="1"/>
                    <a:pt x="7" y="0"/>
                    <a:pt x="4" y="1"/>
                  </a:cubicBezTo>
                  <a:cubicBezTo>
                    <a:pt x="1" y="3"/>
                    <a:pt x="0" y="6"/>
                    <a:pt x="2" y="9"/>
                  </a:cubicBezTo>
                  <a:cubicBezTo>
                    <a:pt x="21" y="52"/>
                    <a:pt x="21" y="52"/>
                    <a:pt x="21" y="52"/>
                  </a:cubicBezTo>
                  <a:lnTo>
                    <a:pt x="38" y="44"/>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6" name="Freeform 372"/>
            <p:cNvSpPr>
              <a:spLocks/>
            </p:cNvSpPr>
            <p:nvPr/>
          </p:nvSpPr>
          <p:spPr bwMode="auto">
            <a:xfrm>
              <a:off x="2222" y="3329"/>
              <a:ext cx="94" cy="189"/>
            </a:xfrm>
            <a:custGeom>
              <a:avLst/>
              <a:gdLst>
                <a:gd name="T0" fmla="*/ 4 w 40"/>
                <a:gd name="T1" fmla="*/ 76 h 80"/>
                <a:gd name="T2" fmla="*/ 1 w 40"/>
                <a:gd name="T3" fmla="*/ 67 h 80"/>
                <a:gd name="T4" fmla="*/ 28 w 40"/>
                <a:gd name="T5" fmla="*/ 6 h 80"/>
                <a:gd name="T6" fmla="*/ 36 w 40"/>
                <a:gd name="T7" fmla="*/ 1 h 80"/>
                <a:gd name="T8" fmla="*/ 36 w 40"/>
                <a:gd name="T9" fmla="*/ 1 h 80"/>
                <a:gd name="T10" fmla="*/ 39 w 40"/>
                <a:gd name="T11" fmla="*/ 9 h 80"/>
                <a:gd name="T12" fmla="*/ 20 w 40"/>
                <a:gd name="T13" fmla="*/ 74 h 80"/>
                <a:gd name="T14" fmla="*/ 12 w 40"/>
                <a:gd name="T15" fmla="*/ 79 h 80"/>
                <a:gd name="T16" fmla="*/ 4 w 40"/>
                <a:gd name="T1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80">
                  <a:moveTo>
                    <a:pt x="4" y="76"/>
                  </a:moveTo>
                  <a:cubicBezTo>
                    <a:pt x="1" y="75"/>
                    <a:pt x="0" y="71"/>
                    <a:pt x="1" y="67"/>
                  </a:cubicBezTo>
                  <a:cubicBezTo>
                    <a:pt x="28" y="6"/>
                    <a:pt x="28" y="6"/>
                    <a:pt x="28" y="6"/>
                  </a:cubicBezTo>
                  <a:cubicBezTo>
                    <a:pt x="29" y="2"/>
                    <a:pt x="33" y="0"/>
                    <a:pt x="36" y="1"/>
                  </a:cubicBezTo>
                  <a:cubicBezTo>
                    <a:pt x="36" y="1"/>
                    <a:pt x="36" y="1"/>
                    <a:pt x="36" y="1"/>
                  </a:cubicBezTo>
                  <a:cubicBezTo>
                    <a:pt x="39" y="2"/>
                    <a:pt x="40" y="6"/>
                    <a:pt x="39" y="9"/>
                  </a:cubicBezTo>
                  <a:cubicBezTo>
                    <a:pt x="20" y="74"/>
                    <a:pt x="20" y="74"/>
                    <a:pt x="20" y="74"/>
                  </a:cubicBezTo>
                  <a:cubicBezTo>
                    <a:pt x="19" y="77"/>
                    <a:pt x="15" y="80"/>
                    <a:pt x="12" y="79"/>
                  </a:cubicBezTo>
                  <a:lnTo>
                    <a:pt x="4" y="7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7" name="Freeform 373"/>
            <p:cNvSpPr>
              <a:spLocks/>
            </p:cNvSpPr>
            <p:nvPr/>
          </p:nvSpPr>
          <p:spPr bwMode="auto">
            <a:xfrm>
              <a:off x="2295" y="3253"/>
              <a:ext cx="106" cy="102"/>
            </a:xfrm>
            <a:custGeom>
              <a:avLst/>
              <a:gdLst>
                <a:gd name="T0" fmla="*/ 33 w 45"/>
                <a:gd name="T1" fmla="*/ 0 h 43"/>
                <a:gd name="T2" fmla="*/ 0 w 45"/>
                <a:gd name="T3" fmla="*/ 32 h 43"/>
                <a:gd name="T4" fmla="*/ 4 w 45"/>
                <a:gd name="T5" fmla="*/ 41 h 43"/>
                <a:gd name="T6" fmla="*/ 4 w 45"/>
                <a:gd name="T7" fmla="*/ 41 h 43"/>
                <a:gd name="T8" fmla="*/ 4 w 45"/>
                <a:gd name="T9" fmla="*/ 43 h 43"/>
                <a:gd name="T10" fmla="*/ 6 w 45"/>
                <a:gd name="T11" fmla="*/ 42 h 43"/>
                <a:gd name="T12" fmla="*/ 45 w 45"/>
                <a:gd name="T13" fmla="*/ 15 h 43"/>
                <a:gd name="T14" fmla="*/ 33 w 45"/>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3">
                  <a:moveTo>
                    <a:pt x="33" y="0"/>
                  </a:moveTo>
                  <a:cubicBezTo>
                    <a:pt x="0" y="32"/>
                    <a:pt x="0" y="32"/>
                    <a:pt x="0" y="32"/>
                  </a:cubicBezTo>
                  <a:cubicBezTo>
                    <a:pt x="2" y="35"/>
                    <a:pt x="3" y="37"/>
                    <a:pt x="4" y="41"/>
                  </a:cubicBezTo>
                  <a:cubicBezTo>
                    <a:pt x="4" y="41"/>
                    <a:pt x="4" y="41"/>
                    <a:pt x="4" y="41"/>
                  </a:cubicBezTo>
                  <a:cubicBezTo>
                    <a:pt x="4" y="42"/>
                    <a:pt x="4" y="42"/>
                    <a:pt x="4" y="43"/>
                  </a:cubicBezTo>
                  <a:cubicBezTo>
                    <a:pt x="5" y="43"/>
                    <a:pt x="6" y="43"/>
                    <a:pt x="6" y="42"/>
                  </a:cubicBezTo>
                  <a:cubicBezTo>
                    <a:pt x="45" y="15"/>
                    <a:pt x="45" y="15"/>
                    <a:pt x="45" y="15"/>
                  </a:cubicBezTo>
                  <a:lnTo>
                    <a:pt x="33"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8" name="Freeform 374"/>
            <p:cNvSpPr>
              <a:spLocks/>
            </p:cNvSpPr>
            <p:nvPr/>
          </p:nvSpPr>
          <p:spPr bwMode="auto">
            <a:xfrm>
              <a:off x="2295" y="3175"/>
              <a:ext cx="83" cy="187"/>
            </a:xfrm>
            <a:custGeom>
              <a:avLst/>
              <a:gdLst>
                <a:gd name="T0" fmla="*/ 30 w 35"/>
                <a:gd name="T1" fmla="*/ 1 h 79"/>
                <a:gd name="T2" fmla="*/ 25 w 35"/>
                <a:gd name="T3" fmla="*/ 0 h 79"/>
                <a:gd name="T4" fmla="*/ 3 w 35"/>
                <a:gd name="T5" fmla="*/ 78 h 79"/>
                <a:gd name="T6" fmla="*/ 10 w 35"/>
                <a:gd name="T7" fmla="*/ 73 h 79"/>
                <a:gd name="T8" fmla="*/ 34 w 35"/>
                <a:gd name="T9" fmla="*/ 10 h 79"/>
                <a:gd name="T10" fmla="*/ 30 w 35"/>
                <a:gd name="T11" fmla="*/ 1 h 79"/>
              </a:gdLst>
              <a:ahLst/>
              <a:cxnLst>
                <a:cxn ang="0">
                  <a:pos x="T0" y="T1"/>
                </a:cxn>
                <a:cxn ang="0">
                  <a:pos x="T2" y="T3"/>
                </a:cxn>
                <a:cxn ang="0">
                  <a:pos x="T4" y="T5"/>
                </a:cxn>
                <a:cxn ang="0">
                  <a:pos x="T6" y="T7"/>
                </a:cxn>
                <a:cxn ang="0">
                  <a:pos x="T8" y="T9"/>
                </a:cxn>
                <a:cxn ang="0">
                  <a:pos x="T10" y="T11"/>
                </a:cxn>
              </a:cxnLst>
              <a:rect l="0" t="0" r="r" b="b"/>
              <a:pathLst>
                <a:path w="35" h="79">
                  <a:moveTo>
                    <a:pt x="30" y="1"/>
                  </a:moveTo>
                  <a:cubicBezTo>
                    <a:pt x="25" y="0"/>
                    <a:pt x="25" y="0"/>
                    <a:pt x="25" y="0"/>
                  </a:cubicBezTo>
                  <a:cubicBezTo>
                    <a:pt x="14" y="36"/>
                    <a:pt x="0" y="78"/>
                    <a:pt x="3" y="78"/>
                  </a:cubicBezTo>
                  <a:cubicBezTo>
                    <a:pt x="6" y="79"/>
                    <a:pt x="9" y="76"/>
                    <a:pt x="10" y="73"/>
                  </a:cubicBezTo>
                  <a:cubicBezTo>
                    <a:pt x="34" y="10"/>
                    <a:pt x="34" y="10"/>
                    <a:pt x="34" y="10"/>
                  </a:cubicBezTo>
                  <a:cubicBezTo>
                    <a:pt x="35" y="6"/>
                    <a:pt x="33" y="2"/>
                    <a:pt x="30" y="1"/>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9" name="Freeform 375"/>
            <p:cNvSpPr>
              <a:spLocks/>
            </p:cNvSpPr>
            <p:nvPr/>
          </p:nvSpPr>
          <p:spPr bwMode="auto">
            <a:xfrm>
              <a:off x="2222" y="3329"/>
              <a:ext cx="89" cy="182"/>
            </a:xfrm>
            <a:custGeom>
              <a:avLst/>
              <a:gdLst>
                <a:gd name="T0" fmla="*/ 7 w 38"/>
                <a:gd name="T1" fmla="*/ 77 h 77"/>
                <a:gd name="T2" fmla="*/ 38 w 38"/>
                <a:gd name="T3" fmla="*/ 3 h 77"/>
                <a:gd name="T4" fmla="*/ 36 w 38"/>
                <a:gd name="T5" fmla="*/ 1 h 77"/>
                <a:gd name="T6" fmla="*/ 28 w 38"/>
                <a:gd name="T7" fmla="*/ 6 h 77"/>
                <a:gd name="T8" fmla="*/ 1 w 38"/>
                <a:gd name="T9" fmla="*/ 67 h 77"/>
                <a:gd name="T10" fmla="*/ 4 w 38"/>
                <a:gd name="T11" fmla="*/ 76 h 77"/>
                <a:gd name="T12" fmla="*/ 7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7" y="77"/>
                  </a:moveTo>
                  <a:cubicBezTo>
                    <a:pt x="13" y="64"/>
                    <a:pt x="38" y="4"/>
                    <a:pt x="38" y="3"/>
                  </a:cubicBezTo>
                  <a:cubicBezTo>
                    <a:pt x="38" y="2"/>
                    <a:pt x="37" y="1"/>
                    <a:pt x="36" y="1"/>
                  </a:cubicBezTo>
                  <a:cubicBezTo>
                    <a:pt x="33" y="0"/>
                    <a:pt x="29" y="2"/>
                    <a:pt x="28" y="6"/>
                  </a:cubicBezTo>
                  <a:cubicBezTo>
                    <a:pt x="1" y="67"/>
                    <a:pt x="1" y="67"/>
                    <a:pt x="1" y="67"/>
                  </a:cubicBezTo>
                  <a:cubicBezTo>
                    <a:pt x="0" y="71"/>
                    <a:pt x="1" y="75"/>
                    <a:pt x="4" y="76"/>
                  </a:cubicBezTo>
                  <a:lnTo>
                    <a:pt x="7"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0" name="Freeform 376"/>
            <p:cNvSpPr>
              <a:spLocks/>
            </p:cNvSpPr>
            <p:nvPr/>
          </p:nvSpPr>
          <p:spPr bwMode="auto">
            <a:xfrm>
              <a:off x="2276" y="3317"/>
              <a:ext cx="47" cy="43"/>
            </a:xfrm>
            <a:custGeom>
              <a:avLst/>
              <a:gdLst>
                <a:gd name="T0" fmla="*/ 19 w 20"/>
                <a:gd name="T1" fmla="*/ 14 h 18"/>
                <a:gd name="T2" fmla="*/ 12 w 20"/>
                <a:gd name="T3" fmla="*/ 17 h 18"/>
                <a:gd name="T4" fmla="*/ 3 w 20"/>
                <a:gd name="T5" fmla="*/ 12 h 18"/>
                <a:gd name="T6" fmla="*/ 2 w 20"/>
                <a:gd name="T7" fmla="*/ 4 h 18"/>
                <a:gd name="T8" fmla="*/ 2 w 20"/>
                <a:gd name="T9" fmla="*/ 4 h 18"/>
                <a:gd name="T10" fmla="*/ 9 w 20"/>
                <a:gd name="T11" fmla="*/ 2 h 18"/>
                <a:gd name="T12" fmla="*/ 18 w 20"/>
                <a:gd name="T13" fmla="*/ 6 h 18"/>
                <a:gd name="T14" fmla="*/ 19 w 20"/>
                <a:gd name="T15" fmla="*/ 14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8">
                  <a:moveTo>
                    <a:pt x="19" y="14"/>
                  </a:moveTo>
                  <a:cubicBezTo>
                    <a:pt x="17" y="17"/>
                    <a:pt x="14" y="18"/>
                    <a:pt x="12" y="17"/>
                  </a:cubicBezTo>
                  <a:cubicBezTo>
                    <a:pt x="3" y="12"/>
                    <a:pt x="3" y="12"/>
                    <a:pt x="3" y="12"/>
                  </a:cubicBezTo>
                  <a:cubicBezTo>
                    <a:pt x="1" y="11"/>
                    <a:pt x="0" y="7"/>
                    <a:pt x="2" y="4"/>
                  </a:cubicBezTo>
                  <a:cubicBezTo>
                    <a:pt x="2" y="4"/>
                    <a:pt x="2" y="4"/>
                    <a:pt x="2" y="4"/>
                  </a:cubicBezTo>
                  <a:cubicBezTo>
                    <a:pt x="4" y="1"/>
                    <a:pt x="7" y="0"/>
                    <a:pt x="9" y="2"/>
                  </a:cubicBezTo>
                  <a:cubicBezTo>
                    <a:pt x="18" y="6"/>
                    <a:pt x="18" y="6"/>
                    <a:pt x="18" y="6"/>
                  </a:cubicBezTo>
                  <a:cubicBezTo>
                    <a:pt x="20" y="8"/>
                    <a:pt x="20" y="11"/>
                    <a:pt x="1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1" name="Freeform 377"/>
            <p:cNvSpPr>
              <a:spLocks/>
            </p:cNvSpPr>
            <p:nvPr/>
          </p:nvSpPr>
          <p:spPr bwMode="auto">
            <a:xfrm>
              <a:off x="798" y="2473"/>
              <a:ext cx="740" cy="234"/>
            </a:xfrm>
            <a:custGeom>
              <a:avLst/>
              <a:gdLst>
                <a:gd name="T0" fmla="*/ 309 w 313"/>
                <a:gd name="T1" fmla="*/ 34 h 99"/>
                <a:gd name="T2" fmla="*/ 309 w 313"/>
                <a:gd name="T3" fmla="*/ 34 h 99"/>
                <a:gd name="T4" fmla="*/ 309 w 313"/>
                <a:gd name="T5" fmla="*/ 34 h 99"/>
                <a:gd name="T6" fmla="*/ 309 w 313"/>
                <a:gd name="T7" fmla="*/ 34 h 99"/>
                <a:gd name="T8" fmla="*/ 89 w 313"/>
                <a:gd name="T9" fmla="*/ 64 h 99"/>
                <a:gd name="T10" fmla="*/ 2 w 313"/>
                <a:gd name="T11" fmla="*/ 88 h 99"/>
                <a:gd name="T12" fmla="*/ 0 w 313"/>
                <a:gd name="T13" fmla="*/ 96 h 99"/>
                <a:gd name="T14" fmla="*/ 92 w 313"/>
                <a:gd name="T15" fmla="*/ 72 h 99"/>
                <a:gd name="T16" fmla="*/ 230 w 313"/>
                <a:gd name="T17" fmla="*/ 32 h 99"/>
                <a:gd name="T18" fmla="*/ 299 w 313"/>
                <a:gd name="T19" fmla="*/ 41 h 99"/>
                <a:gd name="T20" fmla="*/ 310 w 313"/>
                <a:gd name="T21" fmla="*/ 42 h 99"/>
                <a:gd name="T22" fmla="*/ 309 w 313"/>
                <a:gd name="T23"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3" h="99">
                  <a:moveTo>
                    <a:pt x="309" y="34"/>
                  </a:moveTo>
                  <a:cubicBezTo>
                    <a:pt x="309" y="34"/>
                    <a:pt x="309" y="34"/>
                    <a:pt x="309" y="34"/>
                  </a:cubicBezTo>
                  <a:cubicBezTo>
                    <a:pt x="309" y="34"/>
                    <a:pt x="309" y="34"/>
                    <a:pt x="309" y="34"/>
                  </a:cubicBezTo>
                  <a:cubicBezTo>
                    <a:pt x="309" y="34"/>
                    <a:pt x="309" y="34"/>
                    <a:pt x="309" y="34"/>
                  </a:cubicBezTo>
                  <a:cubicBezTo>
                    <a:pt x="275" y="0"/>
                    <a:pt x="173" y="36"/>
                    <a:pt x="89" y="64"/>
                  </a:cubicBezTo>
                  <a:cubicBezTo>
                    <a:pt x="50" y="78"/>
                    <a:pt x="13" y="90"/>
                    <a:pt x="2" y="88"/>
                  </a:cubicBezTo>
                  <a:cubicBezTo>
                    <a:pt x="0" y="96"/>
                    <a:pt x="0" y="96"/>
                    <a:pt x="0" y="96"/>
                  </a:cubicBezTo>
                  <a:cubicBezTo>
                    <a:pt x="12" y="99"/>
                    <a:pt x="42" y="89"/>
                    <a:pt x="92" y="72"/>
                  </a:cubicBezTo>
                  <a:cubicBezTo>
                    <a:pt x="134" y="58"/>
                    <a:pt x="187" y="40"/>
                    <a:pt x="230" y="32"/>
                  </a:cubicBezTo>
                  <a:cubicBezTo>
                    <a:pt x="274" y="28"/>
                    <a:pt x="288" y="38"/>
                    <a:pt x="299" y="41"/>
                  </a:cubicBezTo>
                  <a:cubicBezTo>
                    <a:pt x="302" y="42"/>
                    <a:pt x="307" y="44"/>
                    <a:pt x="310" y="42"/>
                  </a:cubicBezTo>
                  <a:cubicBezTo>
                    <a:pt x="313" y="40"/>
                    <a:pt x="311" y="37"/>
                    <a:pt x="309" y="34"/>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2" name="Freeform 378"/>
            <p:cNvSpPr>
              <a:spLocks/>
            </p:cNvSpPr>
            <p:nvPr/>
          </p:nvSpPr>
          <p:spPr bwMode="auto">
            <a:xfrm>
              <a:off x="810" y="2400"/>
              <a:ext cx="605" cy="468"/>
            </a:xfrm>
            <a:custGeom>
              <a:avLst/>
              <a:gdLst>
                <a:gd name="T0" fmla="*/ 1 w 256"/>
                <a:gd name="T1" fmla="*/ 191 h 198"/>
                <a:gd name="T2" fmla="*/ 1 w 256"/>
                <a:gd name="T3" fmla="*/ 191 h 198"/>
                <a:gd name="T4" fmla="*/ 1 w 256"/>
                <a:gd name="T5" fmla="*/ 191 h 198"/>
                <a:gd name="T6" fmla="*/ 1 w 256"/>
                <a:gd name="T7" fmla="*/ 190 h 198"/>
                <a:gd name="T8" fmla="*/ 172 w 256"/>
                <a:gd name="T9" fmla="*/ 48 h 198"/>
                <a:gd name="T10" fmla="*/ 249 w 256"/>
                <a:gd name="T11" fmla="*/ 0 h 198"/>
                <a:gd name="T12" fmla="*/ 256 w 256"/>
                <a:gd name="T13" fmla="*/ 4 h 198"/>
                <a:gd name="T14" fmla="*/ 176 w 256"/>
                <a:gd name="T15" fmla="*/ 56 h 198"/>
                <a:gd name="T16" fmla="*/ 53 w 256"/>
                <a:gd name="T17" fmla="*/ 131 h 198"/>
                <a:gd name="T18" fmla="*/ 13 w 256"/>
                <a:gd name="T19" fmla="*/ 189 h 198"/>
                <a:gd name="T20" fmla="*/ 6 w 256"/>
                <a:gd name="T21" fmla="*/ 197 h 198"/>
                <a:gd name="T22" fmla="*/ 1 w 256"/>
                <a:gd name="T23" fmla="*/ 19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198">
                  <a:moveTo>
                    <a:pt x="1" y="191"/>
                  </a:moveTo>
                  <a:cubicBezTo>
                    <a:pt x="1" y="191"/>
                    <a:pt x="1" y="191"/>
                    <a:pt x="1" y="191"/>
                  </a:cubicBezTo>
                  <a:cubicBezTo>
                    <a:pt x="1" y="191"/>
                    <a:pt x="1" y="191"/>
                    <a:pt x="1" y="191"/>
                  </a:cubicBezTo>
                  <a:cubicBezTo>
                    <a:pt x="1" y="191"/>
                    <a:pt x="1" y="190"/>
                    <a:pt x="1" y="190"/>
                  </a:cubicBezTo>
                  <a:cubicBezTo>
                    <a:pt x="0" y="143"/>
                    <a:pt x="95" y="91"/>
                    <a:pt x="172" y="48"/>
                  </a:cubicBezTo>
                  <a:cubicBezTo>
                    <a:pt x="209" y="28"/>
                    <a:pt x="244" y="10"/>
                    <a:pt x="249" y="0"/>
                  </a:cubicBezTo>
                  <a:cubicBezTo>
                    <a:pt x="256" y="4"/>
                    <a:pt x="256" y="4"/>
                    <a:pt x="256" y="4"/>
                  </a:cubicBezTo>
                  <a:cubicBezTo>
                    <a:pt x="250" y="15"/>
                    <a:pt x="223" y="30"/>
                    <a:pt x="176" y="56"/>
                  </a:cubicBezTo>
                  <a:cubicBezTo>
                    <a:pt x="138" y="77"/>
                    <a:pt x="88" y="104"/>
                    <a:pt x="53" y="131"/>
                  </a:cubicBezTo>
                  <a:cubicBezTo>
                    <a:pt x="21" y="161"/>
                    <a:pt x="18" y="177"/>
                    <a:pt x="13" y="189"/>
                  </a:cubicBezTo>
                  <a:cubicBezTo>
                    <a:pt x="11" y="191"/>
                    <a:pt x="10" y="196"/>
                    <a:pt x="6" y="197"/>
                  </a:cubicBezTo>
                  <a:cubicBezTo>
                    <a:pt x="3" y="198"/>
                    <a:pt x="1" y="194"/>
                    <a:pt x="1" y="191"/>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3" name="Freeform 379"/>
            <p:cNvSpPr>
              <a:spLocks/>
            </p:cNvSpPr>
            <p:nvPr/>
          </p:nvSpPr>
          <p:spPr bwMode="auto">
            <a:xfrm>
              <a:off x="798" y="2511"/>
              <a:ext cx="653" cy="196"/>
            </a:xfrm>
            <a:custGeom>
              <a:avLst/>
              <a:gdLst>
                <a:gd name="T0" fmla="*/ 274 w 276"/>
                <a:gd name="T1" fmla="*/ 13 h 83"/>
                <a:gd name="T2" fmla="*/ 276 w 276"/>
                <a:gd name="T3" fmla="*/ 6 h 83"/>
                <a:gd name="T4" fmla="*/ 276 w 276"/>
                <a:gd name="T5" fmla="*/ 5 h 83"/>
                <a:gd name="T6" fmla="*/ 89 w 276"/>
                <a:gd name="T7" fmla="*/ 48 h 83"/>
                <a:gd name="T8" fmla="*/ 2 w 276"/>
                <a:gd name="T9" fmla="*/ 72 h 83"/>
                <a:gd name="T10" fmla="*/ 0 w 276"/>
                <a:gd name="T11" fmla="*/ 80 h 83"/>
                <a:gd name="T12" fmla="*/ 92 w 276"/>
                <a:gd name="T13" fmla="*/ 56 h 83"/>
                <a:gd name="T14" fmla="*/ 230 w 276"/>
                <a:gd name="T15" fmla="*/ 16 h 83"/>
                <a:gd name="T16" fmla="*/ 273 w 276"/>
                <a:gd name="T17" fmla="*/ 17 h 83"/>
                <a:gd name="T18" fmla="*/ 274 w 276"/>
                <a:gd name="T19"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83">
                  <a:moveTo>
                    <a:pt x="274" y="13"/>
                  </a:moveTo>
                  <a:cubicBezTo>
                    <a:pt x="274" y="11"/>
                    <a:pt x="276" y="8"/>
                    <a:pt x="276" y="6"/>
                  </a:cubicBezTo>
                  <a:cubicBezTo>
                    <a:pt x="276" y="6"/>
                    <a:pt x="276" y="5"/>
                    <a:pt x="276" y="5"/>
                  </a:cubicBezTo>
                  <a:cubicBezTo>
                    <a:pt x="229" y="0"/>
                    <a:pt x="154" y="26"/>
                    <a:pt x="89" y="48"/>
                  </a:cubicBezTo>
                  <a:cubicBezTo>
                    <a:pt x="50" y="62"/>
                    <a:pt x="13" y="74"/>
                    <a:pt x="2" y="72"/>
                  </a:cubicBezTo>
                  <a:cubicBezTo>
                    <a:pt x="0" y="80"/>
                    <a:pt x="0" y="80"/>
                    <a:pt x="0" y="80"/>
                  </a:cubicBezTo>
                  <a:cubicBezTo>
                    <a:pt x="12" y="83"/>
                    <a:pt x="42" y="73"/>
                    <a:pt x="92" y="56"/>
                  </a:cubicBezTo>
                  <a:cubicBezTo>
                    <a:pt x="134" y="42"/>
                    <a:pt x="187" y="24"/>
                    <a:pt x="230" y="16"/>
                  </a:cubicBezTo>
                  <a:cubicBezTo>
                    <a:pt x="249" y="15"/>
                    <a:pt x="263" y="15"/>
                    <a:pt x="273" y="17"/>
                  </a:cubicBezTo>
                  <a:cubicBezTo>
                    <a:pt x="273" y="16"/>
                    <a:pt x="273" y="15"/>
                    <a:pt x="274" y="13"/>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4" name="Freeform 380"/>
            <p:cNvSpPr>
              <a:spLocks/>
            </p:cNvSpPr>
            <p:nvPr/>
          </p:nvSpPr>
          <p:spPr bwMode="auto">
            <a:xfrm>
              <a:off x="836" y="2400"/>
              <a:ext cx="579" cy="400"/>
            </a:xfrm>
            <a:custGeom>
              <a:avLst/>
              <a:gdLst>
                <a:gd name="T0" fmla="*/ 238 w 245"/>
                <a:gd name="T1" fmla="*/ 0 h 169"/>
                <a:gd name="T2" fmla="*/ 161 w 245"/>
                <a:gd name="T3" fmla="*/ 48 h 169"/>
                <a:gd name="T4" fmla="*/ 0 w 245"/>
                <a:gd name="T5" fmla="*/ 161 h 169"/>
                <a:gd name="T6" fmla="*/ 5 w 245"/>
                <a:gd name="T7" fmla="*/ 166 h 169"/>
                <a:gd name="T8" fmla="*/ 5 w 245"/>
                <a:gd name="T9" fmla="*/ 166 h 169"/>
                <a:gd name="T10" fmla="*/ 5 w 245"/>
                <a:gd name="T11" fmla="*/ 166 h 169"/>
                <a:gd name="T12" fmla="*/ 6 w 245"/>
                <a:gd name="T13" fmla="*/ 167 h 169"/>
                <a:gd name="T14" fmla="*/ 10 w 245"/>
                <a:gd name="T15" fmla="*/ 169 h 169"/>
                <a:gd name="T16" fmla="*/ 42 w 245"/>
                <a:gd name="T17" fmla="*/ 131 h 169"/>
                <a:gd name="T18" fmla="*/ 165 w 245"/>
                <a:gd name="T19" fmla="*/ 56 h 169"/>
                <a:gd name="T20" fmla="*/ 245 w 245"/>
                <a:gd name="T21" fmla="*/ 4 h 169"/>
                <a:gd name="T22" fmla="*/ 238 w 245"/>
                <a:gd name="T2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169">
                  <a:moveTo>
                    <a:pt x="238" y="0"/>
                  </a:moveTo>
                  <a:cubicBezTo>
                    <a:pt x="233" y="10"/>
                    <a:pt x="198" y="28"/>
                    <a:pt x="161" y="48"/>
                  </a:cubicBezTo>
                  <a:cubicBezTo>
                    <a:pt x="99" y="82"/>
                    <a:pt x="26" y="122"/>
                    <a:pt x="0" y="161"/>
                  </a:cubicBezTo>
                  <a:cubicBezTo>
                    <a:pt x="2" y="162"/>
                    <a:pt x="3" y="164"/>
                    <a:pt x="5" y="166"/>
                  </a:cubicBezTo>
                  <a:cubicBezTo>
                    <a:pt x="5" y="166"/>
                    <a:pt x="5" y="166"/>
                    <a:pt x="5" y="166"/>
                  </a:cubicBezTo>
                  <a:cubicBezTo>
                    <a:pt x="5" y="166"/>
                    <a:pt x="5" y="166"/>
                    <a:pt x="5" y="166"/>
                  </a:cubicBezTo>
                  <a:cubicBezTo>
                    <a:pt x="6" y="166"/>
                    <a:pt x="6" y="167"/>
                    <a:pt x="6" y="167"/>
                  </a:cubicBezTo>
                  <a:cubicBezTo>
                    <a:pt x="8" y="168"/>
                    <a:pt x="9" y="168"/>
                    <a:pt x="10" y="169"/>
                  </a:cubicBezTo>
                  <a:cubicBezTo>
                    <a:pt x="16" y="160"/>
                    <a:pt x="24" y="147"/>
                    <a:pt x="42" y="131"/>
                  </a:cubicBezTo>
                  <a:cubicBezTo>
                    <a:pt x="77" y="104"/>
                    <a:pt x="127" y="77"/>
                    <a:pt x="165" y="56"/>
                  </a:cubicBezTo>
                  <a:cubicBezTo>
                    <a:pt x="212" y="30"/>
                    <a:pt x="239" y="15"/>
                    <a:pt x="245" y="4"/>
                  </a:cubicBezTo>
                  <a:lnTo>
                    <a:pt x="238" y="0"/>
                  </a:ln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5" name="Freeform 381"/>
            <p:cNvSpPr>
              <a:spLocks noEditPoints="1"/>
            </p:cNvSpPr>
            <p:nvPr/>
          </p:nvSpPr>
          <p:spPr bwMode="auto">
            <a:xfrm>
              <a:off x="782" y="2393"/>
              <a:ext cx="695" cy="442"/>
            </a:xfrm>
            <a:custGeom>
              <a:avLst/>
              <a:gdLst>
                <a:gd name="T0" fmla="*/ 265 w 294"/>
                <a:gd name="T1" fmla="*/ 2 h 187"/>
                <a:gd name="T2" fmla="*/ 265 w 294"/>
                <a:gd name="T3" fmla="*/ 2 h 187"/>
                <a:gd name="T4" fmla="*/ 260 w 294"/>
                <a:gd name="T5" fmla="*/ 1 h 187"/>
                <a:gd name="T6" fmla="*/ 3 w 294"/>
                <a:gd name="T7" fmla="*/ 114 h 187"/>
                <a:gd name="T8" fmla="*/ 0 w 294"/>
                <a:gd name="T9" fmla="*/ 119 h 187"/>
                <a:gd name="T10" fmla="*/ 0 w 294"/>
                <a:gd name="T11" fmla="*/ 119 h 187"/>
                <a:gd name="T12" fmla="*/ 0 w 294"/>
                <a:gd name="T13" fmla="*/ 119 h 187"/>
                <a:gd name="T14" fmla="*/ 0 w 294"/>
                <a:gd name="T15" fmla="*/ 120 h 187"/>
                <a:gd name="T16" fmla="*/ 10 w 294"/>
                <a:gd name="T17" fmla="*/ 153 h 187"/>
                <a:gd name="T18" fmla="*/ 11 w 294"/>
                <a:gd name="T19" fmla="*/ 156 h 187"/>
                <a:gd name="T20" fmla="*/ 64 w 294"/>
                <a:gd name="T21" fmla="*/ 178 h 187"/>
                <a:gd name="T22" fmla="*/ 122 w 294"/>
                <a:gd name="T23" fmla="*/ 152 h 187"/>
                <a:gd name="T24" fmla="*/ 142 w 294"/>
                <a:gd name="T25" fmla="*/ 98 h 187"/>
                <a:gd name="T26" fmla="*/ 140 w 294"/>
                <a:gd name="T27" fmla="*/ 94 h 187"/>
                <a:gd name="T28" fmla="*/ 140 w 294"/>
                <a:gd name="T29" fmla="*/ 94 h 187"/>
                <a:gd name="T30" fmla="*/ 147 w 294"/>
                <a:gd name="T31" fmla="*/ 89 h 187"/>
                <a:gd name="T32" fmla="*/ 151 w 294"/>
                <a:gd name="T33" fmla="*/ 89 h 187"/>
                <a:gd name="T34" fmla="*/ 152 w 294"/>
                <a:gd name="T35" fmla="*/ 89 h 187"/>
                <a:gd name="T36" fmla="*/ 154 w 294"/>
                <a:gd name="T37" fmla="*/ 95 h 187"/>
                <a:gd name="T38" fmla="*/ 207 w 294"/>
                <a:gd name="T39" fmla="*/ 117 h 187"/>
                <a:gd name="T40" fmla="*/ 265 w 294"/>
                <a:gd name="T41" fmla="*/ 91 h 187"/>
                <a:gd name="T42" fmla="*/ 285 w 294"/>
                <a:gd name="T43" fmla="*/ 37 h 187"/>
                <a:gd name="T44" fmla="*/ 284 w 294"/>
                <a:gd name="T45" fmla="*/ 36 h 187"/>
                <a:gd name="T46" fmla="*/ 265 w 294"/>
                <a:gd name="T47" fmla="*/ 2 h 187"/>
                <a:gd name="T48" fmla="*/ 119 w 294"/>
                <a:gd name="T49" fmla="*/ 145 h 187"/>
                <a:gd name="T50" fmla="*/ 61 w 294"/>
                <a:gd name="T51" fmla="*/ 170 h 187"/>
                <a:gd name="T52" fmla="*/ 19 w 294"/>
                <a:gd name="T53" fmla="*/ 153 h 187"/>
                <a:gd name="T54" fmla="*/ 35 w 294"/>
                <a:gd name="T55" fmla="*/ 110 h 187"/>
                <a:gd name="T56" fmla="*/ 93 w 294"/>
                <a:gd name="T57" fmla="*/ 85 h 187"/>
                <a:gd name="T58" fmla="*/ 135 w 294"/>
                <a:gd name="T59" fmla="*/ 102 h 187"/>
                <a:gd name="T60" fmla="*/ 119 w 294"/>
                <a:gd name="T61" fmla="*/ 145 h 187"/>
                <a:gd name="T62" fmla="*/ 261 w 294"/>
                <a:gd name="T63" fmla="*/ 84 h 187"/>
                <a:gd name="T64" fmla="*/ 204 w 294"/>
                <a:gd name="T65" fmla="*/ 109 h 187"/>
                <a:gd name="T66" fmla="*/ 162 w 294"/>
                <a:gd name="T67" fmla="*/ 92 h 187"/>
                <a:gd name="T68" fmla="*/ 161 w 294"/>
                <a:gd name="T69" fmla="*/ 68 h 187"/>
                <a:gd name="T70" fmla="*/ 161 w 294"/>
                <a:gd name="T71" fmla="*/ 67 h 187"/>
                <a:gd name="T72" fmla="*/ 178 w 294"/>
                <a:gd name="T73" fmla="*/ 49 h 187"/>
                <a:gd name="T74" fmla="*/ 236 w 294"/>
                <a:gd name="T75" fmla="*/ 23 h 187"/>
                <a:gd name="T76" fmla="*/ 278 w 294"/>
                <a:gd name="T77" fmla="*/ 41 h 187"/>
                <a:gd name="T78" fmla="*/ 261 w 294"/>
                <a:gd name="T79" fmla="*/ 8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187">
                  <a:moveTo>
                    <a:pt x="265" y="2"/>
                  </a:moveTo>
                  <a:cubicBezTo>
                    <a:pt x="265" y="2"/>
                    <a:pt x="265" y="2"/>
                    <a:pt x="265" y="2"/>
                  </a:cubicBezTo>
                  <a:cubicBezTo>
                    <a:pt x="264" y="1"/>
                    <a:pt x="262" y="0"/>
                    <a:pt x="260" y="1"/>
                  </a:cubicBezTo>
                  <a:cubicBezTo>
                    <a:pt x="3" y="114"/>
                    <a:pt x="3" y="114"/>
                    <a:pt x="3" y="114"/>
                  </a:cubicBezTo>
                  <a:cubicBezTo>
                    <a:pt x="1" y="115"/>
                    <a:pt x="0" y="117"/>
                    <a:pt x="0" y="119"/>
                  </a:cubicBezTo>
                  <a:cubicBezTo>
                    <a:pt x="0" y="119"/>
                    <a:pt x="0" y="119"/>
                    <a:pt x="0" y="119"/>
                  </a:cubicBezTo>
                  <a:cubicBezTo>
                    <a:pt x="0" y="119"/>
                    <a:pt x="0" y="119"/>
                    <a:pt x="0" y="119"/>
                  </a:cubicBezTo>
                  <a:cubicBezTo>
                    <a:pt x="0" y="119"/>
                    <a:pt x="0" y="119"/>
                    <a:pt x="0" y="120"/>
                  </a:cubicBezTo>
                  <a:cubicBezTo>
                    <a:pt x="2" y="131"/>
                    <a:pt x="4" y="140"/>
                    <a:pt x="10" y="153"/>
                  </a:cubicBezTo>
                  <a:cubicBezTo>
                    <a:pt x="11" y="154"/>
                    <a:pt x="11" y="155"/>
                    <a:pt x="11" y="156"/>
                  </a:cubicBezTo>
                  <a:cubicBezTo>
                    <a:pt x="20" y="177"/>
                    <a:pt x="44" y="187"/>
                    <a:pt x="64" y="178"/>
                  </a:cubicBezTo>
                  <a:cubicBezTo>
                    <a:pt x="122" y="152"/>
                    <a:pt x="122" y="152"/>
                    <a:pt x="122" y="152"/>
                  </a:cubicBezTo>
                  <a:cubicBezTo>
                    <a:pt x="142" y="144"/>
                    <a:pt x="151" y="119"/>
                    <a:pt x="142" y="98"/>
                  </a:cubicBezTo>
                  <a:cubicBezTo>
                    <a:pt x="142" y="97"/>
                    <a:pt x="141" y="96"/>
                    <a:pt x="140" y="94"/>
                  </a:cubicBezTo>
                  <a:cubicBezTo>
                    <a:pt x="140" y="94"/>
                    <a:pt x="140" y="94"/>
                    <a:pt x="140" y="94"/>
                  </a:cubicBezTo>
                  <a:cubicBezTo>
                    <a:pt x="141" y="93"/>
                    <a:pt x="143" y="90"/>
                    <a:pt x="147" y="89"/>
                  </a:cubicBezTo>
                  <a:cubicBezTo>
                    <a:pt x="149" y="88"/>
                    <a:pt x="150" y="88"/>
                    <a:pt x="151" y="89"/>
                  </a:cubicBezTo>
                  <a:cubicBezTo>
                    <a:pt x="152" y="89"/>
                    <a:pt x="152" y="89"/>
                    <a:pt x="152" y="89"/>
                  </a:cubicBezTo>
                  <a:cubicBezTo>
                    <a:pt x="153" y="91"/>
                    <a:pt x="153" y="93"/>
                    <a:pt x="154" y="95"/>
                  </a:cubicBezTo>
                  <a:cubicBezTo>
                    <a:pt x="163" y="116"/>
                    <a:pt x="187" y="126"/>
                    <a:pt x="207" y="117"/>
                  </a:cubicBezTo>
                  <a:cubicBezTo>
                    <a:pt x="265" y="91"/>
                    <a:pt x="265" y="91"/>
                    <a:pt x="265" y="91"/>
                  </a:cubicBezTo>
                  <a:cubicBezTo>
                    <a:pt x="285" y="83"/>
                    <a:pt x="294" y="58"/>
                    <a:pt x="285" y="37"/>
                  </a:cubicBezTo>
                  <a:cubicBezTo>
                    <a:pt x="285" y="37"/>
                    <a:pt x="285" y="36"/>
                    <a:pt x="284" y="36"/>
                  </a:cubicBezTo>
                  <a:cubicBezTo>
                    <a:pt x="279" y="20"/>
                    <a:pt x="273" y="11"/>
                    <a:pt x="265" y="2"/>
                  </a:cubicBezTo>
                  <a:close/>
                  <a:moveTo>
                    <a:pt x="119" y="145"/>
                  </a:moveTo>
                  <a:cubicBezTo>
                    <a:pt x="61" y="170"/>
                    <a:pt x="61" y="170"/>
                    <a:pt x="61" y="170"/>
                  </a:cubicBezTo>
                  <a:cubicBezTo>
                    <a:pt x="45" y="177"/>
                    <a:pt x="26" y="169"/>
                    <a:pt x="19" y="153"/>
                  </a:cubicBezTo>
                  <a:cubicBezTo>
                    <a:pt x="12" y="136"/>
                    <a:pt x="19" y="117"/>
                    <a:pt x="35" y="110"/>
                  </a:cubicBezTo>
                  <a:cubicBezTo>
                    <a:pt x="93" y="85"/>
                    <a:pt x="93" y="85"/>
                    <a:pt x="93" y="85"/>
                  </a:cubicBezTo>
                  <a:cubicBezTo>
                    <a:pt x="109" y="77"/>
                    <a:pt x="128" y="85"/>
                    <a:pt x="135" y="102"/>
                  </a:cubicBezTo>
                  <a:cubicBezTo>
                    <a:pt x="142" y="118"/>
                    <a:pt x="135" y="138"/>
                    <a:pt x="119" y="145"/>
                  </a:cubicBezTo>
                  <a:close/>
                  <a:moveTo>
                    <a:pt x="261" y="84"/>
                  </a:moveTo>
                  <a:cubicBezTo>
                    <a:pt x="204" y="109"/>
                    <a:pt x="204" y="109"/>
                    <a:pt x="204" y="109"/>
                  </a:cubicBezTo>
                  <a:cubicBezTo>
                    <a:pt x="188" y="116"/>
                    <a:pt x="169" y="108"/>
                    <a:pt x="162" y="92"/>
                  </a:cubicBezTo>
                  <a:cubicBezTo>
                    <a:pt x="158" y="84"/>
                    <a:pt x="158" y="76"/>
                    <a:pt x="161" y="68"/>
                  </a:cubicBezTo>
                  <a:cubicBezTo>
                    <a:pt x="161" y="68"/>
                    <a:pt x="161" y="67"/>
                    <a:pt x="161" y="67"/>
                  </a:cubicBezTo>
                  <a:cubicBezTo>
                    <a:pt x="164" y="59"/>
                    <a:pt x="170" y="52"/>
                    <a:pt x="178" y="49"/>
                  </a:cubicBezTo>
                  <a:cubicBezTo>
                    <a:pt x="236" y="23"/>
                    <a:pt x="236" y="23"/>
                    <a:pt x="236" y="23"/>
                  </a:cubicBezTo>
                  <a:cubicBezTo>
                    <a:pt x="252" y="16"/>
                    <a:pt x="270" y="24"/>
                    <a:pt x="278" y="41"/>
                  </a:cubicBezTo>
                  <a:cubicBezTo>
                    <a:pt x="285" y="57"/>
                    <a:pt x="277" y="77"/>
                    <a:pt x="261" y="84"/>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6" name="Freeform 382"/>
            <p:cNvSpPr>
              <a:spLocks/>
            </p:cNvSpPr>
            <p:nvPr/>
          </p:nvSpPr>
          <p:spPr bwMode="auto">
            <a:xfrm>
              <a:off x="1250" y="2844"/>
              <a:ext cx="161" cy="175"/>
            </a:xfrm>
            <a:custGeom>
              <a:avLst/>
              <a:gdLst>
                <a:gd name="T0" fmla="*/ 60 w 68"/>
                <a:gd name="T1" fmla="*/ 8 h 74"/>
                <a:gd name="T2" fmla="*/ 54 w 68"/>
                <a:gd name="T3" fmla="*/ 4 h 74"/>
                <a:gd name="T4" fmla="*/ 34 w 68"/>
                <a:gd name="T5" fmla="*/ 8 h 74"/>
                <a:gd name="T6" fmla="*/ 5 w 68"/>
                <a:gd name="T7" fmla="*/ 49 h 74"/>
                <a:gd name="T8" fmla="*/ 8 w 68"/>
                <a:gd name="T9" fmla="*/ 70 h 74"/>
                <a:gd name="T10" fmla="*/ 29 w 68"/>
                <a:gd name="T11" fmla="*/ 66 h 74"/>
                <a:gd name="T12" fmla="*/ 29 w 68"/>
                <a:gd name="T13" fmla="*/ 66 h 74"/>
                <a:gd name="T14" fmla="*/ 29 w 68"/>
                <a:gd name="T15" fmla="*/ 66 h 74"/>
                <a:gd name="T16" fmla="*/ 54 w 68"/>
                <a:gd name="T17" fmla="*/ 31 h 74"/>
                <a:gd name="T18" fmla="*/ 52 w 68"/>
                <a:gd name="T19" fmla="*/ 19 h 74"/>
                <a:gd name="T20" fmla="*/ 39 w 68"/>
                <a:gd name="T21" fmla="*/ 21 h 74"/>
                <a:gd name="T22" fmla="*/ 16 w 68"/>
                <a:gd name="T23" fmla="*/ 54 h 74"/>
                <a:gd name="T24" fmla="*/ 15 w 68"/>
                <a:gd name="T25" fmla="*/ 56 h 74"/>
                <a:gd name="T26" fmla="*/ 14 w 68"/>
                <a:gd name="T27" fmla="*/ 57 h 74"/>
                <a:gd name="T28" fmla="*/ 15 w 68"/>
                <a:gd name="T29" fmla="*/ 59 h 74"/>
                <a:gd name="T30" fmla="*/ 17 w 68"/>
                <a:gd name="T31" fmla="*/ 58 h 74"/>
                <a:gd name="T32" fmla="*/ 18 w 68"/>
                <a:gd name="T33" fmla="*/ 58 h 74"/>
                <a:gd name="T34" fmla="*/ 19 w 68"/>
                <a:gd name="T35" fmla="*/ 56 h 74"/>
                <a:gd name="T36" fmla="*/ 42 w 68"/>
                <a:gd name="T37" fmla="*/ 23 h 74"/>
                <a:gd name="T38" fmla="*/ 50 w 68"/>
                <a:gd name="T39" fmla="*/ 22 h 74"/>
                <a:gd name="T40" fmla="*/ 51 w 68"/>
                <a:gd name="T41" fmla="*/ 29 h 74"/>
                <a:gd name="T42" fmla="*/ 33 w 68"/>
                <a:gd name="T43" fmla="*/ 55 h 74"/>
                <a:gd name="T44" fmla="*/ 33 w 68"/>
                <a:gd name="T45" fmla="*/ 55 h 74"/>
                <a:gd name="T46" fmla="*/ 26 w 68"/>
                <a:gd name="T47" fmla="*/ 64 h 74"/>
                <a:gd name="T48" fmla="*/ 10 w 68"/>
                <a:gd name="T49" fmla="*/ 67 h 74"/>
                <a:gd name="T50" fmla="*/ 8 w 68"/>
                <a:gd name="T51" fmla="*/ 51 h 74"/>
                <a:gd name="T52" fmla="*/ 36 w 68"/>
                <a:gd name="T53" fmla="*/ 10 h 74"/>
                <a:gd name="T54" fmla="*/ 52 w 68"/>
                <a:gd name="T55" fmla="*/ 7 h 74"/>
                <a:gd name="T56" fmla="*/ 58 w 68"/>
                <a:gd name="T57" fmla="*/ 11 h 74"/>
                <a:gd name="T58" fmla="*/ 61 w 68"/>
                <a:gd name="T59" fmla="*/ 26 h 74"/>
                <a:gd name="T60" fmla="*/ 57 w 68"/>
                <a:gd name="T61" fmla="*/ 32 h 74"/>
                <a:gd name="T62" fmla="*/ 60 w 68"/>
                <a:gd name="T63" fmla="*/ 34 h 74"/>
                <a:gd name="T64" fmla="*/ 63 w 68"/>
                <a:gd name="T65" fmla="*/ 29 h 74"/>
                <a:gd name="T66" fmla="*/ 63 w 68"/>
                <a:gd name="T67" fmla="*/ 29 h 74"/>
                <a:gd name="T68" fmla="*/ 60 w 68"/>
                <a:gd name="T69"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74">
                  <a:moveTo>
                    <a:pt x="60" y="8"/>
                  </a:moveTo>
                  <a:cubicBezTo>
                    <a:pt x="54" y="4"/>
                    <a:pt x="54" y="4"/>
                    <a:pt x="54" y="4"/>
                  </a:cubicBezTo>
                  <a:cubicBezTo>
                    <a:pt x="48" y="0"/>
                    <a:pt x="38" y="1"/>
                    <a:pt x="34" y="8"/>
                  </a:cubicBezTo>
                  <a:cubicBezTo>
                    <a:pt x="5" y="49"/>
                    <a:pt x="5" y="49"/>
                    <a:pt x="5" y="49"/>
                  </a:cubicBezTo>
                  <a:cubicBezTo>
                    <a:pt x="0" y="56"/>
                    <a:pt x="2" y="65"/>
                    <a:pt x="8" y="70"/>
                  </a:cubicBezTo>
                  <a:cubicBezTo>
                    <a:pt x="15" y="74"/>
                    <a:pt x="24" y="73"/>
                    <a:pt x="29" y="66"/>
                  </a:cubicBezTo>
                  <a:cubicBezTo>
                    <a:pt x="29" y="66"/>
                    <a:pt x="29" y="66"/>
                    <a:pt x="29" y="66"/>
                  </a:cubicBezTo>
                  <a:cubicBezTo>
                    <a:pt x="29" y="66"/>
                    <a:pt x="29" y="66"/>
                    <a:pt x="29" y="66"/>
                  </a:cubicBezTo>
                  <a:cubicBezTo>
                    <a:pt x="54" y="31"/>
                    <a:pt x="54" y="31"/>
                    <a:pt x="54" y="31"/>
                  </a:cubicBezTo>
                  <a:cubicBezTo>
                    <a:pt x="57" y="27"/>
                    <a:pt x="56" y="22"/>
                    <a:pt x="52" y="19"/>
                  </a:cubicBezTo>
                  <a:cubicBezTo>
                    <a:pt x="48" y="16"/>
                    <a:pt x="42" y="17"/>
                    <a:pt x="39" y="21"/>
                  </a:cubicBezTo>
                  <a:cubicBezTo>
                    <a:pt x="16" y="54"/>
                    <a:pt x="16" y="54"/>
                    <a:pt x="16" y="54"/>
                  </a:cubicBezTo>
                  <a:cubicBezTo>
                    <a:pt x="15" y="56"/>
                    <a:pt x="15" y="56"/>
                    <a:pt x="15" y="56"/>
                  </a:cubicBezTo>
                  <a:cubicBezTo>
                    <a:pt x="14" y="57"/>
                    <a:pt x="14" y="57"/>
                    <a:pt x="14" y="57"/>
                  </a:cubicBezTo>
                  <a:cubicBezTo>
                    <a:pt x="14" y="57"/>
                    <a:pt x="14" y="58"/>
                    <a:pt x="15" y="59"/>
                  </a:cubicBezTo>
                  <a:cubicBezTo>
                    <a:pt x="16" y="59"/>
                    <a:pt x="17" y="59"/>
                    <a:pt x="17" y="58"/>
                  </a:cubicBezTo>
                  <a:cubicBezTo>
                    <a:pt x="18" y="58"/>
                    <a:pt x="18" y="58"/>
                    <a:pt x="18" y="58"/>
                  </a:cubicBezTo>
                  <a:cubicBezTo>
                    <a:pt x="19" y="56"/>
                    <a:pt x="19" y="56"/>
                    <a:pt x="19" y="56"/>
                  </a:cubicBezTo>
                  <a:cubicBezTo>
                    <a:pt x="42" y="23"/>
                    <a:pt x="42" y="23"/>
                    <a:pt x="42" y="23"/>
                  </a:cubicBezTo>
                  <a:cubicBezTo>
                    <a:pt x="44" y="21"/>
                    <a:pt x="47" y="20"/>
                    <a:pt x="50" y="22"/>
                  </a:cubicBezTo>
                  <a:cubicBezTo>
                    <a:pt x="52" y="24"/>
                    <a:pt x="53" y="27"/>
                    <a:pt x="51" y="29"/>
                  </a:cubicBezTo>
                  <a:cubicBezTo>
                    <a:pt x="33" y="55"/>
                    <a:pt x="33" y="55"/>
                    <a:pt x="33" y="55"/>
                  </a:cubicBezTo>
                  <a:cubicBezTo>
                    <a:pt x="33" y="55"/>
                    <a:pt x="33" y="55"/>
                    <a:pt x="33" y="55"/>
                  </a:cubicBezTo>
                  <a:cubicBezTo>
                    <a:pt x="26" y="64"/>
                    <a:pt x="26" y="64"/>
                    <a:pt x="26" y="64"/>
                  </a:cubicBezTo>
                  <a:cubicBezTo>
                    <a:pt x="23" y="69"/>
                    <a:pt x="15" y="71"/>
                    <a:pt x="10" y="67"/>
                  </a:cubicBezTo>
                  <a:cubicBezTo>
                    <a:pt x="5" y="63"/>
                    <a:pt x="4" y="56"/>
                    <a:pt x="8" y="51"/>
                  </a:cubicBezTo>
                  <a:cubicBezTo>
                    <a:pt x="36" y="10"/>
                    <a:pt x="36" y="10"/>
                    <a:pt x="36" y="10"/>
                  </a:cubicBezTo>
                  <a:cubicBezTo>
                    <a:pt x="40" y="5"/>
                    <a:pt x="47" y="4"/>
                    <a:pt x="52" y="7"/>
                  </a:cubicBezTo>
                  <a:cubicBezTo>
                    <a:pt x="58" y="11"/>
                    <a:pt x="58" y="11"/>
                    <a:pt x="58" y="11"/>
                  </a:cubicBezTo>
                  <a:cubicBezTo>
                    <a:pt x="63" y="14"/>
                    <a:pt x="64" y="21"/>
                    <a:pt x="61" y="26"/>
                  </a:cubicBezTo>
                  <a:cubicBezTo>
                    <a:pt x="60" y="28"/>
                    <a:pt x="58" y="30"/>
                    <a:pt x="57" y="32"/>
                  </a:cubicBezTo>
                  <a:cubicBezTo>
                    <a:pt x="58" y="33"/>
                    <a:pt x="59" y="33"/>
                    <a:pt x="60" y="34"/>
                  </a:cubicBezTo>
                  <a:cubicBezTo>
                    <a:pt x="61" y="32"/>
                    <a:pt x="62" y="31"/>
                    <a:pt x="63" y="29"/>
                  </a:cubicBezTo>
                  <a:cubicBezTo>
                    <a:pt x="63" y="29"/>
                    <a:pt x="63" y="29"/>
                    <a:pt x="63" y="29"/>
                  </a:cubicBezTo>
                  <a:cubicBezTo>
                    <a:pt x="68" y="22"/>
                    <a:pt x="66" y="13"/>
                    <a:pt x="60" y="8"/>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grpSp>
      <p:sp>
        <p:nvSpPr>
          <p:cNvPr id="426" name="Rectangle 425"/>
          <p:cNvSpPr/>
          <p:nvPr/>
        </p:nvSpPr>
        <p:spPr>
          <a:xfrm>
            <a:off x="7477125" y="1411208"/>
            <a:ext cx="1419225"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ＭＳ Ｐゴシック" pitchFamily="-65" charset="-128"/>
                <a:cs typeface="+mn-cs"/>
              </a:rPr>
              <a:t>60 mins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ＭＳ Ｐゴシック" pitchFamily="-65" charset="-128"/>
                <a:cs typeface="+mn-cs"/>
              </a:rPr>
              <a:t>Mon &amp; Fri 16:00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a:ea typeface="ＭＳ Ｐゴシック" pitchFamily="-65" charset="-128"/>
                <a:cs typeface="+mn-cs"/>
              </a:rPr>
              <a:t>Clinical Room 12</a:t>
            </a:r>
            <a:r>
              <a:rPr kumimoji="0" lang="en-GB" sz="1200" b="0" i="0" u="none" strike="noStrike" kern="1200" cap="none" spc="0" normalizeH="0" baseline="0" noProof="0" dirty="0">
                <a:ln>
                  <a:noFill/>
                </a:ln>
                <a:solidFill>
                  <a:srgbClr val="000000"/>
                </a:solidFill>
                <a:effectLst/>
                <a:uLnTx/>
                <a:uFillTx/>
                <a:latin typeface="Arial"/>
                <a:ea typeface="ＭＳ Ｐゴシック" pitchFamily="-65"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ＭＳ Ｐゴシック" pitchFamily="-65" charset="-128"/>
                <a:cs typeface="+mn-cs"/>
              </a:rPr>
              <a:t>*</a:t>
            </a:r>
            <a:r>
              <a:rPr kumimoji="0" lang="en-GB" sz="900" b="0" i="0" u="none" strike="noStrike" kern="1200" cap="none" spc="0" normalizeH="0" baseline="0" noProof="0" dirty="0">
                <a:ln>
                  <a:noFill/>
                </a:ln>
                <a:solidFill>
                  <a:srgbClr val="000000"/>
                </a:solidFill>
                <a:effectLst/>
                <a:uLnTx/>
                <a:uFillTx/>
                <a:latin typeface="Arial"/>
                <a:ea typeface="ＭＳ Ｐゴシック" pitchFamily="-65" charset="-128"/>
                <a:cs typeface="+mn-cs"/>
              </a:rPr>
              <a:t>during “business as usual”</a:t>
            </a:r>
            <a:endParaRPr kumimoji="0" lang="en-GB" sz="10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8" name="Rectangle 427"/>
          <p:cNvSpPr/>
          <p:nvPr/>
        </p:nvSpPr>
        <p:spPr>
          <a:xfrm>
            <a:off x="0" y="6027076"/>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a:ea typeface="ＭＳ Ｐゴシック" pitchFamily="-65" charset="-128"/>
              <a:cs typeface="+mn-cs"/>
            </a:endParaRPr>
          </a:p>
        </p:txBody>
      </p:sp>
      <p:sp>
        <p:nvSpPr>
          <p:cNvPr id="431" name="Speech Bubble: Rectangle 430">
            <a:extLst>
              <a:ext uri="{FF2B5EF4-FFF2-40B4-BE49-F238E27FC236}">
                <a16:creationId xmlns:a16="http://schemas.microsoft.com/office/drawing/2014/main" id="{9B0F82D6-A7D0-4B78-A4F8-7B1B77A6CB29}"/>
              </a:ext>
            </a:extLst>
          </p:cNvPr>
          <p:cNvSpPr/>
          <p:nvPr/>
        </p:nvSpPr>
        <p:spPr>
          <a:xfrm>
            <a:off x="7302302" y="2908230"/>
            <a:ext cx="1553635" cy="495500"/>
          </a:xfrm>
          <a:prstGeom prst="wedgeRectCallout">
            <a:avLst>
              <a:gd name="adj1" fmla="val 36705"/>
              <a:gd name="adj2" fmla="val -14553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During ramp up and standby phase frequency may change</a:t>
            </a:r>
          </a:p>
        </p:txBody>
      </p:sp>
      <p:sp>
        <p:nvSpPr>
          <p:cNvPr id="430" name="Text Placeholder 1">
            <a:extLst>
              <a:ext uri="{FF2B5EF4-FFF2-40B4-BE49-F238E27FC236}">
                <a16:creationId xmlns:a16="http://schemas.microsoft.com/office/drawing/2014/main" id="{ED3AEA05-0951-4942-810C-D99C76A32C81}"/>
              </a:ext>
            </a:extLst>
          </p:cNvPr>
          <p:cNvSpPr txBox="1">
            <a:spLocks/>
          </p:cNvSpPr>
          <p:nvPr/>
        </p:nvSpPr>
        <p:spPr>
          <a:xfrm>
            <a:off x="185581" y="135724"/>
            <a:ext cx="1416391" cy="443102"/>
          </a:xfrm>
          <a:prstGeom prst="roundRect">
            <a:avLst/>
          </a:prstGeom>
          <a:solidFill>
            <a:schemeClr val="accent5">
              <a:lumMod val="20000"/>
              <a:lumOff val="80000"/>
            </a:schemeClr>
          </a:solidFill>
          <a:ln w="25400" cap="flat" cmpd="sng" algn="ctr">
            <a:solidFill>
              <a:schemeClr val="accent5">
                <a:lumMod val="60000"/>
                <a:lumOff val="40000"/>
              </a:schemeClr>
            </a:solidFill>
            <a:prstDash val="solid"/>
          </a:ln>
          <a:effectLst/>
        </p:spPr>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ts val="0"/>
              </a:spcBef>
              <a:spcAft>
                <a:spcPts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Decision making</a:t>
            </a:r>
          </a:p>
        </p:txBody>
      </p:sp>
    </p:spTree>
    <p:extLst>
      <p:ext uri="{BB962C8B-B14F-4D97-AF65-F5344CB8AC3E}">
        <p14:creationId xmlns:p14="http://schemas.microsoft.com/office/powerpoint/2010/main" val="3200084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a:spLocks noGrp="1"/>
          </p:cNvSpPr>
          <p:nvPr>
            <p:ph type="title"/>
          </p:nvPr>
        </p:nvSpPr>
        <p:spPr>
          <a:xfrm>
            <a:off x="284349" y="722666"/>
            <a:ext cx="7639200" cy="518400"/>
          </a:xfrm>
        </p:spPr>
        <p:txBody>
          <a:bodyPr/>
          <a:lstStyle/>
          <a:p>
            <a:r>
              <a:rPr lang="en-GB" sz="4400" dirty="0"/>
              <a:t>4pm Clinical Forum </a:t>
            </a:r>
            <a:r>
              <a:rPr lang="en-GB" sz="4400" dirty="0" err="1"/>
              <a:t>ToR</a:t>
            </a:r>
            <a:endParaRPr lang="en-GB" sz="4400" dirty="0"/>
          </a:p>
        </p:txBody>
      </p:sp>
      <p:graphicFrame>
        <p:nvGraphicFramePr>
          <p:cNvPr id="29" name="Table 28"/>
          <p:cNvGraphicFramePr>
            <a:graphicFrameLocks noGrp="1"/>
          </p:cNvGraphicFramePr>
          <p:nvPr>
            <p:extLst>
              <p:ext uri="{D42A27DB-BD31-4B8C-83A1-F6EECF244321}">
                <p14:modId xmlns:p14="http://schemas.microsoft.com/office/powerpoint/2010/main" val="354397799"/>
              </p:ext>
            </p:extLst>
          </p:nvPr>
        </p:nvGraphicFramePr>
        <p:xfrm>
          <a:off x="258578" y="3958828"/>
          <a:ext cx="8626843" cy="1882140"/>
        </p:xfrm>
        <a:graphic>
          <a:graphicData uri="http://schemas.openxmlformats.org/drawingml/2006/table">
            <a:tbl>
              <a:tblPr firstRow="1" bandRow="1">
                <a:tableStyleId>{5C22544A-7EE6-4342-B048-85BDC9FD1C3A}</a:tableStyleId>
              </a:tblPr>
              <a:tblGrid>
                <a:gridCol w="2309803">
                  <a:extLst>
                    <a:ext uri="{9D8B030D-6E8A-4147-A177-3AD203B41FA5}">
                      <a16:colId xmlns:a16="http://schemas.microsoft.com/office/drawing/2014/main" val="20000"/>
                    </a:ext>
                  </a:extLst>
                </a:gridCol>
                <a:gridCol w="972144">
                  <a:extLst>
                    <a:ext uri="{9D8B030D-6E8A-4147-A177-3AD203B41FA5}">
                      <a16:colId xmlns:a16="http://schemas.microsoft.com/office/drawing/2014/main" val="20001"/>
                    </a:ext>
                  </a:extLst>
                </a:gridCol>
                <a:gridCol w="2364897">
                  <a:extLst>
                    <a:ext uri="{9D8B030D-6E8A-4147-A177-3AD203B41FA5}">
                      <a16:colId xmlns:a16="http://schemas.microsoft.com/office/drawing/2014/main" val="20002"/>
                    </a:ext>
                  </a:extLst>
                </a:gridCol>
                <a:gridCol w="1638612">
                  <a:extLst>
                    <a:ext uri="{9D8B030D-6E8A-4147-A177-3AD203B41FA5}">
                      <a16:colId xmlns:a16="http://schemas.microsoft.com/office/drawing/2014/main" val="20003"/>
                    </a:ext>
                  </a:extLst>
                </a:gridCol>
                <a:gridCol w="1341387">
                  <a:extLst>
                    <a:ext uri="{9D8B030D-6E8A-4147-A177-3AD203B41FA5}">
                      <a16:colId xmlns:a16="http://schemas.microsoft.com/office/drawing/2014/main" val="20004"/>
                    </a:ext>
                  </a:extLst>
                </a:gridCol>
              </a:tblGrid>
              <a:tr h="239948">
                <a:tc gridSpan="2">
                  <a:txBody>
                    <a:bodyPr/>
                    <a:lstStyle/>
                    <a:p>
                      <a:pPr algn="l"/>
                      <a:r>
                        <a:rPr lang="en-GB" sz="1500" kern="1200" dirty="0">
                          <a:solidFill>
                            <a:schemeClr val="bg1"/>
                          </a:solidFill>
                          <a:latin typeface="+mn-lt"/>
                          <a:ea typeface="+mn-ea"/>
                          <a:cs typeface="+mn-cs"/>
                        </a:rPr>
                        <a:t>Discussion items</a:t>
                      </a:r>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91DA"/>
                    </a:solidFill>
                  </a:tcPr>
                </a:tc>
                <a:tc hMerge="1">
                  <a:txBody>
                    <a:bodyPr/>
                    <a:lstStyle/>
                    <a:p>
                      <a:endParaRPr lang="en-GB"/>
                    </a:p>
                  </a:txBody>
                  <a:tcPr/>
                </a:tc>
                <a:tc>
                  <a:txBody>
                    <a:bodyPr/>
                    <a:lstStyle/>
                    <a:p>
                      <a:pPr algn="l"/>
                      <a:endParaRPr lang="en-GB" sz="1500" kern="1200" dirty="0">
                        <a:solidFill>
                          <a:schemeClr val="bg1"/>
                        </a:solidFill>
                        <a:latin typeface="+mn-lt"/>
                        <a:ea typeface="+mn-ea"/>
                        <a:cs typeface="+mn-cs"/>
                      </a:endParaRPr>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91DA"/>
                    </a:solidFill>
                  </a:tcPr>
                </a:tc>
                <a:tc>
                  <a:txBody>
                    <a:bodyPr/>
                    <a:lstStyle/>
                    <a:p>
                      <a:pPr algn="l"/>
                      <a:r>
                        <a:rPr lang="en-GB" sz="1500" kern="1200" dirty="0">
                          <a:solidFill>
                            <a:schemeClr val="bg1"/>
                          </a:solidFill>
                          <a:latin typeface="+mn-lt"/>
                          <a:ea typeface="+mn-ea"/>
                          <a:cs typeface="+mn-cs"/>
                        </a:rPr>
                        <a:t>Attendees</a:t>
                      </a:r>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tc>
                  <a:txBody>
                    <a:bodyPr/>
                    <a:lstStyle/>
                    <a:p>
                      <a:pPr algn="l"/>
                      <a:endParaRPr lang="en-GB" sz="1500" kern="1200" dirty="0">
                        <a:solidFill>
                          <a:schemeClr val="bg1"/>
                        </a:solidFill>
                        <a:latin typeface="+mn-lt"/>
                        <a:ea typeface="+mn-ea"/>
                        <a:cs typeface="+mn-cs"/>
                      </a:endParaRPr>
                    </a:p>
                  </a:txBody>
                  <a:tcPr marL="54610" marR="54610" marT="54610" marB="54610">
                    <a:lnL w="6350" cap="flat" cmpd="sng" algn="ctr">
                      <a:solidFill>
                        <a:schemeClr val="accent1"/>
                      </a:solid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0091DA"/>
                    </a:solidFill>
                  </a:tcPr>
                </a:tc>
                <a:extLst>
                  <a:ext uri="{0D108BD9-81ED-4DB2-BD59-A6C34878D82A}">
                    <a16:rowId xmlns:a16="http://schemas.microsoft.com/office/drawing/2014/main" val="10000"/>
                  </a:ext>
                </a:extLst>
              </a:tr>
              <a:tr h="856958">
                <a:tc gridSpan="3">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dk1"/>
                          </a:solidFill>
                          <a:latin typeface="+mn-lt"/>
                          <a:ea typeface="+mn-ea"/>
                          <a:cs typeface="+mn-cs"/>
                        </a:rPr>
                        <a:t>Minutes from previous meeting</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dk1"/>
                          </a:solidFill>
                          <a:latin typeface="+mn-lt"/>
                          <a:ea typeface="+mn-ea"/>
                          <a:cs typeface="+mn-cs"/>
                        </a:rPr>
                        <a:t>Strategic context</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dk1"/>
                          </a:solidFill>
                          <a:latin typeface="+mn-lt"/>
                          <a:ea typeface="+mn-ea"/>
                          <a:cs typeface="+mn-cs"/>
                        </a:rPr>
                        <a:t>Voice from the floor’ and operational update </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dk1"/>
                          </a:solidFill>
                          <a:latin typeface="+mn-lt"/>
                          <a:ea typeface="+mn-ea"/>
                          <a:cs typeface="+mn-cs"/>
                        </a:rPr>
                        <a:t>Photographs to illustrate fixes</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dk1"/>
                          </a:solidFill>
                          <a:latin typeface="+mn-lt"/>
                          <a:ea typeface="+mn-ea"/>
                          <a:cs typeface="+mn-cs"/>
                        </a:rPr>
                        <a:t>Fix Improve Change focused updates and priorities for work</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dk1"/>
                          </a:solidFill>
                          <a:latin typeface="+mn-lt"/>
                          <a:ea typeface="+mn-ea"/>
                          <a:cs typeface="+mn-cs"/>
                        </a:rPr>
                        <a:t>Key decisions and updates from expert groups</a:t>
                      </a:r>
                    </a:p>
                  </a:txBody>
                  <a:tcPr marL="54610" marR="54610" marT="54610" marB="54610">
                    <a:lnL w="12700" cap="flat" cmpd="sng" algn="ctr">
                      <a:solidFill>
                        <a:srgbClr val="0091DA"/>
                      </a:solid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500" kern="1200" dirty="0">
                        <a:solidFill>
                          <a:schemeClr val="tx1"/>
                        </a:solidFill>
                        <a:latin typeface="+mn-lt"/>
                        <a:ea typeface="+mn-ea"/>
                        <a:cs typeface="+mn-cs"/>
                      </a:endParaRPr>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Chaired by Deputy Clinical 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Leads and team members of all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Executives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Content and secretariat supported by Quality &amp; Learning</a:t>
                      </a:r>
                    </a:p>
                  </a:txBody>
                  <a:tcPr marL="54610" marR="54610" marT="54610" marB="54610">
                    <a:lnL w="12700" cap="flat" cmpd="sng" algn="ctr">
                      <a:solidFill>
                        <a:srgbClr val="0091DA"/>
                      </a:solid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500" kern="1200" dirty="0">
                        <a:solidFill>
                          <a:schemeClr val="tx1"/>
                        </a:solidFill>
                        <a:latin typeface="+mn-lt"/>
                        <a:ea typeface="+mn-ea"/>
                        <a:cs typeface="+mn-cs"/>
                      </a:endParaRPr>
                    </a:p>
                  </a:txBody>
                  <a:tcPr marL="54610" marR="54610" marT="54610" marB="54610">
                    <a:lnL w="635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500" kern="1200" baseline="0" dirty="0">
                        <a:solidFill>
                          <a:schemeClr val="tx1"/>
                        </a:solidFill>
                        <a:latin typeface="+mn-lt"/>
                        <a:ea typeface="+mn-ea"/>
                        <a:cs typeface="+mn-cs"/>
                      </a:endParaRPr>
                    </a:p>
                  </a:txBody>
                  <a:tcPr marL="54610" marR="54610" marT="54610" marB="54610">
                    <a:lnL w="12700" cap="flat" cmpd="sng" algn="ctr">
                      <a:solidFill>
                        <a:srgbClr val="0091DA"/>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500" kern="1200" dirty="0">
                        <a:solidFill>
                          <a:schemeClr val="tx1"/>
                        </a:solidFill>
                        <a:latin typeface="+mn-lt"/>
                        <a:ea typeface="+mn-ea"/>
                        <a:cs typeface="+mn-cs"/>
                      </a:endParaRPr>
                    </a:p>
                  </a:txBody>
                  <a:tcPr marL="54610" marR="54610" marT="54610" marB="54610">
                    <a:lnL w="635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500" kern="1200" dirty="0">
                        <a:solidFill>
                          <a:schemeClr val="tx1"/>
                        </a:solidFill>
                        <a:latin typeface="+mn-lt"/>
                        <a:ea typeface="+mn-ea"/>
                        <a:cs typeface="+mn-cs"/>
                      </a:endParaRPr>
                    </a:p>
                  </a:txBody>
                  <a:tcPr marL="54610" marR="54610" marT="54610" marB="54610">
                    <a:lnL w="6350" cap="flat" cmpd="sng" algn="ctr">
                      <a:no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0002"/>
                  </a:ext>
                </a:extLst>
              </a:tr>
            </a:tbl>
          </a:graphicData>
        </a:graphic>
      </p:graphicFrame>
      <p:graphicFrame>
        <p:nvGraphicFramePr>
          <p:cNvPr id="427" name="Table 426"/>
          <p:cNvGraphicFramePr>
            <a:graphicFrameLocks noGrp="1"/>
          </p:cNvGraphicFramePr>
          <p:nvPr>
            <p:extLst>
              <p:ext uri="{D42A27DB-BD31-4B8C-83A1-F6EECF244321}">
                <p14:modId xmlns:p14="http://schemas.microsoft.com/office/powerpoint/2010/main" val="729507394"/>
              </p:ext>
            </p:extLst>
          </p:nvPr>
        </p:nvGraphicFramePr>
        <p:xfrm>
          <a:off x="252238" y="5538428"/>
          <a:ext cx="8633183" cy="1021151"/>
        </p:xfrm>
        <a:graphic>
          <a:graphicData uri="http://schemas.openxmlformats.org/drawingml/2006/table">
            <a:tbl>
              <a:tblPr firstRow="1" bandRow="1">
                <a:tableStyleId>{5C22544A-7EE6-4342-B048-85BDC9FD1C3A}</a:tableStyleId>
              </a:tblPr>
              <a:tblGrid>
                <a:gridCol w="8633183">
                  <a:extLst>
                    <a:ext uri="{9D8B030D-6E8A-4147-A177-3AD203B41FA5}">
                      <a16:colId xmlns:a16="http://schemas.microsoft.com/office/drawing/2014/main" val="20000"/>
                    </a:ext>
                  </a:extLst>
                </a:gridCol>
              </a:tblGrid>
              <a:tr h="251962">
                <a:tc>
                  <a:txBody>
                    <a:bodyPr/>
                    <a:lstStyle/>
                    <a:p>
                      <a:pPr algn="l"/>
                      <a:r>
                        <a:rPr lang="en-GB" sz="1500" kern="1200" dirty="0">
                          <a:solidFill>
                            <a:schemeClr val="bg1"/>
                          </a:solidFill>
                          <a:latin typeface="+mn-lt"/>
                          <a:ea typeface="+mn-ea"/>
                          <a:cs typeface="+mn-cs"/>
                        </a:rPr>
                        <a:t>Inputs</a:t>
                      </a:r>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extLst>
                  <a:ext uri="{0D108BD9-81ED-4DB2-BD59-A6C34878D82A}">
                    <a16:rowId xmlns:a16="http://schemas.microsoft.com/office/drawing/2014/main" val="10000"/>
                  </a:ext>
                </a:extLst>
              </a:tr>
              <a:tr h="683331">
                <a:tc>
                  <a:txBody>
                    <a:bodyPr/>
                    <a:lstStyle/>
                    <a:p>
                      <a:pPr marL="0" lvl="1" indent="0" algn="l" defTabSz="914400" rtl="0" eaLnBrk="1" latinLnBrk="0" hangingPunct="1">
                        <a:buFont typeface="Arial" panose="020B0604020202020204" pitchFamily="34" charset="0"/>
                        <a:buNone/>
                      </a:pPr>
                      <a:r>
                        <a:rPr lang="en-GB" sz="1200" kern="1200" baseline="0" dirty="0">
                          <a:solidFill>
                            <a:schemeClr val="dk1"/>
                          </a:solidFill>
                          <a:latin typeface="+mn-lt"/>
                          <a:ea typeface="+mn-ea"/>
                          <a:cs typeface="+mn-cs"/>
                        </a:rPr>
                        <a:t>Voice from the floor, BLC insights, relevant Datix, clinical and operational metrics, audits, updates from expert groups, committees and forums, executive updates on strategic context, images from the hospital depicting fixes, improvements, changes</a:t>
                      </a:r>
                    </a:p>
                  </a:txBody>
                  <a:tcPr marL="54610" marR="54610" marT="54610" marB="54610">
                    <a:lnL w="6350" cap="flat" cmpd="sng" algn="ctr">
                      <a:solidFill>
                        <a:schemeClr val="accent1"/>
                      </a:solidFill>
                      <a:prstDash val="solid"/>
                      <a:round/>
                      <a:headEnd type="none" w="med" len="med"/>
                      <a:tailEnd type="none" w="med" len="med"/>
                    </a:lnL>
                    <a:lnR w="12700" cap="flat" cmpd="sng" algn="ctr">
                      <a:solidFill>
                        <a:srgbClr val="0091DA"/>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429" name="Table 428"/>
          <p:cNvGraphicFramePr>
            <a:graphicFrameLocks noGrp="1"/>
          </p:cNvGraphicFramePr>
          <p:nvPr>
            <p:extLst>
              <p:ext uri="{D42A27DB-BD31-4B8C-83A1-F6EECF244321}">
                <p14:modId xmlns:p14="http://schemas.microsoft.com/office/powerpoint/2010/main" val="3958887498"/>
              </p:ext>
            </p:extLst>
          </p:nvPr>
        </p:nvGraphicFramePr>
        <p:xfrm>
          <a:off x="250825" y="1298104"/>
          <a:ext cx="8642350" cy="2641600"/>
        </p:xfrm>
        <a:graphic>
          <a:graphicData uri="http://schemas.openxmlformats.org/drawingml/2006/table">
            <a:tbl>
              <a:tblPr firstRow="1" bandRow="1">
                <a:tableStyleId>{5C22544A-7EE6-4342-B048-85BDC9FD1C3A}</a:tableStyleId>
              </a:tblPr>
              <a:tblGrid>
                <a:gridCol w="7218379">
                  <a:extLst>
                    <a:ext uri="{9D8B030D-6E8A-4147-A177-3AD203B41FA5}">
                      <a16:colId xmlns:a16="http://schemas.microsoft.com/office/drawing/2014/main" val="20000"/>
                    </a:ext>
                  </a:extLst>
                </a:gridCol>
                <a:gridCol w="1423971">
                  <a:extLst>
                    <a:ext uri="{9D8B030D-6E8A-4147-A177-3AD203B41FA5}">
                      <a16:colId xmlns:a16="http://schemas.microsoft.com/office/drawing/2014/main" val="20001"/>
                    </a:ext>
                  </a:extLst>
                </a:gridCol>
              </a:tblGrid>
              <a:tr h="293781">
                <a:tc gridSpan="2">
                  <a:txBody>
                    <a:bodyPr/>
                    <a:lstStyle/>
                    <a:p>
                      <a:r>
                        <a:rPr lang="en-GB" sz="1500" b="1" dirty="0"/>
                        <a:t>Purpose of the meeting</a:t>
                      </a:r>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0091DA"/>
                    </a:solidFill>
                  </a:tcPr>
                </a:tc>
                <a:tc hMerge="1">
                  <a:txBody>
                    <a:bodyPr/>
                    <a:lstStyle/>
                    <a:p>
                      <a:endParaRPr lang="en-GB"/>
                    </a:p>
                  </a:txBody>
                  <a:tcPr/>
                </a:tc>
                <a:extLst>
                  <a:ext uri="{0D108BD9-81ED-4DB2-BD59-A6C34878D82A}">
                    <a16:rowId xmlns:a16="http://schemas.microsoft.com/office/drawing/2014/main" val="10000"/>
                  </a:ext>
                </a:extLst>
              </a:tr>
              <a:tr h="2236806">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a:t>Identify opportunities to clinical and operationally innovate and fi</a:t>
                      </a:r>
                      <a:r>
                        <a:rPr lang="en-GB" sz="1200" dirty="0"/>
                        <a:t>nd</a:t>
                      </a:r>
                      <a:r>
                        <a:rPr lang="en-GB" sz="1200" baseline="0" dirty="0"/>
                        <a:t> better ways of doing what we already do</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a:t>Present a range of insights from the clinical area, clinical and operational metrics, bedside learning coordinators, staff ImproveWell app, audits, relevant incidents and other sources to learn from and inform what to prioritise</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a:t>To provide all staff the opportunity to highlight issues, seek assistance, and reflect on learning from fixes, improvements and changes that are new, underway and complete</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Obtain </a:t>
                      </a:r>
                      <a:r>
                        <a:rPr lang="en-GB" sz="1200" baseline="0" dirty="0"/>
                        <a:t>assurance that key clinical priorities are being addressed by working and expert groups and provide a forum for oversight and enable decisions to be challenged</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a:t>Provide updates on the strategic context in which the hospital operates and key operational issues</a:t>
                      </a:r>
                      <a:endParaRPr lang="en-GB" sz="1200" dirty="0"/>
                    </a:p>
                    <a:p>
                      <a:pPr marL="285750" lvl="1" indent="-285750">
                        <a:buFont typeface="Arial" panose="020B0604020202020204" pitchFamily="34" charset="0"/>
                        <a:buChar char="•"/>
                      </a:pPr>
                      <a:r>
                        <a:rPr lang="en-GB" sz="1200" baseline="0" dirty="0"/>
                        <a:t>Decide the three key messages to be conveyed to all a staff across the organisation</a:t>
                      </a:r>
                    </a:p>
                    <a:p>
                      <a:pPr marL="285750" lvl="1" indent="-285750">
                        <a:buFont typeface="Arial" panose="020B0604020202020204" pitchFamily="34" charset="0"/>
                        <a:buChar char="•"/>
                      </a:pPr>
                      <a:endParaRPr lang="en-GB" sz="1200" dirty="0"/>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lvl="1" indent="0">
                        <a:buFont typeface="Arial" panose="020B0604020202020204" pitchFamily="34" charset="0"/>
                        <a:buNone/>
                      </a:pPr>
                      <a:endParaRPr lang="en-GB" sz="1500" dirty="0"/>
                    </a:p>
                  </a:txBody>
                  <a:tcPr marL="54610" marR="54610" marT="54610" marB="5461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30" name="Group 4"/>
          <p:cNvGrpSpPr>
            <a:grpSpLocks noChangeAspect="1"/>
          </p:cNvGrpSpPr>
          <p:nvPr/>
        </p:nvGrpSpPr>
        <p:grpSpPr bwMode="auto">
          <a:xfrm>
            <a:off x="7718241" y="2788917"/>
            <a:ext cx="844272" cy="1004425"/>
            <a:chOff x="-1768" y="-2566"/>
            <a:chExt cx="9454" cy="9454"/>
          </a:xfrm>
        </p:grpSpPr>
        <p:sp>
          <p:nvSpPr>
            <p:cNvPr id="31" name="AutoShape 3"/>
            <p:cNvSpPr>
              <a:spLocks noChangeAspect="1" noChangeArrowheads="1" noTextEdit="1"/>
            </p:cNvSpPr>
            <p:nvPr/>
          </p:nvSpPr>
          <p:spPr bwMode="auto">
            <a:xfrm>
              <a:off x="-1768" y="-2566"/>
              <a:ext cx="9454" cy="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grpSp>
          <p:nvGrpSpPr>
            <p:cNvPr id="32" name="Group 205"/>
            <p:cNvGrpSpPr>
              <a:grpSpLocks/>
            </p:cNvGrpSpPr>
            <p:nvPr/>
          </p:nvGrpSpPr>
          <p:grpSpPr bwMode="auto">
            <a:xfrm>
              <a:off x="-424" y="-2508"/>
              <a:ext cx="6610" cy="8010"/>
              <a:chOff x="-424" y="-2508"/>
              <a:chExt cx="6610" cy="8010"/>
            </a:xfrm>
          </p:grpSpPr>
          <p:sp>
            <p:nvSpPr>
              <p:cNvPr id="227" name="Oval 6"/>
              <p:cNvSpPr>
                <a:spLocks noChangeArrowheads="1"/>
              </p:cNvSpPr>
              <p:nvPr/>
            </p:nvSpPr>
            <p:spPr bwMode="auto">
              <a:xfrm>
                <a:off x="-424" y="-1111"/>
                <a:ext cx="6610" cy="6613"/>
              </a:xfrm>
              <a:prstGeom prst="ellipse">
                <a:avLst/>
              </a:pr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8" name="Freeform 7"/>
              <p:cNvSpPr>
                <a:spLocks/>
              </p:cNvSpPr>
              <p:nvPr/>
            </p:nvSpPr>
            <p:spPr bwMode="auto">
              <a:xfrm>
                <a:off x="3309" y="3263"/>
                <a:ext cx="1303" cy="1451"/>
              </a:xfrm>
              <a:custGeom>
                <a:avLst/>
                <a:gdLst>
                  <a:gd name="T0" fmla="*/ 1303 w 1303"/>
                  <a:gd name="T1" fmla="*/ 1090 h 1451"/>
                  <a:gd name="T2" fmla="*/ 825 w 1303"/>
                  <a:gd name="T3" fmla="*/ 1451 h 1451"/>
                  <a:gd name="T4" fmla="*/ 0 w 1303"/>
                  <a:gd name="T5" fmla="*/ 362 h 1451"/>
                  <a:gd name="T6" fmla="*/ 478 w 1303"/>
                  <a:gd name="T7" fmla="*/ 0 h 1451"/>
                  <a:gd name="T8" fmla="*/ 1303 w 1303"/>
                  <a:gd name="T9" fmla="*/ 1090 h 1451"/>
                </a:gdLst>
                <a:ahLst/>
                <a:cxnLst>
                  <a:cxn ang="0">
                    <a:pos x="T0" y="T1"/>
                  </a:cxn>
                  <a:cxn ang="0">
                    <a:pos x="T2" y="T3"/>
                  </a:cxn>
                  <a:cxn ang="0">
                    <a:pos x="T4" y="T5"/>
                  </a:cxn>
                  <a:cxn ang="0">
                    <a:pos x="T6" y="T7"/>
                  </a:cxn>
                  <a:cxn ang="0">
                    <a:pos x="T8" y="T9"/>
                  </a:cxn>
                </a:cxnLst>
                <a:rect l="0" t="0" r="r" b="b"/>
                <a:pathLst>
                  <a:path w="1303" h="1451">
                    <a:moveTo>
                      <a:pt x="1303" y="1090"/>
                    </a:moveTo>
                    <a:lnTo>
                      <a:pt x="825" y="1451"/>
                    </a:lnTo>
                    <a:lnTo>
                      <a:pt x="0" y="362"/>
                    </a:lnTo>
                    <a:lnTo>
                      <a:pt x="478" y="0"/>
                    </a:lnTo>
                    <a:lnTo>
                      <a:pt x="1303" y="109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9" name="Freeform 8"/>
              <p:cNvSpPr>
                <a:spLocks/>
              </p:cNvSpPr>
              <p:nvPr/>
            </p:nvSpPr>
            <p:spPr bwMode="auto">
              <a:xfrm>
                <a:off x="3605" y="2764"/>
                <a:ext cx="1666" cy="1726"/>
              </a:xfrm>
              <a:custGeom>
                <a:avLst/>
                <a:gdLst>
                  <a:gd name="T0" fmla="*/ 1666 w 1666"/>
                  <a:gd name="T1" fmla="*/ 1090 h 1726"/>
                  <a:gd name="T2" fmla="*/ 827 w 1666"/>
                  <a:gd name="T3" fmla="*/ 1726 h 1726"/>
                  <a:gd name="T4" fmla="*/ 0 w 1666"/>
                  <a:gd name="T5" fmla="*/ 636 h 1726"/>
                  <a:gd name="T6" fmla="*/ 841 w 1666"/>
                  <a:gd name="T7" fmla="*/ 0 h 1726"/>
                  <a:gd name="T8" fmla="*/ 1666 w 1666"/>
                  <a:gd name="T9" fmla="*/ 1090 h 1726"/>
                </a:gdLst>
                <a:ahLst/>
                <a:cxnLst>
                  <a:cxn ang="0">
                    <a:pos x="T0" y="T1"/>
                  </a:cxn>
                  <a:cxn ang="0">
                    <a:pos x="T2" y="T3"/>
                  </a:cxn>
                  <a:cxn ang="0">
                    <a:pos x="T4" y="T5"/>
                  </a:cxn>
                  <a:cxn ang="0">
                    <a:pos x="T6" y="T7"/>
                  </a:cxn>
                  <a:cxn ang="0">
                    <a:pos x="T8" y="T9"/>
                  </a:cxn>
                </a:cxnLst>
                <a:rect l="0" t="0" r="r" b="b"/>
                <a:pathLst>
                  <a:path w="1666" h="1726">
                    <a:moveTo>
                      <a:pt x="1666" y="1090"/>
                    </a:moveTo>
                    <a:lnTo>
                      <a:pt x="827" y="1726"/>
                    </a:lnTo>
                    <a:lnTo>
                      <a:pt x="0" y="636"/>
                    </a:lnTo>
                    <a:lnTo>
                      <a:pt x="841" y="0"/>
                    </a:lnTo>
                    <a:lnTo>
                      <a:pt x="1666" y="1090"/>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0" name="Freeform 9"/>
              <p:cNvSpPr>
                <a:spLocks/>
              </p:cNvSpPr>
              <p:nvPr/>
            </p:nvSpPr>
            <p:spPr bwMode="auto">
              <a:xfrm>
                <a:off x="2666" y="3473"/>
                <a:ext cx="1667" cy="1728"/>
              </a:xfrm>
              <a:custGeom>
                <a:avLst/>
                <a:gdLst>
                  <a:gd name="T0" fmla="*/ 1667 w 1667"/>
                  <a:gd name="T1" fmla="*/ 1093 h 1728"/>
                  <a:gd name="T2" fmla="*/ 828 w 1667"/>
                  <a:gd name="T3" fmla="*/ 1728 h 1728"/>
                  <a:gd name="T4" fmla="*/ 0 w 1667"/>
                  <a:gd name="T5" fmla="*/ 636 h 1728"/>
                  <a:gd name="T6" fmla="*/ 842 w 1667"/>
                  <a:gd name="T7" fmla="*/ 0 h 1728"/>
                  <a:gd name="T8" fmla="*/ 1667 w 1667"/>
                  <a:gd name="T9" fmla="*/ 1093 h 1728"/>
                </a:gdLst>
                <a:ahLst/>
                <a:cxnLst>
                  <a:cxn ang="0">
                    <a:pos x="T0" y="T1"/>
                  </a:cxn>
                  <a:cxn ang="0">
                    <a:pos x="T2" y="T3"/>
                  </a:cxn>
                  <a:cxn ang="0">
                    <a:pos x="T4" y="T5"/>
                  </a:cxn>
                  <a:cxn ang="0">
                    <a:pos x="T6" y="T7"/>
                  </a:cxn>
                  <a:cxn ang="0">
                    <a:pos x="T8" y="T9"/>
                  </a:cxn>
                </a:cxnLst>
                <a:rect l="0" t="0" r="r" b="b"/>
                <a:pathLst>
                  <a:path w="1667" h="1728">
                    <a:moveTo>
                      <a:pt x="1667" y="1093"/>
                    </a:moveTo>
                    <a:lnTo>
                      <a:pt x="828" y="1728"/>
                    </a:lnTo>
                    <a:lnTo>
                      <a:pt x="0" y="636"/>
                    </a:lnTo>
                    <a:lnTo>
                      <a:pt x="842" y="0"/>
                    </a:lnTo>
                    <a:lnTo>
                      <a:pt x="1667" y="1093"/>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1" name="Freeform 10"/>
              <p:cNvSpPr>
                <a:spLocks/>
              </p:cNvSpPr>
              <p:nvPr/>
            </p:nvSpPr>
            <p:spPr bwMode="auto">
              <a:xfrm>
                <a:off x="3732" y="2842"/>
                <a:ext cx="1468" cy="1539"/>
              </a:xfrm>
              <a:custGeom>
                <a:avLst/>
                <a:gdLst>
                  <a:gd name="T0" fmla="*/ 1468 w 1468"/>
                  <a:gd name="T1" fmla="*/ 1000 h 1539"/>
                  <a:gd name="T2" fmla="*/ 757 w 1468"/>
                  <a:gd name="T3" fmla="*/ 1539 h 1539"/>
                  <a:gd name="T4" fmla="*/ 0 w 1468"/>
                  <a:gd name="T5" fmla="*/ 539 h 1539"/>
                  <a:gd name="T6" fmla="*/ 712 w 1468"/>
                  <a:gd name="T7" fmla="*/ 0 h 1539"/>
                  <a:gd name="T8" fmla="*/ 1468 w 1468"/>
                  <a:gd name="T9" fmla="*/ 1000 h 1539"/>
                </a:gdLst>
                <a:ahLst/>
                <a:cxnLst>
                  <a:cxn ang="0">
                    <a:pos x="T0" y="T1"/>
                  </a:cxn>
                  <a:cxn ang="0">
                    <a:pos x="T2" y="T3"/>
                  </a:cxn>
                  <a:cxn ang="0">
                    <a:pos x="T4" y="T5"/>
                  </a:cxn>
                  <a:cxn ang="0">
                    <a:pos x="T6" y="T7"/>
                  </a:cxn>
                  <a:cxn ang="0">
                    <a:pos x="T8" y="T9"/>
                  </a:cxn>
                </a:cxnLst>
                <a:rect l="0" t="0" r="r" b="b"/>
                <a:pathLst>
                  <a:path w="1468" h="1539">
                    <a:moveTo>
                      <a:pt x="1468" y="1000"/>
                    </a:moveTo>
                    <a:lnTo>
                      <a:pt x="757" y="1539"/>
                    </a:lnTo>
                    <a:lnTo>
                      <a:pt x="0" y="539"/>
                    </a:lnTo>
                    <a:lnTo>
                      <a:pt x="712" y="0"/>
                    </a:lnTo>
                    <a:lnTo>
                      <a:pt x="1468" y="100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2" name="Freeform 11"/>
              <p:cNvSpPr>
                <a:spLocks/>
              </p:cNvSpPr>
              <p:nvPr/>
            </p:nvSpPr>
            <p:spPr bwMode="auto">
              <a:xfrm>
                <a:off x="3711" y="2861"/>
                <a:ext cx="1468" cy="1537"/>
              </a:xfrm>
              <a:custGeom>
                <a:avLst/>
                <a:gdLst>
                  <a:gd name="T0" fmla="*/ 1468 w 1468"/>
                  <a:gd name="T1" fmla="*/ 998 h 1537"/>
                  <a:gd name="T2" fmla="*/ 757 w 1468"/>
                  <a:gd name="T3" fmla="*/ 1537 h 1537"/>
                  <a:gd name="T4" fmla="*/ 0 w 1468"/>
                  <a:gd name="T5" fmla="*/ 537 h 1537"/>
                  <a:gd name="T6" fmla="*/ 712 w 1468"/>
                  <a:gd name="T7" fmla="*/ 0 h 1537"/>
                  <a:gd name="T8" fmla="*/ 1468 w 1468"/>
                  <a:gd name="T9" fmla="*/ 998 h 1537"/>
                </a:gdLst>
                <a:ahLst/>
                <a:cxnLst>
                  <a:cxn ang="0">
                    <a:pos x="T0" y="T1"/>
                  </a:cxn>
                  <a:cxn ang="0">
                    <a:pos x="T2" y="T3"/>
                  </a:cxn>
                  <a:cxn ang="0">
                    <a:pos x="T4" y="T5"/>
                  </a:cxn>
                  <a:cxn ang="0">
                    <a:pos x="T6" y="T7"/>
                  </a:cxn>
                  <a:cxn ang="0">
                    <a:pos x="T8" y="T9"/>
                  </a:cxn>
                </a:cxnLst>
                <a:rect l="0" t="0" r="r" b="b"/>
                <a:pathLst>
                  <a:path w="1468" h="1537">
                    <a:moveTo>
                      <a:pt x="1468" y="998"/>
                    </a:moveTo>
                    <a:lnTo>
                      <a:pt x="757" y="1537"/>
                    </a:lnTo>
                    <a:lnTo>
                      <a:pt x="0" y="537"/>
                    </a:lnTo>
                    <a:lnTo>
                      <a:pt x="712" y="0"/>
                    </a:lnTo>
                    <a:lnTo>
                      <a:pt x="1468" y="9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3" name="Freeform 12"/>
              <p:cNvSpPr>
                <a:spLocks/>
              </p:cNvSpPr>
              <p:nvPr/>
            </p:nvSpPr>
            <p:spPr bwMode="auto">
              <a:xfrm>
                <a:off x="3921" y="3019"/>
                <a:ext cx="528" cy="407"/>
              </a:xfrm>
              <a:custGeom>
                <a:avLst/>
                <a:gdLst>
                  <a:gd name="T0" fmla="*/ 0 w 528"/>
                  <a:gd name="T1" fmla="*/ 386 h 407"/>
                  <a:gd name="T2" fmla="*/ 17 w 528"/>
                  <a:gd name="T3" fmla="*/ 407 h 407"/>
                  <a:gd name="T4" fmla="*/ 528 w 528"/>
                  <a:gd name="T5" fmla="*/ 22 h 407"/>
                  <a:gd name="T6" fmla="*/ 511 w 528"/>
                  <a:gd name="T7" fmla="*/ 0 h 407"/>
                  <a:gd name="T8" fmla="*/ 0 w 528"/>
                  <a:gd name="T9" fmla="*/ 386 h 407"/>
                </a:gdLst>
                <a:ahLst/>
                <a:cxnLst>
                  <a:cxn ang="0">
                    <a:pos x="T0" y="T1"/>
                  </a:cxn>
                  <a:cxn ang="0">
                    <a:pos x="T2" y="T3"/>
                  </a:cxn>
                  <a:cxn ang="0">
                    <a:pos x="T4" y="T5"/>
                  </a:cxn>
                  <a:cxn ang="0">
                    <a:pos x="T6" y="T7"/>
                  </a:cxn>
                  <a:cxn ang="0">
                    <a:pos x="T8" y="T9"/>
                  </a:cxn>
                </a:cxnLst>
                <a:rect l="0" t="0" r="r" b="b"/>
                <a:pathLst>
                  <a:path w="528" h="407">
                    <a:moveTo>
                      <a:pt x="0" y="386"/>
                    </a:moveTo>
                    <a:lnTo>
                      <a:pt x="17" y="407"/>
                    </a:lnTo>
                    <a:lnTo>
                      <a:pt x="528" y="22"/>
                    </a:lnTo>
                    <a:lnTo>
                      <a:pt x="511"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4" name="Freeform 13"/>
              <p:cNvSpPr>
                <a:spLocks/>
              </p:cNvSpPr>
              <p:nvPr/>
            </p:nvSpPr>
            <p:spPr bwMode="auto">
              <a:xfrm>
                <a:off x="3962" y="3071"/>
                <a:ext cx="527" cy="409"/>
              </a:xfrm>
              <a:custGeom>
                <a:avLst/>
                <a:gdLst>
                  <a:gd name="T0" fmla="*/ 0 w 527"/>
                  <a:gd name="T1" fmla="*/ 386 h 409"/>
                  <a:gd name="T2" fmla="*/ 16 w 527"/>
                  <a:gd name="T3" fmla="*/ 409 h 409"/>
                  <a:gd name="T4" fmla="*/ 527 w 527"/>
                  <a:gd name="T5" fmla="*/ 24 h 409"/>
                  <a:gd name="T6" fmla="*/ 510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6" y="409"/>
                    </a:lnTo>
                    <a:lnTo>
                      <a:pt x="527" y="24"/>
                    </a:lnTo>
                    <a:lnTo>
                      <a:pt x="510"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5" name="Freeform 14"/>
              <p:cNvSpPr>
                <a:spLocks/>
              </p:cNvSpPr>
              <p:nvPr/>
            </p:nvSpPr>
            <p:spPr bwMode="auto">
              <a:xfrm>
                <a:off x="3999" y="3121"/>
                <a:ext cx="528" cy="409"/>
              </a:xfrm>
              <a:custGeom>
                <a:avLst/>
                <a:gdLst>
                  <a:gd name="T0" fmla="*/ 0 w 528"/>
                  <a:gd name="T1" fmla="*/ 385 h 409"/>
                  <a:gd name="T2" fmla="*/ 17 w 528"/>
                  <a:gd name="T3" fmla="*/ 409 h 409"/>
                  <a:gd name="T4" fmla="*/ 528 w 528"/>
                  <a:gd name="T5" fmla="*/ 21 h 409"/>
                  <a:gd name="T6" fmla="*/ 509 w 528"/>
                  <a:gd name="T7" fmla="*/ 0 h 409"/>
                  <a:gd name="T8" fmla="*/ 0 w 528"/>
                  <a:gd name="T9" fmla="*/ 385 h 409"/>
                </a:gdLst>
                <a:ahLst/>
                <a:cxnLst>
                  <a:cxn ang="0">
                    <a:pos x="T0" y="T1"/>
                  </a:cxn>
                  <a:cxn ang="0">
                    <a:pos x="T2" y="T3"/>
                  </a:cxn>
                  <a:cxn ang="0">
                    <a:pos x="T4" y="T5"/>
                  </a:cxn>
                  <a:cxn ang="0">
                    <a:pos x="T6" y="T7"/>
                  </a:cxn>
                  <a:cxn ang="0">
                    <a:pos x="T8" y="T9"/>
                  </a:cxn>
                </a:cxnLst>
                <a:rect l="0" t="0" r="r" b="b"/>
                <a:pathLst>
                  <a:path w="528" h="409">
                    <a:moveTo>
                      <a:pt x="0" y="385"/>
                    </a:moveTo>
                    <a:lnTo>
                      <a:pt x="17" y="409"/>
                    </a:lnTo>
                    <a:lnTo>
                      <a:pt x="528" y="21"/>
                    </a:lnTo>
                    <a:lnTo>
                      <a:pt x="509"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6" name="Freeform 15"/>
              <p:cNvSpPr>
                <a:spLocks/>
              </p:cNvSpPr>
              <p:nvPr/>
            </p:nvSpPr>
            <p:spPr bwMode="auto">
              <a:xfrm>
                <a:off x="4040" y="3175"/>
                <a:ext cx="527" cy="407"/>
              </a:xfrm>
              <a:custGeom>
                <a:avLst/>
                <a:gdLst>
                  <a:gd name="T0" fmla="*/ 0 w 527"/>
                  <a:gd name="T1" fmla="*/ 386 h 407"/>
                  <a:gd name="T2" fmla="*/ 16 w 527"/>
                  <a:gd name="T3" fmla="*/ 407 h 407"/>
                  <a:gd name="T4" fmla="*/ 527 w 527"/>
                  <a:gd name="T5" fmla="*/ 22 h 407"/>
                  <a:gd name="T6" fmla="*/ 508 w 527"/>
                  <a:gd name="T7" fmla="*/ 0 h 407"/>
                  <a:gd name="T8" fmla="*/ 0 w 527"/>
                  <a:gd name="T9" fmla="*/ 386 h 407"/>
                </a:gdLst>
                <a:ahLst/>
                <a:cxnLst>
                  <a:cxn ang="0">
                    <a:pos x="T0" y="T1"/>
                  </a:cxn>
                  <a:cxn ang="0">
                    <a:pos x="T2" y="T3"/>
                  </a:cxn>
                  <a:cxn ang="0">
                    <a:pos x="T4" y="T5"/>
                  </a:cxn>
                  <a:cxn ang="0">
                    <a:pos x="T6" y="T7"/>
                  </a:cxn>
                  <a:cxn ang="0">
                    <a:pos x="T8" y="T9"/>
                  </a:cxn>
                </a:cxnLst>
                <a:rect l="0" t="0" r="r" b="b"/>
                <a:pathLst>
                  <a:path w="527" h="407">
                    <a:moveTo>
                      <a:pt x="0" y="386"/>
                    </a:moveTo>
                    <a:lnTo>
                      <a:pt x="16" y="407"/>
                    </a:lnTo>
                    <a:lnTo>
                      <a:pt x="527" y="22"/>
                    </a:lnTo>
                    <a:lnTo>
                      <a:pt x="508"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7" name="Freeform 16"/>
              <p:cNvSpPr>
                <a:spLocks/>
              </p:cNvSpPr>
              <p:nvPr/>
            </p:nvSpPr>
            <p:spPr bwMode="auto">
              <a:xfrm>
                <a:off x="4080" y="3227"/>
                <a:ext cx="525" cy="409"/>
              </a:xfrm>
              <a:custGeom>
                <a:avLst/>
                <a:gdLst>
                  <a:gd name="T0" fmla="*/ 0 w 525"/>
                  <a:gd name="T1" fmla="*/ 386 h 409"/>
                  <a:gd name="T2" fmla="*/ 16 w 525"/>
                  <a:gd name="T3" fmla="*/ 409 h 409"/>
                  <a:gd name="T4" fmla="*/ 525 w 525"/>
                  <a:gd name="T5" fmla="*/ 22 h 409"/>
                  <a:gd name="T6" fmla="*/ 508 w 525"/>
                  <a:gd name="T7" fmla="*/ 0 h 409"/>
                  <a:gd name="T8" fmla="*/ 0 w 525"/>
                  <a:gd name="T9" fmla="*/ 386 h 409"/>
                </a:gdLst>
                <a:ahLst/>
                <a:cxnLst>
                  <a:cxn ang="0">
                    <a:pos x="T0" y="T1"/>
                  </a:cxn>
                  <a:cxn ang="0">
                    <a:pos x="T2" y="T3"/>
                  </a:cxn>
                  <a:cxn ang="0">
                    <a:pos x="T4" y="T5"/>
                  </a:cxn>
                  <a:cxn ang="0">
                    <a:pos x="T6" y="T7"/>
                  </a:cxn>
                  <a:cxn ang="0">
                    <a:pos x="T8" y="T9"/>
                  </a:cxn>
                </a:cxnLst>
                <a:rect l="0" t="0" r="r" b="b"/>
                <a:pathLst>
                  <a:path w="525" h="409">
                    <a:moveTo>
                      <a:pt x="0" y="386"/>
                    </a:moveTo>
                    <a:lnTo>
                      <a:pt x="16" y="409"/>
                    </a:lnTo>
                    <a:lnTo>
                      <a:pt x="525" y="22"/>
                    </a:lnTo>
                    <a:lnTo>
                      <a:pt x="508"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8" name="Freeform 17"/>
              <p:cNvSpPr>
                <a:spLocks/>
              </p:cNvSpPr>
              <p:nvPr/>
            </p:nvSpPr>
            <p:spPr bwMode="auto">
              <a:xfrm>
                <a:off x="4118" y="3279"/>
                <a:ext cx="527" cy="409"/>
              </a:xfrm>
              <a:custGeom>
                <a:avLst/>
                <a:gdLst>
                  <a:gd name="T0" fmla="*/ 0 w 527"/>
                  <a:gd name="T1" fmla="*/ 388 h 409"/>
                  <a:gd name="T2" fmla="*/ 19 w 527"/>
                  <a:gd name="T3" fmla="*/ 409 h 409"/>
                  <a:gd name="T4" fmla="*/ 527 w 527"/>
                  <a:gd name="T5" fmla="*/ 24 h 409"/>
                  <a:gd name="T6" fmla="*/ 510 w 527"/>
                  <a:gd name="T7" fmla="*/ 0 h 409"/>
                  <a:gd name="T8" fmla="*/ 0 w 527"/>
                  <a:gd name="T9" fmla="*/ 388 h 409"/>
                </a:gdLst>
                <a:ahLst/>
                <a:cxnLst>
                  <a:cxn ang="0">
                    <a:pos x="T0" y="T1"/>
                  </a:cxn>
                  <a:cxn ang="0">
                    <a:pos x="T2" y="T3"/>
                  </a:cxn>
                  <a:cxn ang="0">
                    <a:pos x="T4" y="T5"/>
                  </a:cxn>
                  <a:cxn ang="0">
                    <a:pos x="T6" y="T7"/>
                  </a:cxn>
                  <a:cxn ang="0">
                    <a:pos x="T8" y="T9"/>
                  </a:cxn>
                </a:cxnLst>
                <a:rect l="0" t="0" r="r" b="b"/>
                <a:pathLst>
                  <a:path w="527" h="409">
                    <a:moveTo>
                      <a:pt x="0" y="388"/>
                    </a:moveTo>
                    <a:lnTo>
                      <a:pt x="19" y="409"/>
                    </a:lnTo>
                    <a:lnTo>
                      <a:pt x="527" y="24"/>
                    </a:lnTo>
                    <a:lnTo>
                      <a:pt x="510"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39" name="Freeform 18"/>
              <p:cNvSpPr>
                <a:spLocks/>
              </p:cNvSpPr>
              <p:nvPr/>
            </p:nvSpPr>
            <p:spPr bwMode="auto">
              <a:xfrm>
                <a:off x="4155" y="3329"/>
                <a:ext cx="528" cy="409"/>
              </a:xfrm>
              <a:custGeom>
                <a:avLst/>
                <a:gdLst>
                  <a:gd name="T0" fmla="*/ 0 w 528"/>
                  <a:gd name="T1" fmla="*/ 388 h 409"/>
                  <a:gd name="T2" fmla="*/ 17 w 528"/>
                  <a:gd name="T3" fmla="*/ 409 h 409"/>
                  <a:gd name="T4" fmla="*/ 528 w 528"/>
                  <a:gd name="T5" fmla="*/ 24 h 409"/>
                  <a:gd name="T6" fmla="*/ 511 w 528"/>
                  <a:gd name="T7" fmla="*/ 0 h 409"/>
                  <a:gd name="T8" fmla="*/ 0 w 528"/>
                  <a:gd name="T9" fmla="*/ 388 h 409"/>
                </a:gdLst>
                <a:ahLst/>
                <a:cxnLst>
                  <a:cxn ang="0">
                    <a:pos x="T0" y="T1"/>
                  </a:cxn>
                  <a:cxn ang="0">
                    <a:pos x="T2" y="T3"/>
                  </a:cxn>
                  <a:cxn ang="0">
                    <a:pos x="T4" y="T5"/>
                  </a:cxn>
                  <a:cxn ang="0">
                    <a:pos x="T6" y="T7"/>
                  </a:cxn>
                  <a:cxn ang="0">
                    <a:pos x="T8" y="T9"/>
                  </a:cxn>
                </a:cxnLst>
                <a:rect l="0" t="0" r="r" b="b"/>
                <a:pathLst>
                  <a:path w="528" h="409">
                    <a:moveTo>
                      <a:pt x="0" y="388"/>
                    </a:moveTo>
                    <a:lnTo>
                      <a:pt x="17" y="409"/>
                    </a:lnTo>
                    <a:lnTo>
                      <a:pt x="528" y="24"/>
                    </a:lnTo>
                    <a:lnTo>
                      <a:pt x="511"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0" name="Freeform 19"/>
              <p:cNvSpPr>
                <a:spLocks/>
              </p:cNvSpPr>
              <p:nvPr/>
            </p:nvSpPr>
            <p:spPr bwMode="auto">
              <a:xfrm>
                <a:off x="4196" y="3383"/>
                <a:ext cx="527" cy="409"/>
              </a:xfrm>
              <a:custGeom>
                <a:avLst/>
                <a:gdLst>
                  <a:gd name="T0" fmla="*/ 0 w 527"/>
                  <a:gd name="T1" fmla="*/ 386 h 409"/>
                  <a:gd name="T2" fmla="*/ 19 w 527"/>
                  <a:gd name="T3" fmla="*/ 409 h 409"/>
                  <a:gd name="T4" fmla="*/ 527 w 527"/>
                  <a:gd name="T5" fmla="*/ 22 h 409"/>
                  <a:gd name="T6" fmla="*/ 510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9" y="409"/>
                    </a:lnTo>
                    <a:lnTo>
                      <a:pt x="527" y="22"/>
                    </a:lnTo>
                    <a:lnTo>
                      <a:pt x="510"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1" name="Freeform 20"/>
              <p:cNvSpPr>
                <a:spLocks/>
              </p:cNvSpPr>
              <p:nvPr/>
            </p:nvSpPr>
            <p:spPr bwMode="auto">
              <a:xfrm>
                <a:off x="4236" y="3435"/>
                <a:ext cx="527" cy="409"/>
              </a:xfrm>
              <a:custGeom>
                <a:avLst/>
                <a:gdLst>
                  <a:gd name="T0" fmla="*/ 0 w 527"/>
                  <a:gd name="T1" fmla="*/ 386 h 409"/>
                  <a:gd name="T2" fmla="*/ 16 w 527"/>
                  <a:gd name="T3" fmla="*/ 409 h 409"/>
                  <a:gd name="T4" fmla="*/ 527 w 527"/>
                  <a:gd name="T5" fmla="*/ 22 h 409"/>
                  <a:gd name="T6" fmla="*/ 510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6" y="409"/>
                    </a:lnTo>
                    <a:lnTo>
                      <a:pt x="527" y="22"/>
                    </a:lnTo>
                    <a:lnTo>
                      <a:pt x="510"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2" name="Freeform 21"/>
              <p:cNvSpPr>
                <a:spLocks/>
              </p:cNvSpPr>
              <p:nvPr/>
            </p:nvSpPr>
            <p:spPr bwMode="auto">
              <a:xfrm>
                <a:off x="4276" y="3487"/>
                <a:ext cx="527" cy="409"/>
              </a:xfrm>
              <a:custGeom>
                <a:avLst/>
                <a:gdLst>
                  <a:gd name="T0" fmla="*/ 0 w 527"/>
                  <a:gd name="T1" fmla="*/ 388 h 409"/>
                  <a:gd name="T2" fmla="*/ 17 w 527"/>
                  <a:gd name="T3" fmla="*/ 409 h 409"/>
                  <a:gd name="T4" fmla="*/ 527 w 527"/>
                  <a:gd name="T5" fmla="*/ 24 h 409"/>
                  <a:gd name="T6" fmla="*/ 511 w 527"/>
                  <a:gd name="T7" fmla="*/ 0 h 409"/>
                  <a:gd name="T8" fmla="*/ 0 w 527"/>
                  <a:gd name="T9" fmla="*/ 388 h 409"/>
                </a:gdLst>
                <a:ahLst/>
                <a:cxnLst>
                  <a:cxn ang="0">
                    <a:pos x="T0" y="T1"/>
                  </a:cxn>
                  <a:cxn ang="0">
                    <a:pos x="T2" y="T3"/>
                  </a:cxn>
                  <a:cxn ang="0">
                    <a:pos x="T4" y="T5"/>
                  </a:cxn>
                  <a:cxn ang="0">
                    <a:pos x="T6" y="T7"/>
                  </a:cxn>
                  <a:cxn ang="0">
                    <a:pos x="T8" y="T9"/>
                  </a:cxn>
                </a:cxnLst>
                <a:rect l="0" t="0" r="r" b="b"/>
                <a:pathLst>
                  <a:path w="527" h="409">
                    <a:moveTo>
                      <a:pt x="0" y="388"/>
                    </a:moveTo>
                    <a:lnTo>
                      <a:pt x="17" y="409"/>
                    </a:lnTo>
                    <a:lnTo>
                      <a:pt x="527" y="24"/>
                    </a:lnTo>
                    <a:lnTo>
                      <a:pt x="511"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3" name="Freeform 22"/>
              <p:cNvSpPr>
                <a:spLocks/>
              </p:cNvSpPr>
              <p:nvPr/>
            </p:nvSpPr>
            <p:spPr bwMode="auto">
              <a:xfrm>
                <a:off x="4314" y="3537"/>
                <a:ext cx="527" cy="409"/>
              </a:xfrm>
              <a:custGeom>
                <a:avLst/>
                <a:gdLst>
                  <a:gd name="T0" fmla="*/ 0 w 527"/>
                  <a:gd name="T1" fmla="*/ 388 h 409"/>
                  <a:gd name="T2" fmla="*/ 16 w 527"/>
                  <a:gd name="T3" fmla="*/ 409 h 409"/>
                  <a:gd name="T4" fmla="*/ 527 w 527"/>
                  <a:gd name="T5" fmla="*/ 24 h 409"/>
                  <a:gd name="T6" fmla="*/ 511 w 527"/>
                  <a:gd name="T7" fmla="*/ 0 h 409"/>
                  <a:gd name="T8" fmla="*/ 0 w 527"/>
                  <a:gd name="T9" fmla="*/ 388 h 409"/>
                </a:gdLst>
                <a:ahLst/>
                <a:cxnLst>
                  <a:cxn ang="0">
                    <a:pos x="T0" y="T1"/>
                  </a:cxn>
                  <a:cxn ang="0">
                    <a:pos x="T2" y="T3"/>
                  </a:cxn>
                  <a:cxn ang="0">
                    <a:pos x="T4" y="T5"/>
                  </a:cxn>
                  <a:cxn ang="0">
                    <a:pos x="T6" y="T7"/>
                  </a:cxn>
                  <a:cxn ang="0">
                    <a:pos x="T8" y="T9"/>
                  </a:cxn>
                </a:cxnLst>
                <a:rect l="0" t="0" r="r" b="b"/>
                <a:pathLst>
                  <a:path w="527" h="409">
                    <a:moveTo>
                      <a:pt x="0" y="388"/>
                    </a:moveTo>
                    <a:lnTo>
                      <a:pt x="16" y="409"/>
                    </a:lnTo>
                    <a:lnTo>
                      <a:pt x="527" y="24"/>
                    </a:lnTo>
                    <a:lnTo>
                      <a:pt x="511" y="0"/>
                    </a:lnTo>
                    <a:lnTo>
                      <a:pt x="0" y="388"/>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4" name="Freeform 23"/>
              <p:cNvSpPr>
                <a:spLocks/>
              </p:cNvSpPr>
              <p:nvPr/>
            </p:nvSpPr>
            <p:spPr bwMode="auto">
              <a:xfrm>
                <a:off x="4354" y="3591"/>
                <a:ext cx="527" cy="409"/>
              </a:xfrm>
              <a:custGeom>
                <a:avLst/>
                <a:gdLst>
                  <a:gd name="T0" fmla="*/ 0 w 527"/>
                  <a:gd name="T1" fmla="*/ 386 h 409"/>
                  <a:gd name="T2" fmla="*/ 17 w 527"/>
                  <a:gd name="T3" fmla="*/ 409 h 409"/>
                  <a:gd name="T4" fmla="*/ 527 w 527"/>
                  <a:gd name="T5" fmla="*/ 22 h 409"/>
                  <a:gd name="T6" fmla="*/ 511 w 527"/>
                  <a:gd name="T7" fmla="*/ 0 h 409"/>
                  <a:gd name="T8" fmla="*/ 0 w 527"/>
                  <a:gd name="T9" fmla="*/ 386 h 409"/>
                </a:gdLst>
                <a:ahLst/>
                <a:cxnLst>
                  <a:cxn ang="0">
                    <a:pos x="T0" y="T1"/>
                  </a:cxn>
                  <a:cxn ang="0">
                    <a:pos x="T2" y="T3"/>
                  </a:cxn>
                  <a:cxn ang="0">
                    <a:pos x="T4" y="T5"/>
                  </a:cxn>
                  <a:cxn ang="0">
                    <a:pos x="T6" y="T7"/>
                  </a:cxn>
                  <a:cxn ang="0">
                    <a:pos x="T8" y="T9"/>
                  </a:cxn>
                </a:cxnLst>
                <a:rect l="0" t="0" r="r" b="b"/>
                <a:pathLst>
                  <a:path w="527" h="409">
                    <a:moveTo>
                      <a:pt x="0" y="386"/>
                    </a:moveTo>
                    <a:lnTo>
                      <a:pt x="17" y="409"/>
                    </a:lnTo>
                    <a:lnTo>
                      <a:pt x="527" y="22"/>
                    </a:lnTo>
                    <a:lnTo>
                      <a:pt x="511" y="0"/>
                    </a:lnTo>
                    <a:lnTo>
                      <a:pt x="0" y="386"/>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5" name="Freeform 24"/>
              <p:cNvSpPr>
                <a:spLocks/>
              </p:cNvSpPr>
              <p:nvPr/>
            </p:nvSpPr>
            <p:spPr bwMode="auto">
              <a:xfrm>
                <a:off x="4394" y="3644"/>
                <a:ext cx="527" cy="408"/>
              </a:xfrm>
              <a:custGeom>
                <a:avLst/>
                <a:gdLst>
                  <a:gd name="T0" fmla="*/ 0 w 527"/>
                  <a:gd name="T1" fmla="*/ 385 h 408"/>
                  <a:gd name="T2" fmla="*/ 17 w 527"/>
                  <a:gd name="T3" fmla="*/ 408 h 408"/>
                  <a:gd name="T4" fmla="*/ 527 w 527"/>
                  <a:gd name="T5" fmla="*/ 21 h 408"/>
                  <a:gd name="T6" fmla="*/ 511 w 527"/>
                  <a:gd name="T7" fmla="*/ 0 h 408"/>
                  <a:gd name="T8" fmla="*/ 0 w 527"/>
                  <a:gd name="T9" fmla="*/ 385 h 408"/>
                </a:gdLst>
                <a:ahLst/>
                <a:cxnLst>
                  <a:cxn ang="0">
                    <a:pos x="T0" y="T1"/>
                  </a:cxn>
                  <a:cxn ang="0">
                    <a:pos x="T2" y="T3"/>
                  </a:cxn>
                  <a:cxn ang="0">
                    <a:pos x="T4" y="T5"/>
                  </a:cxn>
                  <a:cxn ang="0">
                    <a:pos x="T6" y="T7"/>
                  </a:cxn>
                  <a:cxn ang="0">
                    <a:pos x="T8" y="T9"/>
                  </a:cxn>
                </a:cxnLst>
                <a:rect l="0" t="0" r="r" b="b"/>
                <a:pathLst>
                  <a:path w="527" h="408">
                    <a:moveTo>
                      <a:pt x="0" y="385"/>
                    </a:moveTo>
                    <a:lnTo>
                      <a:pt x="17" y="408"/>
                    </a:lnTo>
                    <a:lnTo>
                      <a:pt x="527"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6" name="Freeform 25"/>
              <p:cNvSpPr>
                <a:spLocks/>
              </p:cNvSpPr>
              <p:nvPr/>
            </p:nvSpPr>
            <p:spPr bwMode="auto">
              <a:xfrm>
                <a:off x="4434" y="3698"/>
                <a:ext cx="528" cy="407"/>
              </a:xfrm>
              <a:custGeom>
                <a:avLst/>
                <a:gdLst>
                  <a:gd name="T0" fmla="*/ 0 w 528"/>
                  <a:gd name="T1" fmla="*/ 385 h 407"/>
                  <a:gd name="T2" fmla="*/ 17 w 528"/>
                  <a:gd name="T3" fmla="*/ 407 h 407"/>
                  <a:gd name="T4" fmla="*/ 528 w 528"/>
                  <a:gd name="T5" fmla="*/ 21 h 407"/>
                  <a:gd name="T6" fmla="*/ 511 w 528"/>
                  <a:gd name="T7" fmla="*/ 0 h 407"/>
                  <a:gd name="T8" fmla="*/ 0 w 528"/>
                  <a:gd name="T9" fmla="*/ 385 h 407"/>
                </a:gdLst>
                <a:ahLst/>
                <a:cxnLst>
                  <a:cxn ang="0">
                    <a:pos x="T0" y="T1"/>
                  </a:cxn>
                  <a:cxn ang="0">
                    <a:pos x="T2" y="T3"/>
                  </a:cxn>
                  <a:cxn ang="0">
                    <a:pos x="T4" y="T5"/>
                  </a:cxn>
                  <a:cxn ang="0">
                    <a:pos x="T6" y="T7"/>
                  </a:cxn>
                  <a:cxn ang="0">
                    <a:pos x="T8" y="T9"/>
                  </a:cxn>
                </a:cxnLst>
                <a:rect l="0" t="0" r="r" b="b"/>
                <a:pathLst>
                  <a:path w="528" h="407">
                    <a:moveTo>
                      <a:pt x="0" y="385"/>
                    </a:moveTo>
                    <a:lnTo>
                      <a:pt x="17" y="407"/>
                    </a:lnTo>
                    <a:lnTo>
                      <a:pt x="528"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7" name="Freeform 26"/>
              <p:cNvSpPr>
                <a:spLocks/>
              </p:cNvSpPr>
              <p:nvPr/>
            </p:nvSpPr>
            <p:spPr bwMode="auto">
              <a:xfrm>
                <a:off x="4472" y="3748"/>
                <a:ext cx="527" cy="406"/>
              </a:xfrm>
              <a:custGeom>
                <a:avLst/>
                <a:gdLst>
                  <a:gd name="T0" fmla="*/ 0 w 527"/>
                  <a:gd name="T1" fmla="*/ 385 h 406"/>
                  <a:gd name="T2" fmla="*/ 17 w 527"/>
                  <a:gd name="T3" fmla="*/ 406 h 406"/>
                  <a:gd name="T4" fmla="*/ 527 w 527"/>
                  <a:gd name="T5" fmla="*/ 21 h 406"/>
                  <a:gd name="T6" fmla="*/ 511 w 527"/>
                  <a:gd name="T7" fmla="*/ 0 h 406"/>
                  <a:gd name="T8" fmla="*/ 0 w 527"/>
                  <a:gd name="T9" fmla="*/ 385 h 406"/>
                </a:gdLst>
                <a:ahLst/>
                <a:cxnLst>
                  <a:cxn ang="0">
                    <a:pos x="T0" y="T1"/>
                  </a:cxn>
                  <a:cxn ang="0">
                    <a:pos x="T2" y="T3"/>
                  </a:cxn>
                  <a:cxn ang="0">
                    <a:pos x="T4" y="T5"/>
                  </a:cxn>
                  <a:cxn ang="0">
                    <a:pos x="T6" y="T7"/>
                  </a:cxn>
                  <a:cxn ang="0">
                    <a:pos x="T8" y="T9"/>
                  </a:cxn>
                </a:cxnLst>
                <a:rect l="0" t="0" r="r" b="b"/>
                <a:pathLst>
                  <a:path w="527" h="406">
                    <a:moveTo>
                      <a:pt x="0" y="385"/>
                    </a:moveTo>
                    <a:lnTo>
                      <a:pt x="17" y="406"/>
                    </a:lnTo>
                    <a:lnTo>
                      <a:pt x="527"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8" name="Freeform 27"/>
              <p:cNvSpPr>
                <a:spLocks/>
              </p:cNvSpPr>
              <p:nvPr/>
            </p:nvSpPr>
            <p:spPr bwMode="auto">
              <a:xfrm>
                <a:off x="4512" y="3800"/>
                <a:ext cx="528" cy="409"/>
              </a:xfrm>
              <a:custGeom>
                <a:avLst/>
                <a:gdLst>
                  <a:gd name="T0" fmla="*/ 0 w 528"/>
                  <a:gd name="T1" fmla="*/ 385 h 409"/>
                  <a:gd name="T2" fmla="*/ 17 w 528"/>
                  <a:gd name="T3" fmla="*/ 409 h 409"/>
                  <a:gd name="T4" fmla="*/ 528 w 528"/>
                  <a:gd name="T5" fmla="*/ 21 h 409"/>
                  <a:gd name="T6" fmla="*/ 511 w 528"/>
                  <a:gd name="T7" fmla="*/ 0 h 409"/>
                  <a:gd name="T8" fmla="*/ 0 w 528"/>
                  <a:gd name="T9" fmla="*/ 385 h 409"/>
                </a:gdLst>
                <a:ahLst/>
                <a:cxnLst>
                  <a:cxn ang="0">
                    <a:pos x="T0" y="T1"/>
                  </a:cxn>
                  <a:cxn ang="0">
                    <a:pos x="T2" y="T3"/>
                  </a:cxn>
                  <a:cxn ang="0">
                    <a:pos x="T4" y="T5"/>
                  </a:cxn>
                  <a:cxn ang="0">
                    <a:pos x="T6" y="T7"/>
                  </a:cxn>
                  <a:cxn ang="0">
                    <a:pos x="T8" y="T9"/>
                  </a:cxn>
                </a:cxnLst>
                <a:rect l="0" t="0" r="r" b="b"/>
                <a:pathLst>
                  <a:path w="528" h="409">
                    <a:moveTo>
                      <a:pt x="0" y="385"/>
                    </a:moveTo>
                    <a:lnTo>
                      <a:pt x="17" y="409"/>
                    </a:lnTo>
                    <a:lnTo>
                      <a:pt x="528" y="21"/>
                    </a:lnTo>
                    <a:lnTo>
                      <a:pt x="511" y="0"/>
                    </a:lnTo>
                    <a:lnTo>
                      <a:pt x="0" y="385"/>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49" name="Freeform 28"/>
              <p:cNvSpPr>
                <a:spLocks/>
              </p:cNvSpPr>
              <p:nvPr/>
            </p:nvSpPr>
            <p:spPr bwMode="auto">
              <a:xfrm>
                <a:off x="3770" y="3369"/>
                <a:ext cx="768" cy="972"/>
              </a:xfrm>
              <a:custGeom>
                <a:avLst/>
                <a:gdLst>
                  <a:gd name="T0" fmla="*/ 320 w 325"/>
                  <a:gd name="T1" fmla="*/ 378 h 411"/>
                  <a:gd name="T2" fmla="*/ 312 w 325"/>
                  <a:gd name="T3" fmla="*/ 403 h 411"/>
                  <a:gd name="T4" fmla="*/ 312 w 325"/>
                  <a:gd name="T5" fmla="*/ 403 h 411"/>
                  <a:gd name="T6" fmla="*/ 286 w 325"/>
                  <a:gd name="T7" fmla="*/ 404 h 411"/>
                  <a:gd name="T8" fmla="*/ 5 w 325"/>
                  <a:gd name="T9" fmla="*/ 33 h 411"/>
                  <a:gd name="T10" fmla="*/ 14 w 325"/>
                  <a:gd name="T11" fmla="*/ 8 h 411"/>
                  <a:gd name="T12" fmla="*/ 14 w 325"/>
                  <a:gd name="T13" fmla="*/ 8 h 411"/>
                  <a:gd name="T14" fmla="*/ 40 w 325"/>
                  <a:gd name="T15" fmla="*/ 7 h 411"/>
                  <a:gd name="T16" fmla="*/ 320 w 325"/>
                  <a:gd name="T17" fmla="*/ 37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411">
                    <a:moveTo>
                      <a:pt x="320" y="378"/>
                    </a:moveTo>
                    <a:cubicBezTo>
                      <a:pt x="325" y="384"/>
                      <a:pt x="322" y="395"/>
                      <a:pt x="312" y="403"/>
                    </a:cubicBezTo>
                    <a:cubicBezTo>
                      <a:pt x="312" y="403"/>
                      <a:pt x="312" y="403"/>
                      <a:pt x="312" y="403"/>
                    </a:cubicBezTo>
                    <a:cubicBezTo>
                      <a:pt x="303" y="410"/>
                      <a:pt x="291" y="411"/>
                      <a:pt x="286" y="404"/>
                    </a:cubicBezTo>
                    <a:cubicBezTo>
                      <a:pt x="5" y="33"/>
                      <a:pt x="5" y="33"/>
                      <a:pt x="5" y="33"/>
                    </a:cubicBezTo>
                    <a:cubicBezTo>
                      <a:pt x="0" y="27"/>
                      <a:pt x="4" y="15"/>
                      <a:pt x="14" y="8"/>
                    </a:cubicBezTo>
                    <a:cubicBezTo>
                      <a:pt x="14" y="8"/>
                      <a:pt x="14" y="8"/>
                      <a:pt x="14" y="8"/>
                    </a:cubicBezTo>
                    <a:cubicBezTo>
                      <a:pt x="23" y="1"/>
                      <a:pt x="35" y="0"/>
                      <a:pt x="40" y="7"/>
                    </a:cubicBezTo>
                    <a:lnTo>
                      <a:pt x="320" y="378"/>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0" name="Freeform 29"/>
              <p:cNvSpPr>
                <a:spLocks/>
              </p:cNvSpPr>
              <p:nvPr/>
            </p:nvSpPr>
            <p:spPr bwMode="auto">
              <a:xfrm>
                <a:off x="3872" y="3495"/>
                <a:ext cx="92" cy="92"/>
              </a:xfrm>
              <a:custGeom>
                <a:avLst/>
                <a:gdLst>
                  <a:gd name="T0" fmla="*/ 33 w 39"/>
                  <a:gd name="T1" fmla="*/ 9 h 39"/>
                  <a:gd name="T2" fmla="*/ 30 w 39"/>
                  <a:gd name="T3" fmla="*/ 33 h 39"/>
                  <a:gd name="T4" fmla="*/ 6 w 39"/>
                  <a:gd name="T5" fmla="*/ 30 h 39"/>
                  <a:gd name="T6" fmla="*/ 9 w 39"/>
                  <a:gd name="T7" fmla="*/ 6 h 39"/>
                  <a:gd name="T8" fmla="*/ 33 w 39"/>
                  <a:gd name="T9" fmla="*/ 9 h 39"/>
                </a:gdLst>
                <a:ahLst/>
                <a:cxnLst>
                  <a:cxn ang="0">
                    <a:pos x="T0" y="T1"/>
                  </a:cxn>
                  <a:cxn ang="0">
                    <a:pos x="T2" y="T3"/>
                  </a:cxn>
                  <a:cxn ang="0">
                    <a:pos x="T4" y="T5"/>
                  </a:cxn>
                  <a:cxn ang="0">
                    <a:pos x="T6" y="T7"/>
                  </a:cxn>
                  <a:cxn ang="0">
                    <a:pos x="T8" y="T9"/>
                  </a:cxn>
                </a:cxnLst>
                <a:rect l="0" t="0" r="r" b="b"/>
                <a:pathLst>
                  <a:path w="39" h="39">
                    <a:moveTo>
                      <a:pt x="33" y="9"/>
                    </a:moveTo>
                    <a:cubicBezTo>
                      <a:pt x="39" y="17"/>
                      <a:pt x="37" y="28"/>
                      <a:pt x="30" y="33"/>
                    </a:cubicBezTo>
                    <a:cubicBezTo>
                      <a:pt x="22" y="39"/>
                      <a:pt x="11" y="38"/>
                      <a:pt x="6" y="30"/>
                    </a:cubicBezTo>
                    <a:cubicBezTo>
                      <a:pt x="0" y="23"/>
                      <a:pt x="2" y="12"/>
                      <a:pt x="9" y="6"/>
                    </a:cubicBezTo>
                    <a:cubicBezTo>
                      <a:pt x="17" y="0"/>
                      <a:pt x="27" y="2"/>
                      <a:pt x="33" y="9"/>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1" name="Freeform 30"/>
              <p:cNvSpPr>
                <a:spLocks/>
              </p:cNvSpPr>
              <p:nvPr/>
            </p:nvSpPr>
            <p:spPr bwMode="auto">
              <a:xfrm>
                <a:off x="4345" y="4121"/>
                <a:ext cx="92" cy="92"/>
              </a:xfrm>
              <a:custGeom>
                <a:avLst/>
                <a:gdLst>
                  <a:gd name="T0" fmla="*/ 33 w 39"/>
                  <a:gd name="T1" fmla="*/ 9 h 39"/>
                  <a:gd name="T2" fmla="*/ 30 w 39"/>
                  <a:gd name="T3" fmla="*/ 33 h 39"/>
                  <a:gd name="T4" fmla="*/ 6 w 39"/>
                  <a:gd name="T5" fmla="*/ 30 h 39"/>
                  <a:gd name="T6" fmla="*/ 9 w 39"/>
                  <a:gd name="T7" fmla="*/ 6 h 39"/>
                  <a:gd name="T8" fmla="*/ 33 w 39"/>
                  <a:gd name="T9" fmla="*/ 9 h 39"/>
                </a:gdLst>
                <a:ahLst/>
                <a:cxnLst>
                  <a:cxn ang="0">
                    <a:pos x="T0" y="T1"/>
                  </a:cxn>
                  <a:cxn ang="0">
                    <a:pos x="T2" y="T3"/>
                  </a:cxn>
                  <a:cxn ang="0">
                    <a:pos x="T4" y="T5"/>
                  </a:cxn>
                  <a:cxn ang="0">
                    <a:pos x="T6" y="T7"/>
                  </a:cxn>
                  <a:cxn ang="0">
                    <a:pos x="T8" y="T9"/>
                  </a:cxn>
                </a:cxnLst>
                <a:rect l="0" t="0" r="r" b="b"/>
                <a:pathLst>
                  <a:path w="39" h="39">
                    <a:moveTo>
                      <a:pt x="33" y="9"/>
                    </a:moveTo>
                    <a:cubicBezTo>
                      <a:pt x="39" y="16"/>
                      <a:pt x="37" y="27"/>
                      <a:pt x="30" y="33"/>
                    </a:cubicBezTo>
                    <a:cubicBezTo>
                      <a:pt x="22" y="39"/>
                      <a:pt x="12" y="37"/>
                      <a:pt x="6" y="30"/>
                    </a:cubicBezTo>
                    <a:cubicBezTo>
                      <a:pt x="0" y="22"/>
                      <a:pt x="2" y="11"/>
                      <a:pt x="9" y="6"/>
                    </a:cubicBezTo>
                    <a:cubicBezTo>
                      <a:pt x="17" y="0"/>
                      <a:pt x="27" y="1"/>
                      <a:pt x="33" y="9"/>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2" name="Freeform 31"/>
              <p:cNvSpPr>
                <a:spLocks/>
              </p:cNvSpPr>
              <p:nvPr/>
            </p:nvSpPr>
            <p:spPr bwMode="auto">
              <a:xfrm>
                <a:off x="3898" y="3523"/>
                <a:ext cx="253" cy="317"/>
              </a:xfrm>
              <a:custGeom>
                <a:avLst/>
                <a:gdLst>
                  <a:gd name="T0" fmla="*/ 103 w 107"/>
                  <a:gd name="T1" fmla="*/ 116 h 134"/>
                  <a:gd name="T2" fmla="*/ 101 w 107"/>
                  <a:gd name="T3" fmla="*/ 131 h 134"/>
                  <a:gd name="T4" fmla="*/ 101 w 107"/>
                  <a:gd name="T5" fmla="*/ 131 h 134"/>
                  <a:gd name="T6" fmla="*/ 87 w 107"/>
                  <a:gd name="T7" fmla="*/ 129 h 134"/>
                  <a:gd name="T8" fmla="*/ 3 w 107"/>
                  <a:gd name="T9" fmla="*/ 18 h 134"/>
                  <a:gd name="T10" fmla="*/ 5 w 107"/>
                  <a:gd name="T11" fmla="*/ 4 h 134"/>
                  <a:gd name="T12" fmla="*/ 5 w 107"/>
                  <a:gd name="T13" fmla="*/ 4 h 134"/>
                  <a:gd name="T14" fmla="*/ 20 w 107"/>
                  <a:gd name="T15" fmla="*/ 6 h 134"/>
                  <a:gd name="T16" fmla="*/ 103 w 107"/>
                  <a:gd name="T17" fmla="*/ 11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34">
                    <a:moveTo>
                      <a:pt x="103" y="116"/>
                    </a:moveTo>
                    <a:cubicBezTo>
                      <a:pt x="107" y="120"/>
                      <a:pt x="106" y="127"/>
                      <a:pt x="101" y="131"/>
                    </a:cubicBezTo>
                    <a:cubicBezTo>
                      <a:pt x="101" y="131"/>
                      <a:pt x="101" y="131"/>
                      <a:pt x="101" y="131"/>
                    </a:cubicBezTo>
                    <a:cubicBezTo>
                      <a:pt x="97" y="134"/>
                      <a:pt x="90" y="133"/>
                      <a:pt x="87" y="129"/>
                    </a:cubicBezTo>
                    <a:cubicBezTo>
                      <a:pt x="3" y="18"/>
                      <a:pt x="3" y="18"/>
                      <a:pt x="3" y="18"/>
                    </a:cubicBezTo>
                    <a:cubicBezTo>
                      <a:pt x="0" y="14"/>
                      <a:pt x="1" y="7"/>
                      <a:pt x="5" y="4"/>
                    </a:cubicBezTo>
                    <a:cubicBezTo>
                      <a:pt x="5" y="4"/>
                      <a:pt x="5" y="4"/>
                      <a:pt x="5" y="4"/>
                    </a:cubicBezTo>
                    <a:cubicBezTo>
                      <a:pt x="10" y="0"/>
                      <a:pt x="16" y="1"/>
                      <a:pt x="20" y="6"/>
                    </a:cubicBezTo>
                    <a:lnTo>
                      <a:pt x="103" y="116"/>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3" name="Freeform 32"/>
              <p:cNvSpPr>
                <a:spLocks/>
              </p:cNvSpPr>
              <p:nvPr/>
            </p:nvSpPr>
            <p:spPr bwMode="auto">
              <a:xfrm>
                <a:off x="4160" y="3870"/>
                <a:ext cx="253" cy="317"/>
              </a:xfrm>
              <a:custGeom>
                <a:avLst/>
                <a:gdLst>
                  <a:gd name="T0" fmla="*/ 103 w 107"/>
                  <a:gd name="T1" fmla="*/ 116 h 134"/>
                  <a:gd name="T2" fmla="*/ 101 w 107"/>
                  <a:gd name="T3" fmla="*/ 130 h 134"/>
                  <a:gd name="T4" fmla="*/ 101 w 107"/>
                  <a:gd name="T5" fmla="*/ 130 h 134"/>
                  <a:gd name="T6" fmla="*/ 87 w 107"/>
                  <a:gd name="T7" fmla="*/ 128 h 134"/>
                  <a:gd name="T8" fmla="*/ 3 w 107"/>
                  <a:gd name="T9" fmla="*/ 18 h 134"/>
                  <a:gd name="T10" fmla="*/ 5 w 107"/>
                  <a:gd name="T11" fmla="*/ 3 h 134"/>
                  <a:gd name="T12" fmla="*/ 5 w 107"/>
                  <a:gd name="T13" fmla="*/ 3 h 134"/>
                  <a:gd name="T14" fmla="*/ 20 w 107"/>
                  <a:gd name="T15" fmla="*/ 5 h 134"/>
                  <a:gd name="T16" fmla="*/ 103 w 107"/>
                  <a:gd name="T17" fmla="*/ 11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34">
                    <a:moveTo>
                      <a:pt x="103" y="116"/>
                    </a:moveTo>
                    <a:cubicBezTo>
                      <a:pt x="107" y="120"/>
                      <a:pt x="106" y="127"/>
                      <a:pt x="101" y="130"/>
                    </a:cubicBezTo>
                    <a:cubicBezTo>
                      <a:pt x="101" y="130"/>
                      <a:pt x="101" y="130"/>
                      <a:pt x="101" y="130"/>
                    </a:cubicBezTo>
                    <a:cubicBezTo>
                      <a:pt x="97" y="134"/>
                      <a:pt x="90" y="133"/>
                      <a:pt x="87" y="128"/>
                    </a:cubicBezTo>
                    <a:cubicBezTo>
                      <a:pt x="3" y="18"/>
                      <a:pt x="3" y="18"/>
                      <a:pt x="3" y="18"/>
                    </a:cubicBezTo>
                    <a:cubicBezTo>
                      <a:pt x="0" y="14"/>
                      <a:pt x="1" y="7"/>
                      <a:pt x="5" y="3"/>
                    </a:cubicBezTo>
                    <a:cubicBezTo>
                      <a:pt x="5" y="3"/>
                      <a:pt x="5" y="3"/>
                      <a:pt x="5" y="3"/>
                    </a:cubicBezTo>
                    <a:cubicBezTo>
                      <a:pt x="10" y="0"/>
                      <a:pt x="17" y="1"/>
                      <a:pt x="20" y="5"/>
                    </a:cubicBezTo>
                    <a:lnTo>
                      <a:pt x="103" y="116"/>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4" name="Freeform 33"/>
              <p:cNvSpPr>
                <a:spLocks/>
              </p:cNvSpPr>
              <p:nvPr/>
            </p:nvSpPr>
            <p:spPr bwMode="auto">
              <a:xfrm>
                <a:off x="1763" y="-2222"/>
                <a:ext cx="2078" cy="1227"/>
              </a:xfrm>
              <a:custGeom>
                <a:avLst/>
                <a:gdLst>
                  <a:gd name="T0" fmla="*/ 105 w 879"/>
                  <a:gd name="T1" fmla="*/ 519 h 519"/>
                  <a:gd name="T2" fmla="*/ 473 w 879"/>
                  <a:gd name="T3" fmla="*/ 470 h 519"/>
                  <a:gd name="T4" fmla="*/ 769 w 879"/>
                  <a:gd name="T5" fmla="*/ 502 h 519"/>
                  <a:gd name="T6" fmla="*/ 861 w 879"/>
                  <a:gd name="T7" fmla="*/ 201 h 519"/>
                  <a:gd name="T8" fmla="*/ 761 w 879"/>
                  <a:gd name="T9" fmla="*/ 63 h 519"/>
                  <a:gd name="T10" fmla="*/ 319 w 879"/>
                  <a:gd name="T11" fmla="*/ 14 h 519"/>
                  <a:gd name="T12" fmla="*/ 26 w 879"/>
                  <a:gd name="T13" fmla="*/ 128 h 519"/>
                  <a:gd name="T14" fmla="*/ 5 w 879"/>
                  <a:gd name="T15" fmla="*/ 165 h 519"/>
                  <a:gd name="T16" fmla="*/ 0 w 879"/>
                  <a:gd name="T17" fmla="*/ 173 h 519"/>
                  <a:gd name="T18" fmla="*/ 59 w 879"/>
                  <a:gd name="T19" fmla="*/ 375 h 519"/>
                  <a:gd name="T20" fmla="*/ 105 w 879"/>
                  <a:gd name="T21"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9" h="519">
                    <a:moveTo>
                      <a:pt x="105" y="519"/>
                    </a:moveTo>
                    <a:cubicBezTo>
                      <a:pt x="222" y="487"/>
                      <a:pt x="346" y="470"/>
                      <a:pt x="473" y="470"/>
                    </a:cubicBezTo>
                    <a:cubicBezTo>
                      <a:pt x="575" y="470"/>
                      <a:pt x="674" y="481"/>
                      <a:pt x="769" y="502"/>
                    </a:cubicBezTo>
                    <a:cubicBezTo>
                      <a:pt x="810" y="417"/>
                      <a:pt x="850" y="250"/>
                      <a:pt x="861" y="201"/>
                    </a:cubicBezTo>
                    <a:cubicBezTo>
                      <a:pt x="879" y="126"/>
                      <a:pt x="829" y="95"/>
                      <a:pt x="761" y="63"/>
                    </a:cubicBezTo>
                    <a:cubicBezTo>
                      <a:pt x="628" y="2"/>
                      <a:pt x="461" y="0"/>
                      <a:pt x="319" y="14"/>
                    </a:cubicBezTo>
                    <a:cubicBezTo>
                      <a:pt x="222" y="24"/>
                      <a:pt x="87" y="40"/>
                      <a:pt x="26" y="128"/>
                    </a:cubicBezTo>
                    <a:cubicBezTo>
                      <a:pt x="18" y="139"/>
                      <a:pt x="12" y="152"/>
                      <a:pt x="5" y="165"/>
                    </a:cubicBezTo>
                    <a:cubicBezTo>
                      <a:pt x="0" y="173"/>
                      <a:pt x="0" y="173"/>
                      <a:pt x="0" y="173"/>
                    </a:cubicBezTo>
                    <a:cubicBezTo>
                      <a:pt x="23" y="259"/>
                      <a:pt x="42" y="307"/>
                      <a:pt x="59" y="375"/>
                    </a:cubicBezTo>
                    <a:cubicBezTo>
                      <a:pt x="70" y="418"/>
                      <a:pt x="80" y="478"/>
                      <a:pt x="105" y="519"/>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5" name="Freeform 34"/>
              <p:cNvSpPr>
                <a:spLocks/>
              </p:cNvSpPr>
              <p:nvPr/>
            </p:nvSpPr>
            <p:spPr bwMode="auto">
              <a:xfrm>
                <a:off x="2181" y="-546"/>
                <a:ext cx="1175" cy="1388"/>
              </a:xfrm>
              <a:custGeom>
                <a:avLst/>
                <a:gdLst>
                  <a:gd name="T0" fmla="*/ 1175 w 1175"/>
                  <a:gd name="T1" fmla="*/ 1123 h 1388"/>
                  <a:gd name="T2" fmla="*/ 367 w 1175"/>
                  <a:gd name="T3" fmla="*/ 1388 h 1388"/>
                  <a:gd name="T4" fmla="*/ 0 w 1175"/>
                  <a:gd name="T5" fmla="*/ 263 h 1388"/>
                  <a:gd name="T6" fmla="*/ 809 w 1175"/>
                  <a:gd name="T7" fmla="*/ 0 h 1388"/>
                  <a:gd name="T8" fmla="*/ 1175 w 1175"/>
                  <a:gd name="T9" fmla="*/ 1123 h 1388"/>
                </a:gdLst>
                <a:ahLst/>
                <a:cxnLst>
                  <a:cxn ang="0">
                    <a:pos x="T0" y="T1"/>
                  </a:cxn>
                  <a:cxn ang="0">
                    <a:pos x="T2" y="T3"/>
                  </a:cxn>
                  <a:cxn ang="0">
                    <a:pos x="T4" y="T5"/>
                  </a:cxn>
                  <a:cxn ang="0">
                    <a:pos x="T6" y="T7"/>
                  </a:cxn>
                  <a:cxn ang="0">
                    <a:pos x="T8" y="T9"/>
                  </a:cxn>
                </a:cxnLst>
                <a:rect l="0" t="0" r="r" b="b"/>
                <a:pathLst>
                  <a:path w="1175" h="1388">
                    <a:moveTo>
                      <a:pt x="1175" y="1123"/>
                    </a:moveTo>
                    <a:lnTo>
                      <a:pt x="367" y="1388"/>
                    </a:lnTo>
                    <a:lnTo>
                      <a:pt x="0" y="263"/>
                    </a:lnTo>
                    <a:lnTo>
                      <a:pt x="809" y="0"/>
                    </a:lnTo>
                    <a:lnTo>
                      <a:pt x="1175" y="1123"/>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6" name="Freeform 35"/>
              <p:cNvSpPr>
                <a:spLocks/>
              </p:cNvSpPr>
              <p:nvPr/>
            </p:nvSpPr>
            <p:spPr bwMode="auto">
              <a:xfrm>
                <a:off x="2302" y="43"/>
                <a:ext cx="177" cy="232"/>
              </a:xfrm>
              <a:custGeom>
                <a:avLst/>
                <a:gdLst>
                  <a:gd name="T0" fmla="*/ 66 w 75"/>
                  <a:gd name="T1" fmla="*/ 42 h 98"/>
                  <a:gd name="T2" fmla="*/ 68 w 75"/>
                  <a:gd name="T3" fmla="*/ 62 h 98"/>
                  <a:gd name="T4" fmla="*/ 40 w 75"/>
                  <a:gd name="T5" fmla="*/ 55 h 98"/>
                  <a:gd name="T6" fmla="*/ 71 w 75"/>
                  <a:gd name="T7" fmla="*/ 76 h 98"/>
                  <a:gd name="T8" fmla="*/ 75 w 75"/>
                  <a:gd name="T9" fmla="*/ 98 h 98"/>
                  <a:gd name="T10" fmla="*/ 28 w 75"/>
                  <a:gd name="T11" fmla="*/ 84 h 98"/>
                  <a:gd name="T12" fmla="*/ 5 w 75"/>
                  <a:gd name="T13" fmla="*/ 39 h 98"/>
                  <a:gd name="T14" fmla="*/ 25 w 75"/>
                  <a:gd name="T15" fmla="*/ 1 h 98"/>
                  <a:gd name="T16" fmla="*/ 59 w 75"/>
                  <a:gd name="T17" fmla="*/ 17 h 98"/>
                  <a:gd name="T18" fmla="*/ 66 w 75"/>
                  <a:gd name="T19" fmla="*/ 4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98">
                    <a:moveTo>
                      <a:pt x="66" y="42"/>
                    </a:moveTo>
                    <a:cubicBezTo>
                      <a:pt x="64" y="50"/>
                      <a:pt x="67" y="54"/>
                      <a:pt x="68" y="62"/>
                    </a:cubicBezTo>
                    <a:cubicBezTo>
                      <a:pt x="63" y="61"/>
                      <a:pt x="38" y="52"/>
                      <a:pt x="40" y="55"/>
                    </a:cubicBezTo>
                    <a:cubicBezTo>
                      <a:pt x="42" y="59"/>
                      <a:pt x="63" y="73"/>
                      <a:pt x="71" y="76"/>
                    </a:cubicBezTo>
                    <a:cubicBezTo>
                      <a:pt x="71" y="76"/>
                      <a:pt x="75" y="96"/>
                      <a:pt x="75" y="98"/>
                    </a:cubicBezTo>
                    <a:cubicBezTo>
                      <a:pt x="68" y="95"/>
                      <a:pt x="36" y="86"/>
                      <a:pt x="28" y="84"/>
                    </a:cubicBezTo>
                    <a:cubicBezTo>
                      <a:pt x="11" y="80"/>
                      <a:pt x="7" y="52"/>
                      <a:pt x="5" y="39"/>
                    </a:cubicBezTo>
                    <a:cubicBezTo>
                      <a:pt x="0" y="20"/>
                      <a:pt x="1" y="3"/>
                      <a:pt x="25" y="1"/>
                    </a:cubicBezTo>
                    <a:cubicBezTo>
                      <a:pt x="40" y="0"/>
                      <a:pt x="49" y="7"/>
                      <a:pt x="59" y="17"/>
                    </a:cubicBezTo>
                    <a:cubicBezTo>
                      <a:pt x="51" y="10"/>
                      <a:pt x="33" y="18"/>
                      <a:pt x="66" y="42"/>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7" name="Freeform 36"/>
              <p:cNvSpPr>
                <a:spLocks/>
              </p:cNvSpPr>
              <p:nvPr/>
            </p:nvSpPr>
            <p:spPr bwMode="auto">
              <a:xfrm>
                <a:off x="2222" y="-607"/>
                <a:ext cx="1272" cy="1414"/>
              </a:xfrm>
              <a:custGeom>
                <a:avLst/>
                <a:gdLst>
                  <a:gd name="T0" fmla="*/ 1272 w 1272"/>
                  <a:gd name="T1" fmla="*/ 1033 h 1414"/>
                  <a:gd name="T2" fmla="*/ 529 w 1272"/>
                  <a:gd name="T3" fmla="*/ 1414 h 1414"/>
                  <a:gd name="T4" fmla="*/ 0 w 1272"/>
                  <a:gd name="T5" fmla="*/ 380 h 1414"/>
                  <a:gd name="T6" fmla="*/ 744 w 1272"/>
                  <a:gd name="T7" fmla="*/ 0 h 1414"/>
                  <a:gd name="T8" fmla="*/ 1272 w 1272"/>
                  <a:gd name="T9" fmla="*/ 1033 h 1414"/>
                </a:gdLst>
                <a:ahLst/>
                <a:cxnLst>
                  <a:cxn ang="0">
                    <a:pos x="T0" y="T1"/>
                  </a:cxn>
                  <a:cxn ang="0">
                    <a:pos x="T2" y="T3"/>
                  </a:cxn>
                  <a:cxn ang="0">
                    <a:pos x="T4" y="T5"/>
                  </a:cxn>
                  <a:cxn ang="0">
                    <a:pos x="T6" y="T7"/>
                  </a:cxn>
                  <a:cxn ang="0">
                    <a:pos x="T8" y="T9"/>
                  </a:cxn>
                </a:cxnLst>
                <a:rect l="0" t="0" r="r" b="b"/>
                <a:pathLst>
                  <a:path w="1272" h="1414">
                    <a:moveTo>
                      <a:pt x="1272" y="1033"/>
                    </a:moveTo>
                    <a:lnTo>
                      <a:pt x="529" y="1414"/>
                    </a:lnTo>
                    <a:lnTo>
                      <a:pt x="0" y="380"/>
                    </a:lnTo>
                    <a:lnTo>
                      <a:pt x="744" y="0"/>
                    </a:lnTo>
                    <a:lnTo>
                      <a:pt x="1272" y="10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8" name="Freeform 37"/>
              <p:cNvSpPr>
                <a:spLocks/>
              </p:cNvSpPr>
              <p:nvPr/>
            </p:nvSpPr>
            <p:spPr bwMode="auto">
              <a:xfrm>
                <a:off x="3054" y="74"/>
                <a:ext cx="203" cy="309"/>
              </a:xfrm>
              <a:custGeom>
                <a:avLst/>
                <a:gdLst>
                  <a:gd name="T0" fmla="*/ 0 w 203"/>
                  <a:gd name="T1" fmla="*/ 33 h 309"/>
                  <a:gd name="T2" fmla="*/ 66 w 203"/>
                  <a:gd name="T3" fmla="*/ 0 h 309"/>
                  <a:gd name="T4" fmla="*/ 203 w 203"/>
                  <a:gd name="T5" fmla="*/ 276 h 309"/>
                  <a:gd name="T6" fmla="*/ 137 w 203"/>
                  <a:gd name="T7" fmla="*/ 309 h 309"/>
                  <a:gd name="T8" fmla="*/ 0 w 203"/>
                  <a:gd name="T9" fmla="*/ 33 h 309"/>
                </a:gdLst>
                <a:ahLst/>
                <a:cxnLst>
                  <a:cxn ang="0">
                    <a:pos x="T0" y="T1"/>
                  </a:cxn>
                  <a:cxn ang="0">
                    <a:pos x="T2" y="T3"/>
                  </a:cxn>
                  <a:cxn ang="0">
                    <a:pos x="T4" y="T5"/>
                  </a:cxn>
                  <a:cxn ang="0">
                    <a:pos x="T6" y="T7"/>
                  </a:cxn>
                  <a:cxn ang="0">
                    <a:pos x="T8" y="T9"/>
                  </a:cxn>
                </a:cxnLst>
                <a:rect l="0" t="0" r="r" b="b"/>
                <a:pathLst>
                  <a:path w="203" h="309">
                    <a:moveTo>
                      <a:pt x="0" y="33"/>
                    </a:moveTo>
                    <a:lnTo>
                      <a:pt x="66" y="0"/>
                    </a:lnTo>
                    <a:lnTo>
                      <a:pt x="203" y="276"/>
                    </a:lnTo>
                    <a:lnTo>
                      <a:pt x="137" y="309"/>
                    </a:lnTo>
                    <a:lnTo>
                      <a:pt x="0" y="33"/>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59" name="Freeform 38"/>
              <p:cNvSpPr>
                <a:spLocks/>
              </p:cNvSpPr>
              <p:nvPr/>
            </p:nvSpPr>
            <p:spPr bwMode="auto">
              <a:xfrm>
                <a:off x="2938" y="130"/>
                <a:ext cx="236" cy="376"/>
              </a:xfrm>
              <a:custGeom>
                <a:avLst/>
                <a:gdLst>
                  <a:gd name="T0" fmla="*/ 0 w 236"/>
                  <a:gd name="T1" fmla="*/ 34 h 376"/>
                  <a:gd name="T2" fmla="*/ 66 w 236"/>
                  <a:gd name="T3" fmla="*/ 0 h 376"/>
                  <a:gd name="T4" fmla="*/ 236 w 236"/>
                  <a:gd name="T5" fmla="*/ 343 h 376"/>
                  <a:gd name="T6" fmla="*/ 170 w 236"/>
                  <a:gd name="T7" fmla="*/ 376 h 376"/>
                  <a:gd name="T8" fmla="*/ 0 w 236"/>
                  <a:gd name="T9" fmla="*/ 34 h 376"/>
                </a:gdLst>
                <a:ahLst/>
                <a:cxnLst>
                  <a:cxn ang="0">
                    <a:pos x="T0" y="T1"/>
                  </a:cxn>
                  <a:cxn ang="0">
                    <a:pos x="T2" y="T3"/>
                  </a:cxn>
                  <a:cxn ang="0">
                    <a:pos x="T4" y="T5"/>
                  </a:cxn>
                  <a:cxn ang="0">
                    <a:pos x="T6" y="T7"/>
                  </a:cxn>
                  <a:cxn ang="0">
                    <a:pos x="T8" y="T9"/>
                  </a:cxn>
                </a:cxnLst>
                <a:rect l="0" t="0" r="r" b="b"/>
                <a:pathLst>
                  <a:path w="236" h="376">
                    <a:moveTo>
                      <a:pt x="0" y="34"/>
                    </a:moveTo>
                    <a:lnTo>
                      <a:pt x="66" y="0"/>
                    </a:lnTo>
                    <a:lnTo>
                      <a:pt x="236" y="343"/>
                    </a:lnTo>
                    <a:lnTo>
                      <a:pt x="170" y="376"/>
                    </a:lnTo>
                    <a:lnTo>
                      <a:pt x="0" y="34"/>
                    </a:ln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0" name="Freeform 39"/>
              <p:cNvSpPr>
                <a:spLocks/>
              </p:cNvSpPr>
              <p:nvPr/>
            </p:nvSpPr>
            <p:spPr bwMode="auto">
              <a:xfrm>
                <a:off x="2817" y="192"/>
                <a:ext cx="220" cy="340"/>
              </a:xfrm>
              <a:custGeom>
                <a:avLst/>
                <a:gdLst>
                  <a:gd name="T0" fmla="*/ 0 w 220"/>
                  <a:gd name="T1" fmla="*/ 33 h 340"/>
                  <a:gd name="T2" fmla="*/ 67 w 220"/>
                  <a:gd name="T3" fmla="*/ 0 h 340"/>
                  <a:gd name="T4" fmla="*/ 220 w 220"/>
                  <a:gd name="T5" fmla="*/ 307 h 340"/>
                  <a:gd name="T6" fmla="*/ 154 w 220"/>
                  <a:gd name="T7" fmla="*/ 340 h 340"/>
                  <a:gd name="T8" fmla="*/ 0 w 220"/>
                  <a:gd name="T9" fmla="*/ 33 h 340"/>
                </a:gdLst>
                <a:ahLst/>
                <a:cxnLst>
                  <a:cxn ang="0">
                    <a:pos x="T0" y="T1"/>
                  </a:cxn>
                  <a:cxn ang="0">
                    <a:pos x="T2" y="T3"/>
                  </a:cxn>
                  <a:cxn ang="0">
                    <a:pos x="T4" y="T5"/>
                  </a:cxn>
                  <a:cxn ang="0">
                    <a:pos x="T6" y="T7"/>
                  </a:cxn>
                  <a:cxn ang="0">
                    <a:pos x="T8" y="T9"/>
                  </a:cxn>
                </a:cxnLst>
                <a:rect l="0" t="0" r="r" b="b"/>
                <a:pathLst>
                  <a:path w="220" h="340">
                    <a:moveTo>
                      <a:pt x="0" y="33"/>
                    </a:moveTo>
                    <a:lnTo>
                      <a:pt x="67" y="0"/>
                    </a:lnTo>
                    <a:lnTo>
                      <a:pt x="220" y="307"/>
                    </a:lnTo>
                    <a:lnTo>
                      <a:pt x="154" y="340"/>
                    </a:lnTo>
                    <a:lnTo>
                      <a:pt x="0" y="33"/>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1" name="Freeform 40"/>
              <p:cNvSpPr>
                <a:spLocks/>
              </p:cNvSpPr>
              <p:nvPr/>
            </p:nvSpPr>
            <p:spPr bwMode="auto">
              <a:xfrm>
                <a:off x="2702" y="249"/>
                <a:ext cx="264" cy="430"/>
              </a:xfrm>
              <a:custGeom>
                <a:avLst/>
                <a:gdLst>
                  <a:gd name="T0" fmla="*/ 0 w 264"/>
                  <a:gd name="T1" fmla="*/ 33 h 430"/>
                  <a:gd name="T2" fmla="*/ 68 w 264"/>
                  <a:gd name="T3" fmla="*/ 0 h 430"/>
                  <a:gd name="T4" fmla="*/ 264 w 264"/>
                  <a:gd name="T5" fmla="*/ 397 h 430"/>
                  <a:gd name="T6" fmla="*/ 198 w 264"/>
                  <a:gd name="T7" fmla="*/ 430 h 430"/>
                  <a:gd name="T8" fmla="*/ 0 w 264"/>
                  <a:gd name="T9" fmla="*/ 33 h 430"/>
                </a:gdLst>
                <a:ahLst/>
                <a:cxnLst>
                  <a:cxn ang="0">
                    <a:pos x="T0" y="T1"/>
                  </a:cxn>
                  <a:cxn ang="0">
                    <a:pos x="T2" y="T3"/>
                  </a:cxn>
                  <a:cxn ang="0">
                    <a:pos x="T4" y="T5"/>
                  </a:cxn>
                  <a:cxn ang="0">
                    <a:pos x="T6" y="T7"/>
                  </a:cxn>
                  <a:cxn ang="0">
                    <a:pos x="T8" y="T9"/>
                  </a:cxn>
                </a:cxnLst>
                <a:rect l="0" t="0" r="r" b="b"/>
                <a:pathLst>
                  <a:path w="264" h="430">
                    <a:moveTo>
                      <a:pt x="0" y="33"/>
                    </a:moveTo>
                    <a:lnTo>
                      <a:pt x="68" y="0"/>
                    </a:lnTo>
                    <a:lnTo>
                      <a:pt x="264" y="397"/>
                    </a:lnTo>
                    <a:lnTo>
                      <a:pt x="198" y="430"/>
                    </a:lnTo>
                    <a:lnTo>
                      <a:pt x="0" y="33"/>
                    </a:ln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2" name="Freeform 41"/>
              <p:cNvSpPr>
                <a:spLocks/>
              </p:cNvSpPr>
              <p:nvPr/>
            </p:nvSpPr>
            <p:spPr bwMode="auto">
              <a:xfrm>
                <a:off x="2583" y="-47"/>
                <a:ext cx="546" cy="298"/>
              </a:xfrm>
              <a:custGeom>
                <a:avLst/>
                <a:gdLst>
                  <a:gd name="T0" fmla="*/ 535 w 546"/>
                  <a:gd name="T1" fmla="*/ 0 h 298"/>
                  <a:gd name="T2" fmla="*/ 0 w 546"/>
                  <a:gd name="T3" fmla="*/ 277 h 298"/>
                  <a:gd name="T4" fmla="*/ 12 w 546"/>
                  <a:gd name="T5" fmla="*/ 298 h 298"/>
                  <a:gd name="T6" fmla="*/ 546 w 546"/>
                  <a:gd name="T7" fmla="*/ 24 h 298"/>
                  <a:gd name="T8" fmla="*/ 535 w 546"/>
                  <a:gd name="T9" fmla="*/ 0 h 298"/>
                </a:gdLst>
                <a:ahLst/>
                <a:cxnLst>
                  <a:cxn ang="0">
                    <a:pos x="T0" y="T1"/>
                  </a:cxn>
                  <a:cxn ang="0">
                    <a:pos x="T2" y="T3"/>
                  </a:cxn>
                  <a:cxn ang="0">
                    <a:pos x="T4" y="T5"/>
                  </a:cxn>
                  <a:cxn ang="0">
                    <a:pos x="T6" y="T7"/>
                  </a:cxn>
                  <a:cxn ang="0">
                    <a:pos x="T8" y="T9"/>
                  </a:cxn>
                </a:cxnLst>
                <a:rect l="0" t="0" r="r" b="b"/>
                <a:pathLst>
                  <a:path w="546" h="298">
                    <a:moveTo>
                      <a:pt x="535" y="0"/>
                    </a:moveTo>
                    <a:lnTo>
                      <a:pt x="0" y="277"/>
                    </a:lnTo>
                    <a:lnTo>
                      <a:pt x="12" y="298"/>
                    </a:lnTo>
                    <a:lnTo>
                      <a:pt x="546" y="24"/>
                    </a:lnTo>
                    <a:lnTo>
                      <a:pt x="535"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3" name="Freeform 42"/>
              <p:cNvSpPr>
                <a:spLocks/>
              </p:cNvSpPr>
              <p:nvPr/>
            </p:nvSpPr>
            <p:spPr bwMode="auto">
              <a:xfrm>
                <a:off x="2529" y="-153"/>
                <a:ext cx="546" cy="298"/>
              </a:xfrm>
              <a:custGeom>
                <a:avLst/>
                <a:gdLst>
                  <a:gd name="T0" fmla="*/ 534 w 546"/>
                  <a:gd name="T1" fmla="*/ 0 h 298"/>
                  <a:gd name="T2" fmla="*/ 0 w 546"/>
                  <a:gd name="T3" fmla="*/ 276 h 298"/>
                  <a:gd name="T4" fmla="*/ 12 w 546"/>
                  <a:gd name="T5" fmla="*/ 298 h 298"/>
                  <a:gd name="T6" fmla="*/ 546 w 546"/>
                  <a:gd name="T7" fmla="*/ 23 h 298"/>
                  <a:gd name="T8" fmla="*/ 534 w 546"/>
                  <a:gd name="T9" fmla="*/ 0 h 298"/>
                </a:gdLst>
                <a:ahLst/>
                <a:cxnLst>
                  <a:cxn ang="0">
                    <a:pos x="T0" y="T1"/>
                  </a:cxn>
                  <a:cxn ang="0">
                    <a:pos x="T2" y="T3"/>
                  </a:cxn>
                  <a:cxn ang="0">
                    <a:pos x="T4" y="T5"/>
                  </a:cxn>
                  <a:cxn ang="0">
                    <a:pos x="T6" y="T7"/>
                  </a:cxn>
                  <a:cxn ang="0">
                    <a:pos x="T8" y="T9"/>
                  </a:cxn>
                </a:cxnLst>
                <a:rect l="0" t="0" r="r" b="b"/>
                <a:pathLst>
                  <a:path w="546" h="298">
                    <a:moveTo>
                      <a:pt x="534" y="0"/>
                    </a:moveTo>
                    <a:lnTo>
                      <a:pt x="0" y="276"/>
                    </a:lnTo>
                    <a:lnTo>
                      <a:pt x="12" y="298"/>
                    </a:lnTo>
                    <a:lnTo>
                      <a:pt x="546" y="23"/>
                    </a:lnTo>
                    <a:lnTo>
                      <a:pt x="534"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4" name="Freeform 43"/>
              <p:cNvSpPr>
                <a:spLocks/>
              </p:cNvSpPr>
              <p:nvPr/>
            </p:nvSpPr>
            <p:spPr bwMode="auto">
              <a:xfrm>
                <a:off x="2555" y="-101"/>
                <a:ext cx="548" cy="298"/>
              </a:xfrm>
              <a:custGeom>
                <a:avLst/>
                <a:gdLst>
                  <a:gd name="T0" fmla="*/ 537 w 548"/>
                  <a:gd name="T1" fmla="*/ 0 h 298"/>
                  <a:gd name="T2" fmla="*/ 0 w 548"/>
                  <a:gd name="T3" fmla="*/ 274 h 298"/>
                  <a:gd name="T4" fmla="*/ 12 w 548"/>
                  <a:gd name="T5" fmla="*/ 298 h 298"/>
                  <a:gd name="T6" fmla="*/ 548 w 548"/>
                  <a:gd name="T7" fmla="*/ 21 h 298"/>
                  <a:gd name="T8" fmla="*/ 537 w 548"/>
                  <a:gd name="T9" fmla="*/ 0 h 298"/>
                </a:gdLst>
                <a:ahLst/>
                <a:cxnLst>
                  <a:cxn ang="0">
                    <a:pos x="T0" y="T1"/>
                  </a:cxn>
                  <a:cxn ang="0">
                    <a:pos x="T2" y="T3"/>
                  </a:cxn>
                  <a:cxn ang="0">
                    <a:pos x="T4" y="T5"/>
                  </a:cxn>
                  <a:cxn ang="0">
                    <a:pos x="T6" y="T7"/>
                  </a:cxn>
                  <a:cxn ang="0">
                    <a:pos x="T8" y="T9"/>
                  </a:cxn>
                </a:cxnLst>
                <a:rect l="0" t="0" r="r" b="b"/>
                <a:pathLst>
                  <a:path w="548" h="298">
                    <a:moveTo>
                      <a:pt x="537" y="0"/>
                    </a:moveTo>
                    <a:lnTo>
                      <a:pt x="0" y="274"/>
                    </a:lnTo>
                    <a:lnTo>
                      <a:pt x="12" y="298"/>
                    </a:lnTo>
                    <a:lnTo>
                      <a:pt x="548" y="21"/>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5" name="Freeform 44"/>
              <p:cNvSpPr>
                <a:spLocks/>
              </p:cNvSpPr>
              <p:nvPr/>
            </p:nvSpPr>
            <p:spPr bwMode="auto">
              <a:xfrm>
                <a:off x="2501" y="-208"/>
                <a:ext cx="546" cy="298"/>
              </a:xfrm>
              <a:custGeom>
                <a:avLst/>
                <a:gdLst>
                  <a:gd name="T0" fmla="*/ 534 w 546"/>
                  <a:gd name="T1" fmla="*/ 0 h 298"/>
                  <a:gd name="T2" fmla="*/ 0 w 546"/>
                  <a:gd name="T3" fmla="*/ 277 h 298"/>
                  <a:gd name="T4" fmla="*/ 11 w 546"/>
                  <a:gd name="T5" fmla="*/ 298 h 298"/>
                  <a:gd name="T6" fmla="*/ 546 w 546"/>
                  <a:gd name="T7" fmla="*/ 22 h 298"/>
                  <a:gd name="T8" fmla="*/ 534 w 546"/>
                  <a:gd name="T9" fmla="*/ 0 h 298"/>
                </a:gdLst>
                <a:ahLst/>
                <a:cxnLst>
                  <a:cxn ang="0">
                    <a:pos x="T0" y="T1"/>
                  </a:cxn>
                  <a:cxn ang="0">
                    <a:pos x="T2" y="T3"/>
                  </a:cxn>
                  <a:cxn ang="0">
                    <a:pos x="T4" y="T5"/>
                  </a:cxn>
                  <a:cxn ang="0">
                    <a:pos x="T6" y="T7"/>
                  </a:cxn>
                  <a:cxn ang="0">
                    <a:pos x="T8" y="T9"/>
                  </a:cxn>
                </a:cxnLst>
                <a:rect l="0" t="0" r="r" b="b"/>
                <a:pathLst>
                  <a:path w="546" h="298">
                    <a:moveTo>
                      <a:pt x="534" y="0"/>
                    </a:moveTo>
                    <a:lnTo>
                      <a:pt x="0" y="277"/>
                    </a:lnTo>
                    <a:lnTo>
                      <a:pt x="11" y="298"/>
                    </a:lnTo>
                    <a:lnTo>
                      <a:pt x="546" y="22"/>
                    </a:lnTo>
                    <a:lnTo>
                      <a:pt x="534"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6" name="Freeform 45"/>
              <p:cNvSpPr>
                <a:spLocks/>
              </p:cNvSpPr>
              <p:nvPr/>
            </p:nvSpPr>
            <p:spPr bwMode="auto">
              <a:xfrm>
                <a:off x="2389" y="-423"/>
                <a:ext cx="549" cy="298"/>
              </a:xfrm>
              <a:custGeom>
                <a:avLst/>
                <a:gdLst>
                  <a:gd name="T0" fmla="*/ 537 w 549"/>
                  <a:gd name="T1" fmla="*/ 0 h 298"/>
                  <a:gd name="T2" fmla="*/ 0 w 549"/>
                  <a:gd name="T3" fmla="*/ 274 h 298"/>
                  <a:gd name="T4" fmla="*/ 12 w 549"/>
                  <a:gd name="T5" fmla="*/ 298 h 298"/>
                  <a:gd name="T6" fmla="*/ 549 w 549"/>
                  <a:gd name="T7" fmla="*/ 22 h 298"/>
                  <a:gd name="T8" fmla="*/ 537 w 549"/>
                  <a:gd name="T9" fmla="*/ 0 h 298"/>
                </a:gdLst>
                <a:ahLst/>
                <a:cxnLst>
                  <a:cxn ang="0">
                    <a:pos x="T0" y="T1"/>
                  </a:cxn>
                  <a:cxn ang="0">
                    <a:pos x="T2" y="T3"/>
                  </a:cxn>
                  <a:cxn ang="0">
                    <a:pos x="T4" y="T5"/>
                  </a:cxn>
                  <a:cxn ang="0">
                    <a:pos x="T6" y="T7"/>
                  </a:cxn>
                  <a:cxn ang="0">
                    <a:pos x="T8" y="T9"/>
                  </a:cxn>
                </a:cxnLst>
                <a:rect l="0" t="0" r="r" b="b"/>
                <a:pathLst>
                  <a:path w="549" h="298">
                    <a:moveTo>
                      <a:pt x="537" y="0"/>
                    </a:moveTo>
                    <a:lnTo>
                      <a:pt x="0" y="274"/>
                    </a:lnTo>
                    <a:lnTo>
                      <a:pt x="12" y="298"/>
                    </a:lnTo>
                    <a:lnTo>
                      <a:pt x="549" y="22"/>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7" name="Freeform 46"/>
              <p:cNvSpPr>
                <a:spLocks/>
              </p:cNvSpPr>
              <p:nvPr/>
            </p:nvSpPr>
            <p:spPr bwMode="auto">
              <a:xfrm>
                <a:off x="2418" y="-368"/>
                <a:ext cx="548" cy="297"/>
              </a:xfrm>
              <a:custGeom>
                <a:avLst/>
                <a:gdLst>
                  <a:gd name="T0" fmla="*/ 536 w 548"/>
                  <a:gd name="T1" fmla="*/ 0 h 297"/>
                  <a:gd name="T2" fmla="*/ 0 w 548"/>
                  <a:gd name="T3" fmla="*/ 276 h 297"/>
                  <a:gd name="T4" fmla="*/ 12 w 548"/>
                  <a:gd name="T5" fmla="*/ 297 h 297"/>
                  <a:gd name="T6" fmla="*/ 548 w 548"/>
                  <a:gd name="T7" fmla="*/ 21 h 297"/>
                  <a:gd name="T8" fmla="*/ 536 w 548"/>
                  <a:gd name="T9" fmla="*/ 0 h 297"/>
                </a:gdLst>
                <a:ahLst/>
                <a:cxnLst>
                  <a:cxn ang="0">
                    <a:pos x="T0" y="T1"/>
                  </a:cxn>
                  <a:cxn ang="0">
                    <a:pos x="T2" y="T3"/>
                  </a:cxn>
                  <a:cxn ang="0">
                    <a:pos x="T4" y="T5"/>
                  </a:cxn>
                  <a:cxn ang="0">
                    <a:pos x="T6" y="T7"/>
                  </a:cxn>
                  <a:cxn ang="0">
                    <a:pos x="T8" y="T9"/>
                  </a:cxn>
                </a:cxnLst>
                <a:rect l="0" t="0" r="r" b="b"/>
                <a:pathLst>
                  <a:path w="548" h="297">
                    <a:moveTo>
                      <a:pt x="536" y="0"/>
                    </a:moveTo>
                    <a:lnTo>
                      <a:pt x="0" y="276"/>
                    </a:lnTo>
                    <a:lnTo>
                      <a:pt x="12" y="297"/>
                    </a:lnTo>
                    <a:lnTo>
                      <a:pt x="548" y="21"/>
                    </a:lnTo>
                    <a:lnTo>
                      <a:pt x="536"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8" name="Freeform 47"/>
              <p:cNvSpPr>
                <a:spLocks/>
              </p:cNvSpPr>
              <p:nvPr/>
            </p:nvSpPr>
            <p:spPr bwMode="auto">
              <a:xfrm>
                <a:off x="2444" y="-319"/>
                <a:ext cx="548" cy="301"/>
              </a:xfrm>
              <a:custGeom>
                <a:avLst/>
                <a:gdLst>
                  <a:gd name="T0" fmla="*/ 537 w 548"/>
                  <a:gd name="T1" fmla="*/ 0 h 301"/>
                  <a:gd name="T2" fmla="*/ 0 w 548"/>
                  <a:gd name="T3" fmla="*/ 277 h 301"/>
                  <a:gd name="T4" fmla="*/ 12 w 548"/>
                  <a:gd name="T5" fmla="*/ 301 h 301"/>
                  <a:gd name="T6" fmla="*/ 548 w 548"/>
                  <a:gd name="T7" fmla="*/ 24 h 301"/>
                  <a:gd name="T8" fmla="*/ 537 w 548"/>
                  <a:gd name="T9" fmla="*/ 0 h 301"/>
                </a:gdLst>
                <a:ahLst/>
                <a:cxnLst>
                  <a:cxn ang="0">
                    <a:pos x="T0" y="T1"/>
                  </a:cxn>
                  <a:cxn ang="0">
                    <a:pos x="T2" y="T3"/>
                  </a:cxn>
                  <a:cxn ang="0">
                    <a:pos x="T4" y="T5"/>
                  </a:cxn>
                  <a:cxn ang="0">
                    <a:pos x="T6" y="T7"/>
                  </a:cxn>
                  <a:cxn ang="0">
                    <a:pos x="T8" y="T9"/>
                  </a:cxn>
                </a:cxnLst>
                <a:rect l="0" t="0" r="r" b="b"/>
                <a:pathLst>
                  <a:path w="548" h="301">
                    <a:moveTo>
                      <a:pt x="537" y="0"/>
                    </a:moveTo>
                    <a:lnTo>
                      <a:pt x="0" y="277"/>
                    </a:lnTo>
                    <a:lnTo>
                      <a:pt x="12" y="301"/>
                    </a:lnTo>
                    <a:lnTo>
                      <a:pt x="548" y="24"/>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69" name="Freeform 48"/>
              <p:cNvSpPr>
                <a:spLocks/>
              </p:cNvSpPr>
              <p:nvPr/>
            </p:nvSpPr>
            <p:spPr bwMode="auto">
              <a:xfrm>
                <a:off x="2472" y="-262"/>
                <a:ext cx="549" cy="298"/>
              </a:xfrm>
              <a:custGeom>
                <a:avLst/>
                <a:gdLst>
                  <a:gd name="T0" fmla="*/ 537 w 549"/>
                  <a:gd name="T1" fmla="*/ 0 h 298"/>
                  <a:gd name="T2" fmla="*/ 0 w 549"/>
                  <a:gd name="T3" fmla="*/ 277 h 298"/>
                  <a:gd name="T4" fmla="*/ 12 w 549"/>
                  <a:gd name="T5" fmla="*/ 298 h 298"/>
                  <a:gd name="T6" fmla="*/ 549 w 549"/>
                  <a:gd name="T7" fmla="*/ 21 h 298"/>
                  <a:gd name="T8" fmla="*/ 537 w 549"/>
                  <a:gd name="T9" fmla="*/ 0 h 298"/>
                </a:gdLst>
                <a:ahLst/>
                <a:cxnLst>
                  <a:cxn ang="0">
                    <a:pos x="T0" y="T1"/>
                  </a:cxn>
                  <a:cxn ang="0">
                    <a:pos x="T2" y="T3"/>
                  </a:cxn>
                  <a:cxn ang="0">
                    <a:pos x="T4" y="T5"/>
                  </a:cxn>
                  <a:cxn ang="0">
                    <a:pos x="T6" y="T7"/>
                  </a:cxn>
                  <a:cxn ang="0">
                    <a:pos x="T8" y="T9"/>
                  </a:cxn>
                </a:cxnLst>
                <a:rect l="0" t="0" r="r" b="b"/>
                <a:pathLst>
                  <a:path w="549" h="298">
                    <a:moveTo>
                      <a:pt x="537" y="0"/>
                    </a:moveTo>
                    <a:lnTo>
                      <a:pt x="0" y="277"/>
                    </a:lnTo>
                    <a:lnTo>
                      <a:pt x="12" y="298"/>
                    </a:lnTo>
                    <a:lnTo>
                      <a:pt x="549" y="21"/>
                    </a:lnTo>
                    <a:lnTo>
                      <a:pt x="537" y="0"/>
                    </a:lnTo>
                    <a:close/>
                  </a:path>
                </a:pathLst>
              </a:custGeom>
              <a:solidFill>
                <a:srgbClr val="BEC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0" name="Freeform 49"/>
              <p:cNvSpPr>
                <a:spLocks/>
              </p:cNvSpPr>
              <p:nvPr/>
            </p:nvSpPr>
            <p:spPr bwMode="auto">
              <a:xfrm>
                <a:off x="2115" y="-297"/>
                <a:ext cx="504" cy="680"/>
              </a:xfrm>
              <a:custGeom>
                <a:avLst/>
                <a:gdLst>
                  <a:gd name="T0" fmla="*/ 122 w 213"/>
                  <a:gd name="T1" fmla="*/ 265 h 288"/>
                  <a:gd name="T2" fmla="*/ 190 w 213"/>
                  <a:gd name="T3" fmla="*/ 279 h 288"/>
                  <a:gd name="T4" fmla="*/ 139 w 213"/>
                  <a:gd name="T5" fmla="*/ 237 h 288"/>
                  <a:gd name="T6" fmla="*/ 101 w 213"/>
                  <a:gd name="T7" fmla="*/ 195 h 288"/>
                  <a:gd name="T8" fmla="*/ 99 w 213"/>
                  <a:gd name="T9" fmla="*/ 183 h 288"/>
                  <a:gd name="T10" fmla="*/ 101 w 213"/>
                  <a:gd name="T11" fmla="*/ 164 h 288"/>
                  <a:gd name="T12" fmla="*/ 118 w 213"/>
                  <a:gd name="T13" fmla="*/ 160 h 288"/>
                  <a:gd name="T14" fmla="*/ 210 w 213"/>
                  <a:gd name="T15" fmla="*/ 205 h 288"/>
                  <a:gd name="T16" fmla="*/ 172 w 213"/>
                  <a:gd name="T17" fmla="*/ 163 h 288"/>
                  <a:gd name="T18" fmla="*/ 127 w 213"/>
                  <a:gd name="T19" fmla="*/ 70 h 288"/>
                  <a:gd name="T20" fmla="*/ 76 w 213"/>
                  <a:gd name="T21" fmla="*/ 0 h 288"/>
                  <a:gd name="T22" fmla="*/ 0 w 213"/>
                  <a:gd name="T23" fmla="*/ 35 h 288"/>
                  <a:gd name="T24" fmla="*/ 20 w 213"/>
                  <a:gd name="T25" fmla="*/ 69 h 288"/>
                  <a:gd name="T26" fmla="*/ 47 w 213"/>
                  <a:gd name="T27" fmla="*/ 198 h 288"/>
                  <a:gd name="T28" fmla="*/ 122 w 213"/>
                  <a:gd name="T29" fmla="*/ 26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288">
                    <a:moveTo>
                      <a:pt x="122" y="265"/>
                    </a:moveTo>
                    <a:cubicBezTo>
                      <a:pt x="122" y="265"/>
                      <a:pt x="186" y="288"/>
                      <a:pt x="190" y="279"/>
                    </a:cubicBezTo>
                    <a:cubicBezTo>
                      <a:pt x="196" y="264"/>
                      <a:pt x="168" y="248"/>
                      <a:pt x="139" y="237"/>
                    </a:cubicBezTo>
                    <a:cubicBezTo>
                      <a:pt x="139" y="237"/>
                      <a:pt x="120" y="220"/>
                      <a:pt x="101" y="195"/>
                    </a:cubicBezTo>
                    <a:cubicBezTo>
                      <a:pt x="100" y="191"/>
                      <a:pt x="99" y="187"/>
                      <a:pt x="99" y="183"/>
                    </a:cubicBezTo>
                    <a:cubicBezTo>
                      <a:pt x="99" y="177"/>
                      <a:pt x="98" y="170"/>
                      <a:pt x="101" y="164"/>
                    </a:cubicBezTo>
                    <a:cubicBezTo>
                      <a:pt x="106" y="156"/>
                      <a:pt x="111" y="158"/>
                      <a:pt x="118" y="160"/>
                    </a:cubicBezTo>
                    <a:cubicBezTo>
                      <a:pt x="146" y="186"/>
                      <a:pt x="196" y="233"/>
                      <a:pt x="210" y="205"/>
                    </a:cubicBezTo>
                    <a:cubicBezTo>
                      <a:pt x="213" y="197"/>
                      <a:pt x="179" y="171"/>
                      <a:pt x="172" y="163"/>
                    </a:cubicBezTo>
                    <a:cubicBezTo>
                      <a:pt x="145" y="134"/>
                      <a:pt x="163" y="104"/>
                      <a:pt x="127" y="70"/>
                    </a:cubicBezTo>
                    <a:cubicBezTo>
                      <a:pt x="111" y="55"/>
                      <a:pt x="95" y="63"/>
                      <a:pt x="76" y="0"/>
                    </a:cubicBezTo>
                    <a:cubicBezTo>
                      <a:pt x="0" y="35"/>
                      <a:pt x="0" y="35"/>
                      <a:pt x="0" y="35"/>
                    </a:cubicBezTo>
                    <a:cubicBezTo>
                      <a:pt x="3" y="40"/>
                      <a:pt x="18" y="63"/>
                      <a:pt x="20" y="69"/>
                    </a:cubicBezTo>
                    <a:cubicBezTo>
                      <a:pt x="24" y="80"/>
                      <a:pt x="43" y="184"/>
                      <a:pt x="47" y="198"/>
                    </a:cubicBezTo>
                    <a:cubicBezTo>
                      <a:pt x="51" y="209"/>
                      <a:pt x="122" y="265"/>
                      <a:pt x="122" y="265"/>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1" name="Freeform 50"/>
              <p:cNvSpPr>
                <a:spLocks/>
              </p:cNvSpPr>
              <p:nvPr/>
            </p:nvSpPr>
            <p:spPr bwMode="auto">
              <a:xfrm>
                <a:off x="1744" y="-2364"/>
                <a:ext cx="2073" cy="617"/>
              </a:xfrm>
              <a:custGeom>
                <a:avLst/>
                <a:gdLst>
                  <a:gd name="T0" fmla="*/ 443 w 877"/>
                  <a:gd name="T1" fmla="*/ 88 h 261"/>
                  <a:gd name="T2" fmla="*/ 869 w 877"/>
                  <a:gd name="T3" fmla="*/ 251 h 261"/>
                  <a:gd name="T4" fmla="*/ 877 w 877"/>
                  <a:gd name="T5" fmla="*/ 212 h 261"/>
                  <a:gd name="T6" fmla="*/ 438 w 877"/>
                  <a:gd name="T7" fmla="*/ 0 h 261"/>
                  <a:gd name="T8" fmla="*/ 0 w 877"/>
                  <a:gd name="T9" fmla="*/ 212 h 261"/>
                  <a:gd name="T10" fmla="*/ 12 w 877"/>
                  <a:gd name="T11" fmla="*/ 261 h 261"/>
                  <a:gd name="T12" fmla="*/ 443 w 877"/>
                  <a:gd name="T13" fmla="*/ 88 h 261"/>
                </a:gdLst>
                <a:ahLst/>
                <a:cxnLst>
                  <a:cxn ang="0">
                    <a:pos x="T0" y="T1"/>
                  </a:cxn>
                  <a:cxn ang="0">
                    <a:pos x="T2" y="T3"/>
                  </a:cxn>
                  <a:cxn ang="0">
                    <a:pos x="T4" y="T5"/>
                  </a:cxn>
                  <a:cxn ang="0">
                    <a:pos x="T6" y="T7"/>
                  </a:cxn>
                  <a:cxn ang="0">
                    <a:pos x="T8" y="T9"/>
                  </a:cxn>
                  <a:cxn ang="0">
                    <a:pos x="T10" y="T11"/>
                  </a:cxn>
                  <a:cxn ang="0">
                    <a:pos x="T12" y="T13"/>
                  </a:cxn>
                </a:cxnLst>
                <a:rect l="0" t="0" r="r" b="b"/>
                <a:pathLst>
                  <a:path w="877" h="261">
                    <a:moveTo>
                      <a:pt x="443" y="88"/>
                    </a:moveTo>
                    <a:cubicBezTo>
                      <a:pt x="650" y="88"/>
                      <a:pt x="823" y="158"/>
                      <a:pt x="869" y="251"/>
                    </a:cubicBezTo>
                    <a:cubicBezTo>
                      <a:pt x="874" y="238"/>
                      <a:pt x="877" y="225"/>
                      <a:pt x="877" y="212"/>
                    </a:cubicBezTo>
                    <a:cubicBezTo>
                      <a:pt x="877" y="95"/>
                      <a:pt x="680" y="0"/>
                      <a:pt x="438" y="0"/>
                    </a:cubicBezTo>
                    <a:cubicBezTo>
                      <a:pt x="196" y="0"/>
                      <a:pt x="0" y="95"/>
                      <a:pt x="0" y="212"/>
                    </a:cubicBezTo>
                    <a:cubicBezTo>
                      <a:pt x="0" y="229"/>
                      <a:pt x="4" y="245"/>
                      <a:pt x="12" y="261"/>
                    </a:cubicBezTo>
                    <a:cubicBezTo>
                      <a:pt x="50" y="163"/>
                      <a:pt x="228" y="88"/>
                      <a:pt x="443" y="88"/>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2" name="Oval 51"/>
              <p:cNvSpPr>
                <a:spLocks noChangeArrowheads="1"/>
              </p:cNvSpPr>
              <p:nvPr/>
            </p:nvSpPr>
            <p:spPr bwMode="auto">
              <a:xfrm>
                <a:off x="1874" y="-2141"/>
                <a:ext cx="1783" cy="737"/>
              </a:xfrm>
              <a:prstGeom prst="ellipse">
                <a:avLst/>
              </a:pr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3" name="Freeform 52"/>
              <p:cNvSpPr>
                <a:spLocks/>
              </p:cNvSpPr>
              <p:nvPr/>
            </p:nvSpPr>
            <p:spPr bwMode="auto">
              <a:xfrm>
                <a:off x="3011" y="-465"/>
                <a:ext cx="620" cy="725"/>
              </a:xfrm>
              <a:custGeom>
                <a:avLst/>
                <a:gdLst>
                  <a:gd name="T0" fmla="*/ 5 w 262"/>
                  <a:gd name="T1" fmla="*/ 253 h 307"/>
                  <a:gd name="T2" fmla="*/ 45 w 262"/>
                  <a:gd name="T3" fmla="*/ 245 h 307"/>
                  <a:gd name="T4" fmla="*/ 71 w 262"/>
                  <a:gd name="T5" fmla="*/ 216 h 307"/>
                  <a:gd name="T6" fmla="*/ 84 w 262"/>
                  <a:gd name="T7" fmla="*/ 210 h 307"/>
                  <a:gd name="T8" fmla="*/ 82 w 262"/>
                  <a:gd name="T9" fmla="*/ 221 h 307"/>
                  <a:gd name="T10" fmla="*/ 68 w 262"/>
                  <a:gd name="T11" fmla="*/ 255 h 307"/>
                  <a:gd name="T12" fmla="*/ 66 w 262"/>
                  <a:gd name="T13" fmla="*/ 260 h 307"/>
                  <a:gd name="T14" fmla="*/ 38 w 262"/>
                  <a:gd name="T15" fmla="*/ 251 h 307"/>
                  <a:gd name="T16" fmla="*/ 61 w 262"/>
                  <a:gd name="T17" fmla="*/ 298 h 307"/>
                  <a:gd name="T18" fmla="*/ 67 w 262"/>
                  <a:gd name="T19" fmla="*/ 304 h 307"/>
                  <a:gd name="T20" fmla="*/ 71 w 262"/>
                  <a:gd name="T21" fmla="*/ 307 h 307"/>
                  <a:gd name="T22" fmla="*/ 78 w 262"/>
                  <a:gd name="T23" fmla="*/ 305 h 307"/>
                  <a:gd name="T24" fmla="*/ 78 w 262"/>
                  <a:gd name="T25" fmla="*/ 305 h 307"/>
                  <a:gd name="T26" fmla="*/ 78 w 262"/>
                  <a:gd name="T27" fmla="*/ 305 h 307"/>
                  <a:gd name="T28" fmla="*/ 78 w 262"/>
                  <a:gd name="T29" fmla="*/ 304 h 307"/>
                  <a:gd name="T30" fmla="*/ 88 w 262"/>
                  <a:gd name="T31" fmla="*/ 296 h 307"/>
                  <a:gd name="T32" fmla="*/ 125 w 262"/>
                  <a:gd name="T33" fmla="*/ 277 h 307"/>
                  <a:gd name="T34" fmla="*/ 126 w 262"/>
                  <a:gd name="T35" fmla="*/ 276 h 307"/>
                  <a:gd name="T36" fmla="*/ 155 w 262"/>
                  <a:gd name="T37" fmla="*/ 264 h 307"/>
                  <a:gd name="T38" fmla="*/ 158 w 262"/>
                  <a:gd name="T39" fmla="*/ 261 h 307"/>
                  <a:gd name="T40" fmla="*/ 183 w 262"/>
                  <a:gd name="T41" fmla="*/ 247 h 307"/>
                  <a:gd name="T42" fmla="*/ 190 w 262"/>
                  <a:gd name="T43" fmla="*/ 244 h 307"/>
                  <a:gd name="T44" fmla="*/ 214 w 262"/>
                  <a:gd name="T45" fmla="*/ 189 h 307"/>
                  <a:gd name="T46" fmla="*/ 229 w 262"/>
                  <a:gd name="T47" fmla="*/ 124 h 307"/>
                  <a:gd name="T48" fmla="*/ 262 w 262"/>
                  <a:gd name="T49" fmla="*/ 46 h 307"/>
                  <a:gd name="T50" fmla="*/ 205 w 262"/>
                  <a:gd name="T51" fmla="*/ 23 h 307"/>
                  <a:gd name="T52" fmla="*/ 166 w 262"/>
                  <a:gd name="T53" fmla="*/ 0 h 307"/>
                  <a:gd name="T54" fmla="*/ 155 w 262"/>
                  <a:gd name="T55" fmla="*/ 59 h 307"/>
                  <a:gd name="T56" fmla="*/ 124 w 262"/>
                  <a:gd name="T57" fmla="*/ 107 h 307"/>
                  <a:gd name="T58" fmla="*/ 98 w 262"/>
                  <a:gd name="T59" fmla="*/ 116 h 307"/>
                  <a:gd name="T60" fmla="*/ 49 w 262"/>
                  <a:gd name="T61" fmla="*/ 190 h 307"/>
                  <a:gd name="T62" fmla="*/ 17 w 262"/>
                  <a:gd name="T63" fmla="*/ 232 h 307"/>
                  <a:gd name="T64" fmla="*/ 5 w 262"/>
                  <a:gd name="T65" fmla="*/ 25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307">
                    <a:moveTo>
                      <a:pt x="5" y="253"/>
                    </a:moveTo>
                    <a:cubicBezTo>
                      <a:pt x="9" y="257"/>
                      <a:pt x="25" y="262"/>
                      <a:pt x="45" y="245"/>
                    </a:cubicBezTo>
                    <a:cubicBezTo>
                      <a:pt x="54" y="237"/>
                      <a:pt x="63" y="225"/>
                      <a:pt x="71" y="216"/>
                    </a:cubicBezTo>
                    <a:cubicBezTo>
                      <a:pt x="74" y="213"/>
                      <a:pt x="82" y="203"/>
                      <a:pt x="84" y="210"/>
                    </a:cubicBezTo>
                    <a:cubicBezTo>
                      <a:pt x="85" y="212"/>
                      <a:pt x="84" y="216"/>
                      <a:pt x="82" y="221"/>
                    </a:cubicBezTo>
                    <a:cubicBezTo>
                      <a:pt x="77" y="229"/>
                      <a:pt x="71" y="241"/>
                      <a:pt x="68" y="255"/>
                    </a:cubicBezTo>
                    <a:cubicBezTo>
                      <a:pt x="67" y="257"/>
                      <a:pt x="67" y="258"/>
                      <a:pt x="66" y="260"/>
                    </a:cubicBezTo>
                    <a:cubicBezTo>
                      <a:pt x="54" y="251"/>
                      <a:pt x="43" y="247"/>
                      <a:pt x="38" y="251"/>
                    </a:cubicBezTo>
                    <a:cubicBezTo>
                      <a:pt x="32" y="258"/>
                      <a:pt x="42" y="279"/>
                      <a:pt x="61" y="298"/>
                    </a:cubicBezTo>
                    <a:cubicBezTo>
                      <a:pt x="63" y="300"/>
                      <a:pt x="65" y="302"/>
                      <a:pt x="67" y="304"/>
                    </a:cubicBezTo>
                    <a:cubicBezTo>
                      <a:pt x="68" y="305"/>
                      <a:pt x="70" y="306"/>
                      <a:pt x="71" y="307"/>
                    </a:cubicBezTo>
                    <a:cubicBezTo>
                      <a:pt x="73" y="307"/>
                      <a:pt x="75" y="306"/>
                      <a:pt x="78" y="305"/>
                    </a:cubicBezTo>
                    <a:cubicBezTo>
                      <a:pt x="78" y="305"/>
                      <a:pt x="78" y="305"/>
                      <a:pt x="78" y="305"/>
                    </a:cubicBezTo>
                    <a:cubicBezTo>
                      <a:pt x="78" y="305"/>
                      <a:pt x="78" y="305"/>
                      <a:pt x="78" y="305"/>
                    </a:cubicBezTo>
                    <a:cubicBezTo>
                      <a:pt x="78" y="304"/>
                      <a:pt x="78" y="304"/>
                      <a:pt x="78" y="304"/>
                    </a:cubicBezTo>
                    <a:cubicBezTo>
                      <a:pt x="80" y="303"/>
                      <a:pt x="86" y="294"/>
                      <a:pt x="88" y="296"/>
                    </a:cubicBezTo>
                    <a:cubicBezTo>
                      <a:pt x="93" y="302"/>
                      <a:pt x="119" y="282"/>
                      <a:pt x="125" y="277"/>
                    </a:cubicBezTo>
                    <a:cubicBezTo>
                      <a:pt x="125" y="277"/>
                      <a:pt x="125" y="276"/>
                      <a:pt x="126" y="276"/>
                    </a:cubicBezTo>
                    <a:cubicBezTo>
                      <a:pt x="133" y="278"/>
                      <a:pt x="145" y="273"/>
                      <a:pt x="155" y="264"/>
                    </a:cubicBezTo>
                    <a:cubicBezTo>
                      <a:pt x="156" y="263"/>
                      <a:pt x="157" y="261"/>
                      <a:pt x="158" y="261"/>
                    </a:cubicBezTo>
                    <a:cubicBezTo>
                      <a:pt x="169" y="260"/>
                      <a:pt x="178" y="252"/>
                      <a:pt x="183" y="247"/>
                    </a:cubicBezTo>
                    <a:cubicBezTo>
                      <a:pt x="184" y="247"/>
                      <a:pt x="190" y="245"/>
                      <a:pt x="190" y="244"/>
                    </a:cubicBezTo>
                    <a:cubicBezTo>
                      <a:pt x="212" y="234"/>
                      <a:pt x="211" y="211"/>
                      <a:pt x="214" y="189"/>
                    </a:cubicBezTo>
                    <a:cubicBezTo>
                      <a:pt x="217" y="166"/>
                      <a:pt x="221" y="146"/>
                      <a:pt x="229" y="124"/>
                    </a:cubicBezTo>
                    <a:cubicBezTo>
                      <a:pt x="239" y="97"/>
                      <a:pt x="247" y="71"/>
                      <a:pt x="262" y="46"/>
                    </a:cubicBezTo>
                    <a:cubicBezTo>
                      <a:pt x="244" y="44"/>
                      <a:pt x="222" y="31"/>
                      <a:pt x="205" y="23"/>
                    </a:cubicBezTo>
                    <a:cubicBezTo>
                      <a:pt x="194" y="18"/>
                      <a:pt x="173" y="10"/>
                      <a:pt x="166" y="0"/>
                    </a:cubicBezTo>
                    <a:cubicBezTo>
                      <a:pt x="168" y="19"/>
                      <a:pt x="161" y="41"/>
                      <a:pt x="155" y="59"/>
                    </a:cubicBezTo>
                    <a:cubicBezTo>
                      <a:pt x="150" y="74"/>
                      <a:pt x="142" y="102"/>
                      <a:pt x="124" y="107"/>
                    </a:cubicBezTo>
                    <a:cubicBezTo>
                      <a:pt x="113" y="110"/>
                      <a:pt x="108" y="109"/>
                      <a:pt x="98" y="116"/>
                    </a:cubicBezTo>
                    <a:cubicBezTo>
                      <a:pt x="80" y="128"/>
                      <a:pt x="58" y="171"/>
                      <a:pt x="49" y="190"/>
                    </a:cubicBezTo>
                    <a:cubicBezTo>
                      <a:pt x="44" y="202"/>
                      <a:pt x="33" y="221"/>
                      <a:pt x="17" y="232"/>
                    </a:cubicBezTo>
                    <a:cubicBezTo>
                      <a:pt x="13" y="234"/>
                      <a:pt x="0" y="246"/>
                      <a:pt x="5" y="253"/>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4" name="Freeform 53"/>
              <p:cNvSpPr>
                <a:spLocks/>
              </p:cNvSpPr>
              <p:nvPr/>
            </p:nvSpPr>
            <p:spPr bwMode="auto">
              <a:xfrm>
                <a:off x="3215" y="173"/>
                <a:ext cx="37" cy="61"/>
              </a:xfrm>
              <a:custGeom>
                <a:avLst/>
                <a:gdLst>
                  <a:gd name="T0" fmla="*/ 2 w 16"/>
                  <a:gd name="T1" fmla="*/ 26 h 26"/>
                  <a:gd name="T2" fmla="*/ 16 w 16"/>
                  <a:gd name="T3" fmla="*/ 1 h 26"/>
                  <a:gd name="T4" fmla="*/ 14 w 16"/>
                  <a:gd name="T5" fmla="*/ 0 h 26"/>
                  <a:gd name="T6" fmla="*/ 0 w 16"/>
                  <a:gd name="T7" fmla="*/ 26 h 26"/>
                  <a:gd name="T8" fmla="*/ 2 w 16"/>
                  <a:gd name="T9" fmla="*/ 26 h 26"/>
                </a:gdLst>
                <a:ahLst/>
                <a:cxnLst>
                  <a:cxn ang="0">
                    <a:pos x="T0" y="T1"/>
                  </a:cxn>
                  <a:cxn ang="0">
                    <a:pos x="T2" y="T3"/>
                  </a:cxn>
                  <a:cxn ang="0">
                    <a:pos x="T4" y="T5"/>
                  </a:cxn>
                  <a:cxn ang="0">
                    <a:pos x="T6" y="T7"/>
                  </a:cxn>
                  <a:cxn ang="0">
                    <a:pos x="T8" y="T9"/>
                  </a:cxn>
                </a:cxnLst>
                <a:rect l="0" t="0" r="r" b="b"/>
                <a:pathLst>
                  <a:path w="16" h="26">
                    <a:moveTo>
                      <a:pt x="2" y="26"/>
                    </a:moveTo>
                    <a:cubicBezTo>
                      <a:pt x="6" y="19"/>
                      <a:pt x="14" y="5"/>
                      <a:pt x="16" y="1"/>
                    </a:cubicBezTo>
                    <a:cubicBezTo>
                      <a:pt x="14" y="0"/>
                      <a:pt x="14" y="0"/>
                      <a:pt x="14" y="0"/>
                    </a:cubicBezTo>
                    <a:cubicBezTo>
                      <a:pt x="12" y="4"/>
                      <a:pt x="3" y="19"/>
                      <a:pt x="0" y="26"/>
                    </a:cubicBezTo>
                    <a:cubicBezTo>
                      <a:pt x="1" y="26"/>
                      <a:pt x="1" y="26"/>
                      <a:pt x="2" y="26"/>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5" name="Freeform 54"/>
              <p:cNvSpPr>
                <a:spLocks/>
              </p:cNvSpPr>
              <p:nvPr/>
            </p:nvSpPr>
            <p:spPr bwMode="auto">
              <a:xfrm>
                <a:off x="2032" y="-385"/>
                <a:ext cx="365" cy="267"/>
              </a:xfrm>
              <a:custGeom>
                <a:avLst/>
                <a:gdLst>
                  <a:gd name="T0" fmla="*/ 365 w 365"/>
                  <a:gd name="T1" fmla="*/ 140 h 267"/>
                  <a:gd name="T2" fmla="*/ 57 w 365"/>
                  <a:gd name="T3" fmla="*/ 267 h 267"/>
                  <a:gd name="T4" fmla="*/ 0 w 365"/>
                  <a:gd name="T5" fmla="*/ 128 h 267"/>
                  <a:gd name="T6" fmla="*/ 305 w 365"/>
                  <a:gd name="T7" fmla="*/ 0 h 267"/>
                  <a:gd name="T8" fmla="*/ 365 w 365"/>
                  <a:gd name="T9" fmla="*/ 140 h 267"/>
                </a:gdLst>
                <a:ahLst/>
                <a:cxnLst>
                  <a:cxn ang="0">
                    <a:pos x="T0" y="T1"/>
                  </a:cxn>
                  <a:cxn ang="0">
                    <a:pos x="T2" y="T3"/>
                  </a:cxn>
                  <a:cxn ang="0">
                    <a:pos x="T4" y="T5"/>
                  </a:cxn>
                  <a:cxn ang="0">
                    <a:pos x="T6" y="T7"/>
                  </a:cxn>
                  <a:cxn ang="0">
                    <a:pos x="T8" y="T9"/>
                  </a:cxn>
                </a:cxnLst>
                <a:rect l="0" t="0" r="r" b="b"/>
                <a:pathLst>
                  <a:path w="365" h="267">
                    <a:moveTo>
                      <a:pt x="365" y="140"/>
                    </a:moveTo>
                    <a:lnTo>
                      <a:pt x="57" y="267"/>
                    </a:lnTo>
                    <a:lnTo>
                      <a:pt x="0" y="128"/>
                    </a:lnTo>
                    <a:lnTo>
                      <a:pt x="305" y="0"/>
                    </a:lnTo>
                    <a:lnTo>
                      <a:pt x="365" y="140"/>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6" name="Freeform 55"/>
              <p:cNvSpPr>
                <a:spLocks/>
              </p:cNvSpPr>
              <p:nvPr/>
            </p:nvSpPr>
            <p:spPr bwMode="auto">
              <a:xfrm>
                <a:off x="3288" y="-375"/>
                <a:ext cx="362" cy="245"/>
              </a:xfrm>
              <a:custGeom>
                <a:avLst/>
                <a:gdLst>
                  <a:gd name="T0" fmla="*/ 0 w 362"/>
                  <a:gd name="T1" fmla="*/ 144 h 245"/>
                  <a:gd name="T2" fmla="*/ 317 w 362"/>
                  <a:gd name="T3" fmla="*/ 245 h 245"/>
                  <a:gd name="T4" fmla="*/ 362 w 362"/>
                  <a:gd name="T5" fmla="*/ 101 h 245"/>
                  <a:gd name="T6" fmla="*/ 47 w 362"/>
                  <a:gd name="T7" fmla="*/ 0 h 245"/>
                  <a:gd name="T8" fmla="*/ 0 w 362"/>
                  <a:gd name="T9" fmla="*/ 144 h 245"/>
                </a:gdLst>
                <a:ahLst/>
                <a:cxnLst>
                  <a:cxn ang="0">
                    <a:pos x="T0" y="T1"/>
                  </a:cxn>
                  <a:cxn ang="0">
                    <a:pos x="T2" y="T3"/>
                  </a:cxn>
                  <a:cxn ang="0">
                    <a:pos x="T4" y="T5"/>
                  </a:cxn>
                  <a:cxn ang="0">
                    <a:pos x="T6" y="T7"/>
                  </a:cxn>
                  <a:cxn ang="0">
                    <a:pos x="T8" y="T9"/>
                  </a:cxn>
                </a:cxnLst>
                <a:rect l="0" t="0" r="r" b="b"/>
                <a:pathLst>
                  <a:path w="362" h="245">
                    <a:moveTo>
                      <a:pt x="0" y="144"/>
                    </a:moveTo>
                    <a:lnTo>
                      <a:pt x="317" y="245"/>
                    </a:lnTo>
                    <a:lnTo>
                      <a:pt x="362" y="101"/>
                    </a:lnTo>
                    <a:lnTo>
                      <a:pt x="47" y="0"/>
                    </a:lnTo>
                    <a:lnTo>
                      <a:pt x="0" y="144"/>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7" name="Freeform 56"/>
              <p:cNvSpPr>
                <a:spLocks/>
              </p:cNvSpPr>
              <p:nvPr/>
            </p:nvSpPr>
            <p:spPr bwMode="auto">
              <a:xfrm>
                <a:off x="2174" y="-1789"/>
                <a:ext cx="1182" cy="737"/>
              </a:xfrm>
              <a:custGeom>
                <a:avLst/>
                <a:gdLst>
                  <a:gd name="T0" fmla="*/ 299 w 500"/>
                  <a:gd name="T1" fmla="*/ 287 h 312"/>
                  <a:gd name="T2" fmla="*/ 468 w 500"/>
                  <a:gd name="T3" fmla="*/ 297 h 312"/>
                  <a:gd name="T4" fmla="*/ 484 w 500"/>
                  <a:gd name="T5" fmla="*/ 107 h 312"/>
                  <a:gd name="T6" fmla="*/ 500 w 500"/>
                  <a:gd name="T7" fmla="*/ 63 h 312"/>
                  <a:gd name="T8" fmla="*/ 420 w 500"/>
                  <a:gd name="T9" fmla="*/ 35 h 312"/>
                  <a:gd name="T10" fmla="*/ 265 w 500"/>
                  <a:gd name="T11" fmla="*/ 7 h 312"/>
                  <a:gd name="T12" fmla="*/ 125 w 500"/>
                  <a:gd name="T13" fmla="*/ 13 h 312"/>
                  <a:gd name="T14" fmla="*/ 16 w 500"/>
                  <a:gd name="T15" fmla="*/ 19 h 312"/>
                  <a:gd name="T16" fmla="*/ 0 w 500"/>
                  <a:gd name="T17" fmla="*/ 97 h 312"/>
                  <a:gd name="T18" fmla="*/ 34 w 500"/>
                  <a:gd name="T19" fmla="*/ 312 h 312"/>
                  <a:gd name="T20" fmla="*/ 299 w 500"/>
                  <a:gd name="T21" fmla="*/ 28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0" h="312">
                    <a:moveTo>
                      <a:pt x="299" y="287"/>
                    </a:moveTo>
                    <a:cubicBezTo>
                      <a:pt x="356" y="287"/>
                      <a:pt x="413" y="291"/>
                      <a:pt x="468" y="297"/>
                    </a:cubicBezTo>
                    <a:cubicBezTo>
                      <a:pt x="474" y="220"/>
                      <a:pt x="481" y="118"/>
                      <a:pt x="484" y="107"/>
                    </a:cubicBezTo>
                    <a:cubicBezTo>
                      <a:pt x="488" y="91"/>
                      <a:pt x="498" y="79"/>
                      <a:pt x="500" y="63"/>
                    </a:cubicBezTo>
                    <a:cubicBezTo>
                      <a:pt x="476" y="49"/>
                      <a:pt x="445" y="45"/>
                      <a:pt x="420" y="35"/>
                    </a:cubicBezTo>
                    <a:cubicBezTo>
                      <a:pt x="369" y="17"/>
                      <a:pt x="318" y="8"/>
                      <a:pt x="265" y="7"/>
                    </a:cubicBezTo>
                    <a:cubicBezTo>
                      <a:pt x="218" y="6"/>
                      <a:pt x="172" y="9"/>
                      <a:pt x="125" y="13"/>
                    </a:cubicBezTo>
                    <a:cubicBezTo>
                      <a:pt x="99" y="15"/>
                      <a:pt x="37" y="0"/>
                      <a:pt x="16" y="19"/>
                    </a:cubicBezTo>
                    <a:cubicBezTo>
                      <a:pt x="0" y="97"/>
                      <a:pt x="0" y="97"/>
                      <a:pt x="0" y="97"/>
                    </a:cubicBezTo>
                    <a:cubicBezTo>
                      <a:pt x="6" y="121"/>
                      <a:pt x="22" y="238"/>
                      <a:pt x="34" y="312"/>
                    </a:cubicBezTo>
                    <a:cubicBezTo>
                      <a:pt x="120" y="296"/>
                      <a:pt x="208" y="287"/>
                      <a:pt x="299" y="287"/>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8" name="Freeform 57"/>
              <p:cNvSpPr>
                <a:spLocks/>
              </p:cNvSpPr>
              <p:nvPr/>
            </p:nvSpPr>
            <p:spPr bwMode="auto">
              <a:xfrm>
                <a:off x="1716" y="-1827"/>
                <a:ext cx="636" cy="1577"/>
              </a:xfrm>
              <a:custGeom>
                <a:avLst/>
                <a:gdLst>
                  <a:gd name="T0" fmla="*/ 126 w 269"/>
                  <a:gd name="T1" fmla="*/ 667 h 667"/>
                  <a:gd name="T2" fmla="*/ 8 w 269"/>
                  <a:gd name="T3" fmla="*/ 393 h 667"/>
                  <a:gd name="T4" fmla="*/ 43 w 269"/>
                  <a:gd name="T5" fmla="*/ 137 h 667"/>
                  <a:gd name="T6" fmla="*/ 70 w 269"/>
                  <a:gd name="T7" fmla="*/ 0 h 667"/>
                  <a:gd name="T8" fmla="*/ 228 w 269"/>
                  <a:gd name="T9" fmla="*/ 21 h 667"/>
                  <a:gd name="T10" fmla="*/ 200 w 269"/>
                  <a:gd name="T11" fmla="*/ 170 h 667"/>
                  <a:gd name="T12" fmla="*/ 165 w 269"/>
                  <a:gd name="T13" fmla="*/ 360 h 667"/>
                  <a:gd name="T14" fmla="*/ 269 w 269"/>
                  <a:gd name="T15" fmla="*/ 614 h 667"/>
                  <a:gd name="T16" fmla="*/ 126 w 269"/>
                  <a:gd name="T17" fmla="*/ 6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667">
                    <a:moveTo>
                      <a:pt x="126" y="667"/>
                    </a:moveTo>
                    <a:cubicBezTo>
                      <a:pt x="101" y="626"/>
                      <a:pt x="40" y="517"/>
                      <a:pt x="8" y="393"/>
                    </a:cubicBezTo>
                    <a:cubicBezTo>
                      <a:pt x="0" y="358"/>
                      <a:pt x="8" y="310"/>
                      <a:pt x="43" y="137"/>
                    </a:cubicBezTo>
                    <a:cubicBezTo>
                      <a:pt x="55" y="83"/>
                      <a:pt x="66" y="27"/>
                      <a:pt x="70" y="0"/>
                    </a:cubicBezTo>
                    <a:cubicBezTo>
                      <a:pt x="228" y="21"/>
                      <a:pt x="228" y="21"/>
                      <a:pt x="228" y="21"/>
                    </a:cubicBezTo>
                    <a:cubicBezTo>
                      <a:pt x="224" y="54"/>
                      <a:pt x="213" y="107"/>
                      <a:pt x="200" y="170"/>
                    </a:cubicBezTo>
                    <a:cubicBezTo>
                      <a:pt x="188" y="230"/>
                      <a:pt x="167" y="330"/>
                      <a:pt x="165" y="360"/>
                    </a:cubicBezTo>
                    <a:cubicBezTo>
                      <a:pt x="192" y="461"/>
                      <a:pt x="254" y="576"/>
                      <a:pt x="269" y="614"/>
                    </a:cubicBezTo>
                    <a:lnTo>
                      <a:pt x="126" y="667"/>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79" name="Freeform 58"/>
              <p:cNvSpPr>
                <a:spLocks/>
              </p:cNvSpPr>
              <p:nvPr/>
            </p:nvSpPr>
            <p:spPr bwMode="auto">
              <a:xfrm>
                <a:off x="3233" y="-1822"/>
                <a:ext cx="651" cy="1581"/>
              </a:xfrm>
              <a:custGeom>
                <a:avLst/>
                <a:gdLst>
                  <a:gd name="T0" fmla="*/ 176 w 275"/>
                  <a:gd name="T1" fmla="*/ 669 h 669"/>
                  <a:gd name="T2" fmla="*/ 28 w 275"/>
                  <a:gd name="T3" fmla="*/ 621 h 669"/>
                  <a:gd name="T4" fmla="*/ 110 w 275"/>
                  <a:gd name="T5" fmla="*/ 367 h 669"/>
                  <a:gd name="T6" fmla="*/ 0 w 275"/>
                  <a:gd name="T7" fmla="*/ 40 h 669"/>
                  <a:gd name="T8" fmla="*/ 173 w 275"/>
                  <a:gd name="T9" fmla="*/ 0 h 669"/>
                  <a:gd name="T10" fmla="*/ 212 w 275"/>
                  <a:gd name="T11" fmla="*/ 135 h 669"/>
                  <a:gd name="T12" fmla="*/ 269 w 275"/>
                  <a:gd name="T13" fmla="*/ 386 h 669"/>
                  <a:gd name="T14" fmla="*/ 176 w 275"/>
                  <a:gd name="T15" fmla="*/ 669 h 6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 h="669">
                    <a:moveTo>
                      <a:pt x="176" y="669"/>
                    </a:moveTo>
                    <a:cubicBezTo>
                      <a:pt x="28" y="621"/>
                      <a:pt x="28" y="621"/>
                      <a:pt x="28" y="621"/>
                    </a:cubicBezTo>
                    <a:cubicBezTo>
                      <a:pt x="42" y="583"/>
                      <a:pt x="92" y="473"/>
                      <a:pt x="110" y="367"/>
                    </a:cubicBezTo>
                    <a:cubicBezTo>
                      <a:pt x="106" y="338"/>
                      <a:pt x="7" y="72"/>
                      <a:pt x="0" y="40"/>
                    </a:cubicBezTo>
                    <a:cubicBezTo>
                      <a:pt x="173" y="0"/>
                      <a:pt x="173" y="0"/>
                      <a:pt x="173" y="0"/>
                    </a:cubicBezTo>
                    <a:cubicBezTo>
                      <a:pt x="179" y="27"/>
                      <a:pt x="196" y="82"/>
                      <a:pt x="212" y="135"/>
                    </a:cubicBezTo>
                    <a:cubicBezTo>
                      <a:pt x="263" y="304"/>
                      <a:pt x="275" y="351"/>
                      <a:pt x="269" y="386"/>
                    </a:cubicBezTo>
                    <a:cubicBezTo>
                      <a:pt x="249" y="513"/>
                      <a:pt x="197" y="626"/>
                      <a:pt x="176" y="669"/>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0" name="Freeform 59"/>
              <p:cNvSpPr>
                <a:spLocks/>
              </p:cNvSpPr>
              <p:nvPr/>
            </p:nvSpPr>
            <p:spPr bwMode="auto">
              <a:xfrm>
                <a:off x="1716" y="-2141"/>
                <a:ext cx="2168" cy="1900"/>
              </a:xfrm>
              <a:custGeom>
                <a:avLst/>
                <a:gdLst>
                  <a:gd name="T0" fmla="*/ 854 w 917"/>
                  <a:gd name="T1" fmla="*/ 270 h 804"/>
                  <a:gd name="T2" fmla="*/ 821 w 917"/>
                  <a:gd name="T3" fmla="*/ 160 h 804"/>
                  <a:gd name="T4" fmla="*/ 821 w 917"/>
                  <a:gd name="T5" fmla="*/ 156 h 804"/>
                  <a:gd name="T6" fmla="*/ 444 w 917"/>
                  <a:gd name="T7" fmla="*/ 0 h 804"/>
                  <a:gd name="T8" fmla="*/ 71 w 917"/>
                  <a:gd name="T9" fmla="*/ 133 h 804"/>
                  <a:gd name="T10" fmla="*/ 70 w 917"/>
                  <a:gd name="T11" fmla="*/ 133 h 804"/>
                  <a:gd name="T12" fmla="*/ 69 w 917"/>
                  <a:gd name="T13" fmla="*/ 138 h 804"/>
                  <a:gd name="T14" fmla="*/ 67 w 917"/>
                  <a:gd name="T15" fmla="*/ 153 h 804"/>
                  <a:gd name="T16" fmla="*/ 43 w 917"/>
                  <a:gd name="T17" fmla="*/ 270 h 804"/>
                  <a:gd name="T18" fmla="*/ 8 w 917"/>
                  <a:gd name="T19" fmla="*/ 526 h 804"/>
                  <a:gd name="T20" fmla="*/ 126 w 917"/>
                  <a:gd name="T21" fmla="*/ 800 h 804"/>
                  <a:gd name="T22" fmla="*/ 206 w 917"/>
                  <a:gd name="T23" fmla="*/ 771 h 804"/>
                  <a:gd name="T24" fmla="*/ 88 w 917"/>
                  <a:gd name="T25" fmla="*/ 498 h 804"/>
                  <a:gd name="T26" fmla="*/ 169 w 917"/>
                  <a:gd name="T27" fmla="*/ 188 h 804"/>
                  <a:gd name="T28" fmla="*/ 288 w 917"/>
                  <a:gd name="T29" fmla="*/ 139 h 804"/>
                  <a:gd name="T30" fmla="*/ 538 w 917"/>
                  <a:gd name="T31" fmla="*/ 108 h 804"/>
                  <a:gd name="T32" fmla="*/ 643 w 917"/>
                  <a:gd name="T33" fmla="*/ 135 h 804"/>
                  <a:gd name="T34" fmla="*/ 745 w 917"/>
                  <a:gd name="T35" fmla="*/ 210 h 804"/>
                  <a:gd name="T36" fmla="*/ 832 w 917"/>
                  <a:gd name="T37" fmla="*/ 511 h 804"/>
                  <a:gd name="T38" fmla="*/ 755 w 917"/>
                  <a:gd name="T39" fmla="*/ 783 h 804"/>
                  <a:gd name="T40" fmla="*/ 818 w 917"/>
                  <a:gd name="T41" fmla="*/ 804 h 804"/>
                  <a:gd name="T42" fmla="*/ 911 w 917"/>
                  <a:gd name="T43" fmla="*/ 521 h 804"/>
                  <a:gd name="T44" fmla="*/ 854 w 917"/>
                  <a:gd name="T45" fmla="*/ 27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7" h="804">
                    <a:moveTo>
                      <a:pt x="854" y="270"/>
                    </a:moveTo>
                    <a:cubicBezTo>
                      <a:pt x="841" y="230"/>
                      <a:pt x="829" y="189"/>
                      <a:pt x="821" y="160"/>
                    </a:cubicBezTo>
                    <a:cubicBezTo>
                      <a:pt x="821" y="158"/>
                      <a:pt x="821" y="157"/>
                      <a:pt x="821" y="156"/>
                    </a:cubicBezTo>
                    <a:cubicBezTo>
                      <a:pt x="821" y="70"/>
                      <a:pt x="652" y="0"/>
                      <a:pt x="444" y="0"/>
                    </a:cubicBezTo>
                    <a:cubicBezTo>
                      <a:pt x="254" y="0"/>
                      <a:pt x="97" y="58"/>
                      <a:pt x="71" y="133"/>
                    </a:cubicBezTo>
                    <a:cubicBezTo>
                      <a:pt x="70" y="133"/>
                      <a:pt x="70" y="133"/>
                      <a:pt x="70" y="133"/>
                    </a:cubicBezTo>
                    <a:cubicBezTo>
                      <a:pt x="70" y="135"/>
                      <a:pt x="69" y="136"/>
                      <a:pt x="69" y="138"/>
                    </a:cubicBezTo>
                    <a:cubicBezTo>
                      <a:pt x="68" y="143"/>
                      <a:pt x="67" y="148"/>
                      <a:pt x="67" y="153"/>
                    </a:cubicBezTo>
                    <a:cubicBezTo>
                      <a:pt x="62" y="182"/>
                      <a:pt x="52" y="227"/>
                      <a:pt x="43" y="270"/>
                    </a:cubicBezTo>
                    <a:cubicBezTo>
                      <a:pt x="8" y="443"/>
                      <a:pt x="0" y="491"/>
                      <a:pt x="8" y="526"/>
                    </a:cubicBezTo>
                    <a:cubicBezTo>
                      <a:pt x="40" y="650"/>
                      <a:pt x="101" y="759"/>
                      <a:pt x="126" y="800"/>
                    </a:cubicBezTo>
                    <a:cubicBezTo>
                      <a:pt x="206" y="771"/>
                      <a:pt x="206" y="771"/>
                      <a:pt x="206" y="771"/>
                    </a:cubicBezTo>
                    <a:cubicBezTo>
                      <a:pt x="199" y="757"/>
                      <a:pt x="124" y="635"/>
                      <a:pt x="88" y="498"/>
                    </a:cubicBezTo>
                    <a:cubicBezTo>
                      <a:pt x="78" y="457"/>
                      <a:pt x="153" y="210"/>
                      <a:pt x="169" y="188"/>
                    </a:cubicBezTo>
                    <a:cubicBezTo>
                      <a:pt x="196" y="152"/>
                      <a:pt x="245" y="152"/>
                      <a:pt x="288" y="139"/>
                    </a:cubicBezTo>
                    <a:cubicBezTo>
                      <a:pt x="368" y="116"/>
                      <a:pt x="454" y="101"/>
                      <a:pt x="538" y="108"/>
                    </a:cubicBezTo>
                    <a:cubicBezTo>
                      <a:pt x="574" y="111"/>
                      <a:pt x="598" y="126"/>
                      <a:pt x="643" y="135"/>
                    </a:cubicBezTo>
                    <a:cubicBezTo>
                      <a:pt x="686" y="144"/>
                      <a:pt x="720" y="158"/>
                      <a:pt x="745" y="210"/>
                    </a:cubicBezTo>
                    <a:cubicBezTo>
                      <a:pt x="810" y="346"/>
                      <a:pt x="843" y="397"/>
                      <a:pt x="832" y="511"/>
                    </a:cubicBezTo>
                    <a:cubicBezTo>
                      <a:pt x="827" y="569"/>
                      <a:pt x="759" y="777"/>
                      <a:pt x="755" y="783"/>
                    </a:cubicBezTo>
                    <a:cubicBezTo>
                      <a:pt x="818" y="804"/>
                      <a:pt x="818" y="804"/>
                      <a:pt x="818" y="804"/>
                    </a:cubicBezTo>
                    <a:cubicBezTo>
                      <a:pt x="839" y="761"/>
                      <a:pt x="891" y="648"/>
                      <a:pt x="911" y="521"/>
                    </a:cubicBezTo>
                    <a:cubicBezTo>
                      <a:pt x="917" y="486"/>
                      <a:pt x="905" y="439"/>
                      <a:pt x="854" y="270"/>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1" name="Freeform 60"/>
              <p:cNvSpPr>
                <a:spLocks/>
              </p:cNvSpPr>
              <p:nvPr/>
            </p:nvSpPr>
            <p:spPr bwMode="auto">
              <a:xfrm>
                <a:off x="2330" y="-1941"/>
                <a:ext cx="903" cy="622"/>
              </a:xfrm>
              <a:custGeom>
                <a:avLst/>
                <a:gdLst>
                  <a:gd name="T0" fmla="*/ 320 w 382"/>
                  <a:gd name="T1" fmla="*/ 24 h 263"/>
                  <a:gd name="T2" fmla="*/ 239 w 382"/>
                  <a:gd name="T3" fmla="*/ 36 h 263"/>
                  <a:gd name="T4" fmla="*/ 56 w 382"/>
                  <a:gd name="T5" fmla="*/ 4 h 263"/>
                  <a:gd name="T6" fmla="*/ 0 w 382"/>
                  <a:gd name="T7" fmla="*/ 90 h 263"/>
                  <a:gd name="T8" fmla="*/ 159 w 382"/>
                  <a:gd name="T9" fmla="*/ 241 h 263"/>
                  <a:gd name="T10" fmla="*/ 164 w 382"/>
                  <a:gd name="T11" fmla="*/ 241 h 263"/>
                  <a:gd name="T12" fmla="*/ 184 w 382"/>
                  <a:gd name="T13" fmla="*/ 262 h 263"/>
                  <a:gd name="T14" fmla="*/ 207 w 382"/>
                  <a:gd name="T15" fmla="*/ 243 h 263"/>
                  <a:gd name="T16" fmla="*/ 315 w 382"/>
                  <a:gd name="T17" fmla="*/ 177 h 263"/>
                  <a:gd name="T18" fmla="*/ 382 w 382"/>
                  <a:gd name="T19" fmla="*/ 0 h 263"/>
                  <a:gd name="T20" fmla="*/ 320 w 382"/>
                  <a:gd name="T21" fmla="*/ 2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263">
                    <a:moveTo>
                      <a:pt x="320" y="24"/>
                    </a:moveTo>
                    <a:cubicBezTo>
                      <a:pt x="293" y="33"/>
                      <a:pt x="268" y="36"/>
                      <a:pt x="239" y="36"/>
                    </a:cubicBezTo>
                    <a:cubicBezTo>
                      <a:pt x="182" y="36"/>
                      <a:pt x="101" y="45"/>
                      <a:pt x="56" y="4"/>
                    </a:cubicBezTo>
                    <a:cubicBezTo>
                      <a:pt x="0" y="90"/>
                      <a:pt x="0" y="90"/>
                      <a:pt x="0" y="90"/>
                    </a:cubicBezTo>
                    <a:cubicBezTo>
                      <a:pt x="27" y="158"/>
                      <a:pt x="86" y="229"/>
                      <a:pt x="159" y="241"/>
                    </a:cubicBezTo>
                    <a:cubicBezTo>
                      <a:pt x="160" y="241"/>
                      <a:pt x="162" y="241"/>
                      <a:pt x="164" y="241"/>
                    </a:cubicBezTo>
                    <a:cubicBezTo>
                      <a:pt x="168" y="249"/>
                      <a:pt x="177" y="259"/>
                      <a:pt x="184" y="262"/>
                    </a:cubicBezTo>
                    <a:cubicBezTo>
                      <a:pt x="186" y="263"/>
                      <a:pt x="195" y="257"/>
                      <a:pt x="207" y="243"/>
                    </a:cubicBezTo>
                    <a:cubicBezTo>
                      <a:pt x="251" y="239"/>
                      <a:pt x="282" y="215"/>
                      <a:pt x="315" y="177"/>
                    </a:cubicBezTo>
                    <a:cubicBezTo>
                      <a:pt x="375" y="108"/>
                      <a:pt x="370" y="57"/>
                      <a:pt x="382" y="0"/>
                    </a:cubicBezTo>
                    <a:cubicBezTo>
                      <a:pt x="364" y="7"/>
                      <a:pt x="340" y="18"/>
                      <a:pt x="320" y="24"/>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2" name="Freeform 61"/>
              <p:cNvSpPr>
                <a:spLocks/>
              </p:cNvSpPr>
              <p:nvPr/>
            </p:nvSpPr>
            <p:spPr bwMode="auto">
              <a:xfrm>
                <a:off x="2203" y="-2508"/>
                <a:ext cx="1123" cy="1071"/>
              </a:xfrm>
              <a:custGeom>
                <a:avLst/>
                <a:gdLst>
                  <a:gd name="T0" fmla="*/ 452 w 475"/>
                  <a:gd name="T1" fmla="*/ 234 h 453"/>
                  <a:gd name="T2" fmla="*/ 240 w 475"/>
                  <a:gd name="T3" fmla="*/ 453 h 453"/>
                  <a:gd name="T4" fmla="*/ 25 w 475"/>
                  <a:gd name="T5" fmla="*/ 234 h 453"/>
                  <a:gd name="T6" fmla="*/ 238 w 475"/>
                  <a:gd name="T7" fmla="*/ 0 h 453"/>
                  <a:gd name="T8" fmla="*/ 452 w 475"/>
                  <a:gd name="T9" fmla="*/ 234 h 453"/>
                </a:gdLst>
                <a:ahLst/>
                <a:cxnLst>
                  <a:cxn ang="0">
                    <a:pos x="T0" y="T1"/>
                  </a:cxn>
                  <a:cxn ang="0">
                    <a:pos x="T2" y="T3"/>
                  </a:cxn>
                  <a:cxn ang="0">
                    <a:pos x="T4" y="T5"/>
                  </a:cxn>
                  <a:cxn ang="0">
                    <a:pos x="T6" y="T7"/>
                  </a:cxn>
                  <a:cxn ang="0">
                    <a:pos x="T8" y="T9"/>
                  </a:cxn>
                </a:cxnLst>
                <a:rect l="0" t="0" r="r" b="b"/>
                <a:pathLst>
                  <a:path w="475" h="453">
                    <a:moveTo>
                      <a:pt x="452" y="234"/>
                    </a:moveTo>
                    <a:cubicBezTo>
                      <a:pt x="424" y="377"/>
                      <a:pt x="358" y="453"/>
                      <a:pt x="240" y="453"/>
                    </a:cubicBezTo>
                    <a:cubicBezTo>
                      <a:pt x="122" y="453"/>
                      <a:pt x="52" y="377"/>
                      <a:pt x="25" y="234"/>
                    </a:cubicBezTo>
                    <a:cubicBezTo>
                      <a:pt x="0" y="101"/>
                      <a:pt x="120" y="0"/>
                      <a:pt x="238" y="0"/>
                    </a:cubicBezTo>
                    <a:cubicBezTo>
                      <a:pt x="356" y="0"/>
                      <a:pt x="475" y="110"/>
                      <a:pt x="452" y="234"/>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3" name="Freeform 62"/>
              <p:cNvSpPr>
                <a:spLocks/>
              </p:cNvSpPr>
              <p:nvPr/>
            </p:nvSpPr>
            <p:spPr bwMode="auto">
              <a:xfrm>
                <a:off x="361" y="187"/>
                <a:ext cx="1147" cy="1083"/>
              </a:xfrm>
              <a:custGeom>
                <a:avLst/>
                <a:gdLst>
                  <a:gd name="T0" fmla="*/ 313 w 485"/>
                  <a:gd name="T1" fmla="*/ 4 h 458"/>
                  <a:gd name="T2" fmla="*/ 331 w 485"/>
                  <a:gd name="T3" fmla="*/ 8 h 458"/>
                  <a:gd name="T4" fmla="*/ 481 w 485"/>
                  <a:gd name="T5" fmla="*/ 226 h 458"/>
                  <a:gd name="T6" fmla="*/ 478 w 485"/>
                  <a:gd name="T7" fmla="*/ 244 h 458"/>
                  <a:gd name="T8" fmla="*/ 172 w 485"/>
                  <a:gd name="T9" fmla="*/ 454 h 458"/>
                  <a:gd name="T10" fmla="*/ 154 w 485"/>
                  <a:gd name="T11" fmla="*/ 451 h 458"/>
                  <a:gd name="T12" fmla="*/ 4 w 485"/>
                  <a:gd name="T13" fmla="*/ 232 h 458"/>
                  <a:gd name="T14" fmla="*/ 7 w 485"/>
                  <a:gd name="T15" fmla="*/ 214 h 458"/>
                  <a:gd name="T16" fmla="*/ 313 w 485"/>
                  <a:gd name="T17" fmla="*/ 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458">
                    <a:moveTo>
                      <a:pt x="313" y="4"/>
                    </a:moveTo>
                    <a:cubicBezTo>
                      <a:pt x="318" y="0"/>
                      <a:pt x="327" y="2"/>
                      <a:pt x="331" y="8"/>
                    </a:cubicBezTo>
                    <a:cubicBezTo>
                      <a:pt x="481" y="226"/>
                      <a:pt x="481" y="226"/>
                      <a:pt x="481" y="226"/>
                    </a:cubicBezTo>
                    <a:cubicBezTo>
                      <a:pt x="485" y="232"/>
                      <a:pt x="483" y="240"/>
                      <a:pt x="478" y="244"/>
                    </a:cubicBezTo>
                    <a:cubicBezTo>
                      <a:pt x="172" y="454"/>
                      <a:pt x="172" y="454"/>
                      <a:pt x="172" y="454"/>
                    </a:cubicBezTo>
                    <a:cubicBezTo>
                      <a:pt x="166" y="458"/>
                      <a:pt x="158" y="457"/>
                      <a:pt x="154" y="451"/>
                    </a:cubicBezTo>
                    <a:cubicBezTo>
                      <a:pt x="4" y="232"/>
                      <a:pt x="4" y="232"/>
                      <a:pt x="4" y="232"/>
                    </a:cubicBezTo>
                    <a:cubicBezTo>
                      <a:pt x="0" y="227"/>
                      <a:pt x="1" y="219"/>
                      <a:pt x="7" y="214"/>
                    </a:cubicBezTo>
                    <a:lnTo>
                      <a:pt x="313" y="4"/>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4" name="Freeform 63"/>
              <p:cNvSpPr>
                <a:spLocks/>
              </p:cNvSpPr>
              <p:nvPr/>
            </p:nvSpPr>
            <p:spPr bwMode="auto">
              <a:xfrm>
                <a:off x="803" y="1116"/>
                <a:ext cx="59" cy="59"/>
              </a:xfrm>
              <a:custGeom>
                <a:avLst/>
                <a:gdLst>
                  <a:gd name="T0" fmla="*/ 6 w 25"/>
                  <a:gd name="T1" fmla="*/ 4 h 25"/>
                  <a:gd name="T2" fmla="*/ 21 w 25"/>
                  <a:gd name="T3" fmla="*/ 6 h 25"/>
                  <a:gd name="T4" fmla="*/ 19 w 25"/>
                  <a:gd name="T5" fmla="*/ 22 h 25"/>
                  <a:gd name="T6" fmla="*/ 3 w 25"/>
                  <a:gd name="T7" fmla="*/ 19 h 25"/>
                  <a:gd name="T8" fmla="*/ 6 w 25"/>
                  <a:gd name="T9" fmla="*/ 4 h 25"/>
                </a:gdLst>
                <a:ahLst/>
                <a:cxnLst>
                  <a:cxn ang="0">
                    <a:pos x="T0" y="T1"/>
                  </a:cxn>
                  <a:cxn ang="0">
                    <a:pos x="T2" y="T3"/>
                  </a:cxn>
                  <a:cxn ang="0">
                    <a:pos x="T4" y="T5"/>
                  </a:cxn>
                  <a:cxn ang="0">
                    <a:pos x="T6" y="T7"/>
                  </a:cxn>
                  <a:cxn ang="0">
                    <a:pos x="T8" y="T9"/>
                  </a:cxn>
                </a:cxnLst>
                <a:rect l="0" t="0" r="r" b="b"/>
                <a:pathLst>
                  <a:path w="25" h="25">
                    <a:moveTo>
                      <a:pt x="6" y="4"/>
                    </a:moveTo>
                    <a:cubicBezTo>
                      <a:pt x="11" y="0"/>
                      <a:pt x="18" y="1"/>
                      <a:pt x="21" y="6"/>
                    </a:cubicBezTo>
                    <a:cubicBezTo>
                      <a:pt x="25" y="11"/>
                      <a:pt x="23" y="18"/>
                      <a:pt x="19" y="22"/>
                    </a:cubicBezTo>
                    <a:cubicBezTo>
                      <a:pt x="14" y="25"/>
                      <a:pt x="7" y="24"/>
                      <a:pt x="3" y="19"/>
                    </a:cubicBezTo>
                    <a:cubicBezTo>
                      <a:pt x="0" y="14"/>
                      <a:pt x="1" y="7"/>
                      <a:pt x="6" y="4"/>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5" name="Freeform 64"/>
              <p:cNvSpPr>
                <a:spLocks/>
              </p:cNvSpPr>
              <p:nvPr/>
            </p:nvSpPr>
            <p:spPr bwMode="auto">
              <a:xfrm>
                <a:off x="893" y="1055"/>
                <a:ext cx="59" cy="59"/>
              </a:xfrm>
              <a:custGeom>
                <a:avLst/>
                <a:gdLst>
                  <a:gd name="T0" fmla="*/ 6 w 25"/>
                  <a:gd name="T1" fmla="*/ 3 h 25"/>
                  <a:gd name="T2" fmla="*/ 21 w 25"/>
                  <a:gd name="T3" fmla="*/ 6 h 25"/>
                  <a:gd name="T4" fmla="*/ 18 w 25"/>
                  <a:gd name="T5" fmla="*/ 22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2"/>
                    </a:cubicBezTo>
                    <a:cubicBezTo>
                      <a:pt x="13"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6" name="Freeform 65"/>
              <p:cNvSpPr>
                <a:spLocks/>
              </p:cNvSpPr>
              <p:nvPr/>
            </p:nvSpPr>
            <p:spPr bwMode="auto">
              <a:xfrm>
                <a:off x="602" y="348"/>
                <a:ext cx="669" cy="759"/>
              </a:xfrm>
              <a:custGeom>
                <a:avLst/>
                <a:gdLst>
                  <a:gd name="T0" fmla="*/ 279 w 669"/>
                  <a:gd name="T1" fmla="*/ 0 h 759"/>
                  <a:gd name="T2" fmla="*/ 669 w 669"/>
                  <a:gd name="T3" fmla="*/ 567 h 759"/>
                  <a:gd name="T4" fmla="*/ 390 w 669"/>
                  <a:gd name="T5" fmla="*/ 759 h 759"/>
                  <a:gd name="T6" fmla="*/ 0 w 669"/>
                  <a:gd name="T7" fmla="*/ 191 h 759"/>
                  <a:gd name="T8" fmla="*/ 279 w 669"/>
                  <a:gd name="T9" fmla="*/ 0 h 759"/>
                </a:gdLst>
                <a:ahLst/>
                <a:cxnLst>
                  <a:cxn ang="0">
                    <a:pos x="T0" y="T1"/>
                  </a:cxn>
                  <a:cxn ang="0">
                    <a:pos x="T2" y="T3"/>
                  </a:cxn>
                  <a:cxn ang="0">
                    <a:pos x="T4" y="T5"/>
                  </a:cxn>
                  <a:cxn ang="0">
                    <a:pos x="T6" y="T7"/>
                  </a:cxn>
                  <a:cxn ang="0">
                    <a:pos x="T8" y="T9"/>
                  </a:cxn>
                </a:cxnLst>
                <a:rect l="0" t="0" r="r" b="b"/>
                <a:pathLst>
                  <a:path w="669" h="759">
                    <a:moveTo>
                      <a:pt x="279" y="0"/>
                    </a:moveTo>
                    <a:lnTo>
                      <a:pt x="669" y="567"/>
                    </a:lnTo>
                    <a:lnTo>
                      <a:pt x="390" y="759"/>
                    </a:lnTo>
                    <a:lnTo>
                      <a:pt x="0" y="191"/>
                    </a:lnTo>
                    <a:lnTo>
                      <a:pt x="279" y="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7" name="Freeform 66"/>
              <p:cNvSpPr>
                <a:spLocks/>
              </p:cNvSpPr>
              <p:nvPr/>
            </p:nvSpPr>
            <p:spPr bwMode="auto">
              <a:xfrm>
                <a:off x="983" y="993"/>
                <a:ext cx="59" cy="59"/>
              </a:xfrm>
              <a:custGeom>
                <a:avLst/>
                <a:gdLst>
                  <a:gd name="T0" fmla="*/ 6 w 25"/>
                  <a:gd name="T1" fmla="*/ 3 h 25"/>
                  <a:gd name="T2" fmla="*/ 21 w 25"/>
                  <a:gd name="T3" fmla="*/ 6 h 25"/>
                  <a:gd name="T4" fmla="*/ 18 w 25"/>
                  <a:gd name="T5" fmla="*/ 21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1"/>
                    </a:cubicBezTo>
                    <a:cubicBezTo>
                      <a:pt x="13" y="25"/>
                      <a:pt x="6"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8" name="Freeform 67"/>
              <p:cNvSpPr>
                <a:spLocks/>
              </p:cNvSpPr>
              <p:nvPr/>
            </p:nvSpPr>
            <p:spPr bwMode="auto">
              <a:xfrm>
                <a:off x="1070" y="930"/>
                <a:ext cx="59" cy="59"/>
              </a:xfrm>
              <a:custGeom>
                <a:avLst/>
                <a:gdLst>
                  <a:gd name="T0" fmla="*/ 6 w 25"/>
                  <a:gd name="T1" fmla="*/ 3 h 25"/>
                  <a:gd name="T2" fmla="*/ 21 w 25"/>
                  <a:gd name="T3" fmla="*/ 6 h 25"/>
                  <a:gd name="T4" fmla="*/ 19 w 25"/>
                  <a:gd name="T5" fmla="*/ 22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4" y="18"/>
                      <a:pt x="19" y="22"/>
                    </a:cubicBezTo>
                    <a:cubicBezTo>
                      <a:pt x="14"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89" name="Freeform 68"/>
              <p:cNvSpPr>
                <a:spLocks/>
              </p:cNvSpPr>
              <p:nvPr/>
            </p:nvSpPr>
            <p:spPr bwMode="auto">
              <a:xfrm>
                <a:off x="1160" y="868"/>
                <a:ext cx="59" cy="59"/>
              </a:xfrm>
              <a:custGeom>
                <a:avLst/>
                <a:gdLst>
                  <a:gd name="T0" fmla="*/ 6 w 25"/>
                  <a:gd name="T1" fmla="*/ 3 h 25"/>
                  <a:gd name="T2" fmla="*/ 21 w 25"/>
                  <a:gd name="T3" fmla="*/ 6 h 25"/>
                  <a:gd name="T4" fmla="*/ 18 w 25"/>
                  <a:gd name="T5" fmla="*/ 21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1"/>
                    </a:cubicBezTo>
                    <a:cubicBezTo>
                      <a:pt x="13"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0" name="Freeform 69"/>
              <p:cNvSpPr>
                <a:spLocks/>
              </p:cNvSpPr>
              <p:nvPr/>
            </p:nvSpPr>
            <p:spPr bwMode="auto">
              <a:xfrm>
                <a:off x="1250" y="807"/>
                <a:ext cx="59" cy="59"/>
              </a:xfrm>
              <a:custGeom>
                <a:avLst/>
                <a:gdLst>
                  <a:gd name="T0" fmla="*/ 6 w 25"/>
                  <a:gd name="T1" fmla="*/ 3 h 25"/>
                  <a:gd name="T2" fmla="*/ 21 w 25"/>
                  <a:gd name="T3" fmla="*/ 6 h 25"/>
                  <a:gd name="T4" fmla="*/ 18 w 25"/>
                  <a:gd name="T5" fmla="*/ 21 h 25"/>
                  <a:gd name="T6" fmla="*/ 3 w 25"/>
                  <a:gd name="T7" fmla="*/ 19 h 25"/>
                  <a:gd name="T8" fmla="*/ 6 w 25"/>
                  <a:gd name="T9" fmla="*/ 3 h 25"/>
                </a:gdLst>
                <a:ahLst/>
                <a:cxnLst>
                  <a:cxn ang="0">
                    <a:pos x="T0" y="T1"/>
                  </a:cxn>
                  <a:cxn ang="0">
                    <a:pos x="T2" y="T3"/>
                  </a:cxn>
                  <a:cxn ang="0">
                    <a:pos x="T4" y="T5"/>
                  </a:cxn>
                  <a:cxn ang="0">
                    <a:pos x="T6" y="T7"/>
                  </a:cxn>
                  <a:cxn ang="0">
                    <a:pos x="T8" y="T9"/>
                  </a:cxn>
                </a:cxnLst>
                <a:rect l="0" t="0" r="r" b="b"/>
                <a:pathLst>
                  <a:path w="25" h="25">
                    <a:moveTo>
                      <a:pt x="6" y="3"/>
                    </a:moveTo>
                    <a:cubicBezTo>
                      <a:pt x="11" y="0"/>
                      <a:pt x="18" y="1"/>
                      <a:pt x="21" y="6"/>
                    </a:cubicBezTo>
                    <a:cubicBezTo>
                      <a:pt x="25" y="11"/>
                      <a:pt x="23" y="18"/>
                      <a:pt x="18" y="21"/>
                    </a:cubicBezTo>
                    <a:cubicBezTo>
                      <a:pt x="13" y="25"/>
                      <a:pt x="7"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1" name="Freeform 70"/>
              <p:cNvSpPr>
                <a:spLocks/>
              </p:cNvSpPr>
              <p:nvPr/>
            </p:nvSpPr>
            <p:spPr bwMode="auto">
              <a:xfrm>
                <a:off x="1340" y="745"/>
                <a:ext cx="57" cy="59"/>
              </a:xfrm>
              <a:custGeom>
                <a:avLst/>
                <a:gdLst>
                  <a:gd name="T0" fmla="*/ 6 w 24"/>
                  <a:gd name="T1" fmla="*/ 3 h 25"/>
                  <a:gd name="T2" fmla="*/ 21 w 24"/>
                  <a:gd name="T3" fmla="*/ 6 h 25"/>
                  <a:gd name="T4" fmla="*/ 18 w 24"/>
                  <a:gd name="T5" fmla="*/ 21 h 25"/>
                  <a:gd name="T6" fmla="*/ 3 w 24"/>
                  <a:gd name="T7" fmla="*/ 19 h 25"/>
                  <a:gd name="T8" fmla="*/ 6 w 24"/>
                  <a:gd name="T9" fmla="*/ 3 h 25"/>
                </a:gdLst>
                <a:ahLst/>
                <a:cxnLst>
                  <a:cxn ang="0">
                    <a:pos x="T0" y="T1"/>
                  </a:cxn>
                  <a:cxn ang="0">
                    <a:pos x="T2" y="T3"/>
                  </a:cxn>
                  <a:cxn ang="0">
                    <a:pos x="T4" y="T5"/>
                  </a:cxn>
                  <a:cxn ang="0">
                    <a:pos x="T6" y="T7"/>
                  </a:cxn>
                  <a:cxn ang="0">
                    <a:pos x="T8" y="T9"/>
                  </a:cxn>
                </a:cxnLst>
                <a:rect l="0" t="0" r="r" b="b"/>
                <a:pathLst>
                  <a:path w="24" h="25">
                    <a:moveTo>
                      <a:pt x="6" y="3"/>
                    </a:moveTo>
                    <a:cubicBezTo>
                      <a:pt x="11" y="0"/>
                      <a:pt x="18" y="1"/>
                      <a:pt x="21" y="6"/>
                    </a:cubicBezTo>
                    <a:cubicBezTo>
                      <a:pt x="24" y="11"/>
                      <a:pt x="23" y="18"/>
                      <a:pt x="18" y="21"/>
                    </a:cubicBezTo>
                    <a:cubicBezTo>
                      <a:pt x="13" y="25"/>
                      <a:pt x="6" y="24"/>
                      <a:pt x="3" y="19"/>
                    </a:cubicBezTo>
                    <a:cubicBezTo>
                      <a:pt x="0" y="14"/>
                      <a:pt x="1" y="7"/>
                      <a:pt x="6" y="3"/>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2" name="Freeform 71"/>
              <p:cNvSpPr>
                <a:spLocks/>
              </p:cNvSpPr>
              <p:nvPr/>
            </p:nvSpPr>
            <p:spPr bwMode="auto">
              <a:xfrm>
                <a:off x="716" y="717"/>
                <a:ext cx="792" cy="553"/>
              </a:xfrm>
              <a:custGeom>
                <a:avLst/>
                <a:gdLst>
                  <a:gd name="T0" fmla="*/ 0 w 335"/>
                  <a:gd name="T1" fmla="*/ 221 h 234"/>
                  <a:gd name="T2" fmla="*/ 4 w 335"/>
                  <a:gd name="T3" fmla="*/ 227 h 234"/>
                  <a:gd name="T4" fmla="*/ 22 w 335"/>
                  <a:gd name="T5" fmla="*/ 230 h 234"/>
                  <a:gd name="T6" fmla="*/ 328 w 335"/>
                  <a:gd name="T7" fmla="*/ 20 h 234"/>
                  <a:gd name="T8" fmla="*/ 331 w 335"/>
                  <a:gd name="T9" fmla="*/ 2 h 234"/>
                  <a:gd name="T10" fmla="*/ 329 w 335"/>
                  <a:gd name="T11" fmla="*/ 0 h 234"/>
                  <a:gd name="T12" fmla="*/ 0 w 335"/>
                  <a:gd name="T13" fmla="*/ 221 h 234"/>
                </a:gdLst>
                <a:ahLst/>
                <a:cxnLst>
                  <a:cxn ang="0">
                    <a:pos x="T0" y="T1"/>
                  </a:cxn>
                  <a:cxn ang="0">
                    <a:pos x="T2" y="T3"/>
                  </a:cxn>
                  <a:cxn ang="0">
                    <a:pos x="T4" y="T5"/>
                  </a:cxn>
                  <a:cxn ang="0">
                    <a:pos x="T6" y="T7"/>
                  </a:cxn>
                  <a:cxn ang="0">
                    <a:pos x="T8" y="T9"/>
                  </a:cxn>
                  <a:cxn ang="0">
                    <a:pos x="T10" y="T11"/>
                  </a:cxn>
                  <a:cxn ang="0">
                    <a:pos x="T12" y="T13"/>
                  </a:cxn>
                </a:cxnLst>
                <a:rect l="0" t="0" r="r" b="b"/>
                <a:pathLst>
                  <a:path w="335" h="234">
                    <a:moveTo>
                      <a:pt x="0" y="221"/>
                    </a:moveTo>
                    <a:cubicBezTo>
                      <a:pt x="4" y="227"/>
                      <a:pt x="4" y="227"/>
                      <a:pt x="4" y="227"/>
                    </a:cubicBezTo>
                    <a:cubicBezTo>
                      <a:pt x="8" y="233"/>
                      <a:pt x="16" y="234"/>
                      <a:pt x="22" y="230"/>
                    </a:cubicBezTo>
                    <a:cubicBezTo>
                      <a:pt x="328" y="20"/>
                      <a:pt x="328" y="20"/>
                      <a:pt x="328" y="20"/>
                    </a:cubicBezTo>
                    <a:cubicBezTo>
                      <a:pt x="333" y="16"/>
                      <a:pt x="335" y="8"/>
                      <a:pt x="331" y="2"/>
                    </a:cubicBezTo>
                    <a:cubicBezTo>
                      <a:pt x="329" y="0"/>
                      <a:pt x="329" y="0"/>
                      <a:pt x="329" y="0"/>
                    </a:cubicBezTo>
                    <a:lnTo>
                      <a:pt x="0" y="221"/>
                    </a:ln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3" name="Freeform 72"/>
              <p:cNvSpPr>
                <a:spLocks/>
              </p:cNvSpPr>
              <p:nvPr/>
            </p:nvSpPr>
            <p:spPr bwMode="auto">
              <a:xfrm>
                <a:off x="813" y="1130"/>
                <a:ext cx="80" cy="93"/>
              </a:xfrm>
              <a:custGeom>
                <a:avLst/>
                <a:gdLst>
                  <a:gd name="T0" fmla="*/ 6 w 34"/>
                  <a:gd name="T1" fmla="*/ 2 h 39"/>
                  <a:gd name="T2" fmla="*/ 18 w 34"/>
                  <a:gd name="T3" fmla="*/ 5 h 39"/>
                  <a:gd name="T4" fmla="*/ 31 w 34"/>
                  <a:gd name="T5" fmla="*/ 23 h 39"/>
                  <a:gd name="T6" fmla="*/ 29 w 34"/>
                  <a:gd name="T7" fmla="*/ 36 h 39"/>
                  <a:gd name="T8" fmla="*/ 29 w 34"/>
                  <a:gd name="T9" fmla="*/ 36 h 39"/>
                  <a:gd name="T10" fmla="*/ 16 w 34"/>
                  <a:gd name="T11" fmla="*/ 34 h 39"/>
                  <a:gd name="T12" fmla="*/ 3 w 34"/>
                  <a:gd name="T13" fmla="*/ 16 h 39"/>
                  <a:gd name="T14" fmla="*/ 6 w 34"/>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9">
                    <a:moveTo>
                      <a:pt x="6" y="2"/>
                    </a:moveTo>
                    <a:cubicBezTo>
                      <a:pt x="10" y="0"/>
                      <a:pt x="15" y="1"/>
                      <a:pt x="18" y="5"/>
                    </a:cubicBezTo>
                    <a:cubicBezTo>
                      <a:pt x="31" y="23"/>
                      <a:pt x="31" y="23"/>
                      <a:pt x="31" y="23"/>
                    </a:cubicBezTo>
                    <a:cubicBezTo>
                      <a:pt x="34" y="28"/>
                      <a:pt x="33" y="34"/>
                      <a:pt x="29" y="36"/>
                    </a:cubicBezTo>
                    <a:cubicBezTo>
                      <a:pt x="29" y="36"/>
                      <a:pt x="29" y="36"/>
                      <a:pt x="29" y="36"/>
                    </a:cubicBezTo>
                    <a:cubicBezTo>
                      <a:pt x="25" y="39"/>
                      <a:pt x="19" y="38"/>
                      <a:pt x="16" y="34"/>
                    </a:cubicBezTo>
                    <a:cubicBezTo>
                      <a:pt x="3" y="16"/>
                      <a:pt x="3" y="16"/>
                      <a:pt x="3" y="16"/>
                    </a:cubicBezTo>
                    <a:cubicBezTo>
                      <a:pt x="0" y="11"/>
                      <a:pt x="1" y="5"/>
                      <a:pt x="6" y="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4" name="Freeform 73"/>
              <p:cNvSpPr>
                <a:spLocks/>
              </p:cNvSpPr>
              <p:nvPr/>
            </p:nvSpPr>
            <p:spPr bwMode="auto">
              <a:xfrm>
                <a:off x="824" y="1147"/>
                <a:ext cx="60" cy="59"/>
              </a:xfrm>
              <a:custGeom>
                <a:avLst/>
                <a:gdLst>
                  <a:gd name="T0" fmla="*/ 0 w 60"/>
                  <a:gd name="T1" fmla="*/ 24 h 59"/>
                  <a:gd name="T2" fmla="*/ 24 w 60"/>
                  <a:gd name="T3" fmla="*/ 59 h 59"/>
                  <a:gd name="T4" fmla="*/ 60 w 60"/>
                  <a:gd name="T5" fmla="*/ 35 h 59"/>
                  <a:gd name="T6" fmla="*/ 36 w 60"/>
                  <a:gd name="T7" fmla="*/ 0 h 59"/>
                  <a:gd name="T8" fmla="*/ 0 w 60"/>
                  <a:gd name="T9" fmla="*/ 24 h 59"/>
                </a:gdLst>
                <a:ahLst/>
                <a:cxnLst>
                  <a:cxn ang="0">
                    <a:pos x="T0" y="T1"/>
                  </a:cxn>
                  <a:cxn ang="0">
                    <a:pos x="T2" y="T3"/>
                  </a:cxn>
                  <a:cxn ang="0">
                    <a:pos x="T4" y="T5"/>
                  </a:cxn>
                  <a:cxn ang="0">
                    <a:pos x="T6" y="T7"/>
                  </a:cxn>
                  <a:cxn ang="0">
                    <a:pos x="T8" y="T9"/>
                  </a:cxn>
                </a:cxnLst>
                <a:rect l="0" t="0" r="r" b="b"/>
                <a:pathLst>
                  <a:path w="60" h="59">
                    <a:moveTo>
                      <a:pt x="0" y="24"/>
                    </a:moveTo>
                    <a:lnTo>
                      <a:pt x="24" y="59"/>
                    </a:lnTo>
                    <a:lnTo>
                      <a:pt x="60" y="35"/>
                    </a:lnTo>
                    <a:lnTo>
                      <a:pt x="36"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5" name="Freeform 74"/>
              <p:cNvSpPr>
                <a:spLocks/>
              </p:cNvSpPr>
              <p:nvPr/>
            </p:nvSpPr>
            <p:spPr bwMode="auto">
              <a:xfrm>
                <a:off x="902" y="1069"/>
                <a:ext cx="81" cy="92"/>
              </a:xfrm>
              <a:custGeom>
                <a:avLst/>
                <a:gdLst>
                  <a:gd name="T0" fmla="*/ 5 w 34"/>
                  <a:gd name="T1" fmla="*/ 2 h 39"/>
                  <a:gd name="T2" fmla="*/ 18 w 34"/>
                  <a:gd name="T3" fmla="*/ 5 h 39"/>
                  <a:gd name="T4" fmla="*/ 31 w 34"/>
                  <a:gd name="T5" fmla="*/ 23 h 39"/>
                  <a:gd name="T6" fmla="*/ 29 w 34"/>
                  <a:gd name="T7" fmla="*/ 36 h 39"/>
                  <a:gd name="T8" fmla="*/ 29 w 34"/>
                  <a:gd name="T9" fmla="*/ 36 h 39"/>
                  <a:gd name="T10" fmla="*/ 16 w 34"/>
                  <a:gd name="T11" fmla="*/ 34 h 39"/>
                  <a:gd name="T12" fmla="*/ 3 w 34"/>
                  <a:gd name="T13" fmla="*/ 16 h 39"/>
                  <a:gd name="T14" fmla="*/ 5 w 34"/>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9">
                    <a:moveTo>
                      <a:pt x="5" y="2"/>
                    </a:moveTo>
                    <a:cubicBezTo>
                      <a:pt x="10" y="0"/>
                      <a:pt x="15" y="1"/>
                      <a:pt x="18" y="5"/>
                    </a:cubicBezTo>
                    <a:cubicBezTo>
                      <a:pt x="31" y="23"/>
                      <a:pt x="31" y="23"/>
                      <a:pt x="31" y="23"/>
                    </a:cubicBezTo>
                    <a:cubicBezTo>
                      <a:pt x="34" y="28"/>
                      <a:pt x="33" y="34"/>
                      <a:pt x="29" y="36"/>
                    </a:cubicBezTo>
                    <a:cubicBezTo>
                      <a:pt x="29" y="36"/>
                      <a:pt x="29" y="36"/>
                      <a:pt x="29" y="36"/>
                    </a:cubicBezTo>
                    <a:cubicBezTo>
                      <a:pt x="25" y="39"/>
                      <a:pt x="19" y="38"/>
                      <a:pt x="16" y="34"/>
                    </a:cubicBezTo>
                    <a:cubicBezTo>
                      <a:pt x="3" y="16"/>
                      <a:pt x="3" y="16"/>
                      <a:pt x="3" y="16"/>
                    </a:cubicBezTo>
                    <a:cubicBezTo>
                      <a:pt x="0" y="11"/>
                      <a:pt x="1" y="5"/>
                      <a:pt x="5" y="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6" name="Freeform 75"/>
              <p:cNvSpPr>
                <a:spLocks/>
              </p:cNvSpPr>
              <p:nvPr/>
            </p:nvSpPr>
            <p:spPr bwMode="auto">
              <a:xfrm>
                <a:off x="912" y="1086"/>
                <a:ext cx="61" cy="59"/>
              </a:xfrm>
              <a:custGeom>
                <a:avLst/>
                <a:gdLst>
                  <a:gd name="T0" fmla="*/ 0 w 61"/>
                  <a:gd name="T1" fmla="*/ 23 h 59"/>
                  <a:gd name="T2" fmla="*/ 26 w 61"/>
                  <a:gd name="T3" fmla="*/ 59 h 59"/>
                  <a:gd name="T4" fmla="*/ 61 w 61"/>
                  <a:gd name="T5" fmla="*/ 35 h 59"/>
                  <a:gd name="T6" fmla="*/ 35 w 61"/>
                  <a:gd name="T7" fmla="*/ 0 h 59"/>
                  <a:gd name="T8" fmla="*/ 0 w 61"/>
                  <a:gd name="T9" fmla="*/ 23 h 59"/>
                </a:gdLst>
                <a:ahLst/>
                <a:cxnLst>
                  <a:cxn ang="0">
                    <a:pos x="T0" y="T1"/>
                  </a:cxn>
                  <a:cxn ang="0">
                    <a:pos x="T2" y="T3"/>
                  </a:cxn>
                  <a:cxn ang="0">
                    <a:pos x="T4" y="T5"/>
                  </a:cxn>
                  <a:cxn ang="0">
                    <a:pos x="T6" y="T7"/>
                  </a:cxn>
                  <a:cxn ang="0">
                    <a:pos x="T8" y="T9"/>
                  </a:cxn>
                </a:cxnLst>
                <a:rect l="0" t="0" r="r" b="b"/>
                <a:pathLst>
                  <a:path w="61" h="59">
                    <a:moveTo>
                      <a:pt x="0" y="23"/>
                    </a:moveTo>
                    <a:lnTo>
                      <a:pt x="26" y="59"/>
                    </a:lnTo>
                    <a:lnTo>
                      <a:pt x="61" y="35"/>
                    </a:lnTo>
                    <a:lnTo>
                      <a:pt x="35" y="0"/>
                    </a:lnTo>
                    <a:lnTo>
                      <a:pt x="0" y="2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7" name="Freeform 76"/>
              <p:cNvSpPr>
                <a:spLocks/>
              </p:cNvSpPr>
              <p:nvPr/>
            </p:nvSpPr>
            <p:spPr bwMode="auto">
              <a:xfrm>
                <a:off x="992" y="1008"/>
                <a:ext cx="81" cy="92"/>
              </a:xfrm>
              <a:custGeom>
                <a:avLst/>
                <a:gdLst>
                  <a:gd name="T0" fmla="*/ 5 w 34"/>
                  <a:gd name="T1" fmla="*/ 2 h 39"/>
                  <a:gd name="T2" fmla="*/ 18 w 34"/>
                  <a:gd name="T3" fmla="*/ 5 h 39"/>
                  <a:gd name="T4" fmla="*/ 31 w 34"/>
                  <a:gd name="T5" fmla="*/ 23 h 39"/>
                  <a:gd name="T6" fmla="*/ 29 w 34"/>
                  <a:gd name="T7" fmla="*/ 36 h 39"/>
                  <a:gd name="T8" fmla="*/ 29 w 34"/>
                  <a:gd name="T9" fmla="*/ 36 h 39"/>
                  <a:gd name="T10" fmla="*/ 16 w 34"/>
                  <a:gd name="T11" fmla="*/ 34 h 39"/>
                  <a:gd name="T12" fmla="*/ 3 w 34"/>
                  <a:gd name="T13" fmla="*/ 15 h 39"/>
                  <a:gd name="T14" fmla="*/ 5 w 34"/>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9">
                    <a:moveTo>
                      <a:pt x="5" y="2"/>
                    </a:moveTo>
                    <a:cubicBezTo>
                      <a:pt x="9" y="0"/>
                      <a:pt x="15" y="1"/>
                      <a:pt x="18" y="5"/>
                    </a:cubicBezTo>
                    <a:cubicBezTo>
                      <a:pt x="31" y="23"/>
                      <a:pt x="31" y="23"/>
                      <a:pt x="31" y="23"/>
                    </a:cubicBezTo>
                    <a:cubicBezTo>
                      <a:pt x="34" y="28"/>
                      <a:pt x="33" y="34"/>
                      <a:pt x="29" y="36"/>
                    </a:cubicBezTo>
                    <a:cubicBezTo>
                      <a:pt x="29" y="36"/>
                      <a:pt x="29" y="36"/>
                      <a:pt x="29" y="36"/>
                    </a:cubicBezTo>
                    <a:cubicBezTo>
                      <a:pt x="25" y="39"/>
                      <a:pt x="19" y="38"/>
                      <a:pt x="16" y="34"/>
                    </a:cubicBezTo>
                    <a:cubicBezTo>
                      <a:pt x="3" y="15"/>
                      <a:pt x="3" y="15"/>
                      <a:pt x="3" y="15"/>
                    </a:cubicBezTo>
                    <a:cubicBezTo>
                      <a:pt x="0" y="11"/>
                      <a:pt x="1" y="5"/>
                      <a:pt x="5" y="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8" name="Freeform 77"/>
              <p:cNvSpPr>
                <a:spLocks/>
              </p:cNvSpPr>
              <p:nvPr/>
            </p:nvSpPr>
            <p:spPr bwMode="auto">
              <a:xfrm>
                <a:off x="1002" y="1024"/>
                <a:ext cx="61" cy="59"/>
              </a:xfrm>
              <a:custGeom>
                <a:avLst/>
                <a:gdLst>
                  <a:gd name="T0" fmla="*/ 0 w 61"/>
                  <a:gd name="T1" fmla="*/ 24 h 59"/>
                  <a:gd name="T2" fmla="*/ 26 w 61"/>
                  <a:gd name="T3" fmla="*/ 59 h 59"/>
                  <a:gd name="T4" fmla="*/ 61 w 61"/>
                  <a:gd name="T5" fmla="*/ 36 h 59"/>
                  <a:gd name="T6" fmla="*/ 35 w 61"/>
                  <a:gd name="T7" fmla="*/ 0 h 59"/>
                  <a:gd name="T8" fmla="*/ 0 w 61"/>
                  <a:gd name="T9" fmla="*/ 24 h 59"/>
                </a:gdLst>
                <a:ahLst/>
                <a:cxnLst>
                  <a:cxn ang="0">
                    <a:pos x="T0" y="T1"/>
                  </a:cxn>
                  <a:cxn ang="0">
                    <a:pos x="T2" y="T3"/>
                  </a:cxn>
                  <a:cxn ang="0">
                    <a:pos x="T4" y="T5"/>
                  </a:cxn>
                  <a:cxn ang="0">
                    <a:pos x="T6" y="T7"/>
                  </a:cxn>
                  <a:cxn ang="0">
                    <a:pos x="T8" y="T9"/>
                  </a:cxn>
                </a:cxnLst>
                <a:rect l="0" t="0" r="r" b="b"/>
                <a:pathLst>
                  <a:path w="61" h="59">
                    <a:moveTo>
                      <a:pt x="0" y="24"/>
                    </a:moveTo>
                    <a:lnTo>
                      <a:pt x="26" y="59"/>
                    </a:lnTo>
                    <a:lnTo>
                      <a:pt x="61" y="36"/>
                    </a:lnTo>
                    <a:lnTo>
                      <a:pt x="35"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99" name="Freeform 78"/>
              <p:cNvSpPr>
                <a:spLocks/>
              </p:cNvSpPr>
              <p:nvPr/>
            </p:nvSpPr>
            <p:spPr bwMode="auto">
              <a:xfrm>
                <a:off x="1082" y="944"/>
                <a:ext cx="81" cy="94"/>
              </a:xfrm>
              <a:custGeom>
                <a:avLst/>
                <a:gdLst>
                  <a:gd name="T0" fmla="*/ 5 w 34"/>
                  <a:gd name="T1" fmla="*/ 3 h 40"/>
                  <a:gd name="T2" fmla="*/ 18 w 34"/>
                  <a:gd name="T3" fmla="*/ 6 h 40"/>
                  <a:gd name="T4" fmla="*/ 31 w 34"/>
                  <a:gd name="T5" fmla="*/ 24 h 40"/>
                  <a:gd name="T6" fmla="*/ 29 w 34"/>
                  <a:gd name="T7" fmla="*/ 37 h 40"/>
                  <a:gd name="T8" fmla="*/ 29 w 34"/>
                  <a:gd name="T9" fmla="*/ 37 h 40"/>
                  <a:gd name="T10" fmla="*/ 16 w 34"/>
                  <a:gd name="T11" fmla="*/ 34 h 40"/>
                  <a:gd name="T12" fmla="*/ 3 w 34"/>
                  <a:gd name="T13" fmla="*/ 16 h 40"/>
                  <a:gd name="T14" fmla="*/ 5 w 34"/>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0">
                    <a:moveTo>
                      <a:pt x="5" y="3"/>
                    </a:moveTo>
                    <a:cubicBezTo>
                      <a:pt x="9" y="0"/>
                      <a:pt x="15" y="2"/>
                      <a:pt x="18" y="6"/>
                    </a:cubicBezTo>
                    <a:cubicBezTo>
                      <a:pt x="31" y="24"/>
                      <a:pt x="31" y="24"/>
                      <a:pt x="31" y="24"/>
                    </a:cubicBezTo>
                    <a:cubicBezTo>
                      <a:pt x="34" y="29"/>
                      <a:pt x="33" y="34"/>
                      <a:pt x="29" y="37"/>
                    </a:cubicBezTo>
                    <a:cubicBezTo>
                      <a:pt x="29" y="37"/>
                      <a:pt x="29" y="37"/>
                      <a:pt x="29" y="37"/>
                    </a:cubicBezTo>
                    <a:cubicBezTo>
                      <a:pt x="24" y="40"/>
                      <a:pt x="19" y="39"/>
                      <a:pt x="16"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0" name="Freeform 79"/>
              <p:cNvSpPr>
                <a:spLocks/>
              </p:cNvSpPr>
              <p:nvPr/>
            </p:nvSpPr>
            <p:spPr bwMode="auto">
              <a:xfrm>
                <a:off x="1092" y="963"/>
                <a:ext cx="59" cy="59"/>
              </a:xfrm>
              <a:custGeom>
                <a:avLst/>
                <a:gdLst>
                  <a:gd name="T0" fmla="*/ 0 w 59"/>
                  <a:gd name="T1" fmla="*/ 23 h 59"/>
                  <a:gd name="T2" fmla="*/ 23 w 59"/>
                  <a:gd name="T3" fmla="*/ 59 h 59"/>
                  <a:gd name="T4" fmla="*/ 59 w 59"/>
                  <a:gd name="T5" fmla="*/ 35 h 59"/>
                  <a:gd name="T6" fmla="*/ 35 w 59"/>
                  <a:gd name="T7" fmla="*/ 0 h 59"/>
                  <a:gd name="T8" fmla="*/ 0 w 59"/>
                  <a:gd name="T9" fmla="*/ 23 h 59"/>
                </a:gdLst>
                <a:ahLst/>
                <a:cxnLst>
                  <a:cxn ang="0">
                    <a:pos x="T0" y="T1"/>
                  </a:cxn>
                  <a:cxn ang="0">
                    <a:pos x="T2" y="T3"/>
                  </a:cxn>
                  <a:cxn ang="0">
                    <a:pos x="T4" y="T5"/>
                  </a:cxn>
                  <a:cxn ang="0">
                    <a:pos x="T6" y="T7"/>
                  </a:cxn>
                  <a:cxn ang="0">
                    <a:pos x="T8" y="T9"/>
                  </a:cxn>
                </a:cxnLst>
                <a:rect l="0" t="0" r="r" b="b"/>
                <a:pathLst>
                  <a:path w="59" h="59">
                    <a:moveTo>
                      <a:pt x="0" y="23"/>
                    </a:moveTo>
                    <a:lnTo>
                      <a:pt x="23" y="59"/>
                    </a:lnTo>
                    <a:lnTo>
                      <a:pt x="59" y="35"/>
                    </a:lnTo>
                    <a:lnTo>
                      <a:pt x="35" y="0"/>
                    </a:lnTo>
                    <a:lnTo>
                      <a:pt x="0" y="2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1" name="Freeform 80"/>
              <p:cNvSpPr>
                <a:spLocks/>
              </p:cNvSpPr>
              <p:nvPr/>
            </p:nvSpPr>
            <p:spPr bwMode="auto">
              <a:xfrm>
                <a:off x="1172" y="882"/>
                <a:ext cx="78" cy="95"/>
              </a:xfrm>
              <a:custGeom>
                <a:avLst/>
                <a:gdLst>
                  <a:gd name="T0" fmla="*/ 5 w 33"/>
                  <a:gd name="T1" fmla="*/ 3 h 40"/>
                  <a:gd name="T2" fmla="*/ 18 w 33"/>
                  <a:gd name="T3" fmla="*/ 6 h 40"/>
                  <a:gd name="T4" fmla="*/ 30 w 33"/>
                  <a:gd name="T5" fmla="*/ 24 h 40"/>
                  <a:gd name="T6" fmla="*/ 28 w 33"/>
                  <a:gd name="T7" fmla="*/ 37 h 40"/>
                  <a:gd name="T8" fmla="*/ 28 w 33"/>
                  <a:gd name="T9" fmla="*/ 37 h 40"/>
                  <a:gd name="T10" fmla="*/ 15 w 33"/>
                  <a:gd name="T11" fmla="*/ 34 h 40"/>
                  <a:gd name="T12" fmla="*/ 3 w 33"/>
                  <a:gd name="T13" fmla="*/ 16 h 40"/>
                  <a:gd name="T14" fmla="*/ 5 w 33"/>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5" y="3"/>
                    </a:moveTo>
                    <a:cubicBezTo>
                      <a:pt x="9" y="0"/>
                      <a:pt x="15" y="2"/>
                      <a:pt x="18" y="6"/>
                    </a:cubicBezTo>
                    <a:cubicBezTo>
                      <a:pt x="30" y="24"/>
                      <a:pt x="30" y="24"/>
                      <a:pt x="30" y="24"/>
                    </a:cubicBezTo>
                    <a:cubicBezTo>
                      <a:pt x="33" y="29"/>
                      <a:pt x="33" y="34"/>
                      <a:pt x="28" y="37"/>
                    </a:cubicBezTo>
                    <a:cubicBezTo>
                      <a:pt x="28" y="37"/>
                      <a:pt x="28" y="37"/>
                      <a:pt x="28" y="37"/>
                    </a:cubicBezTo>
                    <a:cubicBezTo>
                      <a:pt x="24" y="40"/>
                      <a:pt x="18" y="39"/>
                      <a:pt x="15"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2" name="Freeform 81"/>
              <p:cNvSpPr>
                <a:spLocks/>
              </p:cNvSpPr>
              <p:nvPr/>
            </p:nvSpPr>
            <p:spPr bwMode="auto">
              <a:xfrm>
                <a:off x="1181" y="901"/>
                <a:ext cx="60" cy="59"/>
              </a:xfrm>
              <a:custGeom>
                <a:avLst/>
                <a:gdLst>
                  <a:gd name="T0" fmla="*/ 0 w 60"/>
                  <a:gd name="T1" fmla="*/ 24 h 59"/>
                  <a:gd name="T2" fmla="*/ 24 w 60"/>
                  <a:gd name="T3" fmla="*/ 59 h 59"/>
                  <a:gd name="T4" fmla="*/ 60 w 60"/>
                  <a:gd name="T5" fmla="*/ 36 h 59"/>
                  <a:gd name="T6" fmla="*/ 36 w 60"/>
                  <a:gd name="T7" fmla="*/ 0 h 59"/>
                  <a:gd name="T8" fmla="*/ 0 w 60"/>
                  <a:gd name="T9" fmla="*/ 24 h 59"/>
                </a:gdLst>
                <a:ahLst/>
                <a:cxnLst>
                  <a:cxn ang="0">
                    <a:pos x="T0" y="T1"/>
                  </a:cxn>
                  <a:cxn ang="0">
                    <a:pos x="T2" y="T3"/>
                  </a:cxn>
                  <a:cxn ang="0">
                    <a:pos x="T4" y="T5"/>
                  </a:cxn>
                  <a:cxn ang="0">
                    <a:pos x="T6" y="T7"/>
                  </a:cxn>
                  <a:cxn ang="0">
                    <a:pos x="T8" y="T9"/>
                  </a:cxn>
                </a:cxnLst>
                <a:rect l="0" t="0" r="r" b="b"/>
                <a:pathLst>
                  <a:path w="60" h="59">
                    <a:moveTo>
                      <a:pt x="0" y="24"/>
                    </a:moveTo>
                    <a:lnTo>
                      <a:pt x="24" y="59"/>
                    </a:lnTo>
                    <a:lnTo>
                      <a:pt x="60" y="36"/>
                    </a:lnTo>
                    <a:lnTo>
                      <a:pt x="36"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3" name="Freeform 82"/>
              <p:cNvSpPr>
                <a:spLocks/>
              </p:cNvSpPr>
              <p:nvPr/>
            </p:nvSpPr>
            <p:spPr bwMode="auto">
              <a:xfrm>
                <a:off x="1262" y="821"/>
                <a:ext cx="78" cy="94"/>
              </a:xfrm>
              <a:custGeom>
                <a:avLst/>
                <a:gdLst>
                  <a:gd name="T0" fmla="*/ 5 w 33"/>
                  <a:gd name="T1" fmla="*/ 3 h 40"/>
                  <a:gd name="T2" fmla="*/ 18 w 33"/>
                  <a:gd name="T3" fmla="*/ 6 h 40"/>
                  <a:gd name="T4" fmla="*/ 30 w 33"/>
                  <a:gd name="T5" fmla="*/ 24 h 40"/>
                  <a:gd name="T6" fmla="*/ 28 w 33"/>
                  <a:gd name="T7" fmla="*/ 37 h 40"/>
                  <a:gd name="T8" fmla="*/ 28 w 33"/>
                  <a:gd name="T9" fmla="*/ 37 h 40"/>
                  <a:gd name="T10" fmla="*/ 15 w 33"/>
                  <a:gd name="T11" fmla="*/ 34 h 40"/>
                  <a:gd name="T12" fmla="*/ 3 w 33"/>
                  <a:gd name="T13" fmla="*/ 16 h 40"/>
                  <a:gd name="T14" fmla="*/ 5 w 33"/>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5" y="3"/>
                    </a:moveTo>
                    <a:cubicBezTo>
                      <a:pt x="9" y="0"/>
                      <a:pt x="15" y="2"/>
                      <a:pt x="18" y="6"/>
                    </a:cubicBezTo>
                    <a:cubicBezTo>
                      <a:pt x="30" y="24"/>
                      <a:pt x="30" y="24"/>
                      <a:pt x="30" y="24"/>
                    </a:cubicBezTo>
                    <a:cubicBezTo>
                      <a:pt x="33" y="28"/>
                      <a:pt x="32" y="34"/>
                      <a:pt x="28" y="37"/>
                    </a:cubicBezTo>
                    <a:cubicBezTo>
                      <a:pt x="28" y="37"/>
                      <a:pt x="28" y="37"/>
                      <a:pt x="28" y="37"/>
                    </a:cubicBezTo>
                    <a:cubicBezTo>
                      <a:pt x="24" y="40"/>
                      <a:pt x="18" y="39"/>
                      <a:pt x="15"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4" name="Freeform 83"/>
              <p:cNvSpPr>
                <a:spLocks/>
              </p:cNvSpPr>
              <p:nvPr/>
            </p:nvSpPr>
            <p:spPr bwMode="auto">
              <a:xfrm>
                <a:off x="1271" y="840"/>
                <a:ext cx="59" cy="59"/>
              </a:xfrm>
              <a:custGeom>
                <a:avLst/>
                <a:gdLst>
                  <a:gd name="T0" fmla="*/ 0 w 59"/>
                  <a:gd name="T1" fmla="*/ 23 h 59"/>
                  <a:gd name="T2" fmla="*/ 24 w 59"/>
                  <a:gd name="T3" fmla="*/ 59 h 59"/>
                  <a:gd name="T4" fmla="*/ 59 w 59"/>
                  <a:gd name="T5" fmla="*/ 33 h 59"/>
                  <a:gd name="T6" fmla="*/ 36 w 59"/>
                  <a:gd name="T7" fmla="*/ 0 h 59"/>
                  <a:gd name="T8" fmla="*/ 0 w 59"/>
                  <a:gd name="T9" fmla="*/ 23 h 59"/>
                </a:gdLst>
                <a:ahLst/>
                <a:cxnLst>
                  <a:cxn ang="0">
                    <a:pos x="T0" y="T1"/>
                  </a:cxn>
                  <a:cxn ang="0">
                    <a:pos x="T2" y="T3"/>
                  </a:cxn>
                  <a:cxn ang="0">
                    <a:pos x="T4" y="T5"/>
                  </a:cxn>
                  <a:cxn ang="0">
                    <a:pos x="T6" y="T7"/>
                  </a:cxn>
                  <a:cxn ang="0">
                    <a:pos x="T8" y="T9"/>
                  </a:cxn>
                </a:cxnLst>
                <a:rect l="0" t="0" r="r" b="b"/>
                <a:pathLst>
                  <a:path w="59" h="59">
                    <a:moveTo>
                      <a:pt x="0" y="23"/>
                    </a:moveTo>
                    <a:lnTo>
                      <a:pt x="24" y="59"/>
                    </a:lnTo>
                    <a:lnTo>
                      <a:pt x="59" y="33"/>
                    </a:lnTo>
                    <a:lnTo>
                      <a:pt x="36" y="0"/>
                    </a:lnTo>
                    <a:lnTo>
                      <a:pt x="0" y="2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5" name="Freeform 84"/>
              <p:cNvSpPr>
                <a:spLocks/>
              </p:cNvSpPr>
              <p:nvPr/>
            </p:nvSpPr>
            <p:spPr bwMode="auto">
              <a:xfrm>
                <a:off x="1352" y="759"/>
                <a:ext cx="78" cy="95"/>
              </a:xfrm>
              <a:custGeom>
                <a:avLst/>
                <a:gdLst>
                  <a:gd name="T0" fmla="*/ 5 w 33"/>
                  <a:gd name="T1" fmla="*/ 3 h 40"/>
                  <a:gd name="T2" fmla="*/ 18 w 33"/>
                  <a:gd name="T3" fmla="*/ 6 h 40"/>
                  <a:gd name="T4" fmla="*/ 30 w 33"/>
                  <a:gd name="T5" fmla="*/ 24 h 40"/>
                  <a:gd name="T6" fmla="*/ 28 w 33"/>
                  <a:gd name="T7" fmla="*/ 37 h 40"/>
                  <a:gd name="T8" fmla="*/ 28 w 33"/>
                  <a:gd name="T9" fmla="*/ 37 h 40"/>
                  <a:gd name="T10" fmla="*/ 15 w 33"/>
                  <a:gd name="T11" fmla="*/ 34 h 40"/>
                  <a:gd name="T12" fmla="*/ 3 w 33"/>
                  <a:gd name="T13" fmla="*/ 16 h 40"/>
                  <a:gd name="T14" fmla="*/ 5 w 33"/>
                  <a:gd name="T15" fmla="*/ 3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5" y="3"/>
                    </a:moveTo>
                    <a:cubicBezTo>
                      <a:pt x="9" y="0"/>
                      <a:pt x="15" y="2"/>
                      <a:pt x="18" y="6"/>
                    </a:cubicBezTo>
                    <a:cubicBezTo>
                      <a:pt x="30" y="24"/>
                      <a:pt x="30" y="24"/>
                      <a:pt x="30" y="24"/>
                    </a:cubicBezTo>
                    <a:cubicBezTo>
                      <a:pt x="33" y="28"/>
                      <a:pt x="32" y="34"/>
                      <a:pt x="28" y="37"/>
                    </a:cubicBezTo>
                    <a:cubicBezTo>
                      <a:pt x="28" y="37"/>
                      <a:pt x="28" y="37"/>
                      <a:pt x="28" y="37"/>
                    </a:cubicBezTo>
                    <a:cubicBezTo>
                      <a:pt x="24" y="40"/>
                      <a:pt x="18" y="39"/>
                      <a:pt x="15" y="34"/>
                    </a:cubicBezTo>
                    <a:cubicBezTo>
                      <a:pt x="3" y="16"/>
                      <a:pt x="3" y="16"/>
                      <a:pt x="3" y="16"/>
                    </a:cubicBezTo>
                    <a:cubicBezTo>
                      <a:pt x="0" y="12"/>
                      <a:pt x="1" y="6"/>
                      <a:pt x="5" y="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6" name="Freeform 85"/>
              <p:cNvSpPr>
                <a:spLocks/>
              </p:cNvSpPr>
              <p:nvPr/>
            </p:nvSpPr>
            <p:spPr bwMode="auto">
              <a:xfrm>
                <a:off x="1361" y="778"/>
                <a:ext cx="59" cy="59"/>
              </a:xfrm>
              <a:custGeom>
                <a:avLst/>
                <a:gdLst>
                  <a:gd name="T0" fmla="*/ 0 w 59"/>
                  <a:gd name="T1" fmla="*/ 24 h 59"/>
                  <a:gd name="T2" fmla="*/ 24 w 59"/>
                  <a:gd name="T3" fmla="*/ 59 h 59"/>
                  <a:gd name="T4" fmla="*/ 59 w 59"/>
                  <a:gd name="T5" fmla="*/ 33 h 59"/>
                  <a:gd name="T6" fmla="*/ 36 w 59"/>
                  <a:gd name="T7" fmla="*/ 0 h 59"/>
                  <a:gd name="T8" fmla="*/ 0 w 59"/>
                  <a:gd name="T9" fmla="*/ 24 h 59"/>
                </a:gdLst>
                <a:ahLst/>
                <a:cxnLst>
                  <a:cxn ang="0">
                    <a:pos x="T0" y="T1"/>
                  </a:cxn>
                  <a:cxn ang="0">
                    <a:pos x="T2" y="T3"/>
                  </a:cxn>
                  <a:cxn ang="0">
                    <a:pos x="T4" y="T5"/>
                  </a:cxn>
                  <a:cxn ang="0">
                    <a:pos x="T6" y="T7"/>
                  </a:cxn>
                  <a:cxn ang="0">
                    <a:pos x="T8" y="T9"/>
                  </a:cxn>
                </a:cxnLst>
                <a:rect l="0" t="0" r="r" b="b"/>
                <a:pathLst>
                  <a:path w="59" h="59">
                    <a:moveTo>
                      <a:pt x="0" y="24"/>
                    </a:moveTo>
                    <a:lnTo>
                      <a:pt x="24" y="59"/>
                    </a:lnTo>
                    <a:lnTo>
                      <a:pt x="59" y="33"/>
                    </a:lnTo>
                    <a:lnTo>
                      <a:pt x="36" y="0"/>
                    </a:lnTo>
                    <a:lnTo>
                      <a:pt x="0" y="24"/>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7" name="Freeform 86"/>
              <p:cNvSpPr>
                <a:spLocks/>
              </p:cNvSpPr>
              <p:nvPr/>
            </p:nvSpPr>
            <p:spPr bwMode="auto">
              <a:xfrm>
                <a:off x="978" y="573"/>
                <a:ext cx="1050" cy="1141"/>
              </a:xfrm>
              <a:custGeom>
                <a:avLst/>
                <a:gdLst>
                  <a:gd name="T0" fmla="*/ 189 w 444"/>
                  <a:gd name="T1" fmla="*/ 8 h 483"/>
                  <a:gd name="T2" fmla="*/ 206 w 444"/>
                  <a:gd name="T3" fmla="*/ 3 h 483"/>
                  <a:gd name="T4" fmla="*/ 436 w 444"/>
                  <a:gd name="T5" fmla="*/ 136 h 483"/>
                  <a:gd name="T6" fmla="*/ 441 w 444"/>
                  <a:gd name="T7" fmla="*/ 154 h 483"/>
                  <a:gd name="T8" fmla="*/ 256 w 444"/>
                  <a:gd name="T9" fmla="*/ 475 h 483"/>
                  <a:gd name="T10" fmla="*/ 238 w 444"/>
                  <a:gd name="T11" fmla="*/ 480 h 483"/>
                  <a:gd name="T12" fmla="*/ 8 w 444"/>
                  <a:gd name="T13" fmla="*/ 347 h 483"/>
                  <a:gd name="T14" fmla="*/ 3 w 444"/>
                  <a:gd name="T15" fmla="*/ 330 h 483"/>
                  <a:gd name="T16" fmla="*/ 189 w 444"/>
                  <a:gd name="T17" fmla="*/ 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483">
                    <a:moveTo>
                      <a:pt x="189" y="8"/>
                    </a:moveTo>
                    <a:cubicBezTo>
                      <a:pt x="192" y="2"/>
                      <a:pt x="200" y="0"/>
                      <a:pt x="206" y="3"/>
                    </a:cubicBezTo>
                    <a:cubicBezTo>
                      <a:pt x="436" y="136"/>
                      <a:pt x="436" y="136"/>
                      <a:pt x="436" y="136"/>
                    </a:cubicBezTo>
                    <a:cubicBezTo>
                      <a:pt x="442" y="139"/>
                      <a:pt x="444" y="147"/>
                      <a:pt x="441" y="154"/>
                    </a:cubicBezTo>
                    <a:cubicBezTo>
                      <a:pt x="256" y="475"/>
                      <a:pt x="256" y="475"/>
                      <a:pt x="256" y="475"/>
                    </a:cubicBezTo>
                    <a:cubicBezTo>
                      <a:pt x="252" y="481"/>
                      <a:pt x="244" y="483"/>
                      <a:pt x="238" y="480"/>
                    </a:cubicBezTo>
                    <a:cubicBezTo>
                      <a:pt x="8" y="347"/>
                      <a:pt x="8" y="347"/>
                      <a:pt x="8" y="347"/>
                    </a:cubicBezTo>
                    <a:cubicBezTo>
                      <a:pt x="2" y="344"/>
                      <a:pt x="0" y="336"/>
                      <a:pt x="3" y="330"/>
                    </a:cubicBezTo>
                    <a:lnTo>
                      <a:pt x="189" y="8"/>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8" name="Freeform 87"/>
              <p:cNvSpPr>
                <a:spLocks/>
              </p:cNvSpPr>
              <p:nvPr/>
            </p:nvSpPr>
            <p:spPr bwMode="auto">
              <a:xfrm>
                <a:off x="1562" y="1535"/>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1"/>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09" name="Freeform 88"/>
              <p:cNvSpPr>
                <a:spLocks/>
              </p:cNvSpPr>
              <p:nvPr/>
            </p:nvSpPr>
            <p:spPr bwMode="auto">
              <a:xfrm>
                <a:off x="1616" y="1440"/>
                <a:ext cx="60"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0" name="Freeform 89"/>
              <p:cNvSpPr>
                <a:spLocks/>
              </p:cNvSpPr>
              <p:nvPr/>
            </p:nvSpPr>
            <p:spPr bwMode="auto">
              <a:xfrm>
                <a:off x="1671" y="1346"/>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3" y="0"/>
                      <a:pt x="18" y="3"/>
                    </a:cubicBezTo>
                    <a:cubicBezTo>
                      <a:pt x="23" y="6"/>
                      <a:pt x="25" y="13"/>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1" name="Freeform 90"/>
              <p:cNvSpPr>
                <a:spLocks/>
              </p:cNvSpPr>
              <p:nvPr/>
            </p:nvSpPr>
            <p:spPr bwMode="auto">
              <a:xfrm>
                <a:off x="1723" y="1251"/>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1"/>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2" name="Freeform 91"/>
              <p:cNvSpPr>
                <a:spLocks/>
              </p:cNvSpPr>
              <p:nvPr/>
            </p:nvSpPr>
            <p:spPr bwMode="auto">
              <a:xfrm>
                <a:off x="1777" y="1156"/>
                <a:ext cx="59" cy="60"/>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1"/>
                      <a:pt x="13" y="0"/>
                      <a:pt x="18" y="3"/>
                    </a:cubicBezTo>
                    <a:cubicBezTo>
                      <a:pt x="23" y="6"/>
                      <a:pt x="25" y="12"/>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3" name="Freeform 92"/>
              <p:cNvSpPr>
                <a:spLocks/>
              </p:cNvSpPr>
              <p:nvPr/>
            </p:nvSpPr>
            <p:spPr bwMode="auto">
              <a:xfrm>
                <a:off x="1832" y="1062"/>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2" y="0"/>
                      <a:pt x="18" y="3"/>
                    </a:cubicBezTo>
                    <a:cubicBezTo>
                      <a:pt x="23" y="6"/>
                      <a:pt x="25" y="13"/>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4" name="Freeform 93"/>
              <p:cNvSpPr>
                <a:spLocks/>
              </p:cNvSpPr>
              <p:nvPr/>
            </p:nvSpPr>
            <p:spPr bwMode="auto">
              <a:xfrm>
                <a:off x="1886" y="967"/>
                <a:ext cx="59" cy="59"/>
              </a:xfrm>
              <a:custGeom>
                <a:avLst/>
                <a:gdLst>
                  <a:gd name="T0" fmla="*/ 3 w 25"/>
                  <a:gd name="T1" fmla="*/ 7 h 25"/>
                  <a:gd name="T2" fmla="*/ 18 w 25"/>
                  <a:gd name="T3" fmla="*/ 3 h 25"/>
                  <a:gd name="T4" fmla="*/ 22 w 25"/>
                  <a:gd name="T5" fmla="*/ 18 h 25"/>
                  <a:gd name="T6" fmla="*/ 7 w 25"/>
                  <a:gd name="T7" fmla="*/ 22 h 25"/>
                  <a:gd name="T8" fmla="*/ 3 w 25"/>
                  <a:gd name="T9" fmla="*/ 7 h 25"/>
                </a:gdLst>
                <a:ahLst/>
                <a:cxnLst>
                  <a:cxn ang="0">
                    <a:pos x="T0" y="T1"/>
                  </a:cxn>
                  <a:cxn ang="0">
                    <a:pos x="T2" y="T3"/>
                  </a:cxn>
                  <a:cxn ang="0">
                    <a:pos x="T4" y="T5"/>
                  </a:cxn>
                  <a:cxn ang="0">
                    <a:pos x="T6" y="T7"/>
                  </a:cxn>
                  <a:cxn ang="0">
                    <a:pos x="T8" y="T9"/>
                  </a:cxn>
                </a:cxnLst>
                <a:rect l="0" t="0" r="r" b="b"/>
                <a:pathLst>
                  <a:path w="25" h="25">
                    <a:moveTo>
                      <a:pt x="3" y="7"/>
                    </a:moveTo>
                    <a:cubicBezTo>
                      <a:pt x="6" y="2"/>
                      <a:pt x="12" y="0"/>
                      <a:pt x="18" y="3"/>
                    </a:cubicBezTo>
                    <a:cubicBezTo>
                      <a:pt x="23" y="6"/>
                      <a:pt x="25" y="13"/>
                      <a:pt x="22" y="18"/>
                    </a:cubicBezTo>
                    <a:cubicBezTo>
                      <a:pt x="19" y="23"/>
                      <a:pt x="12" y="25"/>
                      <a:pt x="7" y="22"/>
                    </a:cubicBezTo>
                    <a:cubicBezTo>
                      <a:pt x="2" y="19"/>
                      <a:pt x="0" y="12"/>
                      <a:pt x="3" y="7"/>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5" name="Freeform 94"/>
              <p:cNvSpPr>
                <a:spLocks/>
              </p:cNvSpPr>
              <p:nvPr/>
            </p:nvSpPr>
            <p:spPr bwMode="auto">
              <a:xfrm>
                <a:off x="1576" y="1544"/>
                <a:ext cx="95" cy="76"/>
              </a:xfrm>
              <a:custGeom>
                <a:avLst/>
                <a:gdLst>
                  <a:gd name="T0" fmla="*/ 2 w 40"/>
                  <a:gd name="T1" fmla="*/ 6 h 32"/>
                  <a:gd name="T2" fmla="*/ 15 w 40"/>
                  <a:gd name="T3" fmla="*/ 3 h 32"/>
                  <a:gd name="T4" fmla="*/ 34 w 40"/>
                  <a:gd name="T5" fmla="*/ 14 h 32"/>
                  <a:gd name="T6" fmla="*/ 38 w 40"/>
                  <a:gd name="T7" fmla="*/ 26 h 32"/>
                  <a:gd name="T8" fmla="*/ 38 w 40"/>
                  <a:gd name="T9" fmla="*/ 26 h 32"/>
                  <a:gd name="T10" fmla="*/ 25 w 40"/>
                  <a:gd name="T11" fmla="*/ 29 h 32"/>
                  <a:gd name="T12" fmla="*/ 6 w 40"/>
                  <a:gd name="T13" fmla="*/ 18 h 32"/>
                  <a:gd name="T14" fmla="*/ 2 w 40"/>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2" y="6"/>
                    </a:moveTo>
                    <a:cubicBezTo>
                      <a:pt x="5" y="1"/>
                      <a:pt x="10" y="0"/>
                      <a:pt x="15" y="3"/>
                    </a:cubicBezTo>
                    <a:cubicBezTo>
                      <a:pt x="34" y="14"/>
                      <a:pt x="34" y="14"/>
                      <a:pt x="34" y="14"/>
                    </a:cubicBezTo>
                    <a:cubicBezTo>
                      <a:pt x="39" y="16"/>
                      <a:pt x="40" y="22"/>
                      <a:pt x="38" y="26"/>
                    </a:cubicBezTo>
                    <a:cubicBezTo>
                      <a:pt x="38" y="26"/>
                      <a:pt x="38" y="26"/>
                      <a:pt x="38" y="26"/>
                    </a:cubicBezTo>
                    <a:cubicBezTo>
                      <a:pt x="35" y="31"/>
                      <a:pt x="30" y="32"/>
                      <a:pt x="25" y="29"/>
                    </a:cubicBezTo>
                    <a:cubicBezTo>
                      <a:pt x="6" y="18"/>
                      <a:pt x="6" y="18"/>
                      <a:pt x="6" y="18"/>
                    </a:cubicBezTo>
                    <a:cubicBezTo>
                      <a:pt x="1" y="16"/>
                      <a:pt x="0" y="10"/>
                      <a:pt x="2"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6" name="Freeform 95"/>
              <p:cNvSpPr>
                <a:spLocks/>
              </p:cNvSpPr>
              <p:nvPr/>
            </p:nvSpPr>
            <p:spPr bwMode="auto">
              <a:xfrm>
                <a:off x="1595" y="1554"/>
                <a:ext cx="57" cy="56"/>
              </a:xfrm>
              <a:custGeom>
                <a:avLst/>
                <a:gdLst>
                  <a:gd name="T0" fmla="*/ 0 w 57"/>
                  <a:gd name="T1" fmla="*/ 35 h 56"/>
                  <a:gd name="T2" fmla="*/ 36 w 57"/>
                  <a:gd name="T3" fmla="*/ 56 h 56"/>
                  <a:gd name="T4" fmla="*/ 57 w 57"/>
                  <a:gd name="T5" fmla="*/ 21 h 56"/>
                  <a:gd name="T6" fmla="*/ 21 w 57"/>
                  <a:gd name="T7" fmla="*/ 0 h 56"/>
                  <a:gd name="T8" fmla="*/ 0 w 57"/>
                  <a:gd name="T9" fmla="*/ 35 h 56"/>
                </a:gdLst>
                <a:ahLst/>
                <a:cxnLst>
                  <a:cxn ang="0">
                    <a:pos x="T0" y="T1"/>
                  </a:cxn>
                  <a:cxn ang="0">
                    <a:pos x="T2" y="T3"/>
                  </a:cxn>
                  <a:cxn ang="0">
                    <a:pos x="T4" y="T5"/>
                  </a:cxn>
                  <a:cxn ang="0">
                    <a:pos x="T6" y="T7"/>
                  </a:cxn>
                  <a:cxn ang="0">
                    <a:pos x="T8" y="T9"/>
                  </a:cxn>
                </a:cxnLst>
                <a:rect l="0" t="0" r="r" b="b"/>
                <a:pathLst>
                  <a:path w="57" h="56">
                    <a:moveTo>
                      <a:pt x="0" y="35"/>
                    </a:moveTo>
                    <a:lnTo>
                      <a:pt x="36" y="56"/>
                    </a:lnTo>
                    <a:lnTo>
                      <a:pt x="57" y="21"/>
                    </a:lnTo>
                    <a:lnTo>
                      <a:pt x="21" y="0"/>
                    </a:lnTo>
                    <a:lnTo>
                      <a:pt x="0" y="35"/>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7" name="Freeform 96"/>
              <p:cNvSpPr>
                <a:spLocks/>
              </p:cNvSpPr>
              <p:nvPr/>
            </p:nvSpPr>
            <p:spPr bwMode="auto">
              <a:xfrm>
                <a:off x="1631" y="1450"/>
                <a:ext cx="94" cy="75"/>
              </a:xfrm>
              <a:custGeom>
                <a:avLst/>
                <a:gdLst>
                  <a:gd name="T0" fmla="*/ 2 w 40"/>
                  <a:gd name="T1" fmla="*/ 6 h 32"/>
                  <a:gd name="T2" fmla="*/ 15 w 40"/>
                  <a:gd name="T3" fmla="*/ 3 h 32"/>
                  <a:gd name="T4" fmla="*/ 34 w 40"/>
                  <a:gd name="T5" fmla="*/ 14 h 32"/>
                  <a:gd name="T6" fmla="*/ 38 w 40"/>
                  <a:gd name="T7" fmla="*/ 26 h 32"/>
                  <a:gd name="T8" fmla="*/ 38 w 40"/>
                  <a:gd name="T9" fmla="*/ 26 h 32"/>
                  <a:gd name="T10" fmla="*/ 25 w 40"/>
                  <a:gd name="T11" fmla="*/ 29 h 32"/>
                  <a:gd name="T12" fmla="*/ 6 w 40"/>
                  <a:gd name="T13" fmla="*/ 18 h 32"/>
                  <a:gd name="T14" fmla="*/ 2 w 40"/>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2" y="6"/>
                    </a:moveTo>
                    <a:cubicBezTo>
                      <a:pt x="5" y="1"/>
                      <a:pt x="10" y="0"/>
                      <a:pt x="15" y="3"/>
                    </a:cubicBezTo>
                    <a:cubicBezTo>
                      <a:pt x="34" y="14"/>
                      <a:pt x="34" y="14"/>
                      <a:pt x="34" y="14"/>
                    </a:cubicBezTo>
                    <a:cubicBezTo>
                      <a:pt x="39" y="16"/>
                      <a:pt x="40" y="22"/>
                      <a:pt x="38" y="26"/>
                    </a:cubicBezTo>
                    <a:cubicBezTo>
                      <a:pt x="38" y="26"/>
                      <a:pt x="38" y="26"/>
                      <a:pt x="38" y="26"/>
                    </a:cubicBezTo>
                    <a:cubicBezTo>
                      <a:pt x="35" y="31"/>
                      <a:pt x="30" y="32"/>
                      <a:pt x="25" y="29"/>
                    </a:cubicBezTo>
                    <a:cubicBezTo>
                      <a:pt x="6" y="18"/>
                      <a:pt x="6" y="18"/>
                      <a:pt x="6" y="18"/>
                    </a:cubicBezTo>
                    <a:cubicBezTo>
                      <a:pt x="1" y="16"/>
                      <a:pt x="0" y="10"/>
                      <a:pt x="2"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8" name="Freeform 97"/>
              <p:cNvSpPr>
                <a:spLocks/>
              </p:cNvSpPr>
              <p:nvPr/>
            </p:nvSpPr>
            <p:spPr bwMode="auto">
              <a:xfrm>
                <a:off x="1650" y="1459"/>
                <a:ext cx="56" cy="57"/>
              </a:xfrm>
              <a:custGeom>
                <a:avLst/>
                <a:gdLst>
                  <a:gd name="T0" fmla="*/ 0 w 56"/>
                  <a:gd name="T1" fmla="*/ 36 h 57"/>
                  <a:gd name="T2" fmla="*/ 35 w 56"/>
                  <a:gd name="T3" fmla="*/ 57 h 57"/>
                  <a:gd name="T4" fmla="*/ 56 w 56"/>
                  <a:gd name="T5" fmla="*/ 21 h 57"/>
                  <a:gd name="T6" fmla="*/ 21 w 56"/>
                  <a:gd name="T7" fmla="*/ 0 h 57"/>
                  <a:gd name="T8" fmla="*/ 0 w 56"/>
                  <a:gd name="T9" fmla="*/ 36 h 57"/>
                </a:gdLst>
                <a:ahLst/>
                <a:cxnLst>
                  <a:cxn ang="0">
                    <a:pos x="T0" y="T1"/>
                  </a:cxn>
                  <a:cxn ang="0">
                    <a:pos x="T2" y="T3"/>
                  </a:cxn>
                  <a:cxn ang="0">
                    <a:pos x="T4" y="T5"/>
                  </a:cxn>
                  <a:cxn ang="0">
                    <a:pos x="T6" y="T7"/>
                  </a:cxn>
                  <a:cxn ang="0">
                    <a:pos x="T8" y="T9"/>
                  </a:cxn>
                </a:cxnLst>
                <a:rect l="0" t="0" r="r" b="b"/>
                <a:pathLst>
                  <a:path w="56" h="57">
                    <a:moveTo>
                      <a:pt x="0" y="36"/>
                    </a:moveTo>
                    <a:lnTo>
                      <a:pt x="35" y="57"/>
                    </a:lnTo>
                    <a:lnTo>
                      <a:pt x="56" y="21"/>
                    </a:lnTo>
                    <a:lnTo>
                      <a:pt x="21" y="0"/>
                    </a:lnTo>
                    <a:lnTo>
                      <a:pt x="0" y="36"/>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19" name="Freeform 98"/>
              <p:cNvSpPr>
                <a:spLocks/>
              </p:cNvSpPr>
              <p:nvPr/>
            </p:nvSpPr>
            <p:spPr bwMode="auto">
              <a:xfrm>
                <a:off x="1685" y="1355"/>
                <a:ext cx="95" cy="76"/>
              </a:xfrm>
              <a:custGeom>
                <a:avLst/>
                <a:gdLst>
                  <a:gd name="T0" fmla="*/ 2 w 40"/>
                  <a:gd name="T1" fmla="*/ 6 h 32"/>
                  <a:gd name="T2" fmla="*/ 15 w 40"/>
                  <a:gd name="T3" fmla="*/ 3 h 32"/>
                  <a:gd name="T4" fmla="*/ 34 w 40"/>
                  <a:gd name="T5" fmla="*/ 14 h 32"/>
                  <a:gd name="T6" fmla="*/ 38 w 40"/>
                  <a:gd name="T7" fmla="*/ 27 h 32"/>
                  <a:gd name="T8" fmla="*/ 38 w 40"/>
                  <a:gd name="T9" fmla="*/ 27 h 32"/>
                  <a:gd name="T10" fmla="*/ 25 w 40"/>
                  <a:gd name="T11" fmla="*/ 30 h 32"/>
                  <a:gd name="T12" fmla="*/ 6 w 40"/>
                  <a:gd name="T13" fmla="*/ 19 h 32"/>
                  <a:gd name="T14" fmla="*/ 2 w 40"/>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2" y="6"/>
                    </a:moveTo>
                    <a:cubicBezTo>
                      <a:pt x="5" y="2"/>
                      <a:pt x="10" y="0"/>
                      <a:pt x="15" y="3"/>
                    </a:cubicBezTo>
                    <a:cubicBezTo>
                      <a:pt x="34" y="14"/>
                      <a:pt x="34" y="14"/>
                      <a:pt x="34" y="14"/>
                    </a:cubicBezTo>
                    <a:cubicBezTo>
                      <a:pt x="39" y="17"/>
                      <a:pt x="40" y="22"/>
                      <a:pt x="38" y="27"/>
                    </a:cubicBezTo>
                    <a:cubicBezTo>
                      <a:pt x="38" y="27"/>
                      <a:pt x="38" y="27"/>
                      <a:pt x="38" y="27"/>
                    </a:cubicBezTo>
                    <a:cubicBezTo>
                      <a:pt x="35" y="31"/>
                      <a:pt x="29" y="32"/>
                      <a:pt x="25" y="30"/>
                    </a:cubicBezTo>
                    <a:cubicBezTo>
                      <a:pt x="6" y="19"/>
                      <a:pt x="6" y="19"/>
                      <a:pt x="6" y="19"/>
                    </a:cubicBezTo>
                    <a:cubicBezTo>
                      <a:pt x="1" y="16"/>
                      <a:pt x="0" y="10"/>
                      <a:pt x="2"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0" name="Freeform 99"/>
              <p:cNvSpPr>
                <a:spLocks/>
              </p:cNvSpPr>
              <p:nvPr/>
            </p:nvSpPr>
            <p:spPr bwMode="auto">
              <a:xfrm>
                <a:off x="1704" y="1365"/>
                <a:ext cx="57" cy="59"/>
              </a:xfrm>
              <a:custGeom>
                <a:avLst/>
                <a:gdLst>
                  <a:gd name="T0" fmla="*/ 0 w 57"/>
                  <a:gd name="T1" fmla="*/ 37 h 59"/>
                  <a:gd name="T2" fmla="*/ 35 w 57"/>
                  <a:gd name="T3" fmla="*/ 59 h 59"/>
                  <a:gd name="T4" fmla="*/ 57 w 57"/>
                  <a:gd name="T5" fmla="*/ 21 h 59"/>
                  <a:gd name="T6" fmla="*/ 21 w 57"/>
                  <a:gd name="T7" fmla="*/ 0 h 59"/>
                  <a:gd name="T8" fmla="*/ 0 w 57"/>
                  <a:gd name="T9" fmla="*/ 37 h 59"/>
                </a:gdLst>
                <a:ahLst/>
                <a:cxnLst>
                  <a:cxn ang="0">
                    <a:pos x="T0" y="T1"/>
                  </a:cxn>
                  <a:cxn ang="0">
                    <a:pos x="T2" y="T3"/>
                  </a:cxn>
                  <a:cxn ang="0">
                    <a:pos x="T4" y="T5"/>
                  </a:cxn>
                  <a:cxn ang="0">
                    <a:pos x="T6" y="T7"/>
                  </a:cxn>
                  <a:cxn ang="0">
                    <a:pos x="T8" y="T9"/>
                  </a:cxn>
                </a:cxnLst>
                <a:rect l="0" t="0" r="r" b="b"/>
                <a:pathLst>
                  <a:path w="57" h="59">
                    <a:moveTo>
                      <a:pt x="0" y="37"/>
                    </a:moveTo>
                    <a:lnTo>
                      <a:pt x="35" y="59"/>
                    </a:lnTo>
                    <a:lnTo>
                      <a:pt x="57" y="21"/>
                    </a:lnTo>
                    <a:lnTo>
                      <a:pt x="21" y="0"/>
                    </a:lnTo>
                    <a:lnTo>
                      <a:pt x="0" y="37"/>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1" name="Freeform 100"/>
              <p:cNvSpPr>
                <a:spLocks/>
              </p:cNvSpPr>
              <p:nvPr/>
            </p:nvSpPr>
            <p:spPr bwMode="auto">
              <a:xfrm>
                <a:off x="1737" y="1260"/>
                <a:ext cx="97" cy="76"/>
              </a:xfrm>
              <a:custGeom>
                <a:avLst/>
                <a:gdLst>
                  <a:gd name="T0" fmla="*/ 3 w 41"/>
                  <a:gd name="T1" fmla="*/ 6 h 32"/>
                  <a:gd name="T2" fmla="*/ 16 w 41"/>
                  <a:gd name="T3" fmla="*/ 3 h 32"/>
                  <a:gd name="T4" fmla="*/ 35 w 41"/>
                  <a:gd name="T5" fmla="*/ 14 h 32"/>
                  <a:gd name="T6" fmla="*/ 39 w 41"/>
                  <a:gd name="T7" fmla="*/ 27 h 32"/>
                  <a:gd name="T8" fmla="*/ 39 w 41"/>
                  <a:gd name="T9" fmla="*/ 27 h 32"/>
                  <a:gd name="T10" fmla="*/ 26 w 41"/>
                  <a:gd name="T11" fmla="*/ 30 h 32"/>
                  <a:gd name="T12" fmla="*/ 7 w 41"/>
                  <a:gd name="T13" fmla="*/ 19 h 32"/>
                  <a:gd name="T14" fmla="*/ 3 w 41"/>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6"/>
                    </a:moveTo>
                    <a:cubicBezTo>
                      <a:pt x="6" y="2"/>
                      <a:pt x="11" y="0"/>
                      <a:pt x="16" y="3"/>
                    </a:cubicBezTo>
                    <a:cubicBezTo>
                      <a:pt x="35" y="14"/>
                      <a:pt x="35" y="14"/>
                      <a:pt x="35" y="14"/>
                    </a:cubicBezTo>
                    <a:cubicBezTo>
                      <a:pt x="40" y="17"/>
                      <a:pt x="41" y="22"/>
                      <a:pt x="39" y="27"/>
                    </a:cubicBezTo>
                    <a:cubicBezTo>
                      <a:pt x="39" y="27"/>
                      <a:pt x="39" y="27"/>
                      <a:pt x="39" y="27"/>
                    </a:cubicBezTo>
                    <a:cubicBezTo>
                      <a:pt x="36" y="31"/>
                      <a:pt x="30" y="32"/>
                      <a:pt x="26" y="30"/>
                    </a:cubicBezTo>
                    <a:cubicBezTo>
                      <a:pt x="7" y="19"/>
                      <a:pt x="7" y="19"/>
                      <a:pt x="7" y="19"/>
                    </a:cubicBezTo>
                    <a:cubicBezTo>
                      <a:pt x="2" y="16"/>
                      <a:pt x="0" y="10"/>
                      <a:pt x="3"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2" name="Freeform 101"/>
              <p:cNvSpPr>
                <a:spLocks/>
              </p:cNvSpPr>
              <p:nvPr/>
            </p:nvSpPr>
            <p:spPr bwMode="auto">
              <a:xfrm>
                <a:off x="1758" y="1270"/>
                <a:ext cx="57" cy="59"/>
              </a:xfrm>
              <a:custGeom>
                <a:avLst/>
                <a:gdLst>
                  <a:gd name="T0" fmla="*/ 0 w 57"/>
                  <a:gd name="T1" fmla="*/ 38 h 59"/>
                  <a:gd name="T2" fmla="*/ 36 w 57"/>
                  <a:gd name="T3" fmla="*/ 59 h 59"/>
                  <a:gd name="T4" fmla="*/ 57 w 57"/>
                  <a:gd name="T5" fmla="*/ 21 h 59"/>
                  <a:gd name="T6" fmla="*/ 22 w 57"/>
                  <a:gd name="T7" fmla="*/ 0 h 59"/>
                  <a:gd name="T8" fmla="*/ 0 w 57"/>
                  <a:gd name="T9" fmla="*/ 38 h 59"/>
                </a:gdLst>
                <a:ahLst/>
                <a:cxnLst>
                  <a:cxn ang="0">
                    <a:pos x="T0" y="T1"/>
                  </a:cxn>
                  <a:cxn ang="0">
                    <a:pos x="T2" y="T3"/>
                  </a:cxn>
                  <a:cxn ang="0">
                    <a:pos x="T4" y="T5"/>
                  </a:cxn>
                  <a:cxn ang="0">
                    <a:pos x="T6" y="T7"/>
                  </a:cxn>
                  <a:cxn ang="0">
                    <a:pos x="T8" y="T9"/>
                  </a:cxn>
                </a:cxnLst>
                <a:rect l="0" t="0" r="r" b="b"/>
                <a:pathLst>
                  <a:path w="57" h="59">
                    <a:moveTo>
                      <a:pt x="0" y="38"/>
                    </a:moveTo>
                    <a:lnTo>
                      <a:pt x="36" y="59"/>
                    </a:lnTo>
                    <a:lnTo>
                      <a:pt x="57" y="21"/>
                    </a:lnTo>
                    <a:lnTo>
                      <a:pt x="22" y="0"/>
                    </a:lnTo>
                    <a:lnTo>
                      <a:pt x="0" y="3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3" name="Freeform 102"/>
              <p:cNvSpPr>
                <a:spLocks/>
              </p:cNvSpPr>
              <p:nvPr/>
            </p:nvSpPr>
            <p:spPr bwMode="auto">
              <a:xfrm>
                <a:off x="1791" y="1168"/>
                <a:ext cx="97" cy="76"/>
              </a:xfrm>
              <a:custGeom>
                <a:avLst/>
                <a:gdLst>
                  <a:gd name="T0" fmla="*/ 3 w 41"/>
                  <a:gd name="T1" fmla="*/ 5 h 32"/>
                  <a:gd name="T2" fmla="*/ 16 w 41"/>
                  <a:gd name="T3" fmla="*/ 2 h 32"/>
                  <a:gd name="T4" fmla="*/ 35 w 41"/>
                  <a:gd name="T5" fmla="*/ 13 h 32"/>
                  <a:gd name="T6" fmla="*/ 39 w 41"/>
                  <a:gd name="T7" fmla="*/ 26 h 32"/>
                  <a:gd name="T8" fmla="*/ 39 w 41"/>
                  <a:gd name="T9" fmla="*/ 26 h 32"/>
                  <a:gd name="T10" fmla="*/ 26 w 41"/>
                  <a:gd name="T11" fmla="*/ 29 h 32"/>
                  <a:gd name="T12" fmla="*/ 7 w 41"/>
                  <a:gd name="T13" fmla="*/ 18 h 32"/>
                  <a:gd name="T14" fmla="*/ 3 w 41"/>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5"/>
                    </a:moveTo>
                    <a:cubicBezTo>
                      <a:pt x="5" y="1"/>
                      <a:pt x="11" y="0"/>
                      <a:pt x="16" y="2"/>
                    </a:cubicBezTo>
                    <a:cubicBezTo>
                      <a:pt x="35" y="13"/>
                      <a:pt x="35" y="13"/>
                      <a:pt x="35" y="13"/>
                    </a:cubicBezTo>
                    <a:cubicBezTo>
                      <a:pt x="39" y="16"/>
                      <a:pt x="41" y="22"/>
                      <a:pt x="39" y="26"/>
                    </a:cubicBezTo>
                    <a:cubicBezTo>
                      <a:pt x="39" y="26"/>
                      <a:pt x="39" y="26"/>
                      <a:pt x="39" y="26"/>
                    </a:cubicBezTo>
                    <a:cubicBezTo>
                      <a:pt x="36" y="30"/>
                      <a:pt x="30" y="32"/>
                      <a:pt x="26" y="29"/>
                    </a:cubicBezTo>
                    <a:cubicBezTo>
                      <a:pt x="7" y="18"/>
                      <a:pt x="7" y="18"/>
                      <a:pt x="7" y="18"/>
                    </a:cubicBezTo>
                    <a:cubicBezTo>
                      <a:pt x="2" y="15"/>
                      <a:pt x="0" y="10"/>
                      <a:pt x="3" y="5"/>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4" name="Freeform 103"/>
              <p:cNvSpPr>
                <a:spLocks/>
              </p:cNvSpPr>
              <p:nvPr/>
            </p:nvSpPr>
            <p:spPr bwMode="auto">
              <a:xfrm>
                <a:off x="1810" y="1175"/>
                <a:ext cx="59" cy="59"/>
              </a:xfrm>
              <a:custGeom>
                <a:avLst/>
                <a:gdLst>
                  <a:gd name="T0" fmla="*/ 0 w 59"/>
                  <a:gd name="T1" fmla="*/ 38 h 59"/>
                  <a:gd name="T2" fmla="*/ 38 w 59"/>
                  <a:gd name="T3" fmla="*/ 59 h 59"/>
                  <a:gd name="T4" fmla="*/ 59 w 59"/>
                  <a:gd name="T5" fmla="*/ 22 h 59"/>
                  <a:gd name="T6" fmla="*/ 24 w 59"/>
                  <a:gd name="T7" fmla="*/ 0 h 59"/>
                  <a:gd name="T8" fmla="*/ 0 w 59"/>
                  <a:gd name="T9" fmla="*/ 38 h 59"/>
                </a:gdLst>
                <a:ahLst/>
                <a:cxnLst>
                  <a:cxn ang="0">
                    <a:pos x="T0" y="T1"/>
                  </a:cxn>
                  <a:cxn ang="0">
                    <a:pos x="T2" y="T3"/>
                  </a:cxn>
                  <a:cxn ang="0">
                    <a:pos x="T4" y="T5"/>
                  </a:cxn>
                  <a:cxn ang="0">
                    <a:pos x="T6" y="T7"/>
                  </a:cxn>
                  <a:cxn ang="0">
                    <a:pos x="T8" y="T9"/>
                  </a:cxn>
                </a:cxnLst>
                <a:rect l="0" t="0" r="r" b="b"/>
                <a:pathLst>
                  <a:path w="59" h="59">
                    <a:moveTo>
                      <a:pt x="0" y="38"/>
                    </a:moveTo>
                    <a:lnTo>
                      <a:pt x="38" y="59"/>
                    </a:lnTo>
                    <a:lnTo>
                      <a:pt x="59" y="22"/>
                    </a:lnTo>
                    <a:lnTo>
                      <a:pt x="24" y="0"/>
                    </a:lnTo>
                    <a:lnTo>
                      <a:pt x="0" y="3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5" name="Freeform 104"/>
              <p:cNvSpPr>
                <a:spLocks/>
              </p:cNvSpPr>
              <p:nvPr/>
            </p:nvSpPr>
            <p:spPr bwMode="auto">
              <a:xfrm>
                <a:off x="1846" y="1074"/>
                <a:ext cx="97" cy="75"/>
              </a:xfrm>
              <a:custGeom>
                <a:avLst/>
                <a:gdLst>
                  <a:gd name="T0" fmla="*/ 3 w 41"/>
                  <a:gd name="T1" fmla="*/ 5 h 32"/>
                  <a:gd name="T2" fmla="*/ 16 w 41"/>
                  <a:gd name="T3" fmla="*/ 2 h 32"/>
                  <a:gd name="T4" fmla="*/ 35 w 41"/>
                  <a:gd name="T5" fmla="*/ 13 h 32"/>
                  <a:gd name="T6" fmla="*/ 39 w 41"/>
                  <a:gd name="T7" fmla="*/ 26 h 32"/>
                  <a:gd name="T8" fmla="*/ 39 w 41"/>
                  <a:gd name="T9" fmla="*/ 26 h 32"/>
                  <a:gd name="T10" fmla="*/ 26 w 41"/>
                  <a:gd name="T11" fmla="*/ 29 h 32"/>
                  <a:gd name="T12" fmla="*/ 7 w 41"/>
                  <a:gd name="T13" fmla="*/ 18 h 32"/>
                  <a:gd name="T14" fmla="*/ 3 w 41"/>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5"/>
                    </a:moveTo>
                    <a:cubicBezTo>
                      <a:pt x="5" y="1"/>
                      <a:pt x="11" y="0"/>
                      <a:pt x="16" y="2"/>
                    </a:cubicBezTo>
                    <a:cubicBezTo>
                      <a:pt x="35" y="13"/>
                      <a:pt x="35" y="13"/>
                      <a:pt x="35" y="13"/>
                    </a:cubicBezTo>
                    <a:cubicBezTo>
                      <a:pt x="39" y="16"/>
                      <a:pt x="41" y="22"/>
                      <a:pt x="39" y="26"/>
                    </a:cubicBezTo>
                    <a:cubicBezTo>
                      <a:pt x="39" y="26"/>
                      <a:pt x="39" y="26"/>
                      <a:pt x="39" y="26"/>
                    </a:cubicBezTo>
                    <a:cubicBezTo>
                      <a:pt x="36" y="30"/>
                      <a:pt x="30" y="32"/>
                      <a:pt x="26" y="29"/>
                    </a:cubicBezTo>
                    <a:cubicBezTo>
                      <a:pt x="7" y="18"/>
                      <a:pt x="7" y="18"/>
                      <a:pt x="7" y="18"/>
                    </a:cubicBezTo>
                    <a:cubicBezTo>
                      <a:pt x="2" y="15"/>
                      <a:pt x="0" y="10"/>
                      <a:pt x="3" y="5"/>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6" name="Freeform 105"/>
              <p:cNvSpPr>
                <a:spLocks/>
              </p:cNvSpPr>
              <p:nvPr/>
            </p:nvSpPr>
            <p:spPr bwMode="auto">
              <a:xfrm>
                <a:off x="1865" y="1081"/>
                <a:ext cx="59" cy="59"/>
              </a:xfrm>
              <a:custGeom>
                <a:avLst/>
                <a:gdLst>
                  <a:gd name="T0" fmla="*/ 0 w 59"/>
                  <a:gd name="T1" fmla="*/ 38 h 59"/>
                  <a:gd name="T2" fmla="*/ 37 w 59"/>
                  <a:gd name="T3" fmla="*/ 59 h 59"/>
                  <a:gd name="T4" fmla="*/ 59 w 59"/>
                  <a:gd name="T5" fmla="*/ 21 h 59"/>
                  <a:gd name="T6" fmla="*/ 21 w 59"/>
                  <a:gd name="T7" fmla="*/ 0 h 59"/>
                  <a:gd name="T8" fmla="*/ 0 w 59"/>
                  <a:gd name="T9" fmla="*/ 38 h 59"/>
                </a:gdLst>
                <a:ahLst/>
                <a:cxnLst>
                  <a:cxn ang="0">
                    <a:pos x="T0" y="T1"/>
                  </a:cxn>
                  <a:cxn ang="0">
                    <a:pos x="T2" y="T3"/>
                  </a:cxn>
                  <a:cxn ang="0">
                    <a:pos x="T4" y="T5"/>
                  </a:cxn>
                  <a:cxn ang="0">
                    <a:pos x="T6" y="T7"/>
                  </a:cxn>
                  <a:cxn ang="0">
                    <a:pos x="T8" y="T9"/>
                  </a:cxn>
                </a:cxnLst>
                <a:rect l="0" t="0" r="r" b="b"/>
                <a:pathLst>
                  <a:path w="59" h="59">
                    <a:moveTo>
                      <a:pt x="0" y="38"/>
                    </a:moveTo>
                    <a:lnTo>
                      <a:pt x="37" y="59"/>
                    </a:lnTo>
                    <a:lnTo>
                      <a:pt x="59" y="21"/>
                    </a:lnTo>
                    <a:lnTo>
                      <a:pt x="21" y="0"/>
                    </a:lnTo>
                    <a:lnTo>
                      <a:pt x="0" y="3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7" name="Freeform 106"/>
              <p:cNvSpPr>
                <a:spLocks/>
              </p:cNvSpPr>
              <p:nvPr/>
            </p:nvSpPr>
            <p:spPr bwMode="auto">
              <a:xfrm>
                <a:off x="1900" y="979"/>
                <a:ext cx="97" cy="76"/>
              </a:xfrm>
              <a:custGeom>
                <a:avLst/>
                <a:gdLst>
                  <a:gd name="T0" fmla="*/ 3 w 41"/>
                  <a:gd name="T1" fmla="*/ 6 h 32"/>
                  <a:gd name="T2" fmla="*/ 16 w 41"/>
                  <a:gd name="T3" fmla="*/ 3 h 32"/>
                  <a:gd name="T4" fmla="*/ 35 w 41"/>
                  <a:gd name="T5" fmla="*/ 13 h 32"/>
                  <a:gd name="T6" fmla="*/ 39 w 41"/>
                  <a:gd name="T7" fmla="*/ 26 h 32"/>
                  <a:gd name="T8" fmla="*/ 39 w 41"/>
                  <a:gd name="T9" fmla="*/ 26 h 32"/>
                  <a:gd name="T10" fmla="*/ 26 w 41"/>
                  <a:gd name="T11" fmla="*/ 29 h 32"/>
                  <a:gd name="T12" fmla="*/ 7 w 41"/>
                  <a:gd name="T13" fmla="*/ 18 h 32"/>
                  <a:gd name="T14" fmla="*/ 3 w 41"/>
                  <a:gd name="T15" fmla="*/ 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3" y="6"/>
                    </a:moveTo>
                    <a:cubicBezTo>
                      <a:pt x="5" y="1"/>
                      <a:pt x="11" y="0"/>
                      <a:pt x="16" y="3"/>
                    </a:cubicBezTo>
                    <a:cubicBezTo>
                      <a:pt x="35" y="13"/>
                      <a:pt x="35" y="13"/>
                      <a:pt x="35" y="13"/>
                    </a:cubicBezTo>
                    <a:cubicBezTo>
                      <a:pt x="39" y="16"/>
                      <a:pt x="41" y="22"/>
                      <a:pt x="39" y="26"/>
                    </a:cubicBezTo>
                    <a:cubicBezTo>
                      <a:pt x="39" y="26"/>
                      <a:pt x="39" y="26"/>
                      <a:pt x="39" y="26"/>
                    </a:cubicBezTo>
                    <a:cubicBezTo>
                      <a:pt x="36" y="31"/>
                      <a:pt x="30" y="32"/>
                      <a:pt x="26" y="29"/>
                    </a:cubicBezTo>
                    <a:cubicBezTo>
                      <a:pt x="7" y="18"/>
                      <a:pt x="7" y="18"/>
                      <a:pt x="7" y="18"/>
                    </a:cubicBezTo>
                    <a:cubicBezTo>
                      <a:pt x="2" y="16"/>
                      <a:pt x="0" y="10"/>
                      <a:pt x="3" y="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8" name="Freeform 107"/>
              <p:cNvSpPr>
                <a:spLocks/>
              </p:cNvSpPr>
              <p:nvPr/>
            </p:nvSpPr>
            <p:spPr bwMode="auto">
              <a:xfrm>
                <a:off x="1919" y="989"/>
                <a:ext cx="59" cy="56"/>
              </a:xfrm>
              <a:custGeom>
                <a:avLst/>
                <a:gdLst>
                  <a:gd name="T0" fmla="*/ 0 w 59"/>
                  <a:gd name="T1" fmla="*/ 35 h 56"/>
                  <a:gd name="T2" fmla="*/ 38 w 59"/>
                  <a:gd name="T3" fmla="*/ 56 h 56"/>
                  <a:gd name="T4" fmla="*/ 59 w 59"/>
                  <a:gd name="T5" fmla="*/ 21 h 56"/>
                  <a:gd name="T6" fmla="*/ 21 w 59"/>
                  <a:gd name="T7" fmla="*/ 0 h 56"/>
                  <a:gd name="T8" fmla="*/ 0 w 59"/>
                  <a:gd name="T9" fmla="*/ 35 h 56"/>
                </a:gdLst>
                <a:ahLst/>
                <a:cxnLst>
                  <a:cxn ang="0">
                    <a:pos x="T0" y="T1"/>
                  </a:cxn>
                  <a:cxn ang="0">
                    <a:pos x="T2" y="T3"/>
                  </a:cxn>
                  <a:cxn ang="0">
                    <a:pos x="T4" y="T5"/>
                  </a:cxn>
                  <a:cxn ang="0">
                    <a:pos x="T6" y="T7"/>
                  </a:cxn>
                  <a:cxn ang="0">
                    <a:pos x="T8" y="T9"/>
                  </a:cxn>
                </a:cxnLst>
                <a:rect l="0" t="0" r="r" b="b"/>
                <a:pathLst>
                  <a:path w="59" h="56">
                    <a:moveTo>
                      <a:pt x="0" y="35"/>
                    </a:moveTo>
                    <a:lnTo>
                      <a:pt x="38" y="56"/>
                    </a:lnTo>
                    <a:lnTo>
                      <a:pt x="59" y="21"/>
                    </a:lnTo>
                    <a:lnTo>
                      <a:pt x="21" y="0"/>
                    </a:lnTo>
                    <a:lnTo>
                      <a:pt x="0" y="35"/>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29" name="Freeform 108"/>
              <p:cNvSpPr>
                <a:spLocks/>
              </p:cNvSpPr>
              <p:nvPr/>
            </p:nvSpPr>
            <p:spPr bwMode="auto">
              <a:xfrm>
                <a:off x="1196" y="1237"/>
                <a:ext cx="314" cy="194"/>
              </a:xfrm>
              <a:custGeom>
                <a:avLst/>
                <a:gdLst>
                  <a:gd name="T0" fmla="*/ 11 w 314"/>
                  <a:gd name="T1" fmla="*/ 0 h 194"/>
                  <a:gd name="T2" fmla="*/ 314 w 314"/>
                  <a:gd name="T3" fmla="*/ 175 h 194"/>
                  <a:gd name="T4" fmla="*/ 305 w 314"/>
                  <a:gd name="T5" fmla="*/ 194 h 194"/>
                  <a:gd name="T6" fmla="*/ 0 w 314"/>
                  <a:gd name="T7" fmla="*/ 19 h 194"/>
                  <a:gd name="T8" fmla="*/ 11 w 314"/>
                  <a:gd name="T9" fmla="*/ 0 h 194"/>
                </a:gdLst>
                <a:ahLst/>
                <a:cxnLst>
                  <a:cxn ang="0">
                    <a:pos x="T0" y="T1"/>
                  </a:cxn>
                  <a:cxn ang="0">
                    <a:pos x="T2" y="T3"/>
                  </a:cxn>
                  <a:cxn ang="0">
                    <a:pos x="T4" y="T5"/>
                  </a:cxn>
                  <a:cxn ang="0">
                    <a:pos x="T6" y="T7"/>
                  </a:cxn>
                  <a:cxn ang="0">
                    <a:pos x="T8" y="T9"/>
                  </a:cxn>
                </a:cxnLst>
                <a:rect l="0" t="0" r="r" b="b"/>
                <a:pathLst>
                  <a:path w="314" h="194">
                    <a:moveTo>
                      <a:pt x="11" y="0"/>
                    </a:moveTo>
                    <a:lnTo>
                      <a:pt x="314" y="175"/>
                    </a:lnTo>
                    <a:lnTo>
                      <a:pt x="305" y="194"/>
                    </a:lnTo>
                    <a:lnTo>
                      <a:pt x="0" y="19"/>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0" name="Freeform 109"/>
              <p:cNvSpPr>
                <a:spLocks/>
              </p:cNvSpPr>
              <p:nvPr/>
            </p:nvSpPr>
            <p:spPr bwMode="auto">
              <a:xfrm>
                <a:off x="531" y="2856"/>
                <a:ext cx="1492" cy="1558"/>
              </a:xfrm>
              <a:custGeom>
                <a:avLst/>
                <a:gdLst>
                  <a:gd name="T0" fmla="*/ 1492 w 1492"/>
                  <a:gd name="T1" fmla="*/ 556 h 1558"/>
                  <a:gd name="T2" fmla="*/ 771 w 1492"/>
                  <a:gd name="T3" fmla="*/ 0 h 1558"/>
                  <a:gd name="T4" fmla="*/ 0 w 1492"/>
                  <a:gd name="T5" fmla="*/ 1003 h 1558"/>
                  <a:gd name="T6" fmla="*/ 721 w 1492"/>
                  <a:gd name="T7" fmla="*/ 1558 h 1558"/>
                  <a:gd name="T8" fmla="*/ 1492 w 1492"/>
                  <a:gd name="T9" fmla="*/ 556 h 1558"/>
                </a:gdLst>
                <a:ahLst/>
                <a:cxnLst>
                  <a:cxn ang="0">
                    <a:pos x="T0" y="T1"/>
                  </a:cxn>
                  <a:cxn ang="0">
                    <a:pos x="T2" y="T3"/>
                  </a:cxn>
                  <a:cxn ang="0">
                    <a:pos x="T4" y="T5"/>
                  </a:cxn>
                  <a:cxn ang="0">
                    <a:pos x="T6" y="T7"/>
                  </a:cxn>
                  <a:cxn ang="0">
                    <a:pos x="T8" y="T9"/>
                  </a:cxn>
                </a:cxnLst>
                <a:rect l="0" t="0" r="r" b="b"/>
                <a:pathLst>
                  <a:path w="1492" h="1558">
                    <a:moveTo>
                      <a:pt x="1492" y="556"/>
                    </a:moveTo>
                    <a:lnTo>
                      <a:pt x="771" y="0"/>
                    </a:lnTo>
                    <a:lnTo>
                      <a:pt x="0" y="1003"/>
                    </a:lnTo>
                    <a:lnTo>
                      <a:pt x="721" y="1558"/>
                    </a:lnTo>
                    <a:lnTo>
                      <a:pt x="1492" y="55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1" name="Freeform 110"/>
              <p:cNvSpPr>
                <a:spLocks/>
              </p:cNvSpPr>
              <p:nvPr/>
            </p:nvSpPr>
            <p:spPr bwMode="auto">
              <a:xfrm>
                <a:off x="406" y="2849"/>
                <a:ext cx="1492" cy="1556"/>
              </a:xfrm>
              <a:custGeom>
                <a:avLst/>
                <a:gdLst>
                  <a:gd name="T0" fmla="*/ 1492 w 1492"/>
                  <a:gd name="T1" fmla="*/ 553 h 1556"/>
                  <a:gd name="T2" fmla="*/ 771 w 1492"/>
                  <a:gd name="T3" fmla="*/ 0 h 1556"/>
                  <a:gd name="T4" fmla="*/ 0 w 1492"/>
                  <a:gd name="T5" fmla="*/ 1003 h 1556"/>
                  <a:gd name="T6" fmla="*/ 721 w 1492"/>
                  <a:gd name="T7" fmla="*/ 1556 h 1556"/>
                  <a:gd name="T8" fmla="*/ 1492 w 1492"/>
                  <a:gd name="T9" fmla="*/ 553 h 1556"/>
                </a:gdLst>
                <a:ahLst/>
                <a:cxnLst>
                  <a:cxn ang="0">
                    <a:pos x="T0" y="T1"/>
                  </a:cxn>
                  <a:cxn ang="0">
                    <a:pos x="T2" y="T3"/>
                  </a:cxn>
                  <a:cxn ang="0">
                    <a:pos x="T4" y="T5"/>
                  </a:cxn>
                  <a:cxn ang="0">
                    <a:pos x="T6" y="T7"/>
                  </a:cxn>
                  <a:cxn ang="0">
                    <a:pos x="T8" y="T9"/>
                  </a:cxn>
                </a:cxnLst>
                <a:rect l="0" t="0" r="r" b="b"/>
                <a:pathLst>
                  <a:path w="1492" h="1556">
                    <a:moveTo>
                      <a:pt x="1492" y="553"/>
                    </a:moveTo>
                    <a:lnTo>
                      <a:pt x="771" y="0"/>
                    </a:lnTo>
                    <a:lnTo>
                      <a:pt x="0" y="1003"/>
                    </a:lnTo>
                    <a:lnTo>
                      <a:pt x="721" y="1556"/>
                    </a:lnTo>
                    <a:lnTo>
                      <a:pt x="1492" y="5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2" name="Freeform 111"/>
              <p:cNvSpPr>
                <a:spLocks/>
              </p:cNvSpPr>
              <p:nvPr/>
            </p:nvSpPr>
            <p:spPr bwMode="auto">
              <a:xfrm>
                <a:off x="1030" y="3043"/>
                <a:ext cx="218" cy="262"/>
              </a:xfrm>
              <a:custGeom>
                <a:avLst/>
                <a:gdLst>
                  <a:gd name="T0" fmla="*/ 43 w 218"/>
                  <a:gd name="T1" fmla="*/ 262 h 262"/>
                  <a:gd name="T2" fmla="*/ 0 w 218"/>
                  <a:gd name="T3" fmla="*/ 232 h 262"/>
                  <a:gd name="T4" fmla="*/ 175 w 218"/>
                  <a:gd name="T5" fmla="*/ 0 h 262"/>
                  <a:gd name="T6" fmla="*/ 218 w 218"/>
                  <a:gd name="T7" fmla="*/ 33 h 262"/>
                  <a:gd name="T8" fmla="*/ 43 w 218"/>
                  <a:gd name="T9" fmla="*/ 262 h 262"/>
                </a:gdLst>
                <a:ahLst/>
                <a:cxnLst>
                  <a:cxn ang="0">
                    <a:pos x="T0" y="T1"/>
                  </a:cxn>
                  <a:cxn ang="0">
                    <a:pos x="T2" y="T3"/>
                  </a:cxn>
                  <a:cxn ang="0">
                    <a:pos x="T4" y="T5"/>
                  </a:cxn>
                  <a:cxn ang="0">
                    <a:pos x="T6" y="T7"/>
                  </a:cxn>
                  <a:cxn ang="0">
                    <a:pos x="T8" y="T9"/>
                  </a:cxn>
                </a:cxnLst>
                <a:rect l="0" t="0" r="r" b="b"/>
                <a:pathLst>
                  <a:path w="218" h="262">
                    <a:moveTo>
                      <a:pt x="43" y="262"/>
                    </a:moveTo>
                    <a:lnTo>
                      <a:pt x="0" y="232"/>
                    </a:lnTo>
                    <a:lnTo>
                      <a:pt x="175" y="0"/>
                    </a:lnTo>
                    <a:lnTo>
                      <a:pt x="218" y="33"/>
                    </a:lnTo>
                    <a:lnTo>
                      <a:pt x="43" y="262"/>
                    </a:ln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3" name="Freeform 112"/>
              <p:cNvSpPr>
                <a:spLocks/>
              </p:cNvSpPr>
              <p:nvPr/>
            </p:nvSpPr>
            <p:spPr bwMode="auto">
              <a:xfrm>
                <a:off x="1134" y="3175"/>
                <a:ext cx="180" cy="211"/>
              </a:xfrm>
              <a:custGeom>
                <a:avLst/>
                <a:gdLst>
                  <a:gd name="T0" fmla="*/ 43 w 180"/>
                  <a:gd name="T1" fmla="*/ 211 h 211"/>
                  <a:gd name="T2" fmla="*/ 0 w 180"/>
                  <a:gd name="T3" fmla="*/ 178 h 211"/>
                  <a:gd name="T4" fmla="*/ 137 w 180"/>
                  <a:gd name="T5" fmla="*/ 0 h 211"/>
                  <a:gd name="T6" fmla="*/ 180 w 180"/>
                  <a:gd name="T7" fmla="*/ 34 h 211"/>
                  <a:gd name="T8" fmla="*/ 43 w 180"/>
                  <a:gd name="T9" fmla="*/ 211 h 211"/>
                </a:gdLst>
                <a:ahLst/>
                <a:cxnLst>
                  <a:cxn ang="0">
                    <a:pos x="T0" y="T1"/>
                  </a:cxn>
                  <a:cxn ang="0">
                    <a:pos x="T2" y="T3"/>
                  </a:cxn>
                  <a:cxn ang="0">
                    <a:pos x="T4" y="T5"/>
                  </a:cxn>
                  <a:cxn ang="0">
                    <a:pos x="T6" y="T7"/>
                  </a:cxn>
                  <a:cxn ang="0">
                    <a:pos x="T8" y="T9"/>
                  </a:cxn>
                </a:cxnLst>
                <a:rect l="0" t="0" r="r" b="b"/>
                <a:pathLst>
                  <a:path w="180" h="211">
                    <a:moveTo>
                      <a:pt x="43" y="211"/>
                    </a:moveTo>
                    <a:lnTo>
                      <a:pt x="0" y="178"/>
                    </a:lnTo>
                    <a:lnTo>
                      <a:pt x="137" y="0"/>
                    </a:lnTo>
                    <a:lnTo>
                      <a:pt x="180" y="34"/>
                    </a:lnTo>
                    <a:lnTo>
                      <a:pt x="43" y="211"/>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4" name="Freeform 113"/>
              <p:cNvSpPr>
                <a:spLocks/>
              </p:cNvSpPr>
              <p:nvPr/>
            </p:nvSpPr>
            <p:spPr bwMode="auto">
              <a:xfrm>
                <a:off x="1255" y="3232"/>
                <a:ext cx="208" cy="246"/>
              </a:xfrm>
              <a:custGeom>
                <a:avLst/>
                <a:gdLst>
                  <a:gd name="T0" fmla="*/ 42 w 208"/>
                  <a:gd name="T1" fmla="*/ 246 h 246"/>
                  <a:gd name="T2" fmla="*/ 0 w 208"/>
                  <a:gd name="T3" fmla="*/ 215 h 246"/>
                  <a:gd name="T4" fmla="*/ 165 w 208"/>
                  <a:gd name="T5" fmla="*/ 0 h 246"/>
                  <a:gd name="T6" fmla="*/ 208 w 208"/>
                  <a:gd name="T7" fmla="*/ 33 h 246"/>
                  <a:gd name="T8" fmla="*/ 42 w 208"/>
                  <a:gd name="T9" fmla="*/ 246 h 246"/>
                </a:gdLst>
                <a:ahLst/>
                <a:cxnLst>
                  <a:cxn ang="0">
                    <a:pos x="T0" y="T1"/>
                  </a:cxn>
                  <a:cxn ang="0">
                    <a:pos x="T2" y="T3"/>
                  </a:cxn>
                  <a:cxn ang="0">
                    <a:pos x="T4" y="T5"/>
                  </a:cxn>
                  <a:cxn ang="0">
                    <a:pos x="T6" y="T7"/>
                  </a:cxn>
                  <a:cxn ang="0">
                    <a:pos x="T8" y="T9"/>
                  </a:cxn>
                </a:cxnLst>
                <a:rect l="0" t="0" r="r" b="b"/>
                <a:pathLst>
                  <a:path w="208" h="246">
                    <a:moveTo>
                      <a:pt x="42" y="246"/>
                    </a:moveTo>
                    <a:lnTo>
                      <a:pt x="0" y="215"/>
                    </a:lnTo>
                    <a:lnTo>
                      <a:pt x="165" y="0"/>
                    </a:lnTo>
                    <a:lnTo>
                      <a:pt x="208" y="33"/>
                    </a:lnTo>
                    <a:lnTo>
                      <a:pt x="42" y="246"/>
                    </a:lnTo>
                    <a:close/>
                  </a:path>
                </a:pathLst>
              </a:custGeom>
              <a:solidFill>
                <a:srgbClr val="74B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5" name="Freeform 114"/>
              <p:cNvSpPr>
                <a:spLocks/>
              </p:cNvSpPr>
              <p:nvPr/>
            </p:nvSpPr>
            <p:spPr bwMode="auto">
              <a:xfrm>
                <a:off x="940" y="3317"/>
                <a:ext cx="587" cy="457"/>
              </a:xfrm>
              <a:custGeom>
                <a:avLst/>
                <a:gdLst>
                  <a:gd name="T0" fmla="*/ 12 w 587"/>
                  <a:gd name="T1" fmla="*/ 0 h 457"/>
                  <a:gd name="T2" fmla="*/ 0 w 587"/>
                  <a:gd name="T3" fmla="*/ 17 h 457"/>
                  <a:gd name="T4" fmla="*/ 575 w 587"/>
                  <a:gd name="T5" fmla="*/ 457 h 457"/>
                  <a:gd name="T6" fmla="*/ 587 w 587"/>
                  <a:gd name="T7" fmla="*/ 442 h 457"/>
                  <a:gd name="T8" fmla="*/ 12 w 587"/>
                  <a:gd name="T9" fmla="*/ 0 h 457"/>
                </a:gdLst>
                <a:ahLst/>
                <a:cxnLst>
                  <a:cxn ang="0">
                    <a:pos x="T0" y="T1"/>
                  </a:cxn>
                  <a:cxn ang="0">
                    <a:pos x="T2" y="T3"/>
                  </a:cxn>
                  <a:cxn ang="0">
                    <a:pos x="T4" y="T5"/>
                  </a:cxn>
                  <a:cxn ang="0">
                    <a:pos x="T6" y="T7"/>
                  </a:cxn>
                  <a:cxn ang="0">
                    <a:pos x="T8" y="T9"/>
                  </a:cxn>
                </a:cxnLst>
                <a:rect l="0" t="0" r="r" b="b"/>
                <a:pathLst>
                  <a:path w="587" h="457">
                    <a:moveTo>
                      <a:pt x="12" y="0"/>
                    </a:moveTo>
                    <a:lnTo>
                      <a:pt x="0" y="17"/>
                    </a:lnTo>
                    <a:lnTo>
                      <a:pt x="575" y="457"/>
                    </a:lnTo>
                    <a:lnTo>
                      <a:pt x="587"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6" name="Freeform 115"/>
              <p:cNvSpPr>
                <a:spLocks/>
              </p:cNvSpPr>
              <p:nvPr/>
            </p:nvSpPr>
            <p:spPr bwMode="auto">
              <a:xfrm>
                <a:off x="912" y="3355"/>
                <a:ext cx="586" cy="456"/>
              </a:xfrm>
              <a:custGeom>
                <a:avLst/>
                <a:gdLst>
                  <a:gd name="T0" fmla="*/ 12 w 586"/>
                  <a:gd name="T1" fmla="*/ 0 h 456"/>
                  <a:gd name="T2" fmla="*/ 0 w 586"/>
                  <a:gd name="T3" fmla="*/ 14 h 456"/>
                  <a:gd name="T4" fmla="*/ 574 w 586"/>
                  <a:gd name="T5" fmla="*/ 456 h 456"/>
                  <a:gd name="T6" fmla="*/ 586 w 586"/>
                  <a:gd name="T7" fmla="*/ 442 h 456"/>
                  <a:gd name="T8" fmla="*/ 12 w 586"/>
                  <a:gd name="T9" fmla="*/ 0 h 456"/>
                </a:gdLst>
                <a:ahLst/>
                <a:cxnLst>
                  <a:cxn ang="0">
                    <a:pos x="T0" y="T1"/>
                  </a:cxn>
                  <a:cxn ang="0">
                    <a:pos x="T2" y="T3"/>
                  </a:cxn>
                  <a:cxn ang="0">
                    <a:pos x="T4" y="T5"/>
                  </a:cxn>
                  <a:cxn ang="0">
                    <a:pos x="T6" y="T7"/>
                  </a:cxn>
                  <a:cxn ang="0">
                    <a:pos x="T8" y="T9"/>
                  </a:cxn>
                </a:cxnLst>
                <a:rect l="0" t="0" r="r" b="b"/>
                <a:pathLst>
                  <a:path w="586" h="456">
                    <a:moveTo>
                      <a:pt x="12" y="0"/>
                    </a:moveTo>
                    <a:lnTo>
                      <a:pt x="0" y="14"/>
                    </a:lnTo>
                    <a:lnTo>
                      <a:pt x="574" y="456"/>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7" name="Freeform 116"/>
              <p:cNvSpPr>
                <a:spLocks/>
              </p:cNvSpPr>
              <p:nvPr/>
            </p:nvSpPr>
            <p:spPr bwMode="auto">
              <a:xfrm>
                <a:off x="886" y="3391"/>
                <a:ext cx="586" cy="456"/>
              </a:xfrm>
              <a:custGeom>
                <a:avLst/>
                <a:gdLst>
                  <a:gd name="T0" fmla="*/ 12 w 586"/>
                  <a:gd name="T1" fmla="*/ 0 h 456"/>
                  <a:gd name="T2" fmla="*/ 0 w 586"/>
                  <a:gd name="T3" fmla="*/ 14 h 456"/>
                  <a:gd name="T4" fmla="*/ 574 w 586"/>
                  <a:gd name="T5" fmla="*/ 456 h 456"/>
                  <a:gd name="T6" fmla="*/ 586 w 586"/>
                  <a:gd name="T7" fmla="*/ 439 h 456"/>
                  <a:gd name="T8" fmla="*/ 12 w 586"/>
                  <a:gd name="T9" fmla="*/ 0 h 456"/>
                </a:gdLst>
                <a:ahLst/>
                <a:cxnLst>
                  <a:cxn ang="0">
                    <a:pos x="T0" y="T1"/>
                  </a:cxn>
                  <a:cxn ang="0">
                    <a:pos x="T2" y="T3"/>
                  </a:cxn>
                  <a:cxn ang="0">
                    <a:pos x="T4" y="T5"/>
                  </a:cxn>
                  <a:cxn ang="0">
                    <a:pos x="T6" y="T7"/>
                  </a:cxn>
                  <a:cxn ang="0">
                    <a:pos x="T8" y="T9"/>
                  </a:cxn>
                </a:cxnLst>
                <a:rect l="0" t="0" r="r" b="b"/>
                <a:pathLst>
                  <a:path w="586" h="456">
                    <a:moveTo>
                      <a:pt x="12" y="0"/>
                    </a:moveTo>
                    <a:lnTo>
                      <a:pt x="0" y="14"/>
                    </a:lnTo>
                    <a:lnTo>
                      <a:pt x="574" y="456"/>
                    </a:lnTo>
                    <a:lnTo>
                      <a:pt x="586" y="439"/>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8" name="Freeform 117"/>
              <p:cNvSpPr>
                <a:spLocks/>
              </p:cNvSpPr>
              <p:nvPr/>
            </p:nvSpPr>
            <p:spPr bwMode="auto">
              <a:xfrm>
                <a:off x="858" y="3426"/>
                <a:ext cx="586" cy="459"/>
              </a:xfrm>
              <a:custGeom>
                <a:avLst/>
                <a:gdLst>
                  <a:gd name="T0" fmla="*/ 11 w 586"/>
                  <a:gd name="T1" fmla="*/ 0 h 459"/>
                  <a:gd name="T2" fmla="*/ 0 w 586"/>
                  <a:gd name="T3" fmla="*/ 17 h 459"/>
                  <a:gd name="T4" fmla="*/ 574 w 586"/>
                  <a:gd name="T5" fmla="*/ 459 h 459"/>
                  <a:gd name="T6" fmla="*/ 586 w 586"/>
                  <a:gd name="T7" fmla="*/ 442 h 459"/>
                  <a:gd name="T8" fmla="*/ 11 w 586"/>
                  <a:gd name="T9" fmla="*/ 0 h 459"/>
                </a:gdLst>
                <a:ahLst/>
                <a:cxnLst>
                  <a:cxn ang="0">
                    <a:pos x="T0" y="T1"/>
                  </a:cxn>
                  <a:cxn ang="0">
                    <a:pos x="T2" y="T3"/>
                  </a:cxn>
                  <a:cxn ang="0">
                    <a:pos x="T4" y="T5"/>
                  </a:cxn>
                  <a:cxn ang="0">
                    <a:pos x="T6" y="T7"/>
                  </a:cxn>
                  <a:cxn ang="0">
                    <a:pos x="T8" y="T9"/>
                  </a:cxn>
                </a:cxnLst>
                <a:rect l="0" t="0" r="r" b="b"/>
                <a:pathLst>
                  <a:path w="586" h="459">
                    <a:moveTo>
                      <a:pt x="11" y="0"/>
                    </a:moveTo>
                    <a:lnTo>
                      <a:pt x="0" y="17"/>
                    </a:lnTo>
                    <a:lnTo>
                      <a:pt x="574" y="459"/>
                    </a:lnTo>
                    <a:lnTo>
                      <a:pt x="586" y="442"/>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39" name="Freeform 118"/>
              <p:cNvSpPr>
                <a:spLocks/>
              </p:cNvSpPr>
              <p:nvPr/>
            </p:nvSpPr>
            <p:spPr bwMode="auto">
              <a:xfrm>
                <a:off x="829" y="3464"/>
                <a:ext cx="586" cy="458"/>
              </a:xfrm>
              <a:custGeom>
                <a:avLst/>
                <a:gdLst>
                  <a:gd name="T0" fmla="*/ 12 w 586"/>
                  <a:gd name="T1" fmla="*/ 0 h 458"/>
                  <a:gd name="T2" fmla="*/ 0 w 586"/>
                  <a:gd name="T3" fmla="*/ 16 h 458"/>
                  <a:gd name="T4" fmla="*/ 575 w 586"/>
                  <a:gd name="T5" fmla="*/ 458 h 458"/>
                  <a:gd name="T6" fmla="*/ 586 w 586"/>
                  <a:gd name="T7" fmla="*/ 442 h 458"/>
                  <a:gd name="T8" fmla="*/ 12 w 586"/>
                  <a:gd name="T9" fmla="*/ 0 h 458"/>
                </a:gdLst>
                <a:ahLst/>
                <a:cxnLst>
                  <a:cxn ang="0">
                    <a:pos x="T0" y="T1"/>
                  </a:cxn>
                  <a:cxn ang="0">
                    <a:pos x="T2" y="T3"/>
                  </a:cxn>
                  <a:cxn ang="0">
                    <a:pos x="T4" y="T5"/>
                  </a:cxn>
                  <a:cxn ang="0">
                    <a:pos x="T6" y="T7"/>
                  </a:cxn>
                  <a:cxn ang="0">
                    <a:pos x="T8" y="T9"/>
                  </a:cxn>
                </a:cxnLst>
                <a:rect l="0" t="0" r="r" b="b"/>
                <a:pathLst>
                  <a:path w="586" h="458">
                    <a:moveTo>
                      <a:pt x="12" y="0"/>
                    </a:moveTo>
                    <a:lnTo>
                      <a:pt x="0" y="16"/>
                    </a:lnTo>
                    <a:lnTo>
                      <a:pt x="575" y="458"/>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0" name="Freeform 119"/>
              <p:cNvSpPr>
                <a:spLocks/>
              </p:cNvSpPr>
              <p:nvPr/>
            </p:nvSpPr>
            <p:spPr bwMode="auto">
              <a:xfrm>
                <a:off x="798" y="3502"/>
                <a:ext cx="589" cy="456"/>
              </a:xfrm>
              <a:custGeom>
                <a:avLst/>
                <a:gdLst>
                  <a:gd name="T0" fmla="*/ 12 w 589"/>
                  <a:gd name="T1" fmla="*/ 0 h 456"/>
                  <a:gd name="T2" fmla="*/ 0 w 589"/>
                  <a:gd name="T3" fmla="*/ 14 h 456"/>
                  <a:gd name="T4" fmla="*/ 577 w 589"/>
                  <a:gd name="T5" fmla="*/ 456 h 456"/>
                  <a:gd name="T6" fmla="*/ 589 w 589"/>
                  <a:gd name="T7" fmla="*/ 442 h 456"/>
                  <a:gd name="T8" fmla="*/ 12 w 589"/>
                  <a:gd name="T9" fmla="*/ 0 h 456"/>
                </a:gdLst>
                <a:ahLst/>
                <a:cxnLst>
                  <a:cxn ang="0">
                    <a:pos x="T0" y="T1"/>
                  </a:cxn>
                  <a:cxn ang="0">
                    <a:pos x="T2" y="T3"/>
                  </a:cxn>
                  <a:cxn ang="0">
                    <a:pos x="T4" y="T5"/>
                  </a:cxn>
                  <a:cxn ang="0">
                    <a:pos x="T6" y="T7"/>
                  </a:cxn>
                  <a:cxn ang="0">
                    <a:pos x="T8" y="T9"/>
                  </a:cxn>
                </a:cxnLst>
                <a:rect l="0" t="0" r="r" b="b"/>
                <a:pathLst>
                  <a:path w="589" h="456">
                    <a:moveTo>
                      <a:pt x="12" y="0"/>
                    </a:moveTo>
                    <a:lnTo>
                      <a:pt x="0" y="14"/>
                    </a:lnTo>
                    <a:lnTo>
                      <a:pt x="577" y="456"/>
                    </a:lnTo>
                    <a:lnTo>
                      <a:pt x="589"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1" name="Freeform 120"/>
              <p:cNvSpPr>
                <a:spLocks/>
              </p:cNvSpPr>
              <p:nvPr/>
            </p:nvSpPr>
            <p:spPr bwMode="auto">
              <a:xfrm>
                <a:off x="772" y="3537"/>
                <a:ext cx="587" cy="456"/>
              </a:xfrm>
              <a:custGeom>
                <a:avLst/>
                <a:gdLst>
                  <a:gd name="T0" fmla="*/ 12 w 587"/>
                  <a:gd name="T1" fmla="*/ 0 h 456"/>
                  <a:gd name="T2" fmla="*/ 0 w 587"/>
                  <a:gd name="T3" fmla="*/ 14 h 456"/>
                  <a:gd name="T4" fmla="*/ 575 w 587"/>
                  <a:gd name="T5" fmla="*/ 456 h 456"/>
                  <a:gd name="T6" fmla="*/ 587 w 587"/>
                  <a:gd name="T7" fmla="*/ 440 h 456"/>
                  <a:gd name="T8" fmla="*/ 12 w 587"/>
                  <a:gd name="T9" fmla="*/ 0 h 456"/>
                </a:gdLst>
                <a:ahLst/>
                <a:cxnLst>
                  <a:cxn ang="0">
                    <a:pos x="T0" y="T1"/>
                  </a:cxn>
                  <a:cxn ang="0">
                    <a:pos x="T2" y="T3"/>
                  </a:cxn>
                  <a:cxn ang="0">
                    <a:pos x="T4" y="T5"/>
                  </a:cxn>
                  <a:cxn ang="0">
                    <a:pos x="T6" y="T7"/>
                  </a:cxn>
                  <a:cxn ang="0">
                    <a:pos x="T8" y="T9"/>
                  </a:cxn>
                </a:cxnLst>
                <a:rect l="0" t="0" r="r" b="b"/>
                <a:pathLst>
                  <a:path w="587" h="456">
                    <a:moveTo>
                      <a:pt x="12" y="0"/>
                    </a:moveTo>
                    <a:lnTo>
                      <a:pt x="0" y="14"/>
                    </a:lnTo>
                    <a:lnTo>
                      <a:pt x="575" y="456"/>
                    </a:lnTo>
                    <a:lnTo>
                      <a:pt x="587" y="440"/>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2" name="Freeform 121"/>
              <p:cNvSpPr>
                <a:spLocks/>
              </p:cNvSpPr>
              <p:nvPr/>
            </p:nvSpPr>
            <p:spPr bwMode="auto">
              <a:xfrm>
                <a:off x="744" y="3573"/>
                <a:ext cx="586" cy="458"/>
              </a:xfrm>
              <a:custGeom>
                <a:avLst/>
                <a:gdLst>
                  <a:gd name="T0" fmla="*/ 12 w 586"/>
                  <a:gd name="T1" fmla="*/ 0 h 458"/>
                  <a:gd name="T2" fmla="*/ 0 w 586"/>
                  <a:gd name="T3" fmla="*/ 16 h 458"/>
                  <a:gd name="T4" fmla="*/ 575 w 586"/>
                  <a:gd name="T5" fmla="*/ 458 h 458"/>
                  <a:gd name="T6" fmla="*/ 586 w 586"/>
                  <a:gd name="T7" fmla="*/ 442 h 458"/>
                  <a:gd name="T8" fmla="*/ 12 w 586"/>
                  <a:gd name="T9" fmla="*/ 0 h 458"/>
                </a:gdLst>
                <a:ahLst/>
                <a:cxnLst>
                  <a:cxn ang="0">
                    <a:pos x="T0" y="T1"/>
                  </a:cxn>
                  <a:cxn ang="0">
                    <a:pos x="T2" y="T3"/>
                  </a:cxn>
                  <a:cxn ang="0">
                    <a:pos x="T4" y="T5"/>
                  </a:cxn>
                  <a:cxn ang="0">
                    <a:pos x="T6" y="T7"/>
                  </a:cxn>
                  <a:cxn ang="0">
                    <a:pos x="T8" y="T9"/>
                  </a:cxn>
                </a:cxnLst>
                <a:rect l="0" t="0" r="r" b="b"/>
                <a:pathLst>
                  <a:path w="586" h="458">
                    <a:moveTo>
                      <a:pt x="12" y="0"/>
                    </a:moveTo>
                    <a:lnTo>
                      <a:pt x="0" y="16"/>
                    </a:lnTo>
                    <a:lnTo>
                      <a:pt x="575" y="458"/>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3" name="Freeform 122"/>
              <p:cNvSpPr>
                <a:spLocks/>
              </p:cNvSpPr>
              <p:nvPr/>
            </p:nvSpPr>
            <p:spPr bwMode="auto">
              <a:xfrm>
                <a:off x="720" y="3615"/>
                <a:ext cx="587" cy="456"/>
              </a:xfrm>
              <a:custGeom>
                <a:avLst/>
                <a:gdLst>
                  <a:gd name="T0" fmla="*/ 12 w 587"/>
                  <a:gd name="T1" fmla="*/ 0 h 456"/>
                  <a:gd name="T2" fmla="*/ 0 w 587"/>
                  <a:gd name="T3" fmla="*/ 14 h 456"/>
                  <a:gd name="T4" fmla="*/ 575 w 587"/>
                  <a:gd name="T5" fmla="*/ 456 h 456"/>
                  <a:gd name="T6" fmla="*/ 587 w 587"/>
                  <a:gd name="T7" fmla="*/ 440 h 456"/>
                  <a:gd name="T8" fmla="*/ 12 w 587"/>
                  <a:gd name="T9" fmla="*/ 0 h 456"/>
                </a:gdLst>
                <a:ahLst/>
                <a:cxnLst>
                  <a:cxn ang="0">
                    <a:pos x="T0" y="T1"/>
                  </a:cxn>
                  <a:cxn ang="0">
                    <a:pos x="T2" y="T3"/>
                  </a:cxn>
                  <a:cxn ang="0">
                    <a:pos x="T4" y="T5"/>
                  </a:cxn>
                  <a:cxn ang="0">
                    <a:pos x="T6" y="T7"/>
                  </a:cxn>
                  <a:cxn ang="0">
                    <a:pos x="T8" y="T9"/>
                  </a:cxn>
                </a:cxnLst>
                <a:rect l="0" t="0" r="r" b="b"/>
                <a:pathLst>
                  <a:path w="587" h="456">
                    <a:moveTo>
                      <a:pt x="12" y="0"/>
                    </a:moveTo>
                    <a:lnTo>
                      <a:pt x="0" y="14"/>
                    </a:lnTo>
                    <a:lnTo>
                      <a:pt x="575" y="456"/>
                    </a:lnTo>
                    <a:lnTo>
                      <a:pt x="587" y="440"/>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4" name="Freeform 123"/>
              <p:cNvSpPr>
                <a:spLocks/>
              </p:cNvSpPr>
              <p:nvPr/>
            </p:nvSpPr>
            <p:spPr bwMode="auto">
              <a:xfrm>
                <a:off x="690" y="3651"/>
                <a:ext cx="588" cy="458"/>
              </a:xfrm>
              <a:custGeom>
                <a:avLst/>
                <a:gdLst>
                  <a:gd name="T0" fmla="*/ 12 w 588"/>
                  <a:gd name="T1" fmla="*/ 0 h 458"/>
                  <a:gd name="T2" fmla="*/ 0 w 588"/>
                  <a:gd name="T3" fmla="*/ 16 h 458"/>
                  <a:gd name="T4" fmla="*/ 577 w 588"/>
                  <a:gd name="T5" fmla="*/ 458 h 458"/>
                  <a:gd name="T6" fmla="*/ 588 w 588"/>
                  <a:gd name="T7" fmla="*/ 442 h 458"/>
                  <a:gd name="T8" fmla="*/ 12 w 588"/>
                  <a:gd name="T9" fmla="*/ 0 h 458"/>
                </a:gdLst>
                <a:ahLst/>
                <a:cxnLst>
                  <a:cxn ang="0">
                    <a:pos x="T0" y="T1"/>
                  </a:cxn>
                  <a:cxn ang="0">
                    <a:pos x="T2" y="T3"/>
                  </a:cxn>
                  <a:cxn ang="0">
                    <a:pos x="T4" y="T5"/>
                  </a:cxn>
                  <a:cxn ang="0">
                    <a:pos x="T6" y="T7"/>
                  </a:cxn>
                  <a:cxn ang="0">
                    <a:pos x="T8" y="T9"/>
                  </a:cxn>
                </a:cxnLst>
                <a:rect l="0" t="0" r="r" b="b"/>
                <a:pathLst>
                  <a:path w="588" h="458">
                    <a:moveTo>
                      <a:pt x="12" y="0"/>
                    </a:moveTo>
                    <a:lnTo>
                      <a:pt x="0" y="16"/>
                    </a:lnTo>
                    <a:lnTo>
                      <a:pt x="577" y="458"/>
                    </a:lnTo>
                    <a:lnTo>
                      <a:pt x="588"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5" name="Freeform 124"/>
              <p:cNvSpPr>
                <a:spLocks/>
              </p:cNvSpPr>
              <p:nvPr/>
            </p:nvSpPr>
            <p:spPr bwMode="auto">
              <a:xfrm>
                <a:off x="664" y="3686"/>
                <a:ext cx="586" cy="459"/>
              </a:xfrm>
              <a:custGeom>
                <a:avLst/>
                <a:gdLst>
                  <a:gd name="T0" fmla="*/ 12 w 586"/>
                  <a:gd name="T1" fmla="*/ 0 h 459"/>
                  <a:gd name="T2" fmla="*/ 0 w 586"/>
                  <a:gd name="T3" fmla="*/ 17 h 459"/>
                  <a:gd name="T4" fmla="*/ 574 w 586"/>
                  <a:gd name="T5" fmla="*/ 459 h 459"/>
                  <a:gd name="T6" fmla="*/ 586 w 586"/>
                  <a:gd name="T7" fmla="*/ 442 h 459"/>
                  <a:gd name="T8" fmla="*/ 12 w 586"/>
                  <a:gd name="T9" fmla="*/ 0 h 459"/>
                </a:gdLst>
                <a:ahLst/>
                <a:cxnLst>
                  <a:cxn ang="0">
                    <a:pos x="T0" y="T1"/>
                  </a:cxn>
                  <a:cxn ang="0">
                    <a:pos x="T2" y="T3"/>
                  </a:cxn>
                  <a:cxn ang="0">
                    <a:pos x="T4" y="T5"/>
                  </a:cxn>
                  <a:cxn ang="0">
                    <a:pos x="T6" y="T7"/>
                  </a:cxn>
                  <a:cxn ang="0">
                    <a:pos x="T8" y="T9"/>
                  </a:cxn>
                </a:cxnLst>
                <a:rect l="0" t="0" r="r" b="b"/>
                <a:pathLst>
                  <a:path w="586" h="459">
                    <a:moveTo>
                      <a:pt x="12" y="0"/>
                    </a:moveTo>
                    <a:lnTo>
                      <a:pt x="0" y="17"/>
                    </a:lnTo>
                    <a:lnTo>
                      <a:pt x="574" y="459"/>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6" name="Freeform 125"/>
              <p:cNvSpPr>
                <a:spLocks/>
              </p:cNvSpPr>
              <p:nvPr/>
            </p:nvSpPr>
            <p:spPr bwMode="auto">
              <a:xfrm>
                <a:off x="635" y="3724"/>
                <a:ext cx="587" cy="459"/>
              </a:xfrm>
              <a:custGeom>
                <a:avLst/>
                <a:gdLst>
                  <a:gd name="T0" fmla="*/ 12 w 587"/>
                  <a:gd name="T1" fmla="*/ 0 h 459"/>
                  <a:gd name="T2" fmla="*/ 0 w 587"/>
                  <a:gd name="T3" fmla="*/ 16 h 459"/>
                  <a:gd name="T4" fmla="*/ 575 w 587"/>
                  <a:gd name="T5" fmla="*/ 459 h 459"/>
                  <a:gd name="T6" fmla="*/ 587 w 587"/>
                  <a:gd name="T7" fmla="*/ 442 h 459"/>
                  <a:gd name="T8" fmla="*/ 12 w 587"/>
                  <a:gd name="T9" fmla="*/ 0 h 459"/>
                </a:gdLst>
                <a:ahLst/>
                <a:cxnLst>
                  <a:cxn ang="0">
                    <a:pos x="T0" y="T1"/>
                  </a:cxn>
                  <a:cxn ang="0">
                    <a:pos x="T2" y="T3"/>
                  </a:cxn>
                  <a:cxn ang="0">
                    <a:pos x="T4" y="T5"/>
                  </a:cxn>
                  <a:cxn ang="0">
                    <a:pos x="T6" y="T7"/>
                  </a:cxn>
                  <a:cxn ang="0">
                    <a:pos x="T8" y="T9"/>
                  </a:cxn>
                </a:cxnLst>
                <a:rect l="0" t="0" r="r" b="b"/>
                <a:pathLst>
                  <a:path w="587" h="459">
                    <a:moveTo>
                      <a:pt x="12" y="0"/>
                    </a:moveTo>
                    <a:lnTo>
                      <a:pt x="0" y="16"/>
                    </a:lnTo>
                    <a:lnTo>
                      <a:pt x="575" y="459"/>
                    </a:lnTo>
                    <a:lnTo>
                      <a:pt x="587"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7" name="Freeform 126"/>
              <p:cNvSpPr>
                <a:spLocks/>
              </p:cNvSpPr>
              <p:nvPr/>
            </p:nvSpPr>
            <p:spPr bwMode="auto">
              <a:xfrm>
                <a:off x="607" y="3762"/>
                <a:ext cx="586" cy="456"/>
              </a:xfrm>
              <a:custGeom>
                <a:avLst/>
                <a:gdLst>
                  <a:gd name="T0" fmla="*/ 12 w 586"/>
                  <a:gd name="T1" fmla="*/ 0 h 456"/>
                  <a:gd name="T2" fmla="*/ 0 w 586"/>
                  <a:gd name="T3" fmla="*/ 14 h 456"/>
                  <a:gd name="T4" fmla="*/ 574 w 586"/>
                  <a:gd name="T5" fmla="*/ 456 h 456"/>
                  <a:gd name="T6" fmla="*/ 586 w 586"/>
                  <a:gd name="T7" fmla="*/ 442 h 456"/>
                  <a:gd name="T8" fmla="*/ 12 w 586"/>
                  <a:gd name="T9" fmla="*/ 0 h 456"/>
                </a:gdLst>
                <a:ahLst/>
                <a:cxnLst>
                  <a:cxn ang="0">
                    <a:pos x="T0" y="T1"/>
                  </a:cxn>
                  <a:cxn ang="0">
                    <a:pos x="T2" y="T3"/>
                  </a:cxn>
                  <a:cxn ang="0">
                    <a:pos x="T4" y="T5"/>
                  </a:cxn>
                  <a:cxn ang="0">
                    <a:pos x="T6" y="T7"/>
                  </a:cxn>
                  <a:cxn ang="0">
                    <a:pos x="T8" y="T9"/>
                  </a:cxn>
                </a:cxnLst>
                <a:rect l="0" t="0" r="r" b="b"/>
                <a:pathLst>
                  <a:path w="586" h="456">
                    <a:moveTo>
                      <a:pt x="12" y="0"/>
                    </a:moveTo>
                    <a:lnTo>
                      <a:pt x="0" y="14"/>
                    </a:lnTo>
                    <a:lnTo>
                      <a:pt x="574" y="456"/>
                    </a:lnTo>
                    <a:lnTo>
                      <a:pt x="586" y="442"/>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8" name="Freeform 127"/>
              <p:cNvSpPr>
                <a:spLocks/>
              </p:cNvSpPr>
              <p:nvPr/>
            </p:nvSpPr>
            <p:spPr bwMode="auto">
              <a:xfrm>
                <a:off x="579" y="3800"/>
                <a:ext cx="586" cy="456"/>
              </a:xfrm>
              <a:custGeom>
                <a:avLst/>
                <a:gdLst>
                  <a:gd name="T0" fmla="*/ 11 w 586"/>
                  <a:gd name="T1" fmla="*/ 0 h 456"/>
                  <a:gd name="T2" fmla="*/ 0 w 586"/>
                  <a:gd name="T3" fmla="*/ 14 h 456"/>
                  <a:gd name="T4" fmla="*/ 574 w 586"/>
                  <a:gd name="T5" fmla="*/ 456 h 456"/>
                  <a:gd name="T6" fmla="*/ 586 w 586"/>
                  <a:gd name="T7" fmla="*/ 439 h 456"/>
                  <a:gd name="T8" fmla="*/ 11 w 586"/>
                  <a:gd name="T9" fmla="*/ 0 h 456"/>
                </a:gdLst>
                <a:ahLst/>
                <a:cxnLst>
                  <a:cxn ang="0">
                    <a:pos x="T0" y="T1"/>
                  </a:cxn>
                  <a:cxn ang="0">
                    <a:pos x="T2" y="T3"/>
                  </a:cxn>
                  <a:cxn ang="0">
                    <a:pos x="T4" y="T5"/>
                  </a:cxn>
                  <a:cxn ang="0">
                    <a:pos x="T6" y="T7"/>
                  </a:cxn>
                  <a:cxn ang="0">
                    <a:pos x="T8" y="T9"/>
                  </a:cxn>
                </a:cxnLst>
                <a:rect l="0" t="0" r="r" b="b"/>
                <a:pathLst>
                  <a:path w="586" h="456">
                    <a:moveTo>
                      <a:pt x="11" y="0"/>
                    </a:moveTo>
                    <a:lnTo>
                      <a:pt x="0" y="14"/>
                    </a:lnTo>
                    <a:lnTo>
                      <a:pt x="574" y="456"/>
                    </a:lnTo>
                    <a:lnTo>
                      <a:pt x="586" y="439"/>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9" name="Freeform 128"/>
              <p:cNvSpPr>
                <a:spLocks/>
              </p:cNvSpPr>
              <p:nvPr/>
            </p:nvSpPr>
            <p:spPr bwMode="auto">
              <a:xfrm>
                <a:off x="1607" y="3317"/>
                <a:ext cx="173" cy="140"/>
              </a:xfrm>
              <a:custGeom>
                <a:avLst/>
                <a:gdLst>
                  <a:gd name="T0" fmla="*/ 14 w 173"/>
                  <a:gd name="T1" fmla="*/ 0 h 140"/>
                  <a:gd name="T2" fmla="*/ 0 w 173"/>
                  <a:gd name="T3" fmla="*/ 17 h 140"/>
                  <a:gd name="T4" fmla="*/ 161 w 173"/>
                  <a:gd name="T5" fmla="*/ 140 h 140"/>
                  <a:gd name="T6" fmla="*/ 173 w 173"/>
                  <a:gd name="T7" fmla="*/ 123 h 140"/>
                  <a:gd name="T8" fmla="*/ 14 w 173"/>
                  <a:gd name="T9" fmla="*/ 0 h 140"/>
                </a:gdLst>
                <a:ahLst/>
                <a:cxnLst>
                  <a:cxn ang="0">
                    <a:pos x="T0" y="T1"/>
                  </a:cxn>
                  <a:cxn ang="0">
                    <a:pos x="T2" y="T3"/>
                  </a:cxn>
                  <a:cxn ang="0">
                    <a:pos x="T4" y="T5"/>
                  </a:cxn>
                  <a:cxn ang="0">
                    <a:pos x="T6" y="T7"/>
                  </a:cxn>
                  <a:cxn ang="0">
                    <a:pos x="T8" y="T9"/>
                  </a:cxn>
                </a:cxnLst>
                <a:rect l="0" t="0" r="r" b="b"/>
                <a:pathLst>
                  <a:path w="173" h="140">
                    <a:moveTo>
                      <a:pt x="14" y="0"/>
                    </a:moveTo>
                    <a:lnTo>
                      <a:pt x="0" y="17"/>
                    </a:lnTo>
                    <a:lnTo>
                      <a:pt x="161" y="140"/>
                    </a:lnTo>
                    <a:lnTo>
                      <a:pt x="173" y="123"/>
                    </a:lnTo>
                    <a:lnTo>
                      <a:pt x="14"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0" name="Freeform 129"/>
              <p:cNvSpPr>
                <a:spLocks/>
              </p:cNvSpPr>
              <p:nvPr/>
            </p:nvSpPr>
            <p:spPr bwMode="auto">
              <a:xfrm>
                <a:off x="1579" y="3355"/>
                <a:ext cx="172" cy="140"/>
              </a:xfrm>
              <a:custGeom>
                <a:avLst/>
                <a:gdLst>
                  <a:gd name="T0" fmla="*/ 11 w 172"/>
                  <a:gd name="T1" fmla="*/ 0 h 140"/>
                  <a:gd name="T2" fmla="*/ 0 w 172"/>
                  <a:gd name="T3" fmla="*/ 17 h 140"/>
                  <a:gd name="T4" fmla="*/ 160 w 172"/>
                  <a:gd name="T5" fmla="*/ 140 h 140"/>
                  <a:gd name="T6" fmla="*/ 172 w 172"/>
                  <a:gd name="T7" fmla="*/ 123 h 140"/>
                  <a:gd name="T8" fmla="*/ 11 w 172"/>
                  <a:gd name="T9" fmla="*/ 0 h 140"/>
                </a:gdLst>
                <a:ahLst/>
                <a:cxnLst>
                  <a:cxn ang="0">
                    <a:pos x="T0" y="T1"/>
                  </a:cxn>
                  <a:cxn ang="0">
                    <a:pos x="T2" y="T3"/>
                  </a:cxn>
                  <a:cxn ang="0">
                    <a:pos x="T4" y="T5"/>
                  </a:cxn>
                  <a:cxn ang="0">
                    <a:pos x="T6" y="T7"/>
                  </a:cxn>
                  <a:cxn ang="0">
                    <a:pos x="T8" y="T9"/>
                  </a:cxn>
                </a:cxnLst>
                <a:rect l="0" t="0" r="r" b="b"/>
                <a:pathLst>
                  <a:path w="172" h="140">
                    <a:moveTo>
                      <a:pt x="11" y="0"/>
                    </a:moveTo>
                    <a:lnTo>
                      <a:pt x="0" y="17"/>
                    </a:lnTo>
                    <a:lnTo>
                      <a:pt x="160" y="140"/>
                    </a:lnTo>
                    <a:lnTo>
                      <a:pt x="172" y="123"/>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1" name="Freeform 130"/>
              <p:cNvSpPr>
                <a:spLocks/>
              </p:cNvSpPr>
              <p:nvPr/>
            </p:nvSpPr>
            <p:spPr bwMode="auto">
              <a:xfrm>
                <a:off x="1531" y="3419"/>
                <a:ext cx="171" cy="137"/>
              </a:xfrm>
              <a:custGeom>
                <a:avLst/>
                <a:gdLst>
                  <a:gd name="T0" fmla="*/ 12 w 171"/>
                  <a:gd name="T1" fmla="*/ 0 h 137"/>
                  <a:gd name="T2" fmla="*/ 0 w 171"/>
                  <a:gd name="T3" fmla="*/ 16 h 137"/>
                  <a:gd name="T4" fmla="*/ 159 w 171"/>
                  <a:gd name="T5" fmla="*/ 137 h 137"/>
                  <a:gd name="T6" fmla="*/ 171 w 171"/>
                  <a:gd name="T7" fmla="*/ 123 h 137"/>
                  <a:gd name="T8" fmla="*/ 12 w 171"/>
                  <a:gd name="T9" fmla="*/ 0 h 137"/>
                </a:gdLst>
                <a:ahLst/>
                <a:cxnLst>
                  <a:cxn ang="0">
                    <a:pos x="T0" y="T1"/>
                  </a:cxn>
                  <a:cxn ang="0">
                    <a:pos x="T2" y="T3"/>
                  </a:cxn>
                  <a:cxn ang="0">
                    <a:pos x="T4" y="T5"/>
                  </a:cxn>
                  <a:cxn ang="0">
                    <a:pos x="T6" y="T7"/>
                  </a:cxn>
                  <a:cxn ang="0">
                    <a:pos x="T8" y="T9"/>
                  </a:cxn>
                </a:cxnLst>
                <a:rect l="0" t="0" r="r" b="b"/>
                <a:pathLst>
                  <a:path w="171" h="137">
                    <a:moveTo>
                      <a:pt x="12" y="0"/>
                    </a:moveTo>
                    <a:lnTo>
                      <a:pt x="0" y="16"/>
                    </a:lnTo>
                    <a:lnTo>
                      <a:pt x="159" y="137"/>
                    </a:lnTo>
                    <a:lnTo>
                      <a:pt x="171" y="123"/>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2" name="Freeform 131"/>
              <p:cNvSpPr>
                <a:spLocks/>
              </p:cNvSpPr>
              <p:nvPr/>
            </p:nvSpPr>
            <p:spPr bwMode="auto">
              <a:xfrm>
                <a:off x="1501" y="3457"/>
                <a:ext cx="172" cy="137"/>
              </a:xfrm>
              <a:custGeom>
                <a:avLst/>
                <a:gdLst>
                  <a:gd name="T0" fmla="*/ 14 w 172"/>
                  <a:gd name="T1" fmla="*/ 0 h 137"/>
                  <a:gd name="T2" fmla="*/ 0 w 172"/>
                  <a:gd name="T3" fmla="*/ 16 h 137"/>
                  <a:gd name="T4" fmla="*/ 160 w 172"/>
                  <a:gd name="T5" fmla="*/ 137 h 137"/>
                  <a:gd name="T6" fmla="*/ 172 w 172"/>
                  <a:gd name="T7" fmla="*/ 123 h 137"/>
                  <a:gd name="T8" fmla="*/ 14 w 172"/>
                  <a:gd name="T9" fmla="*/ 0 h 137"/>
                </a:gdLst>
                <a:ahLst/>
                <a:cxnLst>
                  <a:cxn ang="0">
                    <a:pos x="T0" y="T1"/>
                  </a:cxn>
                  <a:cxn ang="0">
                    <a:pos x="T2" y="T3"/>
                  </a:cxn>
                  <a:cxn ang="0">
                    <a:pos x="T4" y="T5"/>
                  </a:cxn>
                  <a:cxn ang="0">
                    <a:pos x="T6" y="T7"/>
                  </a:cxn>
                  <a:cxn ang="0">
                    <a:pos x="T8" y="T9"/>
                  </a:cxn>
                </a:cxnLst>
                <a:rect l="0" t="0" r="r" b="b"/>
                <a:pathLst>
                  <a:path w="172" h="137">
                    <a:moveTo>
                      <a:pt x="14" y="0"/>
                    </a:moveTo>
                    <a:lnTo>
                      <a:pt x="0" y="16"/>
                    </a:lnTo>
                    <a:lnTo>
                      <a:pt x="160" y="137"/>
                    </a:lnTo>
                    <a:lnTo>
                      <a:pt x="172" y="123"/>
                    </a:lnTo>
                    <a:lnTo>
                      <a:pt x="14"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3" name="Freeform 132"/>
              <p:cNvSpPr>
                <a:spLocks/>
              </p:cNvSpPr>
              <p:nvPr/>
            </p:nvSpPr>
            <p:spPr bwMode="auto">
              <a:xfrm>
                <a:off x="1451" y="3523"/>
                <a:ext cx="170" cy="137"/>
              </a:xfrm>
              <a:custGeom>
                <a:avLst/>
                <a:gdLst>
                  <a:gd name="T0" fmla="*/ 12 w 170"/>
                  <a:gd name="T1" fmla="*/ 0 h 137"/>
                  <a:gd name="T2" fmla="*/ 0 w 170"/>
                  <a:gd name="T3" fmla="*/ 14 h 137"/>
                  <a:gd name="T4" fmla="*/ 158 w 170"/>
                  <a:gd name="T5" fmla="*/ 137 h 137"/>
                  <a:gd name="T6" fmla="*/ 170 w 170"/>
                  <a:gd name="T7" fmla="*/ 123 h 137"/>
                  <a:gd name="T8" fmla="*/ 12 w 170"/>
                  <a:gd name="T9" fmla="*/ 0 h 137"/>
                </a:gdLst>
                <a:ahLst/>
                <a:cxnLst>
                  <a:cxn ang="0">
                    <a:pos x="T0" y="T1"/>
                  </a:cxn>
                  <a:cxn ang="0">
                    <a:pos x="T2" y="T3"/>
                  </a:cxn>
                  <a:cxn ang="0">
                    <a:pos x="T4" y="T5"/>
                  </a:cxn>
                  <a:cxn ang="0">
                    <a:pos x="T6" y="T7"/>
                  </a:cxn>
                  <a:cxn ang="0">
                    <a:pos x="T8" y="T9"/>
                  </a:cxn>
                </a:cxnLst>
                <a:rect l="0" t="0" r="r" b="b"/>
                <a:pathLst>
                  <a:path w="170" h="137">
                    <a:moveTo>
                      <a:pt x="12" y="0"/>
                    </a:moveTo>
                    <a:lnTo>
                      <a:pt x="0" y="14"/>
                    </a:lnTo>
                    <a:lnTo>
                      <a:pt x="158" y="137"/>
                    </a:lnTo>
                    <a:lnTo>
                      <a:pt x="170" y="123"/>
                    </a:lnTo>
                    <a:lnTo>
                      <a:pt x="12"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4" name="Freeform 133"/>
              <p:cNvSpPr>
                <a:spLocks/>
              </p:cNvSpPr>
              <p:nvPr/>
            </p:nvSpPr>
            <p:spPr bwMode="auto">
              <a:xfrm>
                <a:off x="1423" y="3561"/>
                <a:ext cx="170" cy="137"/>
              </a:xfrm>
              <a:custGeom>
                <a:avLst/>
                <a:gdLst>
                  <a:gd name="T0" fmla="*/ 11 w 170"/>
                  <a:gd name="T1" fmla="*/ 0 h 137"/>
                  <a:gd name="T2" fmla="*/ 0 w 170"/>
                  <a:gd name="T3" fmla="*/ 14 h 137"/>
                  <a:gd name="T4" fmla="*/ 158 w 170"/>
                  <a:gd name="T5" fmla="*/ 137 h 137"/>
                  <a:gd name="T6" fmla="*/ 170 w 170"/>
                  <a:gd name="T7" fmla="*/ 120 h 137"/>
                  <a:gd name="T8" fmla="*/ 11 w 170"/>
                  <a:gd name="T9" fmla="*/ 0 h 137"/>
                </a:gdLst>
                <a:ahLst/>
                <a:cxnLst>
                  <a:cxn ang="0">
                    <a:pos x="T0" y="T1"/>
                  </a:cxn>
                  <a:cxn ang="0">
                    <a:pos x="T2" y="T3"/>
                  </a:cxn>
                  <a:cxn ang="0">
                    <a:pos x="T4" y="T5"/>
                  </a:cxn>
                  <a:cxn ang="0">
                    <a:pos x="T6" y="T7"/>
                  </a:cxn>
                  <a:cxn ang="0">
                    <a:pos x="T8" y="T9"/>
                  </a:cxn>
                </a:cxnLst>
                <a:rect l="0" t="0" r="r" b="b"/>
                <a:pathLst>
                  <a:path w="170" h="137">
                    <a:moveTo>
                      <a:pt x="11" y="0"/>
                    </a:moveTo>
                    <a:lnTo>
                      <a:pt x="0" y="14"/>
                    </a:lnTo>
                    <a:lnTo>
                      <a:pt x="158" y="137"/>
                    </a:lnTo>
                    <a:lnTo>
                      <a:pt x="170" y="120"/>
                    </a:lnTo>
                    <a:lnTo>
                      <a:pt x="11"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5" name="Freeform 134"/>
              <p:cNvSpPr>
                <a:spLocks/>
              </p:cNvSpPr>
              <p:nvPr/>
            </p:nvSpPr>
            <p:spPr bwMode="auto">
              <a:xfrm>
                <a:off x="1512" y="3272"/>
                <a:ext cx="62" cy="62"/>
              </a:xfrm>
              <a:custGeom>
                <a:avLst/>
                <a:gdLst>
                  <a:gd name="T0" fmla="*/ 22 w 26"/>
                  <a:gd name="T1" fmla="*/ 20 h 26"/>
                  <a:gd name="T2" fmla="*/ 6 w 26"/>
                  <a:gd name="T3" fmla="*/ 22 h 26"/>
                  <a:gd name="T4" fmla="*/ 4 w 26"/>
                  <a:gd name="T5" fmla="*/ 6 h 26"/>
                  <a:gd name="T6" fmla="*/ 20 w 26"/>
                  <a:gd name="T7" fmla="*/ 4 h 26"/>
                  <a:gd name="T8" fmla="*/ 22 w 26"/>
                  <a:gd name="T9" fmla="*/ 20 h 26"/>
                </a:gdLst>
                <a:ahLst/>
                <a:cxnLst>
                  <a:cxn ang="0">
                    <a:pos x="T0" y="T1"/>
                  </a:cxn>
                  <a:cxn ang="0">
                    <a:pos x="T2" y="T3"/>
                  </a:cxn>
                  <a:cxn ang="0">
                    <a:pos x="T4" y="T5"/>
                  </a:cxn>
                  <a:cxn ang="0">
                    <a:pos x="T6" y="T7"/>
                  </a:cxn>
                  <a:cxn ang="0">
                    <a:pos x="T8" y="T9"/>
                  </a:cxn>
                </a:cxnLst>
                <a:rect l="0" t="0" r="r" b="b"/>
                <a:pathLst>
                  <a:path w="26" h="26">
                    <a:moveTo>
                      <a:pt x="22" y="20"/>
                    </a:moveTo>
                    <a:cubicBezTo>
                      <a:pt x="18" y="25"/>
                      <a:pt x="11" y="26"/>
                      <a:pt x="6" y="22"/>
                    </a:cubicBezTo>
                    <a:cubicBezTo>
                      <a:pt x="1" y="18"/>
                      <a:pt x="0" y="11"/>
                      <a:pt x="4" y="6"/>
                    </a:cubicBezTo>
                    <a:cubicBezTo>
                      <a:pt x="8" y="1"/>
                      <a:pt x="15" y="0"/>
                      <a:pt x="20" y="4"/>
                    </a:cubicBezTo>
                    <a:cubicBezTo>
                      <a:pt x="25" y="8"/>
                      <a:pt x="26" y="15"/>
                      <a:pt x="22" y="20"/>
                    </a:cubicBez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6" name="Freeform 135"/>
              <p:cNvSpPr>
                <a:spLocks/>
              </p:cNvSpPr>
              <p:nvPr/>
            </p:nvSpPr>
            <p:spPr bwMode="auto">
              <a:xfrm>
                <a:off x="1437" y="3372"/>
                <a:ext cx="59" cy="59"/>
              </a:xfrm>
              <a:custGeom>
                <a:avLst/>
                <a:gdLst>
                  <a:gd name="T0" fmla="*/ 21 w 25"/>
                  <a:gd name="T1" fmla="*/ 19 h 25"/>
                  <a:gd name="T2" fmla="*/ 5 w 25"/>
                  <a:gd name="T3" fmla="*/ 21 h 25"/>
                  <a:gd name="T4" fmla="*/ 4 w 25"/>
                  <a:gd name="T5" fmla="*/ 5 h 25"/>
                  <a:gd name="T6" fmla="*/ 19 w 25"/>
                  <a:gd name="T7" fmla="*/ 3 h 25"/>
                  <a:gd name="T8" fmla="*/ 21 w 25"/>
                  <a:gd name="T9" fmla="*/ 19 h 25"/>
                </a:gdLst>
                <a:ahLst/>
                <a:cxnLst>
                  <a:cxn ang="0">
                    <a:pos x="T0" y="T1"/>
                  </a:cxn>
                  <a:cxn ang="0">
                    <a:pos x="T2" y="T3"/>
                  </a:cxn>
                  <a:cxn ang="0">
                    <a:pos x="T4" y="T5"/>
                  </a:cxn>
                  <a:cxn ang="0">
                    <a:pos x="T6" y="T7"/>
                  </a:cxn>
                  <a:cxn ang="0">
                    <a:pos x="T8" y="T9"/>
                  </a:cxn>
                </a:cxnLst>
                <a:rect l="0" t="0" r="r" b="b"/>
                <a:pathLst>
                  <a:path w="25" h="25">
                    <a:moveTo>
                      <a:pt x="21" y="19"/>
                    </a:moveTo>
                    <a:cubicBezTo>
                      <a:pt x="17" y="24"/>
                      <a:pt x="10" y="25"/>
                      <a:pt x="5" y="21"/>
                    </a:cubicBezTo>
                    <a:cubicBezTo>
                      <a:pt x="0" y="17"/>
                      <a:pt x="0" y="10"/>
                      <a:pt x="4" y="5"/>
                    </a:cubicBezTo>
                    <a:cubicBezTo>
                      <a:pt x="7" y="0"/>
                      <a:pt x="15" y="0"/>
                      <a:pt x="19" y="3"/>
                    </a:cubicBezTo>
                    <a:cubicBezTo>
                      <a:pt x="24" y="7"/>
                      <a:pt x="25" y="14"/>
                      <a:pt x="21" y="19"/>
                    </a:cubicBez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7" name="Freeform 136"/>
              <p:cNvSpPr>
                <a:spLocks/>
              </p:cNvSpPr>
              <p:nvPr/>
            </p:nvSpPr>
            <p:spPr bwMode="auto">
              <a:xfrm>
                <a:off x="1356" y="3471"/>
                <a:ext cx="62" cy="59"/>
              </a:xfrm>
              <a:custGeom>
                <a:avLst/>
                <a:gdLst>
                  <a:gd name="T0" fmla="*/ 22 w 26"/>
                  <a:gd name="T1" fmla="*/ 19 h 25"/>
                  <a:gd name="T2" fmla="*/ 6 w 26"/>
                  <a:gd name="T3" fmla="*/ 21 h 25"/>
                  <a:gd name="T4" fmla="*/ 4 w 26"/>
                  <a:gd name="T5" fmla="*/ 5 h 25"/>
                  <a:gd name="T6" fmla="*/ 20 w 26"/>
                  <a:gd name="T7" fmla="*/ 4 h 25"/>
                  <a:gd name="T8" fmla="*/ 22 w 26"/>
                  <a:gd name="T9" fmla="*/ 19 h 25"/>
                </a:gdLst>
                <a:ahLst/>
                <a:cxnLst>
                  <a:cxn ang="0">
                    <a:pos x="T0" y="T1"/>
                  </a:cxn>
                  <a:cxn ang="0">
                    <a:pos x="T2" y="T3"/>
                  </a:cxn>
                  <a:cxn ang="0">
                    <a:pos x="T4" y="T5"/>
                  </a:cxn>
                  <a:cxn ang="0">
                    <a:pos x="T6" y="T7"/>
                  </a:cxn>
                  <a:cxn ang="0">
                    <a:pos x="T8" y="T9"/>
                  </a:cxn>
                </a:cxnLst>
                <a:rect l="0" t="0" r="r" b="b"/>
                <a:pathLst>
                  <a:path w="26" h="25">
                    <a:moveTo>
                      <a:pt x="22" y="19"/>
                    </a:moveTo>
                    <a:cubicBezTo>
                      <a:pt x="18" y="24"/>
                      <a:pt x="11" y="25"/>
                      <a:pt x="6" y="21"/>
                    </a:cubicBezTo>
                    <a:cubicBezTo>
                      <a:pt x="1" y="17"/>
                      <a:pt x="0" y="10"/>
                      <a:pt x="4" y="5"/>
                    </a:cubicBezTo>
                    <a:cubicBezTo>
                      <a:pt x="8" y="0"/>
                      <a:pt x="15" y="0"/>
                      <a:pt x="20" y="4"/>
                    </a:cubicBezTo>
                    <a:cubicBezTo>
                      <a:pt x="25" y="7"/>
                      <a:pt x="26" y="15"/>
                      <a:pt x="22" y="19"/>
                    </a:cubicBez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8" name="Freeform 137"/>
              <p:cNvSpPr>
                <a:spLocks/>
              </p:cNvSpPr>
              <p:nvPr/>
            </p:nvSpPr>
            <p:spPr bwMode="auto">
              <a:xfrm>
                <a:off x="2557" y="1081"/>
                <a:ext cx="1282" cy="1496"/>
              </a:xfrm>
              <a:custGeom>
                <a:avLst/>
                <a:gdLst>
                  <a:gd name="T0" fmla="*/ 426 w 1282"/>
                  <a:gd name="T1" fmla="*/ 1496 h 1496"/>
                  <a:gd name="T2" fmla="*/ 1282 w 1282"/>
                  <a:gd name="T3" fmla="*/ 1189 h 1496"/>
                  <a:gd name="T4" fmla="*/ 856 w 1282"/>
                  <a:gd name="T5" fmla="*/ 0 h 1496"/>
                  <a:gd name="T6" fmla="*/ 0 w 1282"/>
                  <a:gd name="T7" fmla="*/ 305 h 1496"/>
                  <a:gd name="T8" fmla="*/ 426 w 1282"/>
                  <a:gd name="T9" fmla="*/ 1496 h 1496"/>
                </a:gdLst>
                <a:ahLst/>
                <a:cxnLst>
                  <a:cxn ang="0">
                    <a:pos x="T0" y="T1"/>
                  </a:cxn>
                  <a:cxn ang="0">
                    <a:pos x="T2" y="T3"/>
                  </a:cxn>
                  <a:cxn ang="0">
                    <a:pos x="T4" y="T5"/>
                  </a:cxn>
                  <a:cxn ang="0">
                    <a:pos x="T6" y="T7"/>
                  </a:cxn>
                  <a:cxn ang="0">
                    <a:pos x="T8" y="T9"/>
                  </a:cxn>
                </a:cxnLst>
                <a:rect l="0" t="0" r="r" b="b"/>
                <a:pathLst>
                  <a:path w="1282" h="1496">
                    <a:moveTo>
                      <a:pt x="426" y="1496"/>
                    </a:moveTo>
                    <a:lnTo>
                      <a:pt x="1282" y="1189"/>
                    </a:lnTo>
                    <a:lnTo>
                      <a:pt x="856" y="0"/>
                    </a:lnTo>
                    <a:lnTo>
                      <a:pt x="0" y="305"/>
                    </a:lnTo>
                    <a:lnTo>
                      <a:pt x="426" y="149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9" name="Freeform 138"/>
              <p:cNvSpPr>
                <a:spLocks/>
              </p:cNvSpPr>
              <p:nvPr/>
            </p:nvSpPr>
            <p:spPr bwMode="auto">
              <a:xfrm>
                <a:off x="2576" y="1022"/>
                <a:ext cx="1241" cy="1477"/>
              </a:xfrm>
              <a:custGeom>
                <a:avLst/>
                <a:gdLst>
                  <a:gd name="T0" fmla="*/ 870 w 1241"/>
                  <a:gd name="T1" fmla="*/ 1477 h 1477"/>
                  <a:gd name="T2" fmla="*/ 0 w 1241"/>
                  <a:gd name="T3" fmla="*/ 1208 h 1477"/>
                  <a:gd name="T4" fmla="*/ 374 w 1241"/>
                  <a:gd name="T5" fmla="*/ 0 h 1477"/>
                  <a:gd name="T6" fmla="*/ 1241 w 1241"/>
                  <a:gd name="T7" fmla="*/ 269 h 1477"/>
                  <a:gd name="T8" fmla="*/ 870 w 1241"/>
                  <a:gd name="T9" fmla="*/ 1477 h 1477"/>
                </a:gdLst>
                <a:ahLst/>
                <a:cxnLst>
                  <a:cxn ang="0">
                    <a:pos x="T0" y="T1"/>
                  </a:cxn>
                  <a:cxn ang="0">
                    <a:pos x="T2" y="T3"/>
                  </a:cxn>
                  <a:cxn ang="0">
                    <a:pos x="T4" y="T5"/>
                  </a:cxn>
                  <a:cxn ang="0">
                    <a:pos x="T6" y="T7"/>
                  </a:cxn>
                  <a:cxn ang="0">
                    <a:pos x="T8" y="T9"/>
                  </a:cxn>
                </a:cxnLst>
                <a:rect l="0" t="0" r="r" b="b"/>
                <a:pathLst>
                  <a:path w="1241" h="1477">
                    <a:moveTo>
                      <a:pt x="870" y="1477"/>
                    </a:moveTo>
                    <a:lnTo>
                      <a:pt x="0" y="1208"/>
                    </a:lnTo>
                    <a:lnTo>
                      <a:pt x="374" y="0"/>
                    </a:lnTo>
                    <a:lnTo>
                      <a:pt x="1241" y="269"/>
                    </a:lnTo>
                    <a:lnTo>
                      <a:pt x="870" y="14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0" name="Freeform 139"/>
              <p:cNvSpPr>
                <a:spLocks/>
              </p:cNvSpPr>
              <p:nvPr/>
            </p:nvSpPr>
            <p:spPr bwMode="auto">
              <a:xfrm>
                <a:off x="2754" y="1866"/>
                <a:ext cx="137" cy="290"/>
              </a:xfrm>
              <a:custGeom>
                <a:avLst/>
                <a:gdLst>
                  <a:gd name="T0" fmla="*/ 137 w 137"/>
                  <a:gd name="T1" fmla="*/ 14 h 290"/>
                  <a:gd name="T2" fmla="*/ 85 w 137"/>
                  <a:gd name="T3" fmla="*/ 0 h 290"/>
                  <a:gd name="T4" fmla="*/ 0 w 137"/>
                  <a:gd name="T5" fmla="*/ 276 h 290"/>
                  <a:gd name="T6" fmla="*/ 52 w 137"/>
                  <a:gd name="T7" fmla="*/ 290 h 290"/>
                  <a:gd name="T8" fmla="*/ 137 w 137"/>
                  <a:gd name="T9" fmla="*/ 14 h 290"/>
                </a:gdLst>
                <a:ahLst/>
                <a:cxnLst>
                  <a:cxn ang="0">
                    <a:pos x="T0" y="T1"/>
                  </a:cxn>
                  <a:cxn ang="0">
                    <a:pos x="T2" y="T3"/>
                  </a:cxn>
                  <a:cxn ang="0">
                    <a:pos x="T4" y="T5"/>
                  </a:cxn>
                  <a:cxn ang="0">
                    <a:pos x="T6" y="T7"/>
                  </a:cxn>
                  <a:cxn ang="0">
                    <a:pos x="T8" y="T9"/>
                  </a:cxn>
                </a:cxnLst>
                <a:rect l="0" t="0" r="r" b="b"/>
                <a:pathLst>
                  <a:path w="137" h="290">
                    <a:moveTo>
                      <a:pt x="137" y="14"/>
                    </a:moveTo>
                    <a:lnTo>
                      <a:pt x="85" y="0"/>
                    </a:lnTo>
                    <a:lnTo>
                      <a:pt x="0" y="276"/>
                    </a:lnTo>
                    <a:lnTo>
                      <a:pt x="52" y="290"/>
                    </a:lnTo>
                    <a:lnTo>
                      <a:pt x="137" y="14"/>
                    </a:ln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1" name="Freeform 140"/>
              <p:cNvSpPr>
                <a:spLocks/>
              </p:cNvSpPr>
              <p:nvPr/>
            </p:nvSpPr>
            <p:spPr bwMode="auto">
              <a:xfrm>
                <a:off x="2898" y="1904"/>
                <a:ext cx="118" cy="231"/>
              </a:xfrm>
              <a:custGeom>
                <a:avLst/>
                <a:gdLst>
                  <a:gd name="T0" fmla="*/ 118 w 118"/>
                  <a:gd name="T1" fmla="*/ 16 h 231"/>
                  <a:gd name="T2" fmla="*/ 66 w 118"/>
                  <a:gd name="T3" fmla="*/ 0 h 231"/>
                  <a:gd name="T4" fmla="*/ 0 w 118"/>
                  <a:gd name="T5" fmla="*/ 215 h 231"/>
                  <a:gd name="T6" fmla="*/ 52 w 118"/>
                  <a:gd name="T7" fmla="*/ 231 h 231"/>
                  <a:gd name="T8" fmla="*/ 118 w 118"/>
                  <a:gd name="T9" fmla="*/ 16 h 231"/>
                </a:gdLst>
                <a:ahLst/>
                <a:cxnLst>
                  <a:cxn ang="0">
                    <a:pos x="T0" y="T1"/>
                  </a:cxn>
                  <a:cxn ang="0">
                    <a:pos x="T2" y="T3"/>
                  </a:cxn>
                  <a:cxn ang="0">
                    <a:pos x="T4" y="T5"/>
                  </a:cxn>
                  <a:cxn ang="0">
                    <a:pos x="T6" y="T7"/>
                  </a:cxn>
                  <a:cxn ang="0">
                    <a:pos x="T8" y="T9"/>
                  </a:cxn>
                </a:cxnLst>
                <a:rect l="0" t="0" r="r" b="b"/>
                <a:pathLst>
                  <a:path w="118" h="231">
                    <a:moveTo>
                      <a:pt x="118" y="16"/>
                    </a:moveTo>
                    <a:lnTo>
                      <a:pt x="66" y="0"/>
                    </a:lnTo>
                    <a:lnTo>
                      <a:pt x="0" y="215"/>
                    </a:lnTo>
                    <a:lnTo>
                      <a:pt x="52" y="231"/>
                    </a:lnTo>
                    <a:lnTo>
                      <a:pt x="118" y="16"/>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2" name="Freeform 141"/>
              <p:cNvSpPr>
                <a:spLocks/>
              </p:cNvSpPr>
              <p:nvPr/>
            </p:nvSpPr>
            <p:spPr bwMode="auto">
              <a:xfrm>
                <a:off x="3030" y="1948"/>
                <a:ext cx="130" cy="275"/>
              </a:xfrm>
              <a:custGeom>
                <a:avLst/>
                <a:gdLst>
                  <a:gd name="T0" fmla="*/ 130 w 130"/>
                  <a:gd name="T1" fmla="*/ 17 h 275"/>
                  <a:gd name="T2" fmla="*/ 81 w 130"/>
                  <a:gd name="T3" fmla="*/ 0 h 275"/>
                  <a:gd name="T4" fmla="*/ 0 w 130"/>
                  <a:gd name="T5" fmla="*/ 258 h 275"/>
                  <a:gd name="T6" fmla="*/ 50 w 130"/>
                  <a:gd name="T7" fmla="*/ 275 h 275"/>
                  <a:gd name="T8" fmla="*/ 130 w 130"/>
                  <a:gd name="T9" fmla="*/ 17 h 275"/>
                </a:gdLst>
                <a:ahLst/>
                <a:cxnLst>
                  <a:cxn ang="0">
                    <a:pos x="T0" y="T1"/>
                  </a:cxn>
                  <a:cxn ang="0">
                    <a:pos x="T2" y="T3"/>
                  </a:cxn>
                  <a:cxn ang="0">
                    <a:pos x="T4" y="T5"/>
                  </a:cxn>
                  <a:cxn ang="0">
                    <a:pos x="T6" y="T7"/>
                  </a:cxn>
                  <a:cxn ang="0">
                    <a:pos x="T8" y="T9"/>
                  </a:cxn>
                </a:cxnLst>
                <a:rect l="0" t="0" r="r" b="b"/>
                <a:pathLst>
                  <a:path w="130" h="275">
                    <a:moveTo>
                      <a:pt x="130" y="17"/>
                    </a:moveTo>
                    <a:lnTo>
                      <a:pt x="81" y="0"/>
                    </a:lnTo>
                    <a:lnTo>
                      <a:pt x="0" y="258"/>
                    </a:lnTo>
                    <a:lnTo>
                      <a:pt x="50" y="275"/>
                    </a:lnTo>
                    <a:lnTo>
                      <a:pt x="130" y="17"/>
                    </a:lnTo>
                    <a:close/>
                  </a:path>
                </a:pathLst>
              </a:custGeom>
              <a:solidFill>
                <a:srgbClr val="74B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3" name="Freeform 142"/>
              <p:cNvSpPr>
                <a:spLocks/>
              </p:cNvSpPr>
              <p:nvPr/>
            </p:nvSpPr>
            <p:spPr bwMode="auto">
              <a:xfrm>
                <a:off x="2829" y="1759"/>
                <a:ext cx="700" cy="232"/>
              </a:xfrm>
              <a:custGeom>
                <a:avLst/>
                <a:gdLst>
                  <a:gd name="T0" fmla="*/ 0 w 700"/>
                  <a:gd name="T1" fmla="*/ 19 h 232"/>
                  <a:gd name="T2" fmla="*/ 7 w 700"/>
                  <a:gd name="T3" fmla="*/ 0 h 232"/>
                  <a:gd name="T4" fmla="*/ 700 w 700"/>
                  <a:gd name="T5" fmla="*/ 213 h 232"/>
                  <a:gd name="T6" fmla="*/ 693 w 700"/>
                  <a:gd name="T7" fmla="*/ 232 h 232"/>
                  <a:gd name="T8" fmla="*/ 0 w 700"/>
                  <a:gd name="T9" fmla="*/ 19 h 232"/>
                </a:gdLst>
                <a:ahLst/>
                <a:cxnLst>
                  <a:cxn ang="0">
                    <a:pos x="T0" y="T1"/>
                  </a:cxn>
                  <a:cxn ang="0">
                    <a:pos x="T2" y="T3"/>
                  </a:cxn>
                  <a:cxn ang="0">
                    <a:pos x="T4" y="T5"/>
                  </a:cxn>
                  <a:cxn ang="0">
                    <a:pos x="T6" y="T7"/>
                  </a:cxn>
                  <a:cxn ang="0">
                    <a:pos x="T8" y="T9"/>
                  </a:cxn>
                </a:cxnLst>
                <a:rect l="0" t="0" r="r" b="b"/>
                <a:pathLst>
                  <a:path w="700" h="232">
                    <a:moveTo>
                      <a:pt x="0" y="19"/>
                    </a:moveTo>
                    <a:lnTo>
                      <a:pt x="7" y="0"/>
                    </a:lnTo>
                    <a:lnTo>
                      <a:pt x="700" y="213"/>
                    </a:lnTo>
                    <a:lnTo>
                      <a:pt x="693"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4" name="Freeform 143"/>
              <p:cNvSpPr>
                <a:spLocks/>
              </p:cNvSpPr>
              <p:nvPr/>
            </p:nvSpPr>
            <p:spPr bwMode="auto">
              <a:xfrm>
                <a:off x="2843" y="1714"/>
                <a:ext cx="700" cy="232"/>
              </a:xfrm>
              <a:custGeom>
                <a:avLst/>
                <a:gdLst>
                  <a:gd name="T0" fmla="*/ 0 w 700"/>
                  <a:gd name="T1" fmla="*/ 19 h 232"/>
                  <a:gd name="T2" fmla="*/ 7 w 700"/>
                  <a:gd name="T3" fmla="*/ 0 h 232"/>
                  <a:gd name="T4" fmla="*/ 700 w 700"/>
                  <a:gd name="T5" fmla="*/ 213 h 232"/>
                  <a:gd name="T6" fmla="*/ 693 w 700"/>
                  <a:gd name="T7" fmla="*/ 232 h 232"/>
                  <a:gd name="T8" fmla="*/ 0 w 700"/>
                  <a:gd name="T9" fmla="*/ 19 h 232"/>
                </a:gdLst>
                <a:ahLst/>
                <a:cxnLst>
                  <a:cxn ang="0">
                    <a:pos x="T0" y="T1"/>
                  </a:cxn>
                  <a:cxn ang="0">
                    <a:pos x="T2" y="T3"/>
                  </a:cxn>
                  <a:cxn ang="0">
                    <a:pos x="T4" y="T5"/>
                  </a:cxn>
                  <a:cxn ang="0">
                    <a:pos x="T6" y="T7"/>
                  </a:cxn>
                  <a:cxn ang="0">
                    <a:pos x="T8" y="T9"/>
                  </a:cxn>
                </a:cxnLst>
                <a:rect l="0" t="0" r="r" b="b"/>
                <a:pathLst>
                  <a:path w="700" h="232">
                    <a:moveTo>
                      <a:pt x="0" y="19"/>
                    </a:moveTo>
                    <a:lnTo>
                      <a:pt x="7" y="0"/>
                    </a:lnTo>
                    <a:lnTo>
                      <a:pt x="700" y="213"/>
                    </a:lnTo>
                    <a:lnTo>
                      <a:pt x="693"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5" name="Freeform 144"/>
              <p:cNvSpPr>
                <a:spLocks/>
              </p:cNvSpPr>
              <p:nvPr/>
            </p:nvSpPr>
            <p:spPr bwMode="auto">
              <a:xfrm>
                <a:off x="2858" y="1672"/>
                <a:ext cx="697" cy="232"/>
              </a:xfrm>
              <a:custGeom>
                <a:avLst/>
                <a:gdLst>
                  <a:gd name="T0" fmla="*/ 0 w 697"/>
                  <a:gd name="T1" fmla="*/ 19 h 232"/>
                  <a:gd name="T2" fmla="*/ 4 w 697"/>
                  <a:gd name="T3" fmla="*/ 0 h 232"/>
                  <a:gd name="T4" fmla="*/ 697 w 697"/>
                  <a:gd name="T5" fmla="*/ 213 h 232"/>
                  <a:gd name="T6" fmla="*/ 692 w 697"/>
                  <a:gd name="T7" fmla="*/ 232 h 232"/>
                  <a:gd name="T8" fmla="*/ 0 w 697"/>
                  <a:gd name="T9" fmla="*/ 19 h 232"/>
                </a:gdLst>
                <a:ahLst/>
                <a:cxnLst>
                  <a:cxn ang="0">
                    <a:pos x="T0" y="T1"/>
                  </a:cxn>
                  <a:cxn ang="0">
                    <a:pos x="T2" y="T3"/>
                  </a:cxn>
                  <a:cxn ang="0">
                    <a:pos x="T4" y="T5"/>
                  </a:cxn>
                  <a:cxn ang="0">
                    <a:pos x="T6" y="T7"/>
                  </a:cxn>
                  <a:cxn ang="0">
                    <a:pos x="T8" y="T9"/>
                  </a:cxn>
                </a:cxnLst>
                <a:rect l="0" t="0" r="r" b="b"/>
                <a:pathLst>
                  <a:path w="697" h="232">
                    <a:moveTo>
                      <a:pt x="0" y="19"/>
                    </a:moveTo>
                    <a:lnTo>
                      <a:pt x="4" y="0"/>
                    </a:lnTo>
                    <a:lnTo>
                      <a:pt x="697"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6" name="Freeform 145"/>
              <p:cNvSpPr>
                <a:spLocks/>
              </p:cNvSpPr>
              <p:nvPr/>
            </p:nvSpPr>
            <p:spPr bwMode="auto">
              <a:xfrm>
                <a:off x="2872" y="1627"/>
                <a:ext cx="697" cy="232"/>
              </a:xfrm>
              <a:custGeom>
                <a:avLst/>
                <a:gdLst>
                  <a:gd name="T0" fmla="*/ 0 w 697"/>
                  <a:gd name="T1" fmla="*/ 19 h 232"/>
                  <a:gd name="T2" fmla="*/ 4 w 697"/>
                  <a:gd name="T3" fmla="*/ 0 h 232"/>
                  <a:gd name="T4" fmla="*/ 697 w 697"/>
                  <a:gd name="T5" fmla="*/ 213 h 232"/>
                  <a:gd name="T6" fmla="*/ 692 w 697"/>
                  <a:gd name="T7" fmla="*/ 232 h 232"/>
                  <a:gd name="T8" fmla="*/ 0 w 697"/>
                  <a:gd name="T9" fmla="*/ 19 h 232"/>
                </a:gdLst>
                <a:ahLst/>
                <a:cxnLst>
                  <a:cxn ang="0">
                    <a:pos x="T0" y="T1"/>
                  </a:cxn>
                  <a:cxn ang="0">
                    <a:pos x="T2" y="T3"/>
                  </a:cxn>
                  <a:cxn ang="0">
                    <a:pos x="T4" y="T5"/>
                  </a:cxn>
                  <a:cxn ang="0">
                    <a:pos x="T6" y="T7"/>
                  </a:cxn>
                  <a:cxn ang="0">
                    <a:pos x="T8" y="T9"/>
                  </a:cxn>
                </a:cxnLst>
                <a:rect l="0" t="0" r="r" b="b"/>
                <a:pathLst>
                  <a:path w="697" h="232">
                    <a:moveTo>
                      <a:pt x="0" y="19"/>
                    </a:moveTo>
                    <a:lnTo>
                      <a:pt x="4" y="0"/>
                    </a:lnTo>
                    <a:lnTo>
                      <a:pt x="697"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7" name="Freeform 146"/>
              <p:cNvSpPr>
                <a:spLocks/>
              </p:cNvSpPr>
              <p:nvPr/>
            </p:nvSpPr>
            <p:spPr bwMode="auto">
              <a:xfrm>
                <a:off x="2884" y="1582"/>
                <a:ext cx="699" cy="232"/>
              </a:xfrm>
              <a:custGeom>
                <a:avLst/>
                <a:gdLst>
                  <a:gd name="T0" fmla="*/ 0 w 699"/>
                  <a:gd name="T1" fmla="*/ 19 h 232"/>
                  <a:gd name="T2" fmla="*/ 7 w 699"/>
                  <a:gd name="T3" fmla="*/ 0 h 232"/>
                  <a:gd name="T4" fmla="*/ 699 w 699"/>
                  <a:gd name="T5" fmla="*/ 213 h 232"/>
                  <a:gd name="T6" fmla="*/ 692 w 699"/>
                  <a:gd name="T7" fmla="*/ 232 h 232"/>
                  <a:gd name="T8" fmla="*/ 0 w 699"/>
                  <a:gd name="T9" fmla="*/ 19 h 232"/>
                </a:gdLst>
                <a:ahLst/>
                <a:cxnLst>
                  <a:cxn ang="0">
                    <a:pos x="T0" y="T1"/>
                  </a:cxn>
                  <a:cxn ang="0">
                    <a:pos x="T2" y="T3"/>
                  </a:cxn>
                  <a:cxn ang="0">
                    <a:pos x="T4" y="T5"/>
                  </a:cxn>
                  <a:cxn ang="0">
                    <a:pos x="T6" y="T7"/>
                  </a:cxn>
                  <a:cxn ang="0">
                    <a:pos x="T8" y="T9"/>
                  </a:cxn>
                </a:cxnLst>
                <a:rect l="0" t="0" r="r" b="b"/>
                <a:pathLst>
                  <a:path w="699" h="232">
                    <a:moveTo>
                      <a:pt x="0" y="19"/>
                    </a:moveTo>
                    <a:lnTo>
                      <a:pt x="7" y="0"/>
                    </a:lnTo>
                    <a:lnTo>
                      <a:pt x="699"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8" name="Freeform 147"/>
              <p:cNvSpPr>
                <a:spLocks/>
              </p:cNvSpPr>
              <p:nvPr/>
            </p:nvSpPr>
            <p:spPr bwMode="auto">
              <a:xfrm>
                <a:off x="2898" y="1537"/>
                <a:ext cx="700" cy="232"/>
              </a:xfrm>
              <a:custGeom>
                <a:avLst/>
                <a:gdLst>
                  <a:gd name="T0" fmla="*/ 0 w 700"/>
                  <a:gd name="T1" fmla="*/ 19 h 232"/>
                  <a:gd name="T2" fmla="*/ 7 w 700"/>
                  <a:gd name="T3" fmla="*/ 0 h 232"/>
                  <a:gd name="T4" fmla="*/ 700 w 700"/>
                  <a:gd name="T5" fmla="*/ 213 h 232"/>
                  <a:gd name="T6" fmla="*/ 692 w 700"/>
                  <a:gd name="T7" fmla="*/ 232 h 232"/>
                  <a:gd name="T8" fmla="*/ 0 w 700"/>
                  <a:gd name="T9" fmla="*/ 19 h 232"/>
                </a:gdLst>
                <a:ahLst/>
                <a:cxnLst>
                  <a:cxn ang="0">
                    <a:pos x="T0" y="T1"/>
                  </a:cxn>
                  <a:cxn ang="0">
                    <a:pos x="T2" y="T3"/>
                  </a:cxn>
                  <a:cxn ang="0">
                    <a:pos x="T4" y="T5"/>
                  </a:cxn>
                  <a:cxn ang="0">
                    <a:pos x="T6" y="T7"/>
                  </a:cxn>
                  <a:cxn ang="0">
                    <a:pos x="T8" y="T9"/>
                  </a:cxn>
                </a:cxnLst>
                <a:rect l="0" t="0" r="r" b="b"/>
                <a:pathLst>
                  <a:path w="700" h="232">
                    <a:moveTo>
                      <a:pt x="0" y="19"/>
                    </a:moveTo>
                    <a:lnTo>
                      <a:pt x="7" y="0"/>
                    </a:lnTo>
                    <a:lnTo>
                      <a:pt x="700"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9" name="Freeform 148"/>
              <p:cNvSpPr>
                <a:spLocks/>
              </p:cNvSpPr>
              <p:nvPr/>
            </p:nvSpPr>
            <p:spPr bwMode="auto">
              <a:xfrm>
                <a:off x="2912" y="1495"/>
                <a:ext cx="697" cy="231"/>
              </a:xfrm>
              <a:custGeom>
                <a:avLst/>
                <a:gdLst>
                  <a:gd name="T0" fmla="*/ 0 w 697"/>
                  <a:gd name="T1" fmla="*/ 18 h 231"/>
                  <a:gd name="T2" fmla="*/ 5 w 697"/>
                  <a:gd name="T3" fmla="*/ 0 h 231"/>
                  <a:gd name="T4" fmla="*/ 697 w 697"/>
                  <a:gd name="T5" fmla="*/ 212 h 231"/>
                  <a:gd name="T6" fmla="*/ 693 w 697"/>
                  <a:gd name="T7" fmla="*/ 231 h 231"/>
                  <a:gd name="T8" fmla="*/ 0 w 697"/>
                  <a:gd name="T9" fmla="*/ 18 h 231"/>
                </a:gdLst>
                <a:ahLst/>
                <a:cxnLst>
                  <a:cxn ang="0">
                    <a:pos x="T0" y="T1"/>
                  </a:cxn>
                  <a:cxn ang="0">
                    <a:pos x="T2" y="T3"/>
                  </a:cxn>
                  <a:cxn ang="0">
                    <a:pos x="T4" y="T5"/>
                  </a:cxn>
                  <a:cxn ang="0">
                    <a:pos x="T6" y="T7"/>
                  </a:cxn>
                  <a:cxn ang="0">
                    <a:pos x="T8" y="T9"/>
                  </a:cxn>
                </a:cxnLst>
                <a:rect l="0" t="0" r="r" b="b"/>
                <a:pathLst>
                  <a:path w="697" h="231">
                    <a:moveTo>
                      <a:pt x="0" y="18"/>
                    </a:moveTo>
                    <a:lnTo>
                      <a:pt x="5" y="0"/>
                    </a:lnTo>
                    <a:lnTo>
                      <a:pt x="697" y="212"/>
                    </a:lnTo>
                    <a:lnTo>
                      <a:pt x="693" y="231"/>
                    </a:lnTo>
                    <a:lnTo>
                      <a:pt x="0" y="18"/>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0" name="Freeform 149"/>
              <p:cNvSpPr>
                <a:spLocks/>
              </p:cNvSpPr>
              <p:nvPr/>
            </p:nvSpPr>
            <p:spPr bwMode="auto">
              <a:xfrm>
                <a:off x="2926" y="1450"/>
                <a:ext cx="698" cy="231"/>
              </a:xfrm>
              <a:custGeom>
                <a:avLst/>
                <a:gdLst>
                  <a:gd name="T0" fmla="*/ 0 w 698"/>
                  <a:gd name="T1" fmla="*/ 19 h 231"/>
                  <a:gd name="T2" fmla="*/ 5 w 698"/>
                  <a:gd name="T3" fmla="*/ 0 h 231"/>
                  <a:gd name="T4" fmla="*/ 698 w 698"/>
                  <a:gd name="T5" fmla="*/ 212 h 231"/>
                  <a:gd name="T6" fmla="*/ 693 w 698"/>
                  <a:gd name="T7" fmla="*/ 231 h 231"/>
                  <a:gd name="T8" fmla="*/ 0 w 698"/>
                  <a:gd name="T9" fmla="*/ 19 h 231"/>
                </a:gdLst>
                <a:ahLst/>
                <a:cxnLst>
                  <a:cxn ang="0">
                    <a:pos x="T0" y="T1"/>
                  </a:cxn>
                  <a:cxn ang="0">
                    <a:pos x="T2" y="T3"/>
                  </a:cxn>
                  <a:cxn ang="0">
                    <a:pos x="T4" y="T5"/>
                  </a:cxn>
                  <a:cxn ang="0">
                    <a:pos x="T6" y="T7"/>
                  </a:cxn>
                  <a:cxn ang="0">
                    <a:pos x="T8" y="T9"/>
                  </a:cxn>
                </a:cxnLst>
                <a:rect l="0" t="0" r="r" b="b"/>
                <a:pathLst>
                  <a:path w="698" h="231">
                    <a:moveTo>
                      <a:pt x="0" y="19"/>
                    </a:moveTo>
                    <a:lnTo>
                      <a:pt x="5" y="0"/>
                    </a:lnTo>
                    <a:lnTo>
                      <a:pt x="698" y="212"/>
                    </a:lnTo>
                    <a:lnTo>
                      <a:pt x="693" y="231"/>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1" name="Freeform 150"/>
              <p:cNvSpPr>
                <a:spLocks/>
              </p:cNvSpPr>
              <p:nvPr/>
            </p:nvSpPr>
            <p:spPr bwMode="auto">
              <a:xfrm>
                <a:off x="2945" y="1405"/>
                <a:ext cx="697" cy="234"/>
              </a:xfrm>
              <a:custGeom>
                <a:avLst/>
                <a:gdLst>
                  <a:gd name="T0" fmla="*/ 0 w 697"/>
                  <a:gd name="T1" fmla="*/ 19 h 234"/>
                  <a:gd name="T2" fmla="*/ 5 w 697"/>
                  <a:gd name="T3" fmla="*/ 0 h 234"/>
                  <a:gd name="T4" fmla="*/ 697 w 697"/>
                  <a:gd name="T5" fmla="*/ 215 h 234"/>
                  <a:gd name="T6" fmla="*/ 693 w 697"/>
                  <a:gd name="T7" fmla="*/ 234 h 234"/>
                  <a:gd name="T8" fmla="*/ 0 w 697"/>
                  <a:gd name="T9" fmla="*/ 19 h 234"/>
                </a:gdLst>
                <a:ahLst/>
                <a:cxnLst>
                  <a:cxn ang="0">
                    <a:pos x="T0" y="T1"/>
                  </a:cxn>
                  <a:cxn ang="0">
                    <a:pos x="T2" y="T3"/>
                  </a:cxn>
                  <a:cxn ang="0">
                    <a:pos x="T4" y="T5"/>
                  </a:cxn>
                  <a:cxn ang="0">
                    <a:pos x="T6" y="T7"/>
                  </a:cxn>
                  <a:cxn ang="0">
                    <a:pos x="T8" y="T9"/>
                  </a:cxn>
                </a:cxnLst>
                <a:rect l="0" t="0" r="r" b="b"/>
                <a:pathLst>
                  <a:path w="697" h="234">
                    <a:moveTo>
                      <a:pt x="0" y="19"/>
                    </a:moveTo>
                    <a:lnTo>
                      <a:pt x="5" y="0"/>
                    </a:lnTo>
                    <a:lnTo>
                      <a:pt x="697" y="215"/>
                    </a:lnTo>
                    <a:lnTo>
                      <a:pt x="693" y="234"/>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2" name="Freeform 151"/>
              <p:cNvSpPr>
                <a:spLocks/>
              </p:cNvSpPr>
              <p:nvPr/>
            </p:nvSpPr>
            <p:spPr bwMode="auto">
              <a:xfrm>
                <a:off x="2959" y="1360"/>
                <a:ext cx="698" cy="234"/>
              </a:xfrm>
              <a:custGeom>
                <a:avLst/>
                <a:gdLst>
                  <a:gd name="T0" fmla="*/ 0 w 698"/>
                  <a:gd name="T1" fmla="*/ 19 h 234"/>
                  <a:gd name="T2" fmla="*/ 5 w 698"/>
                  <a:gd name="T3" fmla="*/ 0 h 234"/>
                  <a:gd name="T4" fmla="*/ 698 w 698"/>
                  <a:gd name="T5" fmla="*/ 215 h 234"/>
                  <a:gd name="T6" fmla="*/ 693 w 698"/>
                  <a:gd name="T7" fmla="*/ 234 h 234"/>
                  <a:gd name="T8" fmla="*/ 0 w 698"/>
                  <a:gd name="T9" fmla="*/ 19 h 234"/>
                </a:gdLst>
                <a:ahLst/>
                <a:cxnLst>
                  <a:cxn ang="0">
                    <a:pos x="T0" y="T1"/>
                  </a:cxn>
                  <a:cxn ang="0">
                    <a:pos x="T2" y="T3"/>
                  </a:cxn>
                  <a:cxn ang="0">
                    <a:pos x="T4" y="T5"/>
                  </a:cxn>
                  <a:cxn ang="0">
                    <a:pos x="T6" y="T7"/>
                  </a:cxn>
                  <a:cxn ang="0">
                    <a:pos x="T8" y="T9"/>
                  </a:cxn>
                </a:cxnLst>
                <a:rect l="0" t="0" r="r" b="b"/>
                <a:pathLst>
                  <a:path w="698" h="234">
                    <a:moveTo>
                      <a:pt x="0" y="19"/>
                    </a:moveTo>
                    <a:lnTo>
                      <a:pt x="5" y="0"/>
                    </a:lnTo>
                    <a:lnTo>
                      <a:pt x="698" y="215"/>
                    </a:lnTo>
                    <a:lnTo>
                      <a:pt x="693" y="234"/>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3" name="Freeform 152"/>
              <p:cNvSpPr>
                <a:spLocks/>
              </p:cNvSpPr>
              <p:nvPr/>
            </p:nvSpPr>
            <p:spPr bwMode="auto">
              <a:xfrm>
                <a:off x="2971" y="1320"/>
                <a:ext cx="700" cy="231"/>
              </a:xfrm>
              <a:custGeom>
                <a:avLst/>
                <a:gdLst>
                  <a:gd name="T0" fmla="*/ 0 w 700"/>
                  <a:gd name="T1" fmla="*/ 19 h 231"/>
                  <a:gd name="T2" fmla="*/ 7 w 700"/>
                  <a:gd name="T3" fmla="*/ 0 h 231"/>
                  <a:gd name="T4" fmla="*/ 700 w 700"/>
                  <a:gd name="T5" fmla="*/ 212 h 231"/>
                  <a:gd name="T6" fmla="*/ 693 w 700"/>
                  <a:gd name="T7" fmla="*/ 231 h 231"/>
                  <a:gd name="T8" fmla="*/ 0 w 700"/>
                  <a:gd name="T9" fmla="*/ 19 h 231"/>
                </a:gdLst>
                <a:ahLst/>
                <a:cxnLst>
                  <a:cxn ang="0">
                    <a:pos x="T0" y="T1"/>
                  </a:cxn>
                  <a:cxn ang="0">
                    <a:pos x="T2" y="T3"/>
                  </a:cxn>
                  <a:cxn ang="0">
                    <a:pos x="T4" y="T5"/>
                  </a:cxn>
                  <a:cxn ang="0">
                    <a:pos x="T6" y="T7"/>
                  </a:cxn>
                  <a:cxn ang="0">
                    <a:pos x="T8" y="T9"/>
                  </a:cxn>
                </a:cxnLst>
                <a:rect l="0" t="0" r="r" b="b"/>
                <a:pathLst>
                  <a:path w="700" h="231">
                    <a:moveTo>
                      <a:pt x="0" y="19"/>
                    </a:moveTo>
                    <a:lnTo>
                      <a:pt x="7" y="0"/>
                    </a:lnTo>
                    <a:lnTo>
                      <a:pt x="700" y="212"/>
                    </a:lnTo>
                    <a:lnTo>
                      <a:pt x="693" y="231"/>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4" name="Freeform 153"/>
              <p:cNvSpPr>
                <a:spLocks/>
              </p:cNvSpPr>
              <p:nvPr/>
            </p:nvSpPr>
            <p:spPr bwMode="auto">
              <a:xfrm>
                <a:off x="2985" y="1275"/>
                <a:ext cx="698" cy="231"/>
              </a:xfrm>
              <a:custGeom>
                <a:avLst/>
                <a:gdLst>
                  <a:gd name="T0" fmla="*/ 0 w 698"/>
                  <a:gd name="T1" fmla="*/ 16 h 231"/>
                  <a:gd name="T2" fmla="*/ 7 w 698"/>
                  <a:gd name="T3" fmla="*/ 0 h 231"/>
                  <a:gd name="T4" fmla="*/ 698 w 698"/>
                  <a:gd name="T5" fmla="*/ 212 h 231"/>
                  <a:gd name="T6" fmla="*/ 693 w 698"/>
                  <a:gd name="T7" fmla="*/ 231 h 231"/>
                  <a:gd name="T8" fmla="*/ 0 w 698"/>
                  <a:gd name="T9" fmla="*/ 16 h 231"/>
                </a:gdLst>
                <a:ahLst/>
                <a:cxnLst>
                  <a:cxn ang="0">
                    <a:pos x="T0" y="T1"/>
                  </a:cxn>
                  <a:cxn ang="0">
                    <a:pos x="T2" y="T3"/>
                  </a:cxn>
                  <a:cxn ang="0">
                    <a:pos x="T4" y="T5"/>
                  </a:cxn>
                  <a:cxn ang="0">
                    <a:pos x="T6" y="T7"/>
                  </a:cxn>
                  <a:cxn ang="0">
                    <a:pos x="T8" y="T9"/>
                  </a:cxn>
                </a:cxnLst>
                <a:rect l="0" t="0" r="r" b="b"/>
                <a:pathLst>
                  <a:path w="698" h="231">
                    <a:moveTo>
                      <a:pt x="0" y="16"/>
                    </a:moveTo>
                    <a:lnTo>
                      <a:pt x="7" y="0"/>
                    </a:lnTo>
                    <a:lnTo>
                      <a:pt x="698" y="212"/>
                    </a:lnTo>
                    <a:lnTo>
                      <a:pt x="693" y="231"/>
                    </a:lnTo>
                    <a:lnTo>
                      <a:pt x="0" y="1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5" name="Freeform 154"/>
              <p:cNvSpPr>
                <a:spLocks/>
              </p:cNvSpPr>
              <p:nvPr/>
            </p:nvSpPr>
            <p:spPr bwMode="auto">
              <a:xfrm>
                <a:off x="2999" y="1230"/>
                <a:ext cx="698" cy="231"/>
              </a:xfrm>
              <a:custGeom>
                <a:avLst/>
                <a:gdLst>
                  <a:gd name="T0" fmla="*/ 0 w 698"/>
                  <a:gd name="T1" fmla="*/ 19 h 231"/>
                  <a:gd name="T2" fmla="*/ 5 w 698"/>
                  <a:gd name="T3" fmla="*/ 0 h 231"/>
                  <a:gd name="T4" fmla="*/ 698 w 698"/>
                  <a:gd name="T5" fmla="*/ 213 h 231"/>
                  <a:gd name="T6" fmla="*/ 693 w 698"/>
                  <a:gd name="T7" fmla="*/ 231 h 231"/>
                  <a:gd name="T8" fmla="*/ 0 w 698"/>
                  <a:gd name="T9" fmla="*/ 19 h 231"/>
                </a:gdLst>
                <a:ahLst/>
                <a:cxnLst>
                  <a:cxn ang="0">
                    <a:pos x="T0" y="T1"/>
                  </a:cxn>
                  <a:cxn ang="0">
                    <a:pos x="T2" y="T3"/>
                  </a:cxn>
                  <a:cxn ang="0">
                    <a:pos x="T4" y="T5"/>
                  </a:cxn>
                  <a:cxn ang="0">
                    <a:pos x="T6" y="T7"/>
                  </a:cxn>
                  <a:cxn ang="0">
                    <a:pos x="T8" y="T9"/>
                  </a:cxn>
                </a:cxnLst>
                <a:rect l="0" t="0" r="r" b="b"/>
                <a:pathLst>
                  <a:path w="698" h="231">
                    <a:moveTo>
                      <a:pt x="0" y="19"/>
                    </a:moveTo>
                    <a:lnTo>
                      <a:pt x="5" y="0"/>
                    </a:lnTo>
                    <a:lnTo>
                      <a:pt x="698" y="213"/>
                    </a:lnTo>
                    <a:lnTo>
                      <a:pt x="693" y="231"/>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6" name="Freeform 155"/>
              <p:cNvSpPr>
                <a:spLocks/>
              </p:cNvSpPr>
              <p:nvPr/>
            </p:nvSpPr>
            <p:spPr bwMode="auto">
              <a:xfrm>
                <a:off x="3014" y="1185"/>
                <a:ext cx="697" cy="232"/>
              </a:xfrm>
              <a:custGeom>
                <a:avLst/>
                <a:gdLst>
                  <a:gd name="T0" fmla="*/ 0 w 697"/>
                  <a:gd name="T1" fmla="*/ 19 h 232"/>
                  <a:gd name="T2" fmla="*/ 4 w 697"/>
                  <a:gd name="T3" fmla="*/ 0 h 232"/>
                  <a:gd name="T4" fmla="*/ 697 w 697"/>
                  <a:gd name="T5" fmla="*/ 213 h 232"/>
                  <a:gd name="T6" fmla="*/ 692 w 697"/>
                  <a:gd name="T7" fmla="*/ 232 h 232"/>
                  <a:gd name="T8" fmla="*/ 0 w 697"/>
                  <a:gd name="T9" fmla="*/ 19 h 232"/>
                </a:gdLst>
                <a:ahLst/>
                <a:cxnLst>
                  <a:cxn ang="0">
                    <a:pos x="T0" y="T1"/>
                  </a:cxn>
                  <a:cxn ang="0">
                    <a:pos x="T2" y="T3"/>
                  </a:cxn>
                  <a:cxn ang="0">
                    <a:pos x="T4" y="T5"/>
                  </a:cxn>
                  <a:cxn ang="0">
                    <a:pos x="T6" y="T7"/>
                  </a:cxn>
                  <a:cxn ang="0">
                    <a:pos x="T8" y="T9"/>
                  </a:cxn>
                </a:cxnLst>
                <a:rect l="0" t="0" r="r" b="b"/>
                <a:pathLst>
                  <a:path w="697" h="232">
                    <a:moveTo>
                      <a:pt x="0" y="19"/>
                    </a:moveTo>
                    <a:lnTo>
                      <a:pt x="4" y="0"/>
                    </a:lnTo>
                    <a:lnTo>
                      <a:pt x="697" y="213"/>
                    </a:lnTo>
                    <a:lnTo>
                      <a:pt x="692" y="232"/>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7" name="Freeform 156"/>
              <p:cNvSpPr>
                <a:spLocks/>
              </p:cNvSpPr>
              <p:nvPr/>
            </p:nvSpPr>
            <p:spPr bwMode="auto">
              <a:xfrm>
                <a:off x="3217" y="2303"/>
                <a:ext cx="196" cy="78"/>
              </a:xfrm>
              <a:custGeom>
                <a:avLst/>
                <a:gdLst>
                  <a:gd name="T0" fmla="*/ 0 w 196"/>
                  <a:gd name="T1" fmla="*/ 19 h 78"/>
                  <a:gd name="T2" fmla="*/ 5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5"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8" name="Freeform 157"/>
              <p:cNvSpPr>
                <a:spLocks/>
              </p:cNvSpPr>
              <p:nvPr/>
            </p:nvSpPr>
            <p:spPr bwMode="auto">
              <a:xfrm>
                <a:off x="3231" y="2258"/>
                <a:ext cx="196" cy="78"/>
              </a:xfrm>
              <a:custGeom>
                <a:avLst/>
                <a:gdLst>
                  <a:gd name="T0" fmla="*/ 0 w 196"/>
                  <a:gd name="T1" fmla="*/ 19 h 78"/>
                  <a:gd name="T2" fmla="*/ 5 w 196"/>
                  <a:gd name="T3" fmla="*/ 0 h 78"/>
                  <a:gd name="T4" fmla="*/ 196 w 196"/>
                  <a:gd name="T5" fmla="*/ 59 h 78"/>
                  <a:gd name="T6" fmla="*/ 192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5" y="0"/>
                    </a:lnTo>
                    <a:lnTo>
                      <a:pt x="196" y="59"/>
                    </a:lnTo>
                    <a:lnTo>
                      <a:pt x="192"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9" name="Freeform 158"/>
              <p:cNvSpPr>
                <a:spLocks/>
              </p:cNvSpPr>
              <p:nvPr/>
            </p:nvSpPr>
            <p:spPr bwMode="auto">
              <a:xfrm>
                <a:off x="3255" y="2180"/>
                <a:ext cx="196" cy="78"/>
              </a:xfrm>
              <a:custGeom>
                <a:avLst/>
                <a:gdLst>
                  <a:gd name="T0" fmla="*/ 0 w 196"/>
                  <a:gd name="T1" fmla="*/ 19 h 78"/>
                  <a:gd name="T2" fmla="*/ 4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4"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0" name="Freeform 159"/>
              <p:cNvSpPr>
                <a:spLocks/>
              </p:cNvSpPr>
              <p:nvPr/>
            </p:nvSpPr>
            <p:spPr bwMode="auto">
              <a:xfrm>
                <a:off x="3269" y="2135"/>
                <a:ext cx="196" cy="78"/>
              </a:xfrm>
              <a:custGeom>
                <a:avLst/>
                <a:gdLst>
                  <a:gd name="T0" fmla="*/ 0 w 196"/>
                  <a:gd name="T1" fmla="*/ 19 h 78"/>
                  <a:gd name="T2" fmla="*/ 5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5"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1" name="Freeform 160"/>
              <p:cNvSpPr>
                <a:spLocks/>
              </p:cNvSpPr>
              <p:nvPr/>
            </p:nvSpPr>
            <p:spPr bwMode="auto">
              <a:xfrm>
                <a:off x="3293" y="2055"/>
                <a:ext cx="196" cy="78"/>
              </a:xfrm>
              <a:custGeom>
                <a:avLst/>
                <a:gdLst>
                  <a:gd name="T0" fmla="*/ 0 w 196"/>
                  <a:gd name="T1" fmla="*/ 19 h 78"/>
                  <a:gd name="T2" fmla="*/ 4 w 196"/>
                  <a:gd name="T3" fmla="*/ 0 h 78"/>
                  <a:gd name="T4" fmla="*/ 196 w 196"/>
                  <a:gd name="T5" fmla="*/ 61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4" y="0"/>
                    </a:lnTo>
                    <a:lnTo>
                      <a:pt x="196" y="61"/>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2" name="Freeform 161"/>
              <p:cNvSpPr>
                <a:spLocks/>
              </p:cNvSpPr>
              <p:nvPr/>
            </p:nvSpPr>
            <p:spPr bwMode="auto">
              <a:xfrm>
                <a:off x="3307" y="2010"/>
                <a:ext cx="196" cy="78"/>
              </a:xfrm>
              <a:custGeom>
                <a:avLst/>
                <a:gdLst>
                  <a:gd name="T0" fmla="*/ 0 w 196"/>
                  <a:gd name="T1" fmla="*/ 19 h 78"/>
                  <a:gd name="T2" fmla="*/ 4 w 196"/>
                  <a:gd name="T3" fmla="*/ 0 h 78"/>
                  <a:gd name="T4" fmla="*/ 196 w 196"/>
                  <a:gd name="T5" fmla="*/ 59 h 78"/>
                  <a:gd name="T6" fmla="*/ 191 w 196"/>
                  <a:gd name="T7" fmla="*/ 78 h 78"/>
                  <a:gd name="T8" fmla="*/ 0 w 196"/>
                  <a:gd name="T9" fmla="*/ 19 h 78"/>
                </a:gdLst>
                <a:ahLst/>
                <a:cxnLst>
                  <a:cxn ang="0">
                    <a:pos x="T0" y="T1"/>
                  </a:cxn>
                  <a:cxn ang="0">
                    <a:pos x="T2" y="T3"/>
                  </a:cxn>
                  <a:cxn ang="0">
                    <a:pos x="T4" y="T5"/>
                  </a:cxn>
                  <a:cxn ang="0">
                    <a:pos x="T6" y="T7"/>
                  </a:cxn>
                  <a:cxn ang="0">
                    <a:pos x="T8" y="T9"/>
                  </a:cxn>
                </a:cxnLst>
                <a:rect l="0" t="0" r="r" b="b"/>
                <a:pathLst>
                  <a:path w="196" h="78">
                    <a:moveTo>
                      <a:pt x="0" y="19"/>
                    </a:moveTo>
                    <a:lnTo>
                      <a:pt x="4" y="0"/>
                    </a:lnTo>
                    <a:lnTo>
                      <a:pt x="196" y="59"/>
                    </a:lnTo>
                    <a:lnTo>
                      <a:pt x="191" y="78"/>
                    </a:lnTo>
                    <a:lnTo>
                      <a:pt x="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3" name="Freeform 162"/>
              <p:cNvSpPr>
                <a:spLocks/>
              </p:cNvSpPr>
              <p:nvPr/>
            </p:nvSpPr>
            <p:spPr bwMode="auto">
              <a:xfrm>
                <a:off x="3129" y="2237"/>
                <a:ext cx="60" cy="59"/>
              </a:xfrm>
              <a:custGeom>
                <a:avLst/>
                <a:gdLst>
                  <a:gd name="T0" fmla="*/ 23 w 25"/>
                  <a:gd name="T1" fmla="*/ 16 h 25"/>
                  <a:gd name="T2" fmla="*/ 16 w 25"/>
                  <a:gd name="T3" fmla="*/ 2 h 25"/>
                  <a:gd name="T4" fmla="*/ 2 w 25"/>
                  <a:gd name="T5" fmla="*/ 10 h 25"/>
                  <a:gd name="T6" fmla="*/ 9 w 25"/>
                  <a:gd name="T7" fmla="*/ 24 h 25"/>
                  <a:gd name="T8" fmla="*/ 23 w 25"/>
                  <a:gd name="T9" fmla="*/ 16 h 25"/>
                </a:gdLst>
                <a:ahLst/>
                <a:cxnLst>
                  <a:cxn ang="0">
                    <a:pos x="T0" y="T1"/>
                  </a:cxn>
                  <a:cxn ang="0">
                    <a:pos x="T2" y="T3"/>
                  </a:cxn>
                  <a:cxn ang="0">
                    <a:pos x="T4" y="T5"/>
                  </a:cxn>
                  <a:cxn ang="0">
                    <a:pos x="T6" y="T7"/>
                  </a:cxn>
                  <a:cxn ang="0">
                    <a:pos x="T8" y="T9"/>
                  </a:cxn>
                </a:cxnLst>
                <a:rect l="0" t="0" r="r" b="b"/>
                <a:pathLst>
                  <a:path w="25" h="25">
                    <a:moveTo>
                      <a:pt x="23" y="16"/>
                    </a:moveTo>
                    <a:cubicBezTo>
                      <a:pt x="25" y="10"/>
                      <a:pt x="22" y="4"/>
                      <a:pt x="16" y="2"/>
                    </a:cubicBezTo>
                    <a:cubicBezTo>
                      <a:pt x="10" y="0"/>
                      <a:pt x="4" y="4"/>
                      <a:pt x="2" y="10"/>
                    </a:cubicBezTo>
                    <a:cubicBezTo>
                      <a:pt x="0" y="16"/>
                      <a:pt x="3" y="22"/>
                      <a:pt x="9" y="24"/>
                    </a:cubicBezTo>
                    <a:cubicBezTo>
                      <a:pt x="15" y="25"/>
                      <a:pt x="22" y="22"/>
                      <a:pt x="23" y="16"/>
                    </a:cubicBez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4" name="Freeform 163"/>
              <p:cNvSpPr>
                <a:spLocks/>
              </p:cNvSpPr>
              <p:nvPr/>
            </p:nvSpPr>
            <p:spPr bwMode="auto">
              <a:xfrm>
                <a:off x="3165" y="2119"/>
                <a:ext cx="59" cy="59"/>
              </a:xfrm>
              <a:custGeom>
                <a:avLst/>
                <a:gdLst>
                  <a:gd name="T0" fmla="*/ 23 w 25"/>
                  <a:gd name="T1" fmla="*/ 16 h 25"/>
                  <a:gd name="T2" fmla="*/ 16 w 25"/>
                  <a:gd name="T3" fmla="*/ 1 h 25"/>
                  <a:gd name="T4" fmla="*/ 2 w 25"/>
                  <a:gd name="T5" fmla="*/ 9 h 25"/>
                  <a:gd name="T6" fmla="*/ 9 w 25"/>
                  <a:gd name="T7" fmla="*/ 23 h 25"/>
                  <a:gd name="T8" fmla="*/ 23 w 25"/>
                  <a:gd name="T9" fmla="*/ 16 h 25"/>
                </a:gdLst>
                <a:ahLst/>
                <a:cxnLst>
                  <a:cxn ang="0">
                    <a:pos x="T0" y="T1"/>
                  </a:cxn>
                  <a:cxn ang="0">
                    <a:pos x="T2" y="T3"/>
                  </a:cxn>
                  <a:cxn ang="0">
                    <a:pos x="T4" y="T5"/>
                  </a:cxn>
                  <a:cxn ang="0">
                    <a:pos x="T6" y="T7"/>
                  </a:cxn>
                  <a:cxn ang="0">
                    <a:pos x="T8" y="T9"/>
                  </a:cxn>
                </a:cxnLst>
                <a:rect l="0" t="0" r="r" b="b"/>
                <a:pathLst>
                  <a:path w="25" h="25">
                    <a:moveTo>
                      <a:pt x="23" y="16"/>
                    </a:moveTo>
                    <a:cubicBezTo>
                      <a:pt x="25" y="10"/>
                      <a:pt x="22" y="3"/>
                      <a:pt x="16" y="1"/>
                    </a:cubicBezTo>
                    <a:cubicBezTo>
                      <a:pt x="10" y="0"/>
                      <a:pt x="3" y="3"/>
                      <a:pt x="2" y="9"/>
                    </a:cubicBezTo>
                    <a:cubicBezTo>
                      <a:pt x="0" y="15"/>
                      <a:pt x="3" y="21"/>
                      <a:pt x="9" y="23"/>
                    </a:cubicBezTo>
                    <a:cubicBezTo>
                      <a:pt x="15" y="25"/>
                      <a:pt x="22" y="22"/>
                      <a:pt x="23" y="16"/>
                    </a:cubicBez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5" name="Freeform 164"/>
              <p:cNvSpPr>
                <a:spLocks/>
              </p:cNvSpPr>
              <p:nvPr/>
            </p:nvSpPr>
            <p:spPr bwMode="auto">
              <a:xfrm>
                <a:off x="3200" y="1996"/>
                <a:ext cx="59" cy="61"/>
              </a:xfrm>
              <a:custGeom>
                <a:avLst/>
                <a:gdLst>
                  <a:gd name="T0" fmla="*/ 24 w 25"/>
                  <a:gd name="T1" fmla="*/ 16 h 26"/>
                  <a:gd name="T2" fmla="*/ 16 w 25"/>
                  <a:gd name="T3" fmla="*/ 2 h 26"/>
                  <a:gd name="T4" fmla="*/ 2 w 25"/>
                  <a:gd name="T5" fmla="*/ 10 h 26"/>
                  <a:gd name="T6" fmla="*/ 10 w 25"/>
                  <a:gd name="T7" fmla="*/ 24 h 26"/>
                  <a:gd name="T8" fmla="*/ 24 w 25"/>
                  <a:gd name="T9" fmla="*/ 16 h 26"/>
                </a:gdLst>
                <a:ahLst/>
                <a:cxnLst>
                  <a:cxn ang="0">
                    <a:pos x="T0" y="T1"/>
                  </a:cxn>
                  <a:cxn ang="0">
                    <a:pos x="T2" y="T3"/>
                  </a:cxn>
                  <a:cxn ang="0">
                    <a:pos x="T4" y="T5"/>
                  </a:cxn>
                  <a:cxn ang="0">
                    <a:pos x="T6" y="T7"/>
                  </a:cxn>
                  <a:cxn ang="0">
                    <a:pos x="T8" y="T9"/>
                  </a:cxn>
                </a:cxnLst>
                <a:rect l="0" t="0" r="r" b="b"/>
                <a:pathLst>
                  <a:path w="25" h="26">
                    <a:moveTo>
                      <a:pt x="24" y="16"/>
                    </a:moveTo>
                    <a:cubicBezTo>
                      <a:pt x="25" y="10"/>
                      <a:pt x="22" y="4"/>
                      <a:pt x="16" y="2"/>
                    </a:cubicBezTo>
                    <a:cubicBezTo>
                      <a:pt x="10" y="0"/>
                      <a:pt x="4" y="4"/>
                      <a:pt x="2" y="10"/>
                    </a:cubicBezTo>
                    <a:cubicBezTo>
                      <a:pt x="0" y="16"/>
                      <a:pt x="4" y="22"/>
                      <a:pt x="10" y="24"/>
                    </a:cubicBezTo>
                    <a:cubicBezTo>
                      <a:pt x="16" y="26"/>
                      <a:pt x="22" y="22"/>
                      <a:pt x="24" y="16"/>
                    </a:cubicBez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6" name="Freeform 165"/>
              <p:cNvSpPr>
                <a:spLocks/>
              </p:cNvSpPr>
              <p:nvPr/>
            </p:nvSpPr>
            <p:spPr bwMode="auto">
              <a:xfrm>
                <a:off x="2423" y="1135"/>
                <a:ext cx="1073" cy="1376"/>
              </a:xfrm>
              <a:custGeom>
                <a:avLst/>
                <a:gdLst>
                  <a:gd name="T0" fmla="*/ 172 w 1073"/>
                  <a:gd name="T1" fmla="*/ 1376 h 1376"/>
                  <a:gd name="T2" fmla="*/ 1073 w 1073"/>
                  <a:gd name="T3" fmla="*/ 1251 h 1376"/>
                  <a:gd name="T4" fmla="*/ 900 w 1073"/>
                  <a:gd name="T5" fmla="*/ 0 h 1376"/>
                  <a:gd name="T6" fmla="*/ 0 w 1073"/>
                  <a:gd name="T7" fmla="*/ 123 h 1376"/>
                  <a:gd name="T8" fmla="*/ 172 w 1073"/>
                  <a:gd name="T9" fmla="*/ 1376 h 1376"/>
                </a:gdLst>
                <a:ahLst/>
                <a:cxnLst>
                  <a:cxn ang="0">
                    <a:pos x="T0" y="T1"/>
                  </a:cxn>
                  <a:cxn ang="0">
                    <a:pos x="T2" y="T3"/>
                  </a:cxn>
                  <a:cxn ang="0">
                    <a:pos x="T4" y="T5"/>
                  </a:cxn>
                  <a:cxn ang="0">
                    <a:pos x="T6" y="T7"/>
                  </a:cxn>
                  <a:cxn ang="0">
                    <a:pos x="T8" y="T9"/>
                  </a:cxn>
                </a:cxnLst>
                <a:rect l="0" t="0" r="r" b="b"/>
                <a:pathLst>
                  <a:path w="1073" h="1376">
                    <a:moveTo>
                      <a:pt x="172" y="1376"/>
                    </a:moveTo>
                    <a:lnTo>
                      <a:pt x="1073" y="1251"/>
                    </a:lnTo>
                    <a:lnTo>
                      <a:pt x="900" y="0"/>
                    </a:lnTo>
                    <a:lnTo>
                      <a:pt x="0" y="123"/>
                    </a:lnTo>
                    <a:lnTo>
                      <a:pt x="172" y="1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7" name="Freeform 166"/>
              <p:cNvSpPr>
                <a:spLocks/>
              </p:cNvSpPr>
              <p:nvPr/>
            </p:nvSpPr>
            <p:spPr bwMode="auto">
              <a:xfrm>
                <a:off x="3243" y="1984"/>
                <a:ext cx="92" cy="293"/>
              </a:xfrm>
              <a:custGeom>
                <a:avLst/>
                <a:gdLst>
                  <a:gd name="T0" fmla="*/ 0 w 92"/>
                  <a:gd name="T1" fmla="*/ 7 h 293"/>
                  <a:gd name="T2" fmla="*/ 54 w 92"/>
                  <a:gd name="T3" fmla="*/ 0 h 293"/>
                  <a:gd name="T4" fmla="*/ 92 w 92"/>
                  <a:gd name="T5" fmla="*/ 286 h 293"/>
                  <a:gd name="T6" fmla="*/ 40 w 92"/>
                  <a:gd name="T7" fmla="*/ 293 h 293"/>
                  <a:gd name="T8" fmla="*/ 0 w 92"/>
                  <a:gd name="T9" fmla="*/ 7 h 293"/>
                </a:gdLst>
                <a:ahLst/>
                <a:cxnLst>
                  <a:cxn ang="0">
                    <a:pos x="T0" y="T1"/>
                  </a:cxn>
                  <a:cxn ang="0">
                    <a:pos x="T2" y="T3"/>
                  </a:cxn>
                  <a:cxn ang="0">
                    <a:pos x="T4" y="T5"/>
                  </a:cxn>
                  <a:cxn ang="0">
                    <a:pos x="T6" y="T7"/>
                  </a:cxn>
                  <a:cxn ang="0">
                    <a:pos x="T8" y="T9"/>
                  </a:cxn>
                </a:cxnLst>
                <a:rect l="0" t="0" r="r" b="b"/>
                <a:pathLst>
                  <a:path w="92" h="293">
                    <a:moveTo>
                      <a:pt x="0" y="7"/>
                    </a:moveTo>
                    <a:lnTo>
                      <a:pt x="54" y="0"/>
                    </a:lnTo>
                    <a:lnTo>
                      <a:pt x="92" y="286"/>
                    </a:lnTo>
                    <a:lnTo>
                      <a:pt x="40" y="293"/>
                    </a:lnTo>
                    <a:lnTo>
                      <a:pt x="0" y="7"/>
                    </a:ln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8" name="Freeform 167"/>
              <p:cNvSpPr>
                <a:spLocks/>
              </p:cNvSpPr>
              <p:nvPr/>
            </p:nvSpPr>
            <p:spPr bwMode="auto">
              <a:xfrm>
                <a:off x="3113" y="2000"/>
                <a:ext cx="85" cy="232"/>
              </a:xfrm>
              <a:custGeom>
                <a:avLst/>
                <a:gdLst>
                  <a:gd name="T0" fmla="*/ 0 w 85"/>
                  <a:gd name="T1" fmla="*/ 8 h 232"/>
                  <a:gd name="T2" fmla="*/ 54 w 85"/>
                  <a:gd name="T3" fmla="*/ 0 h 232"/>
                  <a:gd name="T4" fmla="*/ 85 w 85"/>
                  <a:gd name="T5" fmla="*/ 225 h 232"/>
                  <a:gd name="T6" fmla="*/ 31 w 85"/>
                  <a:gd name="T7" fmla="*/ 232 h 232"/>
                  <a:gd name="T8" fmla="*/ 0 w 85"/>
                  <a:gd name="T9" fmla="*/ 8 h 232"/>
                </a:gdLst>
                <a:ahLst/>
                <a:cxnLst>
                  <a:cxn ang="0">
                    <a:pos x="T0" y="T1"/>
                  </a:cxn>
                  <a:cxn ang="0">
                    <a:pos x="T2" y="T3"/>
                  </a:cxn>
                  <a:cxn ang="0">
                    <a:pos x="T4" y="T5"/>
                  </a:cxn>
                  <a:cxn ang="0">
                    <a:pos x="T6" y="T7"/>
                  </a:cxn>
                  <a:cxn ang="0">
                    <a:pos x="T8" y="T9"/>
                  </a:cxn>
                </a:cxnLst>
                <a:rect l="0" t="0" r="r" b="b"/>
                <a:pathLst>
                  <a:path w="85" h="232">
                    <a:moveTo>
                      <a:pt x="0" y="8"/>
                    </a:moveTo>
                    <a:lnTo>
                      <a:pt x="54" y="0"/>
                    </a:lnTo>
                    <a:lnTo>
                      <a:pt x="85" y="225"/>
                    </a:lnTo>
                    <a:lnTo>
                      <a:pt x="31" y="232"/>
                    </a:lnTo>
                    <a:lnTo>
                      <a:pt x="0" y="8"/>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9" name="Freeform 168"/>
              <p:cNvSpPr>
                <a:spLocks/>
              </p:cNvSpPr>
              <p:nvPr/>
            </p:nvSpPr>
            <p:spPr bwMode="auto">
              <a:xfrm>
                <a:off x="2962" y="2022"/>
                <a:ext cx="92" cy="276"/>
              </a:xfrm>
              <a:custGeom>
                <a:avLst/>
                <a:gdLst>
                  <a:gd name="T0" fmla="*/ 0 w 92"/>
                  <a:gd name="T1" fmla="*/ 7 h 276"/>
                  <a:gd name="T2" fmla="*/ 54 w 92"/>
                  <a:gd name="T3" fmla="*/ 0 h 276"/>
                  <a:gd name="T4" fmla="*/ 92 w 92"/>
                  <a:gd name="T5" fmla="*/ 269 h 276"/>
                  <a:gd name="T6" fmla="*/ 37 w 92"/>
                  <a:gd name="T7" fmla="*/ 276 h 276"/>
                  <a:gd name="T8" fmla="*/ 0 w 92"/>
                  <a:gd name="T9" fmla="*/ 7 h 276"/>
                </a:gdLst>
                <a:ahLst/>
                <a:cxnLst>
                  <a:cxn ang="0">
                    <a:pos x="T0" y="T1"/>
                  </a:cxn>
                  <a:cxn ang="0">
                    <a:pos x="T2" y="T3"/>
                  </a:cxn>
                  <a:cxn ang="0">
                    <a:pos x="T4" y="T5"/>
                  </a:cxn>
                  <a:cxn ang="0">
                    <a:pos x="T6" y="T7"/>
                  </a:cxn>
                  <a:cxn ang="0">
                    <a:pos x="T8" y="T9"/>
                  </a:cxn>
                </a:cxnLst>
                <a:rect l="0" t="0" r="r" b="b"/>
                <a:pathLst>
                  <a:path w="92" h="276">
                    <a:moveTo>
                      <a:pt x="0" y="7"/>
                    </a:moveTo>
                    <a:lnTo>
                      <a:pt x="54" y="0"/>
                    </a:lnTo>
                    <a:lnTo>
                      <a:pt x="92" y="269"/>
                    </a:lnTo>
                    <a:lnTo>
                      <a:pt x="37" y="276"/>
                    </a:lnTo>
                    <a:lnTo>
                      <a:pt x="0" y="7"/>
                    </a:lnTo>
                    <a:close/>
                  </a:path>
                </a:pathLst>
              </a:custGeom>
              <a:solidFill>
                <a:srgbClr val="74B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0" name="Freeform 169"/>
              <p:cNvSpPr>
                <a:spLocks/>
              </p:cNvSpPr>
              <p:nvPr/>
            </p:nvSpPr>
            <p:spPr bwMode="auto">
              <a:xfrm>
                <a:off x="2600" y="1878"/>
                <a:ext cx="719" cy="120"/>
              </a:xfrm>
              <a:custGeom>
                <a:avLst/>
                <a:gdLst>
                  <a:gd name="T0" fmla="*/ 719 w 719"/>
                  <a:gd name="T1" fmla="*/ 21 h 120"/>
                  <a:gd name="T2" fmla="*/ 716 w 719"/>
                  <a:gd name="T3" fmla="*/ 0 h 120"/>
                  <a:gd name="T4" fmla="*/ 0 w 719"/>
                  <a:gd name="T5" fmla="*/ 99 h 120"/>
                  <a:gd name="T6" fmla="*/ 2 w 719"/>
                  <a:gd name="T7" fmla="*/ 120 h 120"/>
                  <a:gd name="T8" fmla="*/ 719 w 719"/>
                  <a:gd name="T9" fmla="*/ 21 h 120"/>
                </a:gdLst>
                <a:ahLst/>
                <a:cxnLst>
                  <a:cxn ang="0">
                    <a:pos x="T0" y="T1"/>
                  </a:cxn>
                  <a:cxn ang="0">
                    <a:pos x="T2" y="T3"/>
                  </a:cxn>
                  <a:cxn ang="0">
                    <a:pos x="T4" y="T5"/>
                  </a:cxn>
                  <a:cxn ang="0">
                    <a:pos x="T6" y="T7"/>
                  </a:cxn>
                  <a:cxn ang="0">
                    <a:pos x="T8" y="T9"/>
                  </a:cxn>
                </a:cxnLst>
                <a:rect l="0" t="0" r="r" b="b"/>
                <a:pathLst>
                  <a:path w="719" h="120">
                    <a:moveTo>
                      <a:pt x="719" y="21"/>
                    </a:moveTo>
                    <a:lnTo>
                      <a:pt x="716" y="0"/>
                    </a:lnTo>
                    <a:lnTo>
                      <a:pt x="0" y="99"/>
                    </a:lnTo>
                    <a:lnTo>
                      <a:pt x="2" y="120"/>
                    </a:lnTo>
                    <a:lnTo>
                      <a:pt x="719"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1" name="Freeform 170"/>
              <p:cNvSpPr>
                <a:spLocks/>
              </p:cNvSpPr>
              <p:nvPr/>
            </p:nvSpPr>
            <p:spPr bwMode="auto">
              <a:xfrm>
                <a:off x="2593" y="1833"/>
                <a:ext cx="721" cy="118"/>
              </a:xfrm>
              <a:custGeom>
                <a:avLst/>
                <a:gdLst>
                  <a:gd name="T0" fmla="*/ 721 w 721"/>
                  <a:gd name="T1" fmla="*/ 19 h 118"/>
                  <a:gd name="T2" fmla="*/ 718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8"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2" name="Freeform 171"/>
              <p:cNvSpPr>
                <a:spLocks/>
              </p:cNvSpPr>
              <p:nvPr/>
            </p:nvSpPr>
            <p:spPr bwMode="auto">
              <a:xfrm>
                <a:off x="2586" y="1788"/>
                <a:ext cx="721" cy="118"/>
              </a:xfrm>
              <a:custGeom>
                <a:avLst/>
                <a:gdLst>
                  <a:gd name="T0" fmla="*/ 721 w 721"/>
                  <a:gd name="T1" fmla="*/ 19 h 118"/>
                  <a:gd name="T2" fmla="*/ 718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8"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3" name="Freeform 172"/>
              <p:cNvSpPr>
                <a:spLocks/>
              </p:cNvSpPr>
              <p:nvPr/>
            </p:nvSpPr>
            <p:spPr bwMode="auto">
              <a:xfrm>
                <a:off x="2581" y="1740"/>
                <a:ext cx="719" cy="121"/>
              </a:xfrm>
              <a:custGeom>
                <a:avLst/>
                <a:gdLst>
                  <a:gd name="T0" fmla="*/ 719 w 719"/>
                  <a:gd name="T1" fmla="*/ 22 h 121"/>
                  <a:gd name="T2" fmla="*/ 716 w 719"/>
                  <a:gd name="T3" fmla="*/ 0 h 121"/>
                  <a:gd name="T4" fmla="*/ 0 w 719"/>
                  <a:gd name="T5" fmla="*/ 100 h 121"/>
                  <a:gd name="T6" fmla="*/ 2 w 719"/>
                  <a:gd name="T7" fmla="*/ 121 h 121"/>
                  <a:gd name="T8" fmla="*/ 719 w 719"/>
                  <a:gd name="T9" fmla="*/ 22 h 121"/>
                </a:gdLst>
                <a:ahLst/>
                <a:cxnLst>
                  <a:cxn ang="0">
                    <a:pos x="T0" y="T1"/>
                  </a:cxn>
                  <a:cxn ang="0">
                    <a:pos x="T2" y="T3"/>
                  </a:cxn>
                  <a:cxn ang="0">
                    <a:pos x="T4" y="T5"/>
                  </a:cxn>
                  <a:cxn ang="0">
                    <a:pos x="T6" y="T7"/>
                  </a:cxn>
                  <a:cxn ang="0">
                    <a:pos x="T8" y="T9"/>
                  </a:cxn>
                </a:cxnLst>
                <a:rect l="0" t="0" r="r" b="b"/>
                <a:pathLst>
                  <a:path w="719" h="121">
                    <a:moveTo>
                      <a:pt x="719" y="22"/>
                    </a:moveTo>
                    <a:lnTo>
                      <a:pt x="716" y="0"/>
                    </a:lnTo>
                    <a:lnTo>
                      <a:pt x="0" y="100"/>
                    </a:lnTo>
                    <a:lnTo>
                      <a:pt x="2" y="121"/>
                    </a:lnTo>
                    <a:lnTo>
                      <a:pt x="719" y="2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4" name="Freeform 173"/>
              <p:cNvSpPr>
                <a:spLocks/>
              </p:cNvSpPr>
              <p:nvPr/>
            </p:nvSpPr>
            <p:spPr bwMode="auto">
              <a:xfrm>
                <a:off x="2574" y="1695"/>
                <a:ext cx="721" cy="119"/>
              </a:xfrm>
              <a:custGeom>
                <a:avLst/>
                <a:gdLst>
                  <a:gd name="T0" fmla="*/ 721 w 721"/>
                  <a:gd name="T1" fmla="*/ 19 h 119"/>
                  <a:gd name="T2" fmla="*/ 719 w 721"/>
                  <a:gd name="T3" fmla="*/ 0 h 119"/>
                  <a:gd name="T4" fmla="*/ 0 w 721"/>
                  <a:gd name="T5" fmla="*/ 100 h 119"/>
                  <a:gd name="T6" fmla="*/ 2 w 721"/>
                  <a:gd name="T7" fmla="*/ 119 h 119"/>
                  <a:gd name="T8" fmla="*/ 721 w 721"/>
                  <a:gd name="T9" fmla="*/ 19 h 119"/>
                </a:gdLst>
                <a:ahLst/>
                <a:cxnLst>
                  <a:cxn ang="0">
                    <a:pos x="T0" y="T1"/>
                  </a:cxn>
                  <a:cxn ang="0">
                    <a:pos x="T2" y="T3"/>
                  </a:cxn>
                  <a:cxn ang="0">
                    <a:pos x="T4" y="T5"/>
                  </a:cxn>
                  <a:cxn ang="0">
                    <a:pos x="T6" y="T7"/>
                  </a:cxn>
                  <a:cxn ang="0">
                    <a:pos x="T8" y="T9"/>
                  </a:cxn>
                </a:cxnLst>
                <a:rect l="0" t="0" r="r" b="b"/>
                <a:pathLst>
                  <a:path w="721" h="119">
                    <a:moveTo>
                      <a:pt x="721" y="19"/>
                    </a:moveTo>
                    <a:lnTo>
                      <a:pt x="719" y="0"/>
                    </a:lnTo>
                    <a:lnTo>
                      <a:pt x="0" y="100"/>
                    </a:lnTo>
                    <a:lnTo>
                      <a:pt x="2" y="119"/>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5" name="Freeform 174"/>
              <p:cNvSpPr>
                <a:spLocks/>
              </p:cNvSpPr>
              <p:nvPr/>
            </p:nvSpPr>
            <p:spPr bwMode="auto">
              <a:xfrm>
                <a:off x="2567" y="1648"/>
                <a:ext cx="721" cy="118"/>
              </a:xfrm>
              <a:custGeom>
                <a:avLst/>
                <a:gdLst>
                  <a:gd name="T0" fmla="*/ 721 w 721"/>
                  <a:gd name="T1" fmla="*/ 19 h 118"/>
                  <a:gd name="T2" fmla="*/ 718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8"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6" name="Freeform 175"/>
              <p:cNvSpPr>
                <a:spLocks/>
              </p:cNvSpPr>
              <p:nvPr/>
            </p:nvSpPr>
            <p:spPr bwMode="auto">
              <a:xfrm>
                <a:off x="2562" y="1606"/>
                <a:ext cx="719" cy="118"/>
              </a:xfrm>
              <a:custGeom>
                <a:avLst/>
                <a:gdLst>
                  <a:gd name="T0" fmla="*/ 719 w 719"/>
                  <a:gd name="T1" fmla="*/ 19 h 118"/>
                  <a:gd name="T2" fmla="*/ 716 w 719"/>
                  <a:gd name="T3" fmla="*/ 0 h 118"/>
                  <a:gd name="T4" fmla="*/ 0 w 719"/>
                  <a:gd name="T5" fmla="*/ 99 h 118"/>
                  <a:gd name="T6" fmla="*/ 2 w 719"/>
                  <a:gd name="T7" fmla="*/ 118 h 118"/>
                  <a:gd name="T8" fmla="*/ 719 w 719"/>
                  <a:gd name="T9" fmla="*/ 19 h 118"/>
                </a:gdLst>
                <a:ahLst/>
                <a:cxnLst>
                  <a:cxn ang="0">
                    <a:pos x="T0" y="T1"/>
                  </a:cxn>
                  <a:cxn ang="0">
                    <a:pos x="T2" y="T3"/>
                  </a:cxn>
                  <a:cxn ang="0">
                    <a:pos x="T4" y="T5"/>
                  </a:cxn>
                  <a:cxn ang="0">
                    <a:pos x="T6" y="T7"/>
                  </a:cxn>
                  <a:cxn ang="0">
                    <a:pos x="T8" y="T9"/>
                  </a:cxn>
                </a:cxnLst>
                <a:rect l="0" t="0" r="r" b="b"/>
                <a:pathLst>
                  <a:path w="719" h="118">
                    <a:moveTo>
                      <a:pt x="719" y="19"/>
                    </a:moveTo>
                    <a:lnTo>
                      <a:pt x="716" y="0"/>
                    </a:lnTo>
                    <a:lnTo>
                      <a:pt x="0" y="99"/>
                    </a:lnTo>
                    <a:lnTo>
                      <a:pt x="2" y="118"/>
                    </a:lnTo>
                    <a:lnTo>
                      <a:pt x="719"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7" name="Freeform 176"/>
              <p:cNvSpPr>
                <a:spLocks/>
              </p:cNvSpPr>
              <p:nvPr/>
            </p:nvSpPr>
            <p:spPr bwMode="auto">
              <a:xfrm>
                <a:off x="2555" y="1558"/>
                <a:ext cx="721" cy="119"/>
              </a:xfrm>
              <a:custGeom>
                <a:avLst/>
                <a:gdLst>
                  <a:gd name="T0" fmla="*/ 721 w 721"/>
                  <a:gd name="T1" fmla="*/ 19 h 119"/>
                  <a:gd name="T2" fmla="*/ 719 w 721"/>
                  <a:gd name="T3" fmla="*/ 0 h 119"/>
                  <a:gd name="T4" fmla="*/ 0 w 721"/>
                  <a:gd name="T5" fmla="*/ 100 h 119"/>
                  <a:gd name="T6" fmla="*/ 2 w 721"/>
                  <a:gd name="T7" fmla="*/ 119 h 119"/>
                  <a:gd name="T8" fmla="*/ 721 w 721"/>
                  <a:gd name="T9" fmla="*/ 19 h 119"/>
                </a:gdLst>
                <a:ahLst/>
                <a:cxnLst>
                  <a:cxn ang="0">
                    <a:pos x="T0" y="T1"/>
                  </a:cxn>
                  <a:cxn ang="0">
                    <a:pos x="T2" y="T3"/>
                  </a:cxn>
                  <a:cxn ang="0">
                    <a:pos x="T4" y="T5"/>
                  </a:cxn>
                  <a:cxn ang="0">
                    <a:pos x="T6" y="T7"/>
                  </a:cxn>
                  <a:cxn ang="0">
                    <a:pos x="T8" y="T9"/>
                  </a:cxn>
                </a:cxnLst>
                <a:rect l="0" t="0" r="r" b="b"/>
                <a:pathLst>
                  <a:path w="721" h="119">
                    <a:moveTo>
                      <a:pt x="721" y="19"/>
                    </a:moveTo>
                    <a:lnTo>
                      <a:pt x="719" y="0"/>
                    </a:lnTo>
                    <a:lnTo>
                      <a:pt x="0" y="100"/>
                    </a:lnTo>
                    <a:lnTo>
                      <a:pt x="2" y="119"/>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8" name="Freeform 177"/>
              <p:cNvSpPr>
                <a:spLocks/>
              </p:cNvSpPr>
              <p:nvPr/>
            </p:nvSpPr>
            <p:spPr bwMode="auto">
              <a:xfrm>
                <a:off x="2543" y="1511"/>
                <a:ext cx="721" cy="121"/>
              </a:xfrm>
              <a:custGeom>
                <a:avLst/>
                <a:gdLst>
                  <a:gd name="T0" fmla="*/ 721 w 721"/>
                  <a:gd name="T1" fmla="*/ 21 h 121"/>
                  <a:gd name="T2" fmla="*/ 719 w 721"/>
                  <a:gd name="T3" fmla="*/ 0 h 121"/>
                  <a:gd name="T4" fmla="*/ 0 w 721"/>
                  <a:gd name="T5" fmla="*/ 99 h 121"/>
                  <a:gd name="T6" fmla="*/ 3 w 721"/>
                  <a:gd name="T7" fmla="*/ 121 h 121"/>
                  <a:gd name="T8" fmla="*/ 721 w 721"/>
                  <a:gd name="T9" fmla="*/ 21 h 121"/>
                </a:gdLst>
                <a:ahLst/>
                <a:cxnLst>
                  <a:cxn ang="0">
                    <a:pos x="T0" y="T1"/>
                  </a:cxn>
                  <a:cxn ang="0">
                    <a:pos x="T2" y="T3"/>
                  </a:cxn>
                  <a:cxn ang="0">
                    <a:pos x="T4" y="T5"/>
                  </a:cxn>
                  <a:cxn ang="0">
                    <a:pos x="T6" y="T7"/>
                  </a:cxn>
                  <a:cxn ang="0">
                    <a:pos x="T8" y="T9"/>
                  </a:cxn>
                </a:cxnLst>
                <a:rect l="0" t="0" r="r" b="b"/>
                <a:pathLst>
                  <a:path w="721" h="121">
                    <a:moveTo>
                      <a:pt x="721" y="21"/>
                    </a:moveTo>
                    <a:lnTo>
                      <a:pt x="719" y="0"/>
                    </a:lnTo>
                    <a:lnTo>
                      <a:pt x="0" y="99"/>
                    </a:lnTo>
                    <a:lnTo>
                      <a:pt x="3" y="121"/>
                    </a:lnTo>
                    <a:lnTo>
                      <a:pt x="721"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9" name="Freeform 178"/>
              <p:cNvSpPr>
                <a:spLocks/>
              </p:cNvSpPr>
              <p:nvPr/>
            </p:nvSpPr>
            <p:spPr bwMode="auto">
              <a:xfrm>
                <a:off x="2536" y="1466"/>
                <a:ext cx="721" cy="118"/>
              </a:xfrm>
              <a:custGeom>
                <a:avLst/>
                <a:gdLst>
                  <a:gd name="T0" fmla="*/ 721 w 721"/>
                  <a:gd name="T1" fmla="*/ 19 h 118"/>
                  <a:gd name="T2" fmla="*/ 719 w 721"/>
                  <a:gd name="T3" fmla="*/ 0 h 118"/>
                  <a:gd name="T4" fmla="*/ 0 w 721"/>
                  <a:gd name="T5" fmla="*/ 99 h 118"/>
                  <a:gd name="T6" fmla="*/ 2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9" y="0"/>
                    </a:lnTo>
                    <a:lnTo>
                      <a:pt x="0" y="99"/>
                    </a:lnTo>
                    <a:lnTo>
                      <a:pt x="2"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0" name="Freeform 179"/>
              <p:cNvSpPr>
                <a:spLocks/>
              </p:cNvSpPr>
              <p:nvPr/>
            </p:nvSpPr>
            <p:spPr bwMode="auto">
              <a:xfrm>
                <a:off x="2531" y="1421"/>
                <a:ext cx="719" cy="118"/>
              </a:xfrm>
              <a:custGeom>
                <a:avLst/>
                <a:gdLst>
                  <a:gd name="T0" fmla="*/ 719 w 719"/>
                  <a:gd name="T1" fmla="*/ 19 h 118"/>
                  <a:gd name="T2" fmla="*/ 717 w 719"/>
                  <a:gd name="T3" fmla="*/ 0 h 118"/>
                  <a:gd name="T4" fmla="*/ 0 w 719"/>
                  <a:gd name="T5" fmla="*/ 100 h 118"/>
                  <a:gd name="T6" fmla="*/ 3 w 719"/>
                  <a:gd name="T7" fmla="*/ 118 h 118"/>
                  <a:gd name="T8" fmla="*/ 719 w 719"/>
                  <a:gd name="T9" fmla="*/ 19 h 118"/>
                </a:gdLst>
                <a:ahLst/>
                <a:cxnLst>
                  <a:cxn ang="0">
                    <a:pos x="T0" y="T1"/>
                  </a:cxn>
                  <a:cxn ang="0">
                    <a:pos x="T2" y="T3"/>
                  </a:cxn>
                  <a:cxn ang="0">
                    <a:pos x="T4" y="T5"/>
                  </a:cxn>
                  <a:cxn ang="0">
                    <a:pos x="T6" y="T7"/>
                  </a:cxn>
                  <a:cxn ang="0">
                    <a:pos x="T8" y="T9"/>
                  </a:cxn>
                </a:cxnLst>
                <a:rect l="0" t="0" r="r" b="b"/>
                <a:pathLst>
                  <a:path w="719" h="118">
                    <a:moveTo>
                      <a:pt x="719" y="19"/>
                    </a:moveTo>
                    <a:lnTo>
                      <a:pt x="717" y="0"/>
                    </a:lnTo>
                    <a:lnTo>
                      <a:pt x="0" y="100"/>
                    </a:lnTo>
                    <a:lnTo>
                      <a:pt x="3" y="118"/>
                    </a:lnTo>
                    <a:lnTo>
                      <a:pt x="719"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1" name="Freeform 180"/>
              <p:cNvSpPr>
                <a:spLocks/>
              </p:cNvSpPr>
              <p:nvPr/>
            </p:nvSpPr>
            <p:spPr bwMode="auto">
              <a:xfrm>
                <a:off x="2524" y="1374"/>
                <a:ext cx="721" cy="121"/>
              </a:xfrm>
              <a:custGeom>
                <a:avLst/>
                <a:gdLst>
                  <a:gd name="T0" fmla="*/ 721 w 721"/>
                  <a:gd name="T1" fmla="*/ 21 h 121"/>
                  <a:gd name="T2" fmla="*/ 719 w 721"/>
                  <a:gd name="T3" fmla="*/ 0 h 121"/>
                  <a:gd name="T4" fmla="*/ 0 w 721"/>
                  <a:gd name="T5" fmla="*/ 99 h 121"/>
                  <a:gd name="T6" fmla="*/ 3 w 721"/>
                  <a:gd name="T7" fmla="*/ 121 h 121"/>
                  <a:gd name="T8" fmla="*/ 721 w 721"/>
                  <a:gd name="T9" fmla="*/ 21 h 121"/>
                </a:gdLst>
                <a:ahLst/>
                <a:cxnLst>
                  <a:cxn ang="0">
                    <a:pos x="T0" y="T1"/>
                  </a:cxn>
                  <a:cxn ang="0">
                    <a:pos x="T2" y="T3"/>
                  </a:cxn>
                  <a:cxn ang="0">
                    <a:pos x="T4" y="T5"/>
                  </a:cxn>
                  <a:cxn ang="0">
                    <a:pos x="T6" y="T7"/>
                  </a:cxn>
                  <a:cxn ang="0">
                    <a:pos x="T8" y="T9"/>
                  </a:cxn>
                </a:cxnLst>
                <a:rect l="0" t="0" r="r" b="b"/>
                <a:pathLst>
                  <a:path w="721" h="121">
                    <a:moveTo>
                      <a:pt x="721" y="21"/>
                    </a:moveTo>
                    <a:lnTo>
                      <a:pt x="719" y="0"/>
                    </a:lnTo>
                    <a:lnTo>
                      <a:pt x="0" y="99"/>
                    </a:lnTo>
                    <a:lnTo>
                      <a:pt x="3" y="121"/>
                    </a:lnTo>
                    <a:lnTo>
                      <a:pt x="721"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2" name="Freeform 181"/>
              <p:cNvSpPr>
                <a:spLocks/>
              </p:cNvSpPr>
              <p:nvPr/>
            </p:nvSpPr>
            <p:spPr bwMode="auto">
              <a:xfrm>
                <a:off x="2517" y="1329"/>
                <a:ext cx="721" cy="118"/>
              </a:xfrm>
              <a:custGeom>
                <a:avLst/>
                <a:gdLst>
                  <a:gd name="T0" fmla="*/ 721 w 721"/>
                  <a:gd name="T1" fmla="*/ 19 h 118"/>
                  <a:gd name="T2" fmla="*/ 719 w 721"/>
                  <a:gd name="T3" fmla="*/ 0 h 118"/>
                  <a:gd name="T4" fmla="*/ 0 w 721"/>
                  <a:gd name="T5" fmla="*/ 99 h 118"/>
                  <a:gd name="T6" fmla="*/ 3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9" y="0"/>
                    </a:lnTo>
                    <a:lnTo>
                      <a:pt x="0" y="99"/>
                    </a:lnTo>
                    <a:lnTo>
                      <a:pt x="3"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3" name="Freeform 182"/>
              <p:cNvSpPr>
                <a:spLocks/>
              </p:cNvSpPr>
              <p:nvPr/>
            </p:nvSpPr>
            <p:spPr bwMode="auto">
              <a:xfrm>
                <a:off x="2510" y="1282"/>
                <a:ext cx="721" cy="118"/>
              </a:xfrm>
              <a:custGeom>
                <a:avLst/>
                <a:gdLst>
                  <a:gd name="T0" fmla="*/ 721 w 721"/>
                  <a:gd name="T1" fmla="*/ 19 h 118"/>
                  <a:gd name="T2" fmla="*/ 719 w 721"/>
                  <a:gd name="T3" fmla="*/ 0 h 118"/>
                  <a:gd name="T4" fmla="*/ 0 w 721"/>
                  <a:gd name="T5" fmla="*/ 99 h 118"/>
                  <a:gd name="T6" fmla="*/ 5 w 721"/>
                  <a:gd name="T7" fmla="*/ 118 h 118"/>
                  <a:gd name="T8" fmla="*/ 721 w 721"/>
                  <a:gd name="T9" fmla="*/ 19 h 118"/>
                </a:gdLst>
                <a:ahLst/>
                <a:cxnLst>
                  <a:cxn ang="0">
                    <a:pos x="T0" y="T1"/>
                  </a:cxn>
                  <a:cxn ang="0">
                    <a:pos x="T2" y="T3"/>
                  </a:cxn>
                  <a:cxn ang="0">
                    <a:pos x="T4" y="T5"/>
                  </a:cxn>
                  <a:cxn ang="0">
                    <a:pos x="T6" y="T7"/>
                  </a:cxn>
                  <a:cxn ang="0">
                    <a:pos x="T8" y="T9"/>
                  </a:cxn>
                </a:cxnLst>
                <a:rect l="0" t="0" r="r" b="b"/>
                <a:pathLst>
                  <a:path w="721" h="118">
                    <a:moveTo>
                      <a:pt x="721" y="19"/>
                    </a:moveTo>
                    <a:lnTo>
                      <a:pt x="719" y="0"/>
                    </a:lnTo>
                    <a:lnTo>
                      <a:pt x="0" y="99"/>
                    </a:lnTo>
                    <a:lnTo>
                      <a:pt x="5" y="118"/>
                    </a:lnTo>
                    <a:lnTo>
                      <a:pt x="72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4" name="Freeform 183"/>
              <p:cNvSpPr>
                <a:spLocks/>
              </p:cNvSpPr>
              <p:nvPr/>
            </p:nvSpPr>
            <p:spPr bwMode="auto">
              <a:xfrm>
                <a:off x="2650" y="2353"/>
                <a:ext cx="200" cy="47"/>
              </a:xfrm>
              <a:custGeom>
                <a:avLst/>
                <a:gdLst>
                  <a:gd name="T0" fmla="*/ 200 w 200"/>
                  <a:gd name="T1" fmla="*/ 19 h 47"/>
                  <a:gd name="T2" fmla="*/ 198 w 200"/>
                  <a:gd name="T3" fmla="*/ 0 h 47"/>
                  <a:gd name="T4" fmla="*/ 0 w 200"/>
                  <a:gd name="T5" fmla="*/ 28 h 47"/>
                  <a:gd name="T6" fmla="*/ 2 w 200"/>
                  <a:gd name="T7" fmla="*/ 47 h 47"/>
                  <a:gd name="T8" fmla="*/ 200 w 200"/>
                  <a:gd name="T9" fmla="*/ 19 h 47"/>
                </a:gdLst>
                <a:ahLst/>
                <a:cxnLst>
                  <a:cxn ang="0">
                    <a:pos x="T0" y="T1"/>
                  </a:cxn>
                  <a:cxn ang="0">
                    <a:pos x="T2" y="T3"/>
                  </a:cxn>
                  <a:cxn ang="0">
                    <a:pos x="T4" y="T5"/>
                  </a:cxn>
                  <a:cxn ang="0">
                    <a:pos x="T6" y="T7"/>
                  </a:cxn>
                  <a:cxn ang="0">
                    <a:pos x="T8" y="T9"/>
                  </a:cxn>
                </a:cxnLst>
                <a:rect l="0" t="0" r="r" b="b"/>
                <a:pathLst>
                  <a:path w="200" h="47">
                    <a:moveTo>
                      <a:pt x="200" y="19"/>
                    </a:moveTo>
                    <a:lnTo>
                      <a:pt x="198" y="0"/>
                    </a:lnTo>
                    <a:lnTo>
                      <a:pt x="0" y="28"/>
                    </a:lnTo>
                    <a:lnTo>
                      <a:pt x="2" y="47"/>
                    </a:lnTo>
                    <a:lnTo>
                      <a:pt x="200"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5" name="Freeform 184"/>
              <p:cNvSpPr>
                <a:spLocks/>
              </p:cNvSpPr>
              <p:nvPr/>
            </p:nvSpPr>
            <p:spPr bwMode="auto">
              <a:xfrm>
                <a:off x="2642" y="2305"/>
                <a:ext cx="201" cy="48"/>
              </a:xfrm>
              <a:custGeom>
                <a:avLst/>
                <a:gdLst>
                  <a:gd name="T0" fmla="*/ 201 w 201"/>
                  <a:gd name="T1" fmla="*/ 22 h 48"/>
                  <a:gd name="T2" fmla="*/ 199 w 201"/>
                  <a:gd name="T3" fmla="*/ 0 h 48"/>
                  <a:gd name="T4" fmla="*/ 0 w 201"/>
                  <a:gd name="T5" fmla="*/ 29 h 48"/>
                  <a:gd name="T6" fmla="*/ 3 w 201"/>
                  <a:gd name="T7" fmla="*/ 48 h 48"/>
                  <a:gd name="T8" fmla="*/ 201 w 201"/>
                  <a:gd name="T9" fmla="*/ 22 h 48"/>
                </a:gdLst>
                <a:ahLst/>
                <a:cxnLst>
                  <a:cxn ang="0">
                    <a:pos x="T0" y="T1"/>
                  </a:cxn>
                  <a:cxn ang="0">
                    <a:pos x="T2" y="T3"/>
                  </a:cxn>
                  <a:cxn ang="0">
                    <a:pos x="T4" y="T5"/>
                  </a:cxn>
                  <a:cxn ang="0">
                    <a:pos x="T6" y="T7"/>
                  </a:cxn>
                  <a:cxn ang="0">
                    <a:pos x="T8" y="T9"/>
                  </a:cxn>
                </a:cxnLst>
                <a:rect l="0" t="0" r="r" b="b"/>
                <a:pathLst>
                  <a:path w="201" h="48">
                    <a:moveTo>
                      <a:pt x="201" y="22"/>
                    </a:moveTo>
                    <a:lnTo>
                      <a:pt x="199" y="0"/>
                    </a:lnTo>
                    <a:lnTo>
                      <a:pt x="0" y="29"/>
                    </a:lnTo>
                    <a:lnTo>
                      <a:pt x="3" y="48"/>
                    </a:lnTo>
                    <a:lnTo>
                      <a:pt x="201" y="2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6" name="Freeform 185"/>
              <p:cNvSpPr>
                <a:spLocks/>
              </p:cNvSpPr>
              <p:nvPr/>
            </p:nvSpPr>
            <p:spPr bwMode="auto">
              <a:xfrm>
                <a:off x="2631" y="2227"/>
                <a:ext cx="203" cy="45"/>
              </a:xfrm>
              <a:custGeom>
                <a:avLst/>
                <a:gdLst>
                  <a:gd name="T0" fmla="*/ 203 w 203"/>
                  <a:gd name="T1" fmla="*/ 19 h 45"/>
                  <a:gd name="T2" fmla="*/ 198 w 203"/>
                  <a:gd name="T3" fmla="*/ 0 h 45"/>
                  <a:gd name="T4" fmla="*/ 0 w 203"/>
                  <a:gd name="T5" fmla="*/ 26 h 45"/>
                  <a:gd name="T6" fmla="*/ 4 w 203"/>
                  <a:gd name="T7" fmla="*/ 45 h 45"/>
                  <a:gd name="T8" fmla="*/ 203 w 203"/>
                  <a:gd name="T9" fmla="*/ 19 h 45"/>
                </a:gdLst>
                <a:ahLst/>
                <a:cxnLst>
                  <a:cxn ang="0">
                    <a:pos x="T0" y="T1"/>
                  </a:cxn>
                  <a:cxn ang="0">
                    <a:pos x="T2" y="T3"/>
                  </a:cxn>
                  <a:cxn ang="0">
                    <a:pos x="T4" y="T5"/>
                  </a:cxn>
                  <a:cxn ang="0">
                    <a:pos x="T6" y="T7"/>
                  </a:cxn>
                  <a:cxn ang="0">
                    <a:pos x="T8" y="T9"/>
                  </a:cxn>
                </a:cxnLst>
                <a:rect l="0" t="0" r="r" b="b"/>
                <a:pathLst>
                  <a:path w="203" h="45">
                    <a:moveTo>
                      <a:pt x="203" y="19"/>
                    </a:moveTo>
                    <a:lnTo>
                      <a:pt x="198" y="0"/>
                    </a:lnTo>
                    <a:lnTo>
                      <a:pt x="0" y="26"/>
                    </a:lnTo>
                    <a:lnTo>
                      <a:pt x="4" y="45"/>
                    </a:lnTo>
                    <a:lnTo>
                      <a:pt x="203"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7" name="Freeform 186"/>
              <p:cNvSpPr>
                <a:spLocks/>
              </p:cNvSpPr>
              <p:nvPr/>
            </p:nvSpPr>
            <p:spPr bwMode="auto">
              <a:xfrm>
                <a:off x="2626" y="2180"/>
                <a:ext cx="201" cy="47"/>
              </a:xfrm>
              <a:custGeom>
                <a:avLst/>
                <a:gdLst>
                  <a:gd name="T0" fmla="*/ 201 w 201"/>
                  <a:gd name="T1" fmla="*/ 19 h 47"/>
                  <a:gd name="T2" fmla="*/ 198 w 201"/>
                  <a:gd name="T3" fmla="*/ 0 h 47"/>
                  <a:gd name="T4" fmla="*/ 0 w 201"/>
                  <a:gd name="T5" fmla="*/ 26 h 47"/>
                  <a:gd name="T6" fmla="*/ 2 w 201"/>
                  <a:gd name="T7" fmla="*/ 47 h 47"/>
                  <a:gd name="T8" fmla="*/ 201 w 201"/>
                  <a:gd name="T9" fmla="*/ 19 h 47"/>
                </a:gdLst>
                <a:ahLst/>
                <a:cxnLst>
                  <a:cxn ang="0">
                    <a:pos x="T0" y="T1"/>
                  </a:cxn>
                  <a:cxn ang="0">
                    <a:pos x="T2" y="T3"/>
                  </a:cxn>
                  <a:cxn ang="0">
                    <a:pos x="T4" y="T5"/>
                  </a:cxn>
                  <a:cxn ang="0">
                    <a:pos x="T6" y="T7"/>
                  </a:cxn>
                  <a:cxn ang="0">
                    <a:pos x="T8" y="T9"/>
                  </a:cxn>
                </a:cxnLst>
                <a:rect l="0" t="0" r="r" b="b"/>
                <a:pathLst>
                  <a:path w="201" h="47">
                    <a:moveTo>
                      <a:pt x="201" y="19"/>
                    </a:moveTo>
                    <a:lnTo>
                      <a:pt x="198" y="0"/>
                    </a:lnTo>
                    <a:lnTo>
                      <a:pt x="0" y="26"/>
                    </a:lnTo>
                    <a:lnTo>
                      <a:pt x="2" y="47"/>
                    </a:lnTo>
                    <a:lnTo>
                      <a:pt x="20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8" name="Freeform 187"/>
              <p:cNvSpPr>
                <a:spLocks/>
              </p:cNvSpPr>
              <p:nvPr/>
            </p:nvSpPr>
            <p:spPr bwMode="auto">
              <a:xfrm>
                <a:off x="2614" y="2097"/>
                <a:ext cx="201" cy="48"/>
              </a:xfrm>
              <a:custGeom>
                <a:avLst/>
                <a:gdLst>
                  <a:gd name="T0" fmla="*/ 201 w 201"/>
                  <a:gd name="T1" fmla="*/ 19 h 48"/>
                  <a:gd name="T2" fmla="*/ 199 w 201"/>
                  <a:gd name="T3" fmla="*/ 0 h 48"/>
                  <a:gd name="T4" fmla="*/ 0 w 201"/>
                  <a:gd name="T5" fmla="*/ 29 h 48"/>
                  <a:gd name="T6" fmla="*/ 2 w 201"/>
                  <a:gd name="T7" fmla="*/ 48 h 48"/>
                  <a:gd name="T8" fmla="*/ 201 w 201"/>
                  <a:gd name="T9" fmla="*/ 19 h 48"/>
                </a:gdLst>
                <a:ahLst/>
                <a:cxnLst>
                  <a:cxn ang="0">
                    <a:pos x="T0" y="T1"/>
                  </a:cxn>
                  <a:cxn ang="0">
                    <a:pos x="T2" y="T3"/>
                  </a:cxn>
                  <a:cxn ang="0">
                    <a:pos x="T4" y="T5"/>
                  </a:cxn>
                  <a:cxn ang="0">
                    <a:pos x="T6" y="T7"/>
                  </a:cxn>
                  <a:cxn ang="0">
                    <a:pos x="T8" y="T9"/>
                  </a:cxn>
                </a:cxnLst>
                <a:rect l="0" t="0" r="r" b="b"/>
                <a:pathLst>
                  <a:path w="201" h="48">
                    <a:moveTo>
                      <a:pt x="201" y="19"/>
                    </a:moveTo>
                    <a:lnTo>
                      <a:pt x="199" y="0"/>
                    </a:lnTo>
                    <a:lnTo>
                      <a:pt x="0" y="29"/>
                    </a:lnTo>
                    <a:lnTo>
                      <a:pt x="2" y="48"/>
                    </a:lnTo>
                    <a:lnTo>
                      <a:pt x="201" y="1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9" name="Freeform 188"/>
              <p:cNvSpPr>
                <a:spLocks/>
              </p:cNvSpPr>
              <p:nvPr/>
            </p:nvSpPr>
            <p:spPr bwMode="auto">
              <a:xfrm>
                <a:off x="2607" y="2050"/>
                <a:ext cx="201" cy="47"/>
              </a:xfrm>
              <a:custGeom>
                <a:avLst/>
                <a:gdLst>
                  <a:gd name="T0" fmla="*/ 201 w 201"/>
                  <a:gd name="T1" fmla="*/ 21 h 47"/>
                  <a:gd name="T2" fmla="*/ 199 w 201"/>
                  <a:gd name="T3" fmla="*/ 0 h 47"/>
                  <a:gd name="T4" fmla="*/ 0 w 201"/>
                  <a:gd name="T5" fmla="*/ 28 h 47"/>
                  <a:gd name="T6" fmla="*/ 2 w 201"/>
                  <a:gd name="T7" fmla="*/ 47 h 47"/>
                  <a:gd name="T8" fmla="*/ 201 w 201"/>
                  <a:gd name="T9" fmla="*/ 21 h 47"/>
                </a:gdLst>
                <a:ahLst/>
                <a:cxnLst>
                  <a:cxn ang="0">
                    <a:pos x="T0" y="T1"/>
                  </a:cxn>
                  <a:cxn ang="0">
                    <a:pos x="T2" y="T3"/>
                  </a:cxn>
                  <a:cxn ang="0">
                    <a:pos x="T4" y="T5"/>
                  </a:cxn>
                  <a:cxn ang="0">
                    <a:pos x="T6" y="T7"/>
                  </a:cxn>
                  <a:cxn ang="0">
                    <a:pos x="T8" y="T9"/>
                  </a:cxn>
                </a:cxnLst>
                <a:rect l="0" t="0" r="r" b="b"/>
                <a:pathLst>
                  <a:path w="201" h="47">
                    <a:moveTo>
                      <a:pt x="201" y="21"/>
                    </a:moveTo>
                    <a:lnTo>
                      <a:pt x="199" y="0"/>
                    </a:lnTo>
                    <a:lnTo>
                      <a:pt x="0" y="28"/>
                    </a:lnTo>
                    <a:lnTo>
                      <a:pt x="2" y="47"/>
                    </a:lnTo>
                    <a:lnTo>
                      <a:pt x="201" y="2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0" name="Freeform 189"/>
              <p:cNvSpPr>
                <a:spLocks/>
              </p:cNvSpPr>
              <p:nvPr/>
            </p:nvSpPr>
            <p:spPr bwMode="auto">
              <a:xfrm>
                <a:off x="2886" y="2301"/>
                <a:ext cx="57" cy="56"/>
              </a:xfrm>
              <a:custGeom>
                <a:avLst/>
                <a:gdLst>
                  <a:gd name="T0" fmla="*/ 1 w 24"/>
                  <a:gd name="T1" fmla="*/ 13 h 24"/>
                  <a:gd name="T2" fmla="*/ 11 w 24"/>
                  <a:gd name="T3" fmla="*/ 0 h 24"/>
                  <a:gd name="T4" fmla="*/ 24 w 24"/>
                  <a:gd name="T5" fmla="*/ 10 h 24"/>
                  <a:gd name="T6" fmla="*/ 14 w 24"/>
                  <a:gd name="T7" fmla="*/ 23 h 24"/>
                  <a:gd name="T8" fmla="*/ 1 w 24"/>
                  <a:gd name="T9" fmla="*/ 13 h 24"/>
                </a:gdLst>
                <a:ahLst/>
                <a:cxnLst>
                  <a:cxn ang="0">
                    <a:pos x="T0" y="T1"/>
                  </a:cxn>
                  <a:cxn ang="0">
                    <a:pos x="T2" y="T3"/>
                  </a:cxn>
                  <a:cxn ang="0">
                    <a:pos x="T4" y="T5"/>
                  </a:cxn>
                  <a:cxn ang="0">
                    <a:pos x="T6" y="T7"/>
                  </a:cxn>
                  <a:cxn ang="0">
                    <a:pos x="T8" y="T9"/>
                  </a:cxn>
                </a:cxnLst>
                <a:rect l="0" t="0" r="r" b="b"/>
                <a:pathLst>
                  <a:path w="24" h="24">
                    <a:moveTo>
                      <a:pt x="1" y="13"/>
                    </a:moveTo>
                    <a:cubicBezTo>
                      <a:pt x="0" y="7"/>
                      <a:pt x="5" y="1"/>
                      <a:pt x="11" y="0"/>
                    </a:cubicBezTo>
                    <a:cubicBezTo>
                      <a:pt x="17" y="0"/>
                      <a:pt x="23" y="4"/>
                      <a:pt x="24" y="10"/>
                    </a:cubicBezTo>
                    <a:cubicBezTo>
                      <a:pt x="24" y="16"/>
                      <a:pt x="20" y="22"/>
                      <a:pt x="14" y="23"/>
                    </a:cubicBezTo>
                    <a:cubicBezTo>
                      <a:pt x="8" y="24"/>
                      <a:pt x="2" y="19"/>
                      <a:pt x="1" y="13"/>
                    </a:cubicBezTo>
                    <a:close/>
                  </a:path>
                </a:pathLst>
              </a:custGeom>
              <a:solidFill>
                <a:srgbClr val="F39C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1" name="Freeform 190"/>
              <p:cNvSpPr>
                <a:spLocks/>
              </p:cNvSpPr>
              <p:nvPr/>
            </p:nvSpPr>
            <p:spPr bwMode="auto">
              <a:xfrm>
                <a:off x="2872" y="2175"/>
                <a:ext cx="56" cy="57"/>
              </a:xfrm>
              <a:custGeom>
                <a:avLst/>
                <a:gdLst>
                  <a:gd name="T0" fmla="*/ 1 w 24"/>
                  <a:gd name="T1" fmla="*/ 14 h 24"/>
                  <a:gd name="T2" fmla="*/ 10 w 24"/>
                  <a:gd name="T3" fmla="*/ 1 h 24"/>
                  <a:gd name="T4" fmla="*/ 23 w 24"/>
                  <a:gd name="T5" fmla="*/ 11 h 24"/>
                  <a:gd name="T6" fmla="*/ 13 w 24"/>
                  <a:gd name="T7" fmla="*/ 24 h 24"/>
                  <a:gd name="T8" fmla="*/ 1 w 24"/>
                  <a:gd name="T9" fmla="*/ 14 h 24"/>
                </a:gdLst>
                <a:ahLst/>
                <a:cxnLst>
                  <a:cxn ang="0">
                    <a:pos x="T0" y="T1"/>
                  </a:cxn>
                  <a:cxn ang="0">
                    <a:pos x="T2" y="T3"/>
                  </a:cxn>
                  <a:cxn ang="0">
                    <a:pos x="T4" y="T5"/>
                  </a:cxn>
                  <a:cxn ang="0">
                    <a:pos x="T6" y="T7"/>
                  </a:cxn>
                  <a:cxn ang="0">
                    <a:pos x="T8" y="T9"/>
                  </a:cxn>
                </a:cxnLst>
                <a:rect l="0" t="0" r="r" b="b"/>
                <a:pathLst>
                  <a:path w="24" h="24">
                    <a:moveTo>
                      <a:pt x="1" y="14"/>
                    </a:moveTo>
                    <a:cubicBezTo>
                      <a:pt x="0" y="8"/>
                      <a:pt x="4" y="2"/>
                      <a:pt x="10" y="1"/>
                    </a:cubicBezTo>
                    <a:cubicBezTo>
                      <a:pt x="17" y="0"/>
                      <a:pt x="22" y="5"/>
                      <a:pt x="23" y="11"/>
                    </a:cubicBezTo>
                    <a:cubicBezTo>
                      <a:pt x="24" y="17"/>
                      <a:pt x="19" y="23"/>
                      <a:pt x="13" y="24"/>
                    </a:cubicBezTo>
                    <a:cubicBezTo>
                      <a:pt x="7" y="24"/>
                      <a:pt x="1" y="20"/>
                      <a:pt x="1" y="14"/>
                    </a:cubicBez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2" name="Freeform 191"/>
              <p:cNvSpPr>
                <a:spLocks/>
              </p:cNvSpPr>
              <p:nvPr/>
            </p:nvSpPr>
            <p:spPr bwMode="auto">
              <a:xfrm>
                <a:off x="2855" y="2050"/>
                <a:ext cx="57" cy="57"/>
              </a:xfrm>
              <a:custGeom>
                <a:avLst/>
                <a:gdLst>
                  <a:gd name="T0" fmla="*/ 1 w 24"/>
                  <a:gd name="T1" fmla="*/ 14 h 24"/>
                  <a:gd name="T2" fmla="*/ 11 w 24"/>
                  <a:gd name="T3" fmla="*/ 1 h 24"/>
                  <a:gd name="T4" fmla="*/ 23 w 24"/>
                  <a:gd name="T5" fmla="*/ 11 h 24"/>
                  <a:gd name="T6" fmla="*/ 14 w 24"/>
                  <a:gd name="T7" fmla="*/ 23 h 24"/>
                  <a:gd name="T8" fmla="*/ 1 w 24"/>
                  <a:gd name="T9" fmla="*/ 14 h 24"/>
                </a:gdLst>
                <a:ahLst/>
                <a:cxnLst>
                  <a:cxn ang="0">
                    <a:pos x="T0" y="T1"/>
                  </a:cxn>
                  <a:cxn ang="0">
                    <a:pos x="T2" y="T3"/>
                  </a:cxn>
                  <a:cxn ang="0">
                    <a:pos x="T4" y="T5"/>
                  </a:cxn>
                  <a:cxn ang="0">
                    <a:pos x="T6" y="T7"/>
                  </a:cxn>
                  <a:cxn ang="0">
                    <a:pos x="T8" y="T9"/>
                  </a:cxn>
                </a:cxnLst>
                <a:rect l="0" t="0" r="r" b="b"/>
                <a:pathLst>
                  <a:path w="24" h="24">
                    <a:moveTo>
                      <a:pt x="1" y="14"/>
                    </a:moveTo>
                    <a:cubicBezTo>
                      <a:pt x="0" y="7"/>
                      <a:pt x="4" y="2"/>
                      <a:pt x="11" y="1"/>
                    </a:cubicBezTo>
                    <a:cubicBezTo>
                      <a:pt x="17" y="0"/>
                      <a:pt x="23" y="5"/>
                      <a:pt x="23" y="11"/>
                    </a:cubicBezTo>
                    <a:cubicBezTo>
                      <a:pt x="24" y="17"/>
                      <a:pt x="20" y="23"/>
                      <a:pt x="14" y="23"/>
                    </a:cubicBezTo>
                    <a:cubicBezTo>
                      <a:pt x="7" y="24"/>
                      <a:pt x="2" y="20"/>
                      <a:pt x="1" y="14"/>
                    </a:cubicBezTo>
                    <a:close/>
                  </a:path>
                </a:pathLst>
              </a:custGeom>
              <a:solidFill>
                <a:srgbClr val="99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3" name="Freeform 192"/>
              <p:cNvSpPr>
                <a:spLocks/>
              </p:cNvSpPr>
              <p:nvPr/>
            </p:nvSpPr>
            <p:spPr bwMode="auto">
              <a:xfrm>
                <a:off x="1342" y="-260"/>
                <a:ext cx="679" cy="679"/>
              </a:xfrm>
              <a:custGeom>
                <a:avLst/>
                <a:gdLst>
                  <a:gd name="T0" fmla="*/ 239 w 287"/>
                  <a:gd name="T1" fmla="*/ 56 h 287"/>
                  <a:gd name="T2" fmla="*/ 231 w 287"/>
                  <a:gd name="T3" fmla="*/ 239 h 287"/>
                  <a:gd name="T4" fmla="*/ 49 w 287"/>
                  <a:gd name="T5" fmla="*/ 231 h 287"/>
                  <a:gd name="T6" fmla="*/ 56 w 287"/>
                  <a:gd name="T7" fmla="*/ 48 h 287"/>
                  <a:gd name="T8" fmla="*/ 239 w 287"/>
                  <a:gd name="T9" fmla="*/ 56 h 287"/>
                </a:gdLst>
                <a:ahLst/>
                <a:cxnLst>
                  <a:cxn ang="0">
                    <a:pos x="T0" y="T1"/>
                  </a:cxn>
                  <a:cxn ang="0">
                    <a:pos x="T2" y="T3"/>
                  </a:cxn>
                  <a:cxn ang="0">
                    <a:pos x="T4" y="T5"/>
                  </a:cxn>
                  <a:cxn ang="0">
                    <a:pos x="T6" y="T7"/>
                  </a:cxn>
                  <a:cxn ang="0">
                    <a:pos x="T8" y="T9"/>
                  </a:cxn>
                </a:cxnLst>
                <a:rect l="0" t="0" r="r" b="b"/>
                <a:pathLst>
                  <a:path w="287" h="287">
                    <a:moveTo>
                      <a:pt x="239" y="56"/>
                    </a:moveTo>
                    <a:cubicBezTo>
                      <a:pt x="287" y="108"/>
                      <a:pt x="284" y="190"/>
                      <a:pt x="231" y="239"/>
                    </a:cubicBezTo>
                    <a:cubicBezTo>
                      <a:pt x="179" y="287"/>
                      <a:pt x="97" y="283"/>
                      <a:pt x="49" y="231"/>
                    </a:cubicBezTo>
                    <a:cubicBezTo>
                      <a:pt x="0" y="178"/>
                      <a:pt x="4" y="96"/>
                      <a:pt x="56" y="48"/>
                    </a:cubicBezTo>
                    <a:cubicBezTo>
                      <a:pt x="109" y="0"/>
                      <a:pt x="191" y="3"/>
                      <a:pt x="239" y="56"/>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4" name="Freeform 193"/>
              <p:cNvSpPr>
                <a:spLocks/>
              </p:cNvSpPr>
              <p:nvPr/>
            </p:nvSpPr>
            <p:spPr bwMode="auto">
              <a:xfrm>
                <a:off x="1718" y="-255"/>
                <a:ext cx="118" cy="244"/>
              </a:xfrm>
              <a:custGeom>
                <a:avLst/>
                <a:gdLst>
                  <a:gd name="T0" fmla="*/ 42 w 50"/>
                  <a:gd name="T1" fmla="*/ 2 h 103"/>
                  <a:gd name="T2" fmla="*/ 48 w 50"/>
                  <a:gd name="T3" fmla="*/ 15 h 103"/>
                  <a:gd name="T4" fmla="*/ 21 w 50"/>
                  <a:gd name="T5" fmla="*/ 95 h 103"/>
                  <a:gd name="T6" fmla="*/ 8 w 50"/>
                  <a:gd name="T7" fmla="*/ 101 h 103"/>
                  <a:gd name="T8" fmla="*/ 8 w 50"/>
                  <a:gd name="T9" fmla="*/ 101 h 103"/>
                  <a:gd name="T10" fmla="*/ 2 w 50"/>
                  <a:gd name="T11" fmla="*/ 88 h 103"/>
                  <a:gd name="T12" fmla="*/ 29 w 50"/>
                  <a:gd name="T13" fmla="*/ 9 h 103"/>
                  <a:gd name="T14" fmla="*/ 42 w 50"/>
                  <a:gd name="T15" fmla="*/ 2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03">
                    <a:moveTo>
                      <a:pt x="42" y="2"/>
                    </a:moveTo>
                    <a:cubicBezTo>
                      <a:pt x="48" y="4"/>
                      <a:pt x="50" y="10"/>
                      <a:pt x="48" y="15"/>
                    </a:cubicBezTo>
                    <a:cubicBezTo>
                      <a:pt x="21" y="95"/>
                      <a:pt x="21" y="95"/>
                      <a:pt x="21" y="95"/>
                    </a:cubicBezTo>
                    <a:cubicBezTo>
                      <a:pt x="19" y="100"/>
                      <a:pt x="14" y="103"/>
                      <a:pt x="8" y="101"/>
                    </a:cubicBezTo>
                    <a:cubicBezTo>
                      <a:pt x="8" y="101"/>
                      <a:pt x="8" y="101"/>
                      <a:pt x="8" y="101"/>
                    </a:cubicBezTo>
                    <a:cubicBezTo>
                      <a:pt x="3" y="99"/>
                      <a:pt x="0" y="94"/>
                      <a:pt x="2" y="88"/>
                    </a:cubicBezTo>
                    <a:cubicBezTo>
                      <a:pt x="29" y="9"/>
                      <a:pt x="29" y="9"/>
                      <a:pt x="29" y="9"/>
                    </a:cubicBezTo>
                    <a:cubicBezTo>
                      <a:pt x="31" y="3"/>
                      <a:pt x="37" y="0"/>
                      <a:pt x="4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5" name="Freeform 194"/>
              <p:cNvSpPr>
                <a:spLocks/>
              </p:cNvSpPr>
              <p:nvPr/>
            </p:nvSpPr>
            <p:spPr bwMode="auto">
              <a:xfrm>
                <a:off x="1735" y="-250"/>
                <a:ext cx="101" cy="239"/>
              </a:xfrm>
              <a:custGeom>
                <a:avLst/>
                <a:gdLst>
                  <a:gd name="T0" fmla="*/ 0 w 43"/>
                  <a:gd name="T1" fmla="*/ 99 h 101"/>
                  <a:gd name="T2" fmla="*/ 1 w 43"/>
                  <a:gd name="T3" fmla="*/ 99 h 101"/>
                  <a:gd name="T4" fmla="*/ 14 w 43"/>
                  <a:gd name="T5" fmla="*/ 93 h 101"/>
                  <a:gd name="T6" fmla="*/ 41 w 43"/>
                  <a:gd name="T7" fmla="*/ 13 h 101"/>
                  <a:gd name="T8" fmla="*/ 36 w 43"/>
                  <a:gd name="T9" fmla="*/ 0 h 101"/>
                  <a:gd name="T10" fmla="*/ 0 w 43"/>
                  <a:gd name="T11" fmla="*/ 99 h 101"/>
                </a:gdLst>
                <a:ahLst/>
                <a:cxnLst>
                  <a:cxn ang="0">
                    <a:pos x="T0" y="T1"/>
                  </a:cxn>
                  <a:cxn ang="0">
                    <a:pos x="T2" y="T3"/>
                  </a:cxn>
                  <a:cxn ang="0">
                    <a:pos x="T4" y="T5"/>
                  </a:cxn>
                  <a:cxn ang="0">
                    <a:pos x="T6" y="T7"/>
                  </a:cxn>
                  <a:cxn ang="0">
                    <a:pos x="T8" y="T9"/>
                  </a:cxn>
                  <a:cxn ang="0">
                    <a:pos x="T10" y="T11"/>
                  </a:cxn>
                </a:cxnLst>
                <a:rect l="0" t="0" r="r" b="b"/>
                <a:pathLst>
                  <a:path w="43" h="101">
                    <a:moveTo>
                      <a:pt x="0" y="99"/>
                    </a:moveTo>
                    <a:cubicBezTo>
                      <a:pt x="1" y="99"/>
                      <a:pt x="1" y="99"/>
                      <a:pt x="1" y="99"/>
                    </a:cubicBezTo>
                    <a:cubicBezTo>
                      <a:pt x="7" y="101"/>
                      <a:pt x="12" y="98"/>
                      <a:pt x="14" y="93"/>
                    </a:cubicBezTo>
                    <a:cubicBezTo>
                      <a:pt x="41" y="13"/>
                      <a:pt x="41" y="13"/>
                      <a:pt x="41" y="13"/>
                    </a:cubicBezTo>
                    <a:cubicBezTo>
                      <a:pt x="43" y="8"/>
                      <a:pt x="41" y="2"/>
                      <a:pt x="36" y="0"/>
                    </a:cubicBezTo>
                    <a:cubicBezTo>
                      <a:pt x="29" y="20"/>
                      <a:pt x="2" y="92"/>
                      <a:pt x="0" y="99"/>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6" name="Freeform 195"/>
              <p:cNvSpPr>
                <a:spLocks/>
              </p:cNvSpPr>
              <p:nvPr/>
            </p:nvSpPr>
            <p:spPr bwMode="auto">
              <a:xfrm>
                <a:off x="1470" y="-134"/>
                <a:ext cx="416" cy="416"/>
              </a:xfrm>
              <a:custGeom>
                <a:avLst/>
                <a:gdLst>
                  <a:gd name="T0" fmla="*/ 146 w 176"/>
                  <a:gd name="T1" fmla="*/ 34 h 176"/>
                  <a:gd name="T2" fmla="*/ 141 w 176"/>
                  <a:gd name="T3" fmla="*/ 146 h 176"/>
                  <a:gd name="T4" fmla="*/ 29 w 176"/>
                  <a:gd name="T5" fmla="*/ 142 h 176"/>
                  <a:gd name="T6" fmla="*/ 34 w 176"/>
                  <a:gd name="T7" fmla="*/ 30 h 176"/>
                  <a:gd name="T8" fmla="*/ 146 w 176"/>
                  <a:gd name="T9" fmla="*/ 34 h 176"/>
                </a:gdLst>
                <a:ahLst/>
                <a:cxnLst>
                  <a:cxn ang="0">
                    <a:pos x="T0" y="T1"/>
                  </a:cxn>
                  <a:cxn ang="0">
                    <a:pos x="T2" y="T3"/>
                  </a:cxn>
                  <a:cxn ang="0">
                    <a:pos x="T4" y="T5"/>
                  </a:cxn>
                  <a:cxn ang="0">
                    <a:pos x="T6" y="T7"/>
                  </a:cxn>
                  <a:cxn ang="0">
                    <a:pos x="T8" y="T9"/>
                  </a:cxn>
                </a:cxnLst>
                <a:rect l="0" t="0" r="r" b="b"/>
                <a:pathLst>
                  <a:path w="176" h="176">
                    <a:moveTo>
                      <a:pt x="146" y="34"/>
                    </a:moveTo>
                    <a:cubicBezTo>
                      <a:pt x="176" y="67"/>
                      <a:pt x="174" y="117"/>
                      <a:pt x="141" y="146"/>
                    </a:cubicBezTo>
                    <a:cubicBezTo>
                      <a:pt x="109" y="176"/>
                      <a:pt x="59" y="174"/>
                      <a:pt x="29" y="142"/>
                    </a:cubicBezTo>
                    <a:cubicBezTo>
                      <a:pt x="0" y="109"/>
                      <a:pt x="2" y="59"/>
                      <a:pt x="34" y="30"/>
                    </a:cubicBezTo>
                    <a:cubicBezTo>
                      <a:pt x="66" y="0"/>
                      <a:pt x="116" y="2"/>
                      <a:pt x="146" y="34"/>
                    </a:cubicBezTo>
                    <a:close/>
                  </a:path>
                </a:pathLst>
              </a:custGeom>
              <a:solidFill>
                <a:srgbClr val="615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7" name="Freeform 196"/>
              <p:cNvSpPr>
                <a:spLocks noEditPoints="1"/>
              </p:cNvSpPr>
              <p:nvPr/>
            </p:nvSpPr>
            <p:spPr bwMode="auto">
              <a:xfrm>
                <a:off x="1441" y="-158"/>
                <a:ext cx="480" cy="478"/>
              </a:xfrm>
              <a:custGeom>
                <a:avLst/>
                <a:gdLst>
                  <a:gd name="T0" fmla="*/ 40 w 203"/>
                  <a:gd name="T1" fmla="*/ 34 h 202"/>
                  <a:gd name="T2" fmla="*/ 34 w 203"/>
                  <a:gd name="T3" fmla="*/ 162 h 202"/>
                  <a:gd name="T4" fmla="*/ 163 w 203"/>
                  <a:gd name="T5" fmla="*/ 168 h 202"/>
                  <a:gd name="T6" fmla="*/ 168 w 203"/>
                  <a:gd name="T7" fmla="*/ 39 h 202"/>
                  <a:gd name="T8" fmla="*/ 40 w 203"/>
                  <a:gd name="T9" fmla="*/ 34 h 202"/>
                  <a:gd name="T10" fmla="*/ 151 w 203"/>
                  <a:gd name="T11" fmla="*/ 155 h 202"/>
                  <a:gd name="T12" fmla="*/ 47 w 203"/>
                  <a:gd name="T13" fmla="*/ 150 h 202"/>
                  <a:gd name="T14" fmla="*/ 52 w 203"/>
                  <a:gd name="T15" fmla="*/ 47 h 202"/>
                  <a:gd name="T16" fmla="*/ 155 w 203"/>
                  <a:gd name="T17" fmla="*/ 51 h 202"/>
                  <a:gd name="T18" fmla="*/ 151 w 203"/>
                  <a:gd name="T19" fmla="*/ 15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2">
                    <a:moveTo>
                      <a:pt x="40" y="34"/>
                    </a:moveTo>
                    <a:cubicBezTo>
                      <a:pt x="3" y="68"/>
                      <a:pt x="0" y="125"/>
                      <a:pt x="34" y="162"/>
                    </a:cubicBezTo>
                    <a:cubicBezTo>
                      <a:pt x="68" y="199"/>
                      <a:pt x="126" y="202"/>
                      <a:pt x="163" y="168"/>
                    </a:cubicBezTo>
                    <a:cubicBezTo>
                      <a:pt x="200" y="134"/>
                      <a:pt x="203" y="76"/>
                      <a:pt x="168" y="39"/>
                    </a:cubicBezTo>
                    <a:cubicBezTo>
                      <a:pt x="134" y="2"/>
                      <a:pt x="77" y="0"/>
                      <a:pt x="40" y="34"/>
                    </a:cubicBezTo>
                    <a:close/>
                    <a:moveTo>
                      <a:pt x="151" y="155"/>
                    </a:moveTo>
                    <a:cubicBezTo>
                      <a:pt x="121" y="182"/>
                      <a:pt x="75" y="180"/>
                      <a:pt x="47" y="150"/>
                    </a:cubicBezTo>
                    <a:cubicBezTo>
                      <a:pt x="20" y="121"/>
                      <a:pt x="22" y="74"/>
                      <a:pt x="52" y="47"/>
                    </a:cubicBezTo>
                    <a:cubicBezTo>
                      <a:pt x="82" y="19"/>
                      <a:pt x="128" y="21"/>
                      <a:pt x="155" y="51"/>
                    </a:cubicBezTo>
                    <a:cubicBezTo>
                      <a:pt x="183" y="81"/>
                      <a:pt x="181" y="127"/>
                      <a:pt x="151" y="1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8" name="Freeform 197"/>
              <p:cNvSpPr>
                <a:spLocks noEditPoints="1"/>
              </p:cNvSpPr>
              <p:nvPr/>
            </p:nvSpPr>
            <p:spPr bwMode="auto">
              <a:xfrm>
                <a:off x="1472" y="-130"/>
                <a:ext cx="419" cy="419"/>
              </a:xfrm>
              <a:custGeom>
                <a:avLst/>
                <a:gdLst>
                  <a:gd name="T0" fmla="*/ 34 w 177"/>
                  <a:gd name="T1" fmla="*/ 30 h 177"/>
                  <a:gd name="T2" fmla="*/ 30 w 177"/>
                  <a:gd name="T3" fmla="*/ 143 h 177"/>
                  <a:gd name="T4" fmla="*/ 142 w 177"/>
                  <a:gd name="T5" fmla="*/ 147 h 177"/>
                  <a:gd name="T6" fmla="*/ 147 w 177"/>
                  <a:gd name="T7" fmla="*/ 35 h 177"/>
                  <a:gd name="T8" fmla="*/ 34 w 177"/>
                  <a:gd name="T9" fmla="*/ 30 h 177"/>
                  <a:gd name="T10" fmla="*/ 138 w 177"/>
                  <a:gd name="T11" fmla="*/ 143 h 177"/>
                  <a:gd name="T12" fmla="*/ 34 w 177"/>
                  <a:gd name="T13" fmla="*/ 138 h 177"/>
                  <a:gd name="T14" fmla="*/ 39 w 177"/>
                  <a:gd name="T15" fmla="*/ 35 h 177"/>
                  <a:gd name="T16" fmla="*/ 142 w 177"/>
                  <a:gd name="T17" fmla="*/ 39 h 177"/>
                  <a:gd name="T18" fmla="*/ 138 w 177"/>
                  <a:gd name="T19" fmla="*/ 14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7">
                    <a:moveTo>
                      <a:pt x="34" y="30"/>
                    </a:moveTo>
                    <a:cubicBezTo>
                      <a:pt x="2" y="60"/>
                      <a:pt x="0" y="110"/>
                      <a:pt x="30" y="143"/>
                    </a:cubicBezTo>
                    <a:cubicBezTo>
                      <a:pt x="59" y="175"/>
                      <a:pt x="110" y="177"/>
                      <a:pt x="142" y="147"/>
                    </a:cubicBezTo>
                    <a:cubicBezTo>
                      <a:pt x="175" y="118"/>
                      <a:pt x="177" y="67"/>
                      <a:pt x="147" y="35"/>
                    </a:cubicBezTo>
                    <a:cubicBezTo>
                      <a:pt x="117" y="2"/>
                      <a:pt x="67" y="0"/>
                      <a:pt x="34" y="30"/>
                    </a:cubicBezTo>
                    <a:close/>
                    <a:moveTo>
                      <a:pt x="138" y="143"/>
                    </a:moveTo>
                    <a:cubicBezTo>
                      <a:pt x="108" y="170"/>
                      <a:pt x="62" y="168"/>
                      <a:pt x="34" y="138"/>
                    </a:cubicBezTo>
                    <a:cubicBezTo>
                      <a:pt x="7" y="109"/>
                      <a:pt x="9" y="62"/>
                      <a:pt x="39" y="35"/>
                    </a:cubicBezTo>
                    <a:cubicBezTo>
                      <a:pt x="69" y="7"/>
                      <a:pt x="115" y="9"/>
                      <a:pt x="142" y="39"/>
                    </a:cubicBezTo>
                    <a:cubicBezTo>
                      <a:pt x="170" y="69"/>
                      <a:pt x="168" y="115"/>
                      <a:pt x="138" y="143"/>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19" name="Freeform 198"/>
              <p:cNvSpPr>
                <a:spLocks/>
              </p:cNvSpPr>
              <p:nvPr/>
            </p:nvSpPr>
            <p:spPr bwMode="auto">
              <a:xfrm>
                <a:off x="1515" y="-37"/>
                <a:ext cx="286" cy="286"/>
              </a:xfrm>
              <a:custGeom>
                <a:avLst/>
                <a:gdLst>
                  <a:gd name="T0" fmla="*/ 35 w 121"/>
                  <a:gd name="T1" fmla="*/ 82 h 121"/>
                  <a:gd name="T2" fmla="*/ 32 w 121"/>
                  <a:gd name="T3" fmla="*/ 0 h 121"/>
                  <a:gd name="T4" fmla="*/ 28 w 121"/>
                  <a:gd name="T5" fmla="*/ 3 h 121"/>
                  <a:gd name="T6" fmla="*/ 24 w 121"/>
                  <a:gd name="T7" fmla="*/ 94 h 121"/>
                  <a:gd name="T8" fmla="*/ 114 w 121"/>
                  <a:gd name="T9" fmla="*/ 97 h 121"/>
                  <a:gd name="T10" fmla="*/ 121 w 121"/>
                  <a:gd name="T11" fmla="*/ 90 h 121"/>
                  <a:gd name="T12" fmla="*/ 35 w 121"/>
                  <a:gd name="T13" fmla="*/ 82 h 121"/>
                </a:gdLst>
                <a:ahLst/>
                <a:cxnLst>
                  <a:cxn ang="0">
                    <a:pos x="T0" y="T1"/>
                  </a:cxn>
                  <a:cxn ang="0">
                    <a:pos x="T2" y="T3"/>
                  </a:cxn>
                  <a:cxn ang="0">
                    <a:pos x="T4" y="T5"/>
                  </a:cxn>
                  <a:cxn ang="0">
                    <a:pos x="T6" y="T7"/>
                  </a:cxn>
                  <a:cxn ang="0">
                    <a:pos x="T8" y="T9"/>
                  </a:cxn>
                  <a:cxn ang="0">
                    <a:pos x="T10" y="T11"/>
                  </a:cxn>
                  <a:cxn ang="0">
                    <a:pos x="T12" y="T13"/>
                  </a:cxn>
                </a:cxnLst>
                <a:rect l="0" t="0" r="r" b="b"/>
                <a:pathLst>
                  <a:path w="121" h="121">
                    <a:moveTo>
                      <a:pt x="35" y="82"/>
                    </a:moveTo>
                    <a:cubicBezTo>
                      <a:pt x="13" y="59"/>
                      <a:pt x="13" y="24"/>
                      <a:pt x="32" y="0"/>
                    </a:cubicBezTo>
                    <a:cubicBezTo>
                      <a:pt x="30" y="1"/>
                      <a:pt x="29" y="2"/>
                      <a:pt x="28" y="3"/>
                    </a:cubicBezTo>
                    <a:cubicBezTo>
                      <a:pt x="1" y="27"/>
                      <a:pt x="0" y="68"/>
                      <a:pt x="24" y="94"/>
                    </a:cubicBezTo>
                    <a:cubicBezTo>
                      <a:pt x="48" y="120"/>
                      <a:pt x="88" y="121"/>
                      <a:pt x="114" y="97"/>
                    </a:cubicBezTo>
                    <a:cubicBezTo>
                      <a:pt x="117" y="95"/>
                      <a:pt x="119" y="92"/>
                      <a:pt x="121" y="90"/>
                    </a:cubicBezTo>
                    <a:cubicBezTo>
                      <a:pt x="95" y="110"/>
                      <a:pt x="58" y="107"/>
                      <a:pt x="35" y="8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0" name="Freeform 199"/>
              <p:cNvSpPr>
                <a:spLocks/>
              </p:cNvSpPr>
              <p:nvPr/>
            </p:nvSpPr>
            <p:spPr bwMode="auto">
              <a:xfrm>
                <a:off x="3579" y="-104"/>
                <a:ext cx="1853" cy="1431"/>
              </a:xfrm>
              <a:custGeom>
                <a:avLst/>
                <a:gdLst>
                  <a:gd name="T0" fmla="*/ 1853 w 1853"/>
                  <a:gd name="T1" fmla="*/ 672 h 1431"/>
                  <a:gd name="T2" fmla="*/ 335 w 1853"/>
                  <a:gd name="T3" fmla="*/ 1431 h 1431"/>
                  <a:gd name="T4" fmla="*/ 0 w 1853"/>
                  <a:gd name="T5" fmla="*/ 759 h 1431"/>
                  <a:gd name="T6" fmla="*/ 1520 w 1853"/>
                  <a:gd name="T7" fmla="*/ 0 h 1431"/>
                  <a:gd name="T8" fmla="*/ 1853 w 1853"/>
                  <a:gd name="T9" fmla="*/ 672 h 1431"/>
                </a:gdLst>
                <a:ahLst/>
                <a:cxnLst>
                  <a:cxn ang="0">
                    <a:pos x="T0" y="T1"/>
                  </a:cxn>
                  <a:cxn ang="0">
                    <a:pos x="T2" y="T3"/>
                  </a:cxn>
                  <a:cxn ang="0">
                    <a:pos x="T4" y="T5"/>
                  </a:cxn>
                  <a:cxn ang="0">
                    <a:pos x="T6" y="T7"/>
                  </a:cxn>
                  <a:cxn ang="0">
                    <a:pos x="T8" y="T9"/>
                  </a:cxn>
                </a:cxnLst>
                <a:rect l="0" t="0" r="r" b="b"/>
                <a:pathLst>
                  <a:path w="1853" h="1431">
                    <a:moveTo>
                      <a:pt x="1853" y="672"/>
                    </a:moveTo>
                    <a:lnTo>
                      <a:pt x="335" y="1431"/>
                    </a:lnTo>
                    <a:lnTo>
                      <a:pt x="0" y="759"/>
                    </a:lnTo>
                    <a:lnTo>
                      <a:pt x="1520" y="0"/>
                    </a:lnTo>
                    <a:lnTo>
                      <a:pt x="1853" y="672"/>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1" name="Freeform 200"/>
              <p:cNvSpPr>
                <a:spLocks/>
              </p:cNvSpPr>
              <p:nvPr/>
            </p:nvSpPr>
            <p:spPr bwMode="auto">
              <a:xfrm>
                <a:off x="3593" y="-78"/>
                <a:ext cx="1853" cy="1431"/>
              </a:xfrm>
              <a:custGeom>
                <a:avLst/>
                <a:gdLst>
                  <a:gd name="T0" fmla="*/ 1853 w 1853"/>
                  <a:gd name="T1" fmla="*/ 672 h 1431"/>
                  <a:gd name="T2" fmla="*/ 336 w 1853"/>
                  <a:gd name="T3" fmla="*/ 1431 h 1431"/>
                  <a:gd name="T4" fmla="*/ 0 w 1853"/>
                  <a:gd name="T5" fmla="*/ 762 h 1431"/>
                  <a:gd name="T6" fmla="*/ 1518 w 1853"/>
                  <a:gd name="T7" fmla="*/ 0 h 1431"/>
                  <a:gd name="T8" fmla="*/ 1853 w 1853"/>
                  <a:gd name="T9" fmla="*/ 672 h 1431"/>
                </a:gdLst>
                <a:ahLst/>
                <a:cxnLst>
                  <a:cxn ang="0">
                    <a:pos x="T0" y="T1"/>
                  </a:cxn>
                  <a:cxn ang="0">
                    <a:pos x="T2" y="T3"/>
                  </a:cxn>
                  <a:cxn ang="0">
                    <a:pos x="T4" y="T5"/>
                  </a:cxn>
                  <a:cxn ang="0">
                    <a:pos x="T6" y="T7"/>
                  </a:cxn>
                  <a:cxn ang="0">
                    <a:pos x="T8" y="T9"/>
                  </a:cxn>
                </a:cxnLst>
                <a:rect l="0" t="0" r="r" b="b"/>
                <a:pathLst>
                  <a:path w="1853" h="1431">
                    <a:moveTo>
                      <a:pt x="1853" y="672"/>
                    </a:moveTo>
                    <a:lnTo>
                      <a:pt x="336" y="1431"/>
                    </a:lnTo>
                    <a:lnTo>
                      <a:pt x="0" y="762"/>
                    </a:lnTo>
                    <a:lnTo>
                      <a:pt x="1518" y="0"/>
                    </a:lnTo>
                    <a:lnTo>
                      <a:pt x="1853" y="67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2" name="Freeform 201"/>
              <p:cNvSpPr>
                <a:spLocks/>
              </p:cNvSpPr>
              <p:nvPr/>
            </p:nvSpPr>
            <p:spPr bwMode="auto">
              <a:xfrm>
                <a:off x="3872" y="757"/>
                <a:ext cx="97" cy="83"/>
              </a:xfrm>
              <a:custGeom>
                <a:avLst/>
                <a:gdLst>
                  <a:gd name="T0" fmla="*/ 17 w 41"/>
                  <a:gd name="T1" fmla="*/ 33 h 35"/>
                  <a:gd name="T2" fmla="*/ 6 w 41"/>
                  <a:gd name="T3" fmla="*/ 29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3" name="Freeform 202"/>
              <p:cNvSpPr>
                <a:spLocks/>
              </p:cNvSpPr>
              <p:nvPr/>
            </p:nvSpPr>
            <p:spPr bwMode="auto">
              <a:xfrm>
                <a:off x="3971" y="707"/>
                <a:ext cx="95" cy="83"/>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3"/>
                      <a:pt x="6" y="29"/>
                    </a:cubicBezTo>
                    <a:cubicBezTo>
                      <a:pt x="2" y="21"/>
                      <a:pt x="2" y="21"/>
                      <a:pt x="2" y="21"/>
                    </a:cubicBezTo>
                    <a:cubicBezTo>
                      <a:pt x="0" y="18"/>
                      <a:pt x="2"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4" name="Freeform 203"/>
              <p:cNvSpPr>
                <a:spLocks/>
              </p:cNvSpPr>
              <p:nvPr/>
            </p:nvSpPr>
            <p:spPr bwMode="auto">
              <a:xfrm>
                <a:off x="4070" y="658"/>
                <a:ext cx="95" cy="82"/>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5" name="Freeform 204"/>
              <p:cNvSpPr>
                <a:spLocks/>
              </p:cNvSpPr>
              <p:nvPr/>
            </p:nvSpPr>
            <p:spPr bwMode="auto">
              <a:xfrm>
                <a:off x="4170" y="608"/>
                <a:ext cx="94"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7" y="0"/>
                      <a:pt x="32" y="1"/>
                      <a:pt x="34" y="5"/>
                    </a:cubicBezTo>
                    <a:cubicBezTo>
                      <a:pt x="38" y="13"/>
                      <a:pt x="38" y="13"/>
                      <a:pt x="38" y="13"/>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grpSp>
        <p:sp>
          <p:nvSpPr>
            <p:cNvPr id="33" name="Freeform 206"/>
            <p:cNvSpPr>
              <a:spLocks/>
            </p:cNvSpPr>
            <p:nvPr/>
          </p:nvSpPr>
          <p:spPr bwMode="auto">
            <a:xfrm>
              <a:off x="4267" y="55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4" name="Freeform 207"/>
            <p:cNvSpPr>
              <a:spLocks/>
            </p:cNvSpPr>
            <p:nvPr/>
          </p:nvSpPr>
          <p:spPr bwMode="auto">
            <a:xfrm>
              <a:off x="4366" y="509"/>
              <a:ext cx="97" cy="82"/>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5" name="Freeform 208"/>
            <p:cNvSpPr>
              <a:spLocks/>
            </p:cNvSpPr>
            <p:nvPr/>
          </p:nvSpPr>
          <p:spPr bwMode="auto">
            <a:xfrm>
              <a:off x="4564" y="409"/>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6"/>
                  </a:cubicBezTo>
                  <a:cubicBezTo>
                    <a:pt x="38" y="14"/>
                    <a:pt x="38" y="14"/>
                    <a:pt x="38" y="14"/>
                  </a:cubicBezTo>
                  <a:cubicBezTo>
                    <a:pt x="40" y="18"/>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6" name="Freeform 209"/>
            <p:cNvSpPr>
              <a:spLocks/>
            </p:cNvSpPr>
            <p:nvPr/>
          </p:nvSpPr>
          <p:spPr bwMode="auto">
            <a:xfrm>
              <a:off x="4664" y="360"/>
              <a:ext cx="94" cy="85"/>
            </a:xfrm>
            <a:custGeom>
              <a:avLst/>
              <a:gdLst>
                <a:gd name="T0" fmla="*/ 16 w 40"/>
                <a:gd name="T1" fmla="*/ 34 h 36"/>
                <a:gd name="T2" fmla="*/ 6 w 40"/>
                <a:gd name="T3" fmla="*/ 30 h 36"/>
                <a:gd name="T4" fmla="*/ 2 w 40"/>
                <a:gd name="T5" fmla="*/ 22 h 36"/>
                <a:gd name="T6" fmla="*/ 5 w 40"/>
                <a:gd name="T7" fmla="*/ 11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7" name="Freeform 210"/>
            <p:cNvSpPr>
              <a:spLocks/>
            </p:cNvSpPr>
            <p:nvPr/>
          </p:nvSpPr>
          <p:spPr bwMode="auto">
            <a:xfrm>
              <a:off x="4860" y="260"/>
              <a:ext cx="97" cy="86"/>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4"/>
                    <a:pt x="6" y="12"/>
                  </a:cubicBezTo>
                  <a:cubicBezTo>
                    <a:pt x="24" y="2"/>
                    <a:pt x="24" y="2"/>
                    <a:pt x="24" y="2"/>
                  </a:cubicBezTo>
                  <a:cubicBezTo>
                    <a:pt x="28" y="0"/>
                    <a:pt x="33" y="2"/>
                    <a:pt x="35" y="6"/>
                  </a:cubicBezTo>
                  <a:cubicBezTo>
                    <a:pt x="39" y="14"/>
                    <a:pt x="39" y="14"/>
                    <a:pt x="39" y="14"/>
                  </a:cubicBezTo>
                  <a:cubicBezTo>
                    <a:pt x="41" y="18"/>
                    <a:pt x="39" y="23"/>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8" name="Freeform 211"/>
            <p:cNvSpPr>
              <a:spLocks/>
            </p:cNvSpPr>
            <p:nvPr/>
          </p:nvSpPr>
          <p:spPr bwMode="auto">
            <a:xfrm>
              <a:off x="4959" y="213"/>
              <a:ext cx="97" cy="83"/>
            </a:xfrm>
            <a:custGeom>
              <a:avLst/>
              <a:gdLst>
                <a:gd name="T0" fmla="*/ 17 w 41"/>
                <a:gd name="T1" fmla="*/ 33 h 35"/>
                <a:gd name="T2" fmla="*/ 6 w 41"/>
                <a:gd name="T3" fmla="*/ 29 h 35"/>
                <a:gd name="T4" fmla="*/ 2 w 41"/>
                <a:gd name="T5" fmla="*/ 21 h 35"/>
                <a:gd name="T6" fmla="*/ 6 w 41"/>
                <a:gd name="T7" fmla="*/ 11 h 35"/>
                <a:gd name="T8" fmla="*/ 24 w 41"/>
                <a:gd name="T9" fmla="*/ 1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1"/>
                    <a:pt x="24" y="1"/>
                    <a:pt x="24" y="1"/>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39" name="Freeform 212"/>
            <p:cNvSpPr>
              <a:spLocks/>
            </p:cNvSpPr>
            <p:nvPr/>
          </p:nvSpPr>
          <p:spPr bwMode="auto">
            <a:xfrm>
              <a:off x="3910" y="830"/>
              <a:ext cx="94"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5"/>
                  </a:cubicBezTo>
                  <a:cubicBezTo>
                    <a:pt x="38" y="14"/>
                    <a:pt x="38" y="14"/>
                    <a:pt x="38" y="14"/>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0" name="Freeform 213"/>
            <p:cNvSpPr>
              <a:spLocks/>
            </p:cNvSpPr>
            <p:nvPr/>
          </p:nvSpPr>
          <p:spPr bwMode="auto">
            <a:xfrm>
              <a:off x="4009" y="781"/>
              <a:ext cx="94" cy="82"/>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2" name="Freeform 214"/>
            <p:cNvSpPr>
              <a:spLocks/>
            </p:cNvSpPr>
            <p:nvPr/>
          </p:nvSpPr>
          <p:spPr bwMode="auto">
            <a:xfrm>
              <a:off x="4106" y="731"/>
              <a:ext cx="97" cy="83"/>
            </a:xfrm>
            <a:custGeom>
              <a:avLst/>
              <a:gdLst>
                <a:gd name="T0" fmla="*/ 17 w 41"/>
                <a:gd name="T1" fmla="*/ 34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6 w 41"/>
                <a:gd name="T15" fmla="*/ 24 h 35"/>
                <a:gd name="T16" fmla="*/ 17 w 41"/>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4"/>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8"/>
                    <a:pt x="39" y="22"/>
                    <a:pt x="36"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3" name="Freeform 215"/>
            <p:cNvSpPr>
              <a:spLocks/>
            </p:cNvSpPr>
            <p:nvPr/>
          </p:nvSpPr>
          <p:spPr bwMode="auto">
            <a:xfrm>
              <a:off x="4404" y="582"/>
              <a:ext cx="94" cy="85"/>
            </a:xfrm>
            <a:custGeom>
              <a:avLst/>
              <a:gdLst>
                <a:gd name="T0" fmla="*/ 16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3" y="36"/>
                    <a:pt x="8" y="34"/>
                    <a:pt x="6" y="30"/>
                  </a:cubicBezTo>
                  <a:cubicBezTo>
                    <a:pt x="2" y="22"/>
                    <a:pt x="2" y="22"/>
                    <a:pt x="2" y="22"/>
                  </a:cubicBezTo>
                  <a:cubicBezTo>
                    <a:pt x="0" y="18"/>
                    <a:pt x="2" y="14"/>
                    <a:pt x="5" y="12"/>
                  </a:cubicBezTo>
                  <a:cubicBezTo>
                    <a:pt x="24" y="2"/>
                    <a:pt x="24" y="2"/>
                    <a:pt x="24" y="2"/>
                  </a:cubicBezTo>
                  <a:cubicBezTo>
                    <a:pt x="28" y="0"/>
                    <a:pt x="32" y="2"/>
                    <a:pt x="34" y="6"/>
                  </a:cubicBezTo>
                  <a:cubicBezTo>
                    <a:pt x="38" y="14"/>
                    <a:pt x="38" y="14"/>
                    <a:pt x="38" y="14"/>
                  </a:cubicBezTo>
                  <a:cubicBezTo>
                    <a:pt x="40" y="18"/>
                    <a:pt x="39" y="23"/>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5" name="Freeform 216"/>
            <p:cNvSpPr>
              <a:spLocks/>
            </p:cNvSpPr>
            <p:nvPr/>
          </p:nvSpPr>
          <p:spPr bwMode="auto">
            <a:xfrm>
              <a:off x="4503" y="535"/>
              <a:ext cx="95" cy="82"/>
            </a:xfrm>
            <a:custGeom>
              <a:avLst/>
              <a:gdLst>
                <a:gd name="T0" fmla="*/ 16 w 40"/>
                <a:gd name="T1" fmla="*/ 33 h 35"/>
                <a:gd name="T2" fmla="*/ 6 w 40"/>
                <a:gd name="T3" fmla="*/ 29 h 35"/>
                <a:gd name="T4" fmla="*/ 2 w 40"/>
                <a:gd name="T5" fmla="*/ 21 h 35"/>
                <a:gd name="T6" fmla="*/ 5 w 40"/>
                <a:gd name="T7" fmla="*/ 11 h 35"/>
                <a:gd name="T8" fmla="*/ 24 w 40"/>
                <a:gd name="T9" fmla="*/ 1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1"/>
                    <a:pt x="24" y="1"/>
                    <a:pt x="24" y="1"/>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6" name="Freeform 217"/>
            <p:cNvSpPr>
              <a:spLocks/>
            </p:cNvSpPr>
            <p:nvPr/>
          </p:nvSpPr>
          <p:spPr bwMode="auto">
            <a:xfrm>
              <a:off x="4602" y="485"/>
              <a:ext cx="95" cy="83"/>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2"/>
                    <a:pt x="24" y="2"/>
                    <a:pt x="24" y="2"/>
                  </a:cubicBezTo>
                  <a:cubicBezTo>
                    <a:pt x="27" y="0"/>
                    <a:pt x="32" y="1"/>
                    <a:pt x="34" y="5"/>
                  </a:cubicBezTo>
                  <a:cubicBezTo>
                    <a:pt x="38" y="13"/>
                    <a:pt x="38" y="13"/>
                    <a:pt x="38" y="13"/>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8" name="Freeform 218"/>
            <p:cNvSpPr>
              <a:spLocks/>
            </p:cNvSpPr>
            <p:nvPr/>
          </p:nvSpPr>
          <p:spPr bwMode="auto">
            <a:xfrm>
              <a:off x="4699" y="435"/>
              <a:ext cx="97"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49" name="Freeform 219"/>
            <p:cNvSpPr>
              <a:spLocks/>
            </p:cNvSpPr>
            <p:nvPr/>
          </p:nvSpPr>
          <p:spPr bwMode="auto">
            <a:xfrm>
              <a:off x="4799" y="386"/>
              <a:ext cx="96"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0" name="Freeform 220"/>
            <p:cNvSpPr>
              <a:spLocks/>
            </p:cNvSpPr>
            <p:nvPr/>
          </p:nvSpPr>
          <p:spPr bwMode="auto">
            <a:xfrm>
              <a:off x="4898" y="336"/>
              <a:ext cx="94" cy="83"/>
            </a:xfrm>
            <a:custGeom>
              <a:avLst/>
              <a:gdLst>
                <a:gd name="T0" fmla="*/ 17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9 w 40"/>
                <a:gd name="T13" fmla="*/ 13 h 35"/>
                <a:gd name="T14" fmla="*/ 35 w 40"/>
                <a:gd name="T15" fmla="*/ 24 h 35"/>
                <a:gd name="T16" fmla="*/ 17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7" y="33"/>
                  </a:moveTo>
                  <a:cubicBezTo>
                    <a:pt x="13" y="35"/>
                    <a:pt x="8" y="34"/>
                    <a:pt x="6" y="30"/>
                  </a:cubicBezTo>
                  <a:cubicBezTo>
                    <a:pt x="2" y="22"/>
                    <a:pt x="2" y="22"/>
                    <a:pt x="2" y="22"/>
                  </a:cubicBezTo>
                  <a:cubicBezTo>
                    <a:pt x="0" y="18"/>
                    <a:pt x="2" y="13"/>
                    <a:pt x="5" y="11"/>
                  </a:cubicBezTo>
                  <a:cubicBezTo>
                    <a:pt x="24" y="2"/>
                    <a:pt x="24" y="2"/>
                    <a:pt x="24" y="2"/>
                  </a:cubicBezTo>
                  <a:cubicBezTo>
                    <a:pt x="28" y="0"/>
                    <a:pt x="33" y="1"/>
                    <a:pt x="34" y="5"/>
                  </a:cubicBezTo>
                  <a:cubicBezTo>
                    <a:pt x="39" y="13"/>
                    <a:pt x="39" y="13"/>
                    <a:pt x="39" y="13"/>
                  </a:cubicBezTo>
                  <a:cubicBezTo>
                    <a:pt x="40"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1" name="Freeform 221"/>
            <p:cNvSpPr>
              <a:spLocks/>
            </p:cNvSpPr>
            <p:nvPr/>
          </p:nvSpPr>
          <p:spPr bwMode="auto">
            <a:xfrm>
              <a:off x="4997" y="286"/>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5"/>
                  </a:cubicBezTo>
                  <a:cubicBezTo>
                    <a:pt x="38" y="14"/>
                    <a:pt x="38" y="14"/>
                    <a:pt x="38" y="14"/>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2" name="Freeform 222"/>
            <p:cNvSpPr>
              <a:spLocks/>
            </p:cNvSpPr>
            <p:nvPr/>
          </p:nvSpPr>
          <p:spPr bwMode="auto">
            <a:xfrm>
              <a:off x="3947" y="904"/>
              <a:ext cx="95" cy="85"/>
            </a:xfrm>
            <a:custGeom>
              <a:avLst/>
              <a:gdLst>
                <a:gd name="T0" fmla="*/ 16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8 w 40"/>
                <a:gd name="T13" fmla="*/ 14 h 36"/>
                <a:gd name="T14" fmla="*/ 35 w 40"/>
                <a:gd name="T15" fmla="*/ 25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4"/>
                    <a:pt x="5" y="12"/>
                  </a:cubicBezTo>
                  <a:cubicBezTo>
                    <a:pt x="24" y="2"/>
                    <a:pt x="24" y="2"/>
                    <a:pt x="24" y="2"/>
                  </a:cubicBezTo>
                  <a:cubicBezTo>
                    <a:pt x="27" y="0"/>
                    <a:pt x="32" y="2"/>
                    <a:pt x="34" y="6"/>
                  </a:cubicBezTo>
                  <a:cubicBezTo>
                    <a:pt x="38" y="14"/>
                    <a:pt x="38" y="14"/>
                    <a:pt x="38" y="14"/>
                  </a:cubicBezTo>
                  <a:cubicBezTo>
                    <a:pt x="40" y="18"/>
                    <a:pt x="38" y="23"/>
                    <a:pt x="35" y="25"/>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3" name="Freeform 223"/>
            <p:cNvSpPr>
              <a:spLocks/>
            </p:cNvSpPr>
            <p:nvPr/>
          </p:nvSpPr>
          <p:spPr bwMode="auto">
            <a:xfrm>
              <a:off x="4044" y="856"/>
              <a:ext cx="97" cy="83"/>
            </a:xfrm>
            <a:custGeom>
              <a:avLst/>
              <a:gdLst>
                <a:gd name="T0" fmla="*/ 17 w 41"/>
                <a:gd name="T1" fmla="*/ 33 h 35"/>
                <a:gd name="T2" fmla="*/ 6 w 41"/>
                <a:gd name="T3" fmla="*/ 29 h 35"/>
                <a:gd name="T4" fmla="*/ 2 w 41"/>
                <a:gd name="T5" fmla="*/ 21 h 35"/>
                <a:gd name="T6" fmla="*/ 6 w 41"/>
                <a:gd name="T7" fmla="*/ 11 h 35"/>
                <a:gd name="T8" fmla="*/ 24 w 41"/>
                <a:gd name="T9" fmla="*/ 1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1"/>
                    <a:pt x="24" y="1"/>
                    <a:pt x="24" y="1"/>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4" name="Freeform 224"/>
            <p:cNvSpPr>
              <a:spLocks/>
            </p:cNvSpPr>
            <p:nvPr/>
          </p:nvSpPr>
          <p:spPr bwMode="auto">
            <a:xfrm>
              <a:off x="4144" y="807"/>
              <a:ext cx="97" cy="82"/>
            </a:xfrm>
            <a:custGeom>
              <a:avLst/>
              <a:gdLst>
                <a:gd name="T0" fmla="*/ 17 w 41"/>
                <a:gd name="T1" fmla="*/ 33 h 35"/>
                <a:gd name="T2" fmla="*/ 6 w 41"/>
                <a:gd name="T3" fmla="*/ 29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5" name="Freeform 225"/>
            <p:cNvSpPr>
              <a:spLocks/>
            </p:cNvSpPr>
            <p:nvPr/>
          </p:nvSpPr>
          <p:spPr bwMode="auto">
            <a:xfrm>
              <a:off x="4342" y="707"/>
              <a:ext cx="95" cy="83"/>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6" name="Freeform 226"/>
            <p:cNvSpPr>
              <a:spLocks/>
            </p:cNvSpPr>
            <p:nvPr/>
          </p:nvSpPr>
          <p:spPr bwMode="auto">
            <a:xfrm>
              <a:off x="4442" y="658"/>
              <a:ext cx="94" cy="82"/>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7"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7" name="Freeform 227"/>
            <p:cNvSpPr>
              <a:spLocks/>
            </p:cNvSpPr>
            <p:nvPr/>
          </p:nvSpPr>
          <p:spPr bwMode="auto">
            <a:xfrm>
              <a:off x="4538" y="60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6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6"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58" name="Freeform 228"/>
            <p:cNvSpPr>
              <a:spLocks/>
            </p:cNvSpPr>
            <p:nvPr/>
          </p:nvSpPr>
          <p:spPr bwMode="auto">
            <a:xfrm>
              <a:off x="4638" y="55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0" name="Freeform 229"/>
            <p:cNvSpPr>
              <a:spLocks/>
            </p:cNvSpPr>
            <p:nvPr/>
          </p:nvSpPr>
          <p:spPr bwMode="auto">
            <a:xfrm>
              <a:off x="4737" y="509"/>
              <a:ext cx="97" cy="82"/>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8"/>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3" name="Freeform 230"/>
            <p:cNvSpPr>
              <a:spLocks/>
            </p:cNvSpPr>
            <p:nvPr/>
          </p:nvSpPr>
          <p:spPr bwMode="auto">
            <a:xfrm>
              <a:off x="4836" y="459"/>
              <a:ext cx="95" cy="83"/>
            </a:xfrm>
            <a:custGeom>
              <a:avLst/>
              <a:gdLst>
                <a:gd name="T0" fmla="*/ 16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4"/>
                  </a:moveTo>
                  <a:cubicBezTo>
                    <a:pt x="13" y="35"/>
                    <a:pt x="8" y="34"/>
                    <a:pt x="6" y="30"/>
                  </a:cubicBezTo>
                  <a:cubicBezTo>
                    <a:pt x="2" y="22"/>
                    <a:pt x="2" y="22"/>
                    <a:pt x="2" y="22"/>
                  </a:cubicBezTo>
                  <a:cubicBezTo>
                    <a:pt x="0" y="18"/>
                    <a:pt x="2" y="13"/>
                    <a:pt x="5" y="11"/>
                  </a:cubicBezTo>
                  <a:cubicBezTo>
                    <a:pt x="24" y="2"/>
                    <a:pt x="24" y="2"/>
                    <a:pt x="24" y="2"/>
                  </a:cubicBezTo>
                  <a:cubicBezTo>
                    <a:pt x="28"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4" name="Freeform 231"/>
            <p:cNvSpPr>
              <a:spLocks/>
            </p:cNvSpPr>
            <p:nvPr/>
          </p:nvSpPr>
          <p:spPr bwMode="auto">
            <a:xfrm>
              <a:off x="4936" y="409"/>
              <a:ext cx="94" cy="86"/>
            </a:xfrm>
            <a:custGeom>
              <a:avLst/>
              <a:gdLst>
                <a:gd name="T0" fmla="*/ 16 w 40"/>
                <a:gd name="T1" fmla="*/ 34 h 36"/>
                <a:gd name="T2" fmla="*/ 6 w 40"/>
                <a:gd name="T3" fmla="*/ 30 h 36"/>
                <a:gd name="T4" fmla="*/ 2 w 40"/>
                <a:gd name="T5" fmla="*/ 22 h 36"/>
                <a:gd name="T6" fmla="*/ 5 w 40"/>
                <a:gd name="T7" fmla="*/ 11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3"/>
                    <a:pt x="5" y="11"/>
                  </a:cubicBezTo>
                  <a:cubicBezTo>
                    <a:pt x="24" y="2"/>
                    <a:pt x="24" y="2"/>
                    <a:pt x="24" y="2"/>
                  </a:cubicBezTo>
                  <a:cubicBezTo>
                    <a:pt x="28"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6" name="Freeform 232"/>
            <p:cNvSpPr>
              <a:spLocks/>
            </p:cNvSpPr>
            <p:nvPr/>
          </p:nvSpPr>
          <p:spPr bwMode="auto">
            <a:xfrm>
              <a:off x="5035" y="360"/>
              <a:ext cx="94" cy="85"/>
            </a:xfrm>
            <a:custGeom>
              <a:avLst/>
              <a:gdLst>
                <a:gd name="T0" fmla="*/ 16 w 40"/>
                <a:gd name="T1" fmla="*/ 34 h 36"/>
                <a:gd name="T2" fmla="*/ 6 w 40"/>
                <a:gd name="T3" fmla="*/ 30 h 36"/>
                <a:gd name="T4" fmla="*/ 1 w 40"/>
                <a:gd name="T5" fmla="*/ 22 h 36"/>
                <a:gd name="T6" fmla="*/ 5 w 40"/>
                <a:gd name="T7" fmla="*/ 12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7" y="34"/>
                    <a:pt x="6" y="30"/>
                  </a:cubicBezTo>
                  <a:cubicBezTo>
                    <a:pt x="1" y="22"/>
                    <a:pt x="1" y="22"/>
                    <a:pt x="1" y="22"/>
                  </a:cubicBezTo>
                  <a:cubicBezTo>
                    <a:pt x="0" y="18"/>
                    <a:pt x="1" y="14"/>
                    <a:pt x="5" y="12"/>
                  </a:cubicBezTo>
                  <a:cubicBezTo>
                    <a:pt x="24" y="2"/>
                    <a:pt x="24" y="2"/>
                    <a:pt x="24" y="2"/>
                  </a:cubicBezTo>
                  <a:cubicBezTo>
                    <a:pt x="27" y="0"/>
                    <a:pt x="32" y="2"/>
                    <a:pt x="34" y="6"/>
                  </a:cubicBezTo>
                  <a:cubicBezTo>
                    <a:pt x="38" y="14"/>
                    <a:pt x="38" y="14"/>
                    <a:pt x="38" y="14"/>
                  </a:cubicBezTo>
                  <a:cubicBezTo>
                    <a:pt x="40" y="18"/>
                    <a:pt x="38" y="23"/>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7" name="Freeform 233"/>
            <p:cNvSpPr>
              <a:spLocks/>
            </p:cNvSpPr>
            <p:nvPr/>
          </p:nvSpPr>
          <p:spPr bwMode="auto">
            <a:xfrm>
              <a:off x="3983" y="979"/>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8" name="Freeform 234"/>
            <p:cNvSpPr>
              <a:spLocks/>
            </p:cNvSpPr>
            <p:nvPr/>
          </p:nvSpPr>
          <p:spPr bwMode="auto">
            <a:xfrm>
              <a:off x="4082" y="930"/>
              <a:ext cx="97" cy="82"/>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69" name="Freeform 235"/>
            <p:cNvSpPr>
              <a:spLocks/>
            </p:cNvSpPr>
            <p:nvPr/>
          </p:nvSpPr>
          <p:spPr bwMode="auto">
            <a:xfrm>
              <a:off x="4181" y="880"/>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4"/>
                    <a:pt x="6" y="30"/>
                  </a:cubicBezTo>
                  <a:cubicBezTo>
                    <a:pt x="2" y="22"/>
                    <a:pt x="2" y="22"/>
                    <a:pt x="2" y="22"/>
                  </a:cubicBezTo>
                  <a:cubicBezTo>
                    <a:pt x="0" y="18"/>
                    <a:pt x="2" y="13"/>
                    <a:pt x="5" y="11"/>
                  </a:cubicBezTo>
                  <a:cubicBezTo>
                    <a:pt x="24" y="2"/>
                    <a:pt x="24" y="2"/>
                    <a:pt x="24" y="2"/>
                  </a:cubicBezTo>
                  <a:cubicBezTo>
                    <a:pt x="28" y="0"/>
                    <a:pt x="32" y="2"/>
                    <a:pt x="34" y="5"/>
                  </a:cubicBezTo>
                  <a:cubicBezTo>
                    <a:pt x="38" y="14"/>
                    <a:pt x="38" y="14"/>
                    <a:pt x="38" y="14"/>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0" name="Freeform 236"/>
            <p:cNvSpPr>
              <a:spLocks/>
            </p:cNvSpPr>
            <p:nvPr/>
          </p:nvSpPr>
          <p:spPr bwMode="auto">
            <a:xfrm>
              <a:off x="4380" y="781"/>
              <a:ext cx="95" cy="82"/>
            </a:xfrm>
            <a:custGeom>
              <a:avLst/>
              <a:gdLst>
                <a:gd name="T0" fmla="*/ 16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4"/>
                  </a:moveTo>
                  <a:cubicBezTo>
                    <a:pt x="12" y="35"/>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8"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1" name="Freeform 237"/>
            <p:cNvSpPr>
              <a:spLocks/>
            </p:cNvSpPr>
            <p:nvPr/>
          </p:nvSpPr>
          <p:spPr bwMode="auto">
            <a:xfrm>
              <a:off x="4477" y="73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3"/>
                    <a:pt x="6" y="12"/>
                  </a:cubicBezTo>
                  <a:cubicBezTo>
                    <a:pt x="24" y="2"/>
                    <a:pt x="24" y="2"/>
                    <a:pt x="24" y="2"/>
                  </a:cubicBezTo>
                  <a:cubicBezTo>
                    <a:pt x="28" y="0"/>
                    <a:pt x="33" y="2"/>
                    <a:pt x="35" y="6"/>
                  </a:cubicBezTo>
                  <a:cubicBezTo>
                    <a:pt x="39" y="14"/>
                    <a:pt x="39" y="14"/>
                    <a:pt x="39" y="14"/>
                  </a:cubicBezTo>
                  <a:cubicBezTo>
                    <a:pt x="41"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2" name="Freeform 238"/>
            <p:cNvSpPr>
              <a:spLocks/>
            </p:cNvSpPr>
            <p:nvPr/>
          </p:nvSpPr>
          <p:spPr bwMode="auto">
            <a:xfrm>
              <a:off x="4576" y="68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4"/>
                    <a:pt x="6" y="12"/>
                  </a:cubicBezTo>
                  <a:cubicBezTo>
                    <a:pt x="24" y="2"/>
                    <a:pt x="24" y="2"/>
                    <a:pt x="24" y="2"/>
                  </a:cubicBezTo>
                  <a:cubicBezTo>
                    <a:pt x="28" y="0"/>
                    <a:pt x="33" y="2"/>
                    <a:pt x="35" y="6"/>
                  </a:cubicBezTo>
                  <a:cubicBezTo>
                    <a:pt x="39" y="14"/>
                    <a:pt x="39" y="14"/>
                    <a:pt x="39" y="14"/>
                  </a:cubicBezTo>
                  <a:cubicBezTo>
                    <a:pt x="41" y="18"/>
                    <a:pt x="39" y="23"/>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4" name="Freeform 239"/>
            <p:cNvSpPr>
              <a:spLocks/>
            </p:cNvSpPr>
            <p:nvPr/>
          </p:nvSpPr>
          <p:spPr bwMode="auto">
            <a:xfrm>
              <a:off x="4676" y="632"/>
              <a:ext cx="94" cy="85"/>
            </a:xfrm>
            <a:custGeom>
              <a:avLst/>
              <a:gdLst>
                <a:gd name="T0" fmla="*/ 17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9 w 40"/>
                <a:gd name="T13" fmla="*/ 14 h 36"/>
                <a:gd name="T14" fmla="*/ 35 w 40"/>
                <a:gd name="T15" fmla="*/ 25 h 36"/>
                <a:gd name="T16" fmla="*/ 17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7" y="34"/>
                  </a:moveTo>
                  <a:cubicBezTo>
                    <a:pt x="13" y="36"/>
                    <a:pt x="8" y="34"/>
                    <a:pt x="6" y="30"/>
                  </a:cubicBezTo>
                  <a:cubicBezTo>
                    <a:pt x="2" y="22"/>
                    <a:pt x="2" y="22"/>
                    <a:pt x="2" y="22"/>
                  </a:cubicBezTo>
                  <a:cubicBezTo>
                    <a:pt x="0" y="18"/>
                    <a:pt x="2" y="14"/>
                    <a:pt x="5" y="12"/>
                  </a:cubicBezTo>
                  <a:cubicBezTo>
                    <a:pt x="24" y="2"/>
                    <a:pt x="24" y="2"/>
                    <a:pt x="24" y="2"/>
                  </a:cubicBezTo>
                  <a:cubicBezTo>
                    <a:pt x="28" y="0"/>
                    <a:pt x="33" y="2"/>
                    <a:pt x="34" y="6"/>
                  </a:cubicBezTo>
                  <a:cubicBezTo>
                    <a:pt x="39" y="14"/>
                    <a:pt x="39" y="14"/>
                    <a:pt x="39" y="14"/>
                  </a:cubicBezTo>
                  <a:cubicBezTo>
                    <a:pt x="40" y="18"/>
                    <a:pt x="39" y="23"/>
                    <a:pt x="35" y="25"/>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5" name="Freeform 240"/>
            <p:cNvSpPr>
              <a:spLocks/>
            </p:cNvSpPr>
            <p:nvPr/>
          </p:nvSpPr>
          <p:spPr bwMode="auto">
            <a:xfrm>
              <a:off x="4775" y="584"/>
              <a:ext cx="94" cy="83"/>
            </a:xfrm>
            <a:custGeom>
              <a:avLst/>
              <a:gdLst>
                <a:gd name="T0" fmla="*/ 16 w 40"/>
                <a:gd name="T1" fmla="*/ 33 h 35"/>
                <a:gd name="T2" fmla="*/ 6 w 40"/>
                <a:gd name="T3" fmla="*/ 29 h 35"/>
                <a:gd name="T4" fmla="*/ 2 w 40"/>
                <a:gd name="T5" fmla="*/ 21 h 35"/>
                <a:gd name="T6" fmla="*/ 5 w 40"/>
                <a:gd name="T7" fmla="*/ 11 h 35"/>
                <a:gd name="T8" fmla="*/ 24 w 40"/>
                <a:gd name="T9" fmla="*/ 1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1"/>
                    <a:pt x="24" y="1"/>
                    <a:pt x="24" y="1"/>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6" name="Freeform 241"/>
            <p:cNvSpPr>
              <a:spLocks/>
            </p:cNvSpPr>
            <p:nvPr/>
          </p:nvSpPr>
          <p:spPr bwMode="auto">
            <a:xfrm>
              <a:off x="4874" y="535"/>
              <a:ext cx="95" cy="82"/>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2"/>
                    <a:pt x="24" y="2"/>
                    <a:pt x="24" y="2"/>
                  </a:cubicBezTo>
                  <a:cubicBezTo>
                    <a:pt x="27"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7" name="Freeform 242"/>
            <p:cNvSpPr>
              <a:spLocks/>
            </p:cNvSpPr>
            <p:nvPr/>
          </p:nvSpPr>
          <p:spPr bwMode="auto">
            <a:xfrm>
              <a:off x="4971" y="485"/>
              <a:ext cx="97"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79" name="Freeform 243"/>
            <p:cNvSpPr>
              <a:spLocks/>
            </p:cNvSpPr>
            <p:nvPr/>
          </p:nvSpPr>
          <p:spPr bwMode="auto">
            <a:xfrm>
              <a:off x="5070" y="435"/>
              <a:ext cx="97" cy="83"/>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0" name="Freeform 244"/>
            <p:cNvSpPr>
              <a:spLocks/>
            </p:cNvSpPr>
            <p:nvPr/>
          </p:nvSpPr>
          <p:spPr bwMode="auto">
            <a:xfrm>
              <a:off x="4021" y="1052"/>
              <a:ext cx="94" cy="86"/>
            </a:xfrm>
            <a:custGeom>
              <a:avLst/>
              <a:gdLst>
                <a:gd name="T0" fmla="*/ 17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9 w 40"/>
                <a:gd name="T13" fmla="*/ 14 h 36"/>
                <a:gd name="T14" fmla="*/ 35 w 40"/>
                <a:gd name="T15" fmla="*/ 24 h 36"/>
                <a:gd name="T16" fmla="*/ 17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7" y="34"/>
                  </a:moveTo>
                  <a:cubicBezTo>
                    <a:pt x="13" y="36"/>
                    <a:pt x="8" y="34"/>
                    <a:pt x="6" y="30"/>
                  </a:cubicBezTo>
                  <a:cubicBezTo>
                    <a:pt x="2" y="22"/>
                    <a:pt x="2" y="22"/>
                    <a:pt x="2" y="22"/>
                  </a:cubicBezTo>
                  <a:cubicBezTo>
                    <a:pt x="0" y="18"/>
                    <a:pt x="2" y="13"/>
                    <a:pt x="5" y="12"/>
                  </a:cubicBezTo>
                  <a:cubicBezTo>
                    <a:pt x="24" y="2"/>
                    <a:pt x="24" y="2"/>
                    <a:pt x="24" y="2"/>
                  </a:cubicBezTo>
                  <a:cubicBezTo>
                    <a:pt x="28" y="0"/>
                    <a:pt x="33" y="2"/>
                    <a:pt x="34" y="6"/>
                  </a:cubicBezTo>
                  <a:cubicBezTo>
                    <a:pt x="39" y="14"/>
                    <a:pt x="39" y="14"/>
                    <a:pt x="39" y="14"/>
                  </a:cubicBezTo>
                  <a:cubicBezTo>
                    <a:pt x="40"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1" name="Freeform 245"/>
            <p:cNvSpPr>
              <a:spLocks/>
            </p:cNvSpPr>
            <p:nvPr/>
          </p:nvSpPr>
          <p:spPr bwMode="auto">
            <a:xfrm>
              <a:off x="4120" y="1003"/>
              <a:ext cx="95" cy="85"/>
            </a:xfrm>
            <a:custGeom>
              <a:avLst/>
              <a:gdLst>
                <a:gd name="T0" fmla="*/ 16 w 40"/>
                <a:gd name="T1" fmla="*/ 34 h 36"/>
                <a:gd name="T2" fmla="*/ 6 w 40"/>
                <a:gd name="T3" fmla="*/ 30 h 36"/>
                <a:gd name="T4" fmla="*/ 2 w 40"/>
                <a:gd name="T5" fmla="*/ 22 h 36"/>
                <a:gd name="T6" fmla="*/ 5 w 40"/>
                <a:gd name="T7" fmla="*/ 12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4"/>
                    <a:pt x="5" y="12"/>
                  </a:cubicBezTo>
                  <a:cubicBezTo>
                    <a:pt x="24" y="2"/>
                    <a:pt x="24" y="2"/>
                    <a:pt x="24" y="2"/>
                  </a:cubicBezTo>
                  <a:cubicBezTo>
                    <a:pt x="28" y="0"/>
                    <a:pt x="32" y="2"/>
                    <a:pt x="34" y="6"/>
                  </a:cubicBezTo>
                  <a:cubicBezTo>
                    <a:pt x="38" y="14"/>
                    <a:pt x="38" y="14"/>
                    <a:pt x="38" y="14"/>
                  </a:cubicBezTo>
                  <a:cubicBezTo>
                    <a:pt x="40" y="18"/>
                    <a:pt x="39" y="23"/>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3" name="Freeform 246"/>
            <p:cNvSpPr>
              <a:spLocks/>
            </p:cNvSpPr>
            <p:nvPr/>
          </p:nvSpPr>
          <p:spPr bwMode="auto">
            <a:xfrm>
              <a:off x="4219" y="956"/>
              <a:ext cx="95" cy="82"/>
            </a:xfrm>
            <a:custGeom>
              <a:avLst/>
              <a:gdLst>
                <a:gd name="T0" fmla="*/ 16 w 40"/>
                <a:gd name="T1" fmla="*/ 33 h 35"/>
                <a:gd name="T2" fmla="*/ 6 w 40"/>
                <a:gd name="T3" fmla="*/ 29 h 35"/>
                <a:gd name="T4" fmla="*/ 2 w 40"/>
                <a:gd name="T5" fmla="*/ 21 h 35"/>
                <a:gd name="T6" fmla="*/ 5 w 40"/>
                <a:gd name="T7" fmla="*/ 11 h 35"/>
                <a:gd name="T8" fmla="*/ 24 w 40"/>
                <a:gd name="T9" fmla="*/ 1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29"/>
                  </a:cubicBezTo>
                  <a:cubicBezTo>
                    <a:pt x="2" y="21"/>
                    <a:pt x="2" y="21"/>
                    <a:pt x="2" y="21"/>
                  </a:cubicBezTo>
                  <a:cubicBezTo>
                    <a:pt x="0" y="17"/>
                    <a:pt x="1" y="13"/>
                    <a:pt x="5" y="11"/>
                  </a:cubicBezTo>
                  <a:cubicBezTo>
                    <a:pt x="24" y="1"/>
                    <a:pt x="24" y="1"/>
                    <a:pt x="24" y="1"/>
                  </a:cubicBezTo>
                  <a:cubicBezTo>
                    <a:pt x="27"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4" name="Freeform 247"/>
            <p:cNvSpPr>
              <a:spLocks/>
            </p:cNvSpPr>
            <p:nvPr/>
          </p:nvSpPr>
          <p:spPr bwMode="auto">
            <a:xfrm>
              <a:off x="4515" y="807"/>
              <a:ext cx="97" cy="82"/>
            </a:xfrm>
            <a:custGeom>
              <a:avLst/>
              <a:gdLst>
                <a:gd name="T0" fmla="*/ 17 w 41"/>
                <a:gd name="T1" fmla="*/ 33 h 35"/>
                <a:gd name="T2" fmla="*/ 6 w 41"/>
                <a:gd name="T3" fmla="*/ 30 h 35"/>
                <a:gd name="T4" fmla="*/ 2 w 41"/>
                <a:gd name="T5" fmla="*/ 21 h 35"/>
                <a:gd name="T6" fmla="*/ 6 w 41"/>
                <a:gd name="T7" fmla="*/ 11 h 35"/>
                <a:gd name="T8" fmla="*/ 24 w 41"/>
                <a:gd name="T9" fmla="*/ 2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30"/>
                  </a:cubicBezTo>
                  <a:cubicBezTo>
                    <a:pt x="2" y="21"/>
                    <a:pt x="2" y="21"/>
                    <a:pt x="2" y="21"/>
                  </a:cubicBezTo>
                  <a:cubicBezTo>
                    <a:pt x="0" y="18"/>
                    <a:pt x="2" y="13"/>
                    <a:pt x="6" y="11"/>
                  </a:cubicBezTo>
                  <a:cubicBezTo>
                    <a:pt x="24" y="2"/>
                    <a:pt x="24" y="2"/>
                    <a:pt x="24" y="2"/>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7" name="Freeform 248"/>
            <p:cNvSpPr>
              <a:spLocks/>
            </p:cNvSpPr>
            <p:nvPr/>
          </p:nvSpPr>
          <p:spPr bwMode="auto">
            <a:xfrm>
              <a:off x="4614" y="757"/>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4"/>
                    <a:pt x="6" y="30"/>
                  </a:cubicBezTo>
                  <a:cubicBezTo>
                    <a:pt x="2" y="22"/>
                    <a:pt x="2" y="22"/>
                    <a:pt x="2" y="22"/>
                  </a:cubicBezTo>
                  <a:cubicBezTo>
                    <a:pt x="0" y="18"/>
                    <a:pt x="2"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8" name="Freeform 249"/>
            <p:cNvSpPr>
              <a:spLocks/>
            </p:cNvSpPr>
            <p:nvPr/>
          </p:nvSpPr>
          <p:spPr bwMode="auto">
            <a:xfrm>
              <a:off x="4713" y="707"/>
              <a:ext cx="95" cy="83"/>
            </a:xfrm>
            <a:custGeom>
              <a:avLst/>
              <a:gdLst>
                <a:gd name="T0" fmla="*/ 16 w 40"/>
                <a:gd name="T1" fmla="*/ 33 h 35"/>
                <a:gd name="T2" fmla="*/ 6 w 40"/>
                <a:gd name="T3" fmla="*/ 30 h 35"/>
                <a:gd name="T4" fmla="*/ 2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4"/>
                    <a:pt x="6" y="30"/>
                  </a:cubicBezTo>
                  <a:cubicBezTo>
                    <a:pt x="2" y="22"/>
                    <a:pt x="2" y="22"/>
                    <a:pt x="2" y="22"/>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89" name="Freeform 250"/>
            <p:cNvSpPr>
              <a:spLocks/>
            </p:cNvSpPr>
            <p:nvPr/>
          </p:nvSpPr>
          <p:spPr bwMode="auto">
            <a:xfrm>
              <a:off x="4813" y="658"/>
              <a:ext cx="94" cy="82"/>
            </a:xfrm>
            <a:custGeom>
              <a:avLst/>
              <a:gdLst>
                <a:gd name="T0" fmla="*/ 16 w 40"/>
                <a:gd name="T1" fmla="*/ 33 h 35"/>
                <a:gd name="T2" fmla="*/ 6 w 40"/>
                <a:gd name="T3" fmla="*/ 30 h 35"/>
                <a:gd name="T4" fmla="*/ 1 w 40"/>
                <a:gd name="T5" fmla="*/ 22 h 35"/>
                <a:gd name="T6" fmla="*/ 5 w 40"/>
                <a:gd name="T7" fmla="*/ 11 h 35"/>
                <a:gd name="T8" fmla="*/ 24 w 40"/>
                <a:gd name="T9" fmla="*/ 2 h 35"/>
                <a:gd name="T10" fmla="*/ 34 w 40"/>
                <a:gd name="T11" fmla="*/ 5 h 35"/>
                <a:gd name="T12" fmla="*/ 38 w 40"/>
                <a:gd name="T13" fmla="*/ 14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7" y="34"/>
                    <a:pt x="6" y="30"/>
                  </a:cubicBezTo>
                  <a:cubicBezTo>
                    <a:pt x="1" y="22"/>
                    <a:pt x="1" y="22"/>
                    <a:pt x="1" y="22"/>
                  </a:cubicBezTo>
                  <a:cubicBezTo>
                    <a:pt x="0" y="18"/>
                    <a:pt x="1" y="13"/>
                    <a:pt x="5" y="11"/>
                  </a:cubicBezTo>
                  <a:cubicBezTo>
                    <a:pt x="24" y="2"/>
                    <a:pt x="24" y="2"/>
                    <a:pt x="24" y="2"/>
                  </a:cubicBezTo>
                  <a:cubicBezTo>
                    <a:pt x="27" y="0"/>
                    <a:pt x="32" y="2"/>
                    <a:pt x="34" y="5"/>
                  </a:cubicBezTo>
                  <a:cubicBezTo>
                    <a:pt x="38" y="14"/>
                    <a:pt x="38" y="14"/>
                    <a:pt x="38" y="14"/>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0" name="Freeform 251"/>
            <p:cNvSpPr>
              <a:spLocks/>
            </p:cNvSpPr>
            <p:nvPr/>
          </p:nvSpPr>
          <p:spPr bwMode="auto">
            <a:xfrm>
              <a:off x="4910" y="60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1" name="Freeform 252"/>
            <p:cNvSpPr>
              <a:spLocks/>
            </p:cNvSpPr>
            <p:nvPr/>
          </p:nvSpPr>
          <p:spPr bwMode="auto">
            <a:xfrm>
              <a:off x="5009" y="558"/>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6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6"/>
                  </a:cubicBezTo>
                  <a:cubicBezTo>
                    <a:pt x="39" y="14"/>
                    <a:pt x="39" y="14"/>
                    <a:pt x="39" y="14"/>
                  </a:cubicBezTo>
                  <a:cubicBezTo>
                    <a:pt x="41" y="18"/>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2" name="Freeform 253"/>
            <p:cNvSpPr>
              <a:spLocks/>
            </p:cNvSpPr>
            <p:nvPr/>
          </p:nvSpPr>
          <p:spPr bwMode="auto">
            <a:xfrm>
              <a:off x="5108" y="509"/>
              <a:ext cx="95" cy="82"/>
            </a:xfrm>
            <a:custGeom>
              <a:avLst/>
              <a:gdLst>
                <a:gd name="T0" fmla="*/ 17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9 w 40"/>
                <a:gd name="T13" fmla="*/ 14 h 35"/>
                <a:gd name="T14" fmla="*/ 35 w 40"/>
                <a:gd name="T15" fmla="*/ 24 h 35"/>
                <a:gd name="T16" fmla="*/ 17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7" y="34"/>
                  </a:moveTo>
                  <a:cubicBezTo>
                    <a:pt x="13" y="35"/>
                    <a:pt x="8" y="34"/>
                    <a:pt x="6" y="30"/>
                  </a:cubicBezTo>
                  <a:cubicBezTo>
                    <a:pt x="2" y="22"/>
                    <a:pt x="2" y="22"/>
                    <a:pt x="2" y="22"/>
                  </a:cubicBezTo>
                  <a:cubicBezTo>
                    <a:pt x="0" y="18"/>
                    <a:pt x="2" y="13"/>
                    <a:pt x="5" y="11"/>
                  </a:cubicBezTo>
                  <a:cubicBezTo>
                    <a:pt x="24" y="2"/>
                    <a:pt x="24" y="2"/>
                    <a:pt x="24" y="2"/>
                  </a:cubicBezTo>
                  <a:cubicBezTo>
                    <a:pt x="28" y="0"/>
                    <a:pt x="33" y="2"/>
                    <a:pt x="34" y="6"/>
                  </a:cubicBezTo>
                  <a:cubicBezTo>
                    <a:pt x="39" y="14"/>
                    <a:pt x="39" y="14"/>
                    <a:pt x="39" y="14"/>
                  </a:cubicBezTo>
                  <a:cubicBezTo>
                    <a:pt x="40"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4" name="Freeform 254"/>
            <p:cNvSpPr>
              <a:spLocks/>
            </p:cNvSpPr>
            <p:nvPr/>
          </p:nvSpPr>
          <p:spPr bwMode="auto">
            <a:xfrm>
              <a:off x="4059" y="1128"/>
              <a:ext cx="94" cy="83"/>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5" name="Freeform 255"/>
            <p:cNvSpPr>
              <a:spLocks/>
            </p:cNvSpPr>
            <p:nvPr/>
          </p:nvSpPr>
          <p:spPr bwMode="auto">
            <a:xfrm>
              <a:off x="4158" y="1078"/>
              <a:ext cx="94" cy="83"/>
            </a:xfrm>
            <a:custGeom>
              <a:avLst/>
              <a:gdLst>
                <a:gd name="T0" fmla="*/ 16 w 40"/>
                <a:gd name="T1" fmla="*/ 33 h 35"/>
                <a:gd name="T2" fmla="*/ 6 w 40"/>
                <a:gd name="T3" fmla="*/ 30 h 35"/>
                <a:gd name="T4" fmla="*/ 1 w 40"/>
                <a:gd name="T5" fmla="*/ 22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7" y="34"/>
                    <a:pt x="6" y="30"/>
                  </a:cubicBezTo>
                  <a:cubicBezTo>
                    <a:pt x="1" y="22"/>
                    <a:pt x="1" y="22"/>
                    <a:pt x="1" y="22"/>
                  </a:cubicBezTo>
                  <a:cubicBezTo>
                    <a:pt x="0" y="18"/>
                    <a:pt x="1" y="13"/>
                    <a:pt x="5" y="11"/>
                  </a:cubicBezTo>
                  <a:cubicBezTo>
                    <a:pt x="24" y="2"/>
                    <a:pt x="24" y="2"/>
                    <a:pt x="24" y="2"/>
                  </a:cubicBezTo>
                  <a:cubicBezTo>
                    <a:pt x="27" y="0"/>
                    <a:pt x="32" y="1"/>
                    <a:pt x="34" y="5"/>
                  </a:cubicBezTo>
                  <a:cubicBezTo>
                    <a:pt x="38" y="13"/>
                    <a:pt x="38" y="13"/>
                    <a:pt x="38" y="13"/>
                  </a:cubicBezTo>
                  <a:cubicBezTo>
                    <a:pt x="40" y="17"/>
                    <a:pt x="38"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6" name="Freeform 256"/>
            <p:cNvSpPr>
              <a:spLocks/>
            </p:cNvSpPr>
            <p:nvPr/>
          </p:nvSpPr>
          <p:spPr bwMode="auto">
            <a:xfrm>
              <a:off x="4255" y="1029"/>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7" name="Freeform 257"/>
            <p:cNvSpPr>
              <a:spLocks/>
            </p:cNvSpPr>
            <p:nvPr/>
          </p:nvSpPr>
          <p:spPr bwMode="auto">
            <a:xfrm>
              <a:off x="4354" y="979"/>
              <a:ext cx="97" cy="83"/>
            </a:xfrm>
            <a:custGeom>
              <a:avLst/>
              <a:gdLst>
                <a:gd name="T0" fmla="*/ 17 w 41"/>
                <a:gd name="T1" fmla="*/ 33 h 35"/>
                <a:gd name="T2" fmla="*/ 6 w 41"/>
                <a:gd name="T3" fmla="*/ 30 h 35"/>
                <a:gd name="T4" fmla="*/ 2 w 41"/>
                <a:gd name="T5" fmla="*/ 22 h 35"/>
                <a:gd name="T6" fmla="*/ 6 w 41"/>
                <a:gd name="T7" fmla="*/ 11 h 35"/>
                <a:gd name="T8" fmla="*/ 24 w 41"/>
                <a:gd name="T9" fmla="*/ 2 h 35"/>
                <a:gd name="T10" fmla="*/ 35 w 41"/>
                <a:gd name="T11" fmla="*/ 5 h 35"/>
                <a:gd name="T12" fmla="*/ 39 w 41"/>
                <a:gd name="T13" fmla="*/ 14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4"/>
                    <a:pt x="6" y="30"/>
                  </a:cubicBezTo>
                  <a:cubicBezTo>
                    <a:pt x="2" y="22"/>
                    <a:pt x="2" y="22"/>
                    <a:pt x="2" y="22"/>
                  </a:cubicBezTo>
                  <a:cubicBezTo>
                    <a:pt x="0" y="18"/>
                    <a:pt x="2" y="13"/>
                    <a:pt x="6" y="11"/>
                  </a:cubicBezTo>
                  <a:cubicBezTo>
                    <a:pt x="24" y="2"/>
                    <a:pt x="24" y="2"/>
                    <a:pt x="24" y="2"/>
                  </a:cubicBezTo>
                  <a:cubicBezTo>
                    <a:pt x="28" y="0"/>
                    <a:pt x="33" y="2"/>
                    <a:pt x="35" y="5"/>
                  </a:cubicBezTo>
                  <a:cubicBezTo>
                    <a:pt x="39" y="14"/>
                    <a:pt x="39" y="14"/>
                    <a:pt x="39" y="14"/>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8" name="Freeform 258"/>
            <p:cNvSpPr>
              <a:spLocks/>
            </p:cNvSpPr>
            <p:nvPr/>
          </p:nvSpPr>
          <p:spPr bwMode="auto">
            <a:xfrm>
              <a:off x="4453" y="930"/>
              <a:ext cx="95" cy="82"/>
            </a:xfrm>
            <a:custGeom>
              <a:avLst/>
              <a:gdLst>
                <a:gd name="T0" fmla="*/ 17 w 40"/>
                <a:gd name="T1" fmla="*/ 33 h 35"/>
                <a:gd name="T2" fmla="*/ 6 w 40"/>
                <a:gd name="T3" fmla="*/ 30 h 35"/>
                <a:gd name="T4" fmla="*/ 2 w 40"/>
                <a:gd name="T5" fmla="*/ 22 h 35"/>
                <a:gd name="T6" fmla="*/ 5 w 40"/>
                <a:gd name="T7" fmla="*/ 11 h 35"/>
                <a:gd name="T8" fmla="*/ 24 w 40"/>
                <a:gd name="T9" fmla="*/ 2 h 35"/>
                <a:gd name="T10" fmla="*/ 34 w 40"/>
                <a:gd name="T11" fmla="*/ 6 h 35"/>
                <a:gd name="T12" fmla="*/ 39 w 40"/>
                <a:gd name="T13" fmla="*/ 14 h 35"/>
                <a:gd name="T14" fmla="*/ 35 w 40"/>
                <a:gd name="T15" fmla="*/ 24 h 35"/>
                <a:gd name="T16" fmla="*/ 17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7" y="33"/>
                  </a:moveTo>
                  <a:cubicBezTo>
                    <a:pt x="13" y="35"/>
                    <a:pt x="8" y="34"/>
                    <a:pt x="6" y="30"/>
                  </a:cubicBezTo>
                  <a:cubicBezTo>
                    <a:pt x="2" y="22"/>
                    <a:pt x="2" y="22"/>
                    <a:pt x="2" y="22"/>
                  </a:cubicBezTo>
                  <a:cubicBezTo>
                    <a:pt x="0" y="18"/>
                    <a:pt x="2" y="13"/>
                    <a:pt x="5" y="11"/>
                  </a:cubicBezTo>
                  <a:cubicBezTo>
                    <a:pt x="24" y="2"/>
                    <a:pt x="24" y="2"/>
                    <a:pt x="24" y="2"/>
                  </a:cubicBezTo>
                  <a:cubicBezTo>
                    <a:pt x="28" y="0"/>
                    <a:pt x="33" y="2"/>
                    <a:pt x="34" y="6"/>
                  </a:cubicBezTo>
                  <a:cubicBezTo>
                    <a:pt x="39" y="14"/>
                    <a:pt x="39" y="14"/>
                    <a:pt x="39" y="14"/>
                  </a:cubicBezTo>
                  <a:cubicBezTo>
                    <a:pt x="40" y="18"/>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99" name="Freeform 259"/>
            <p:cNvSpPr>
              <a:spLocks/>
            </p:cNvSpPr>
            <p:nvPr/>
          </p:nvSpPr>
          <p:spPr bwMode="auto">
            <a:xfrm>
              <a:off x="4553" y="880"/>
              <a:ext cx="94" cy="83"/>
            </a:xfrm>
            <a:custGeom>
              <a:avLst/>
              <a:gdLst>
                <a:gd name="T0" fmla="*/ 16 w 40"/>
                <a:gd name="T1" fmla="*/ 34 h 35"/>
                <a:gd name="T2" fmla="*/ 6 w 40"/>
                <a:gd name="T3" fmla="*/ 30 h 35"/>
                <a:gd name="T4" fmla="*/ 2 w 40"/>
                <a:gd name="T5" fmla="*/ 22 h 35"/>
                <a:gd name="T6" fmla="*/ 5 w 40"/>
                <a:gd name="T7" fmla="*/ 11 h 35"/>
                <a:gd name="T8" fmla="*/ 24 w 40"/>
                <a:gd name="T9" fmla="*/ 2 h 35"/>
                <a:gd name="T10" fmla="*/ 34 w 40"/>
                <a:gd name="T11" fmla="*/ 6 h 35"/>
                <a:gd name="T12" fmla="*/ 38 w 40"/>
                <a:gd name="T13" fmla="*/ 14 h 35"/>
                <a:gd name="T14" fmla="*/ 35 w 40"/>
                <a:gd name="T15" fmla="*/ 24 h 35"/>
                <a:gd name="T16" fmla="*/ 16 w 40"/>
                <a:gd name="T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4"/>
                  </a:moveTo>
                  <a:cubicBezTo>
                    <a:pt x="12" y="35"/>
                    <a:pt x="8" y="34"/>
                    <a:pt x="6" y="30"/>
                  </a:cubicBezTo>
                  <a:cubicBezTo>
                    <a:pt x="2" y="22"/>
                    <a:pt x="2" y="22"/>
                    <a:pt x="2" y="22"/>
                  </a:cubicBezTo>
                  <a:cubicBezTo>
                    <a:pt x="0" y="18"/>
                    <a:pt x="1" y="13"/>
                    <a:pt x="5" y="11"/>
                  </a:cubicBezTo>
                  <a:cubicBezTo>
                    <a:pt x="24" y="2"/>
                    <a:pt x="24" y="2"/>
                    <a:pt x="24" y="2"/>
                  </a:cubicBezTo>
                  <a:cubicBezTo>
                    <a:pt x="28"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1" name="Freeform 260"/>
            <p:cNvSpPr>
              <a:spLocks/>
            </p:cNvSpPr>
            <p:nvPr/>
          </p:nvSpPr>
          <p:spPr bwMode="auto">
            <a:xfrm>
              <a:off x="4652" y="830"/>
              <a:ext cx="94" cy="85"/>
            </a:xfrm>
            <a:custGeom>
              <a:avLst/>
              <a:gdLst>
                <a:gd name="T0" fmla="*/ 16 w 40"/>
                <a:gd name="T1" fmla="*/ 34 h 36"/>
                <a:gd name="T2" fmla="*/ 6 w 40"/>
                <a:gd name="T3" fmla="*/ 30 h 36"/>
                <a:gd name="T4" fmla="*/ 2 w 40"/>
                <a:gd name="T5" fmla="*/ 22 h 36"/>
                <a:gd name="T6" fmla="*/ 5 w 40"/>
                <a:gd name="T7" fmla="*/ 11 h 36"/>
                <a:gd name="T8" fmla="*/ 24 w 40"/>
                <a:gd name="T9" fmla="*/ 2 h 36"/>
                <a:gd name="T10" fmla="*/ 34 w 40"/>
                <a:gd name="T11" fmla="*/ 6 h 36"/>
                <a:gd name="T12" fmla="*/ 38 w 40"/>
                <a:gd name="T13" fmla="*/ 14 h 36"/>
                <a:gd name="T14" fmla="*/ 35 w 40"/>
                <a:gd name="T15" fmla="*/ 24 h 36"/>
                <a:gd name="T16" fmla="*/ 16 w 40"/>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6">
                  <a:moveTo>
                    <a:pt x="16" y="34"/>
                  </a:moveTo>
                  <a:cubicBezTo>
                    <a:pt x="12" y="36"/>
                    <a:pt x="8" y="34"/>
                    <a:pt x="6" y="30"/>
                  </a:cubicBezTo>
                  <a:cubicBezTo>
                    <a:pt x="2" y="22"/>
                    <a:pt x="2" y="22"/>
                    <a:pt x="2" y="22"/>
                  </a:cubicBezTo>
                  <a:cubicBezTo>
                    <a:pt x="0" y="18"/>
                    <a:pt x="1" y="13"/>
                    <a:pt x="5" y="11"/>
                  </a:cubicBezTo>
                  <a:cubicBezTo>
                    <a:pt x="24" y="2"/>
                    <a:pt x="24" y="2"/>
                    <a:pt x="24" y="2"/>
                  </a:cubicBezTo>
                  <a:cubicBezTo>
                    <a:pt x="27" y="0"/>
                    <a:pt x="32" y="2"/>
                    <a:pt x="34" y="6"/>
                  </a:cubicBezTo>
                  <a:cubicBezTo>
                    <a:pt x="38" y="14"/>
                    <a:pt x="38" y="14"/>
                    <a:pt x="38" y="14"/>
                  </a:cubicBezTo>
                  <a:cubicBezTo>
                    <a:pt x="40" y="18"/>
                    <a:pt x="39" y="22"/>
                    <a:pt x="35" y="24"/>
                  </a:cubicBezTo>
                  <a:lnTo>
                    <a:pt x="16"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2" name="Freeform 261"/>
            <p:cNvSpPr>
              <a:spLocks/>
            </p:cNvSpPr>
            <p:nvPr/>
          </p:nvSpPr>
          <p:spPr bwMode="auto">
            <a:xfrm>
              <a:off x="4749" y="78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3"/>
                    <a:pt x="6" y="12"/>
                  </a:cubicBezTo>
                  <a:cubicBezTo>
                    <a:pt x="24" y="2"/>
                    <a:pt x="24" y="2"/>
                    <a:pt x="24" y="2"/>
                  </a:cubicBezTo>
                  <a:cubicBezTo>
                    <a:pt x="28" y="0"/>
                    <a:pt x="33" y="2"/>
                    <a:pt x="35" y="6"/>
                  </a:cubicBezTo>
                  <a:cubicBezTo>
                    <a:pt x="39" y="14"/>
                    <a:pt x="39" y="14"/>
                    <a:pt x="39" y="14"/>
                  </a:cubicBezTo>
                  <a:cubicBezTo>
                    <a:pt x="41" y="18"/>
                    <a:pt x="39" y="22"/>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3" name="Freeform 262"/>
            <p:cNvSpPr>
              <a:spLocks/>
            </p:cNvSpPr>
            <p:nvPr/>
          </p:nvSpPr>
          <p:spPr bwMode="auto">
            <a:xfrm>
              <a:off x="4848" y="731"/>
              <a:ext cx="97" cy="85"/>
            </a:xfrm>
            <a:custGeom>
              <a:avLst/>
              <a:gdLst>
                <a:gd name="T0" fmla="*/ 17 w 41"/>
                <a:gd name="T1" fmla="*/ 34 h 36"/>
                <a:gd name="T2" fmla="*/ 6 w 41"/>
                <a:gd name="T3" fmla="*/ 30 h 36"/>
                <a:gd name="T4" fmla="*/ 2 w 41"/>
                <a:gd name="T5" fmla="*/ 22 h 36"/>
                <a:gd name="T6" fmla="*/ 6 w 41"/>
                <a:gd name="T7" fmla="*/ 12 h 36"/>
                <a:gd name="T8" fmla="*/ 24 w 41"/>
                <a:gd name="T9" fmla="*/ 2 h 36"/>
                <a:gd name="T10" fmla="*/ 35 w 41"/>
                <a:gd name="T11" fmla="*/ 6 h 36"/>
                <a:gd name="T12" fmla="*/ 39 w 41"/>
                <a:gd name="T13" fmla="*/ 14 h 36"/>
                <a:gd name="T14" fmla="*/ 35 w 41"/>
                <a:gd name="T15" fmla="*/ 24 h 36"/>
                <a:gd name="T16" fmla="*/ 17 w 41"/>
                <a:gd name="T17"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17" y="34"/>
                  </a:moveTo>
                  <a:cubicBezTo>
                    <a:pt x="13" y="36"/>
                    <a:pt x="8" y="34"/>
                    <a:pt x="6" y="30"/>
                  </a:cubicBezTo>
                  <a:cubicBezTo>
                    <a:pt x="2" y="22"/>
                    <a:pt x="2" y="22"/>
                    <a:pt x="2" y="22"/>
                  </a:cubicBezTo>
                  <a:cubicBezTo>
                    <a:pt x="0" y="18"/>
                    <a:pt x="2" y="14"/>
                    <a:pt x="6" y="12"/>
                  </a:cubicBezTo>
                  <a:cubicBezTo>
                    <a:pt x="24" y="2"/>
                    <a:pt x="24" y="2"/>
                    <a:pt x="24" y="2"/>
                  </a:cubicBezTo>
                  <a:cubicBezTo>
                    <a:pt x="28" y="0"/>
                    <a:pt x="33" y="2"/>
                    <a:pt x="35" y="6"/>
                  </a:cubicBezTo>
                  <a:cubicBezTo>
                    <a:pt x="39" y="14"/>
                    <a:pt x="39" y="14"/>
                    <a:pt x="39" y="14"/>
                  </a:cubicBezTo>
                  <a:cubicBezTo>
                    <a:pt x="41" y="18"/>
                    <a:pt x="39" y="23"/>
                    <a:pt x="35" y="24"/>
                  </a:cubicBezTo>
                  <a:lnTo>
                    <a:pt x="17" y="34"/>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5" name="Freeform 263"/>
            <p:cNvSpPr>
              <a:spLocks/>
            </p:cNvSpPr>
            <p:nvPr/>
          </p:nvSpPr>
          <p:spPr bwMode="auto">
            <a:xfrm>
              <a:off x="4947" y="684"/>
              <a:ext cx="97" cy="82"/>
            </a:xfrm>
            <a:custGeom>
              <a:avLst/>
              <a:gdLst>
                <a:gd name="T0" fmla="*/ 17 w 41"/>
                <a:gd name="T1" fmla="*/ 33 h 35"/>
                <a:gd name="T2" fmla="*/ 6 w 41"/>
                <a:gd name="T3" fmla="*/ 29 h 35"/>
                <a:gd name="T4" fmla="*/ 2 w 41"/>
                <a:gd name="T5" fmla="*/ 21 h 35"/>
                <a:gd name="T6" fmla="*/ 6 w 41"/>
                <a:gd name="T7" fmla="*/ 11 h 35"/>
                <a:gd name="T8" fmla="*/ 24 w 41"/>
                <a:gd name="T9" fmla="*/ 1 h 35"/>
                <a:gd name="T10" fmla="*/ 35 w 41"/>
                <a:gd name="T11" fmla="*/ 5 h 35"/>
                <a:gd name="T12" fmla="*/ 39 w 41"/>
                <a:gd name="T13" fmla="*/ 13 h 35"/>
                <a:gd name="T14" fmla="*/ 35 w 41"/>
                <a:gd name="T15" fmla="*/ 24 h 35"/>
                <a:gd name="T16" fmla="*/ 17 w 41"/>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7" y="33"/>
                  </a:moveTo>
                  <a:cubicBezTo>
                    <a:pt x="13" y="35"/>
                    <a:pt x="8" y="33"/>
                    <a:pt x="6" y="29"/>
                  </a:cubicBezTo>
                  <a:cubicBezTo>
                    <a:pt x="2" y="21"/>
                    <a:pt x="2" y="21"/>
                    <a:pt x="2" y="21"/>
                  </a:cubicBezTo>
                  <a:cubicBezTo>
                    <a:pt x="0" y="17"/>
                    <a:pt x="2" y="13"/>
                    <a:pt x="6" y="11"/>
                  </a:cubicBezTo>
                  <a:cubicBezTo>
                    <a:pt x="24" y="1"/>
                    <a:pt x="24" y="1"/>
                    <a:pt x="24" y="1"/>
                  </a:cubicBezTo>
                  <a:cubicBezTo>
                    <a:pt x="28" y="0"/>
                    <a:pt x="33" y="1"/>
                    <a:pt x="35" y="5"/>
                  </a:cubicBezTo>
                  <a:cubicBezTo>
                    <a:pt x="39" y="13"/>
                    <a:pt x="39" y="13"/>
                    <a:pt x="39" y="13"/>
                  </a:cubicBezTo>
                  <a:cubicBezTo>
                    <a:pt x="41" y="17"/>
                    <a:pt x="39" y="22"/>
                    <a:pt x="35" y="24"/>
                  </a:cubicBezTo>
                  <a:lnTo>
                    <a:pt x="17"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6" name="Freeform 264"/>
            <p:cNvSpPr>
              <a:spLocks/>
            </p:cNvSpPr>
            <p:nvPr/>
          </p:nvSpPr>
          <p:spPr bwMode="auto">
            <a:xfrm>
              <a:off x="5047" y="634"/>
              <a:ext cx="94" cy="83"/>
            </a:xfrm>
            <a:custGeom>
              <a:avLst/>
              <a:gdLst>
                <a:gd name="T0" fmla="*/ 16 w 40"/>
                <a:gd name="T1" fmla="*/ 33 h 35"/>
                <a:gd name="T2" fmla="*/ 6 w 40"/>
                <a:gd name="T3" fmla="*/ 29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3" y="35"/>
                    <a:pt x="8" y="33"/>
                    <a:pt x="6" y="29"/>
                  </a:cubicBezTo>
                  <a:cubicBezTo>
                    <a:pt x="2" y="21"/>
                    <a:pt x="2" y="21"/>
                    <a:pt x="2" y="21"/>
                  </a:cubicBezTo>
                  <a:cubicBezTo>
                    <a:pt x="0" y="17"/>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09" name="Freeform 265"/>
            <p:cNvSpPr>
              <a:spLocks/>
            </p:cNvSpPr>
            <p:nvPr/>
          </p:nvSpPr>
          <p:spPr bwMode="auto">
            <a:xfrm>
              <a:off x="5146" y="584"/>
              <a:ext cx="95" cy="83"/>
            </a:xfrm>
            <a:custGeom>
              <a:avLst/>
              <a:gdLst>
                <a:gd name="T0" fmla="*/ 16 w 40"/>
                <a:gd name="T1" fmla="*/ 33 h 35"/>
                <a:gd name="T2" fmla="*/ 6 w 40"/>
                <a:gd name="T3" fmla="*/ 30 h 35"/>
                <a:gd name="T4" fmla="*/ 2 w 40"/>
                <a:gd name="T5" fmla="*/ 21 h 35"/>
                <a:gd name="T6" fmla="*/ 5 w 40"/>
                <a:gd name="T7" fmla="*/ 11 h 35"/>
                <a:gd name="T8" fmla="*/ 24 w 40"/>
                <a:gd name="T9" fmla="*/ 2 h 35"/>
                <a:gd name="T10" fmla="*/ 34 w 40"/>
                <a:gd name="T11" fmla="*/ 5 h 35"/>
                <a:gd name="T12" fmla="*/ 38 w 40"/>
                <a:gd name="T13" fmla="*/ 13 h 35"/>
                <a:gd name="T14" fmla="*/ 35 w 40"/>
                <a:gd name="T15" fmla="*/ 24 h 35"/>
                <a:gd name="T16" fmla="*/ 16 w 40"/>
                <a:gd name="T17"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16" y="33"/>
                  </a:moveTo>
                  <a:cubicBezTo>
                    <a:pt x="12" y="35"/>
                    <a:pt x="8" y="33"/>
                    <a:pt x="6" y="30"/>
                  </a:cubicBezTo>
                  <a:cubicBezTo>
                    <a:pt x="2" y="21"/>
                    <a:pt x="2" y="21"/>
                    <a:pt x="2" y="21"/>
                  </a:cubicBezTo>
                  <a:cubicBezTo>
                    <a:pt x="0" y="18"/>
                    <a:pt x="1" y="13"/>
                    <a:pt x="5" y="11"/>
                  </a:cubicBezTo>
                  <a:cubicBezTo>
                    <a:pt x="24" y="2"/>
                    <a:pt x="24" y="2"/>
                    <a:pt x="24" y="2"/>
                  </a:cubicBezTo>
                  <a:cubicBezTo>
                    <a:pt x="28" y="0"/>
                    <a:pt x="32" y="1"/>
                    <a:pt x="34" y="5"/>
                  </a:cubicBezTo>
                  <a:cubicBezTo>
                    <a:pt x="38" y="13"/>
                    <a:pt x="38" y="13"/>
                    <a:pt x="38" y="13"/>
                  </a:cubicBezTo>
                  <a:cubicBezTo>
                    <a:pt x="40" y="17"/>
                    <a:pt x="39" y="22"/>
                    <a:pt x="35" y="24"/>
                  </a:cubicBezTo>
                  <a:lnTo>
                    <a:pt x="16" y="33"/>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0" name="Freeform 266"/>
            <p:cNvSpPr>
              <a:spLocks/>
            </p:cNvSpPr>
            <p:nvPr/>
          </p:nvSpPr>
          <p:spPr bwMode="auto">
            <a:xfrm>
              <a:off x="4465" y="310"/>
              <a:ext cx="393" cy="232"/>
            </a:xfrm>
            <a:custGeom>
              <a:avLst/>
              <a:gdLst>
                <a:gd name="T0" fmla="*/ 150 w 166"/>
                <a:gd name="T1" fmla="*/ 2 h 98"/>
                <a:gd name="T2" fmla="*/ 150 w 166"/>
                <a:gd name="T3" fmla="*/ 2 h 98"/>
                <a:gd name="T4" fmla="*/ 149 w 166"/>
                <a:gd name="T5" fmla="*/ 2 h 98"/>
                <a:gd name="T6" fmla="*/ 131 w 166"/>
                <a:gd name="T7" fmla="*/ 12 h 98"/>
                <a:gd name="T8" fmla="*/ 24 w 166"/>
                <a:gd name="T9" fmla="*/ 65 h 98"/>
                <a:gd name="T10" fmla="*/ 23 w 166"/>
                <a:gd name="T11" fmla="*/ 66 h 98"/>
                <a:gd name="T12" fmla="*/ 5 w 166"/>
                <a:gd name="T13" fmla="*/ 74 h 98"/>
                <a:gd name="T14" fmla="*/ 2 w 166"/>
                <a:gd name="T15" fmla="*/ 85 h 98"/>
                <a:gd name="T16" fmla="*/ 6 w 166"/>
                <a:gd name="T17" fmla="*/ 93 h 98"/>
                <a:gd name="T18" fmla="*/ 17 w 166"/>
                <a:gd name="T19" fmla="*/ 96 h 98"/>
                <a:gd name="T20" fmla="*/ 34 w 166"/>
                <a:gd name="T21" fmla="*/ 88 h 98"/>
                <a:gd name="T22" fmla="*/ 35 w 166"/>
                <a:gd name="T23" fmla="*/ 87 h 98"/>
                <a:gd name="T24" fmla="*/ 142 w 166"/>
                <a:gd name="T25" fmla="*/ 34 h 98"/>
                <a:gd name="T26" fmla="*/ 161 w 166"/>
                <a:gd name="T27" fmla="*/ 24 h 98"/>
                <a:gd name="T28" fmla="*/ 161 w 166"/>
                <a:gd name="T29" fmla="*/ 24 h 98"/>
                <a:gd name="T30" fmla="*/ 161 w 166"/>
                <a:gd name="T31" fmla="*/ 24 h 98"/>
                <a:gd name="T32" fmla="*/ 164 w 166"/>
                <a:gd name="T33" fmla="*/ 14 h 98"/>
                <a:gd name="T34" fmla="*/ 160 w 166"/>
                <a:gd name="T35" fmla="*/ 6 h 98"/>
                <a:gd name="T36" fmla="*/ 150 w 166"/>
                <a:gd name="T37"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98">
                  <a:moveTo>
                    <a:pt x="150" y="2"/>
                  </a:moveTo>
                  <a:cubicBezTo>
                    <a:pt x="150" y="2"/>
                    <a:pt x="150" y="2"/>
                    <a:pt x="150" y="2"/>
                  </a:cubicBezTo>
                  <a:cubicBezTo>
                    <a:pt x="149" y="2"/>
                    <a:pt x="149" y="2"/>
                    <a:pt x="149" y="2"/>
                  </a:cubicBezTo>
                  <a:cubicBezTo>
                    <a:pt x="131" y="12"/>
                    <a:pt x="131" y="12"/>
                    <a:pt x="131" y="12"/>
                  </a:cubicBezTo>
                  <a:cubicBezTo>
                    <a:pt x="24" y="65"/>
                    <a:pt x="24" y="65"/>
                    <a:pt x="24" y="65"/>
                  </a:cubicBezTo>
                  <a:cubicBezTo>
                    <a:pt x="23" y="66"/>
                    <a:pt x="23" y="66"/>
                    <a:pt x="23" y="66"/>
                  </a:cubicBezTo>
                  <a:cubicBezTo>
                    <a:pt x="5" y="74"/>
                    <a:pt x="5" y="74"/>
                    <a:pt x="5" y="74"/>
                  </a:cubicBezTo>
                  <a:cubicBezTo>
                    <a:pt x="2" y="76"/>
                    <a:pt x="0" y="81"/>
                    <a:pt x="2" y="85"/>
                  </a:cubicBezTo>
                  <a:cubicBezTo>
                    <a:pt x="6" y="93"/>
                    <a:pt x="6" y="93"/>
                    <a:pt x="6" y="93"/>
                  </a:cubicBezTo>
                  <a:cubicBezTo>
                    <a:pt x="8" y="97"/>
                    <a:pt x="13" y="98"/>
                    <a:pt x="17" y="96"/>
                  </a:cubicBezTo>
                  <a:cubicBezTo>
                    <a:pt x="34" y="88"/>
                    <a:pt x="34" y="88"/>
                    <a:pt x="34" y="88"/>
                  </a:cubicBezTo>
                  <a:cubicBezTo>
                    <a:pt x="35" y="87"/>
                    <a:pt x="35" y="87"/>
                    <a:pt x="35" y="87"/>
                  </a:cubicBezTo>
                  <a:cubicBezTo>
                    <a:pt x="142" y="34"/>
                    <a:pt x="142" y="34"/>
                    <a:pt x="142" y="34"/>
                  </a:cubicBezTo>
                  <a:cubicBezTo>
                    <a:pt x="161" y="24"/>
                    <a:pt x="161" y="24"/>
                    <a:pt x="161" y="24"/>
                  </a:cubicBezTo>
                  <a:cubicBezTo>
                    <a:pt x="161" y="24"/>
                    <a:pt x="161" y="24"/>
                    <a:pt x="161" y="24"/>
                  </a:cubicBezTo>
                  <a:cubicBezTo>
                    <a:pt x="161" y="24"/>
                    <a:pt x="161" y="24"/>
                    <a:pt x="161" y="24"/>
                  </a:cubicBezTo>
                  <a:cubicBezTo>
                    <a:pt x="164" y="22"/>
                    <a:pt x="166" y="18"/>
                    <a:pt x="164" y="14"/>
                  </a:cubicBezTo>
                  <a:cubicBezTo>
                    <a:pt x="160" y="6"/>
                    <a:pt x="160" y="6"/>
                    <a:pt x="160" y="6"/>
                  </a:cubicBezTo>
                  <a:cubicBezTo>
                    <a:pt x="158" y="2"/>
                    <a:pt x="154" y="0"/>
                    <a:pt x="150"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1" name="Freeform 267"/>
            <p:cNvSpPr>
              <a:spLocks/>
            </p:cNvSpPr>
            <p:nvPr/>
          </p:nvSpPr>
          <p:spPr bwMode="auto">
            <a:xfrm>
              <a:off x="4243" y="757"/>
              <a:ext cx="132" cy="156"/>
            </a:xfrm>
            <a:custGeom>
              <a:avLst/>
              <a:gdLst>
                <a:gd name="T0" fmla="*/ 24 w 56"/>
                <a:gd name="T1" fmla="*/ 2 h 66"/>
                <a:gd name="T2" fmla="*/ 5 w 56"/>
                <a:gd name="T3" fmla="*/ 11 h 66"/>
                <a:gd name="T4" fmla="*/ 2 w 56"/>
                <a:gd name="T5" fmla="*/ 21 h 66"/>
                <a:gd name="T6" fmla="*/ 4 w 56"/>
                <a:gd name="T7" fmla="*/ 25 h 66"/>
                <a:gd name="T8" fmla="*/ 6 w 56"/>
                <a:gd name="T9" fmla="*/ 30 h 66"/>
                <a:gd name="T10" fmla="*/ 18 w 56"/>
                <a:gd name="T11" fmla="*/ 53 h 66"/>
                <a:gd name="T12" fmla="*/ 20 w 56"/>
                <a:gd name="T13" fmla="*/ 57 h 66"/>
                <a:gd name="T14" fmla="*/ 22 w 56"/>
                <a:gd name="T15" fmla="*/ 61 h 66"/>
                <a:gd name="T16" fmla="*/ 32 w 56"/>
                <a:gd name="T17" fmla="*/ 64 h 66"/>
                <a:gd name="T18" fmla="*/ 51 w 56"/>
                <a:gd name="T19" fmla="*/ 55 h 66"/>
                <a:gd name="T20" fmla="*/ 54 w 56"/>
                <a:gd name="T21" fmla="*/ 45 h 66"/>
                <a:gd name="T22" fmla="*/ 52 w 56"/>
                <a:gd name="T23" fmla="*/ 41 h 66"/>
                <a:gd name="T24" fmla="*/ 50 w 56"/>
                <a:gd name="T25" fmla="*/ 37 h 66"/>
                <a:gd name="T26" fmla="*/ 39 w 56"/>
                <a:gd name="T27" fmla="*/ 13 h 66"/>
                <a:gd name="T28" fmla="*/ 36 w 56"/>
                <a:gd name="T29" fmla="*/ 9 h 66"/>
                <a:gd name="T30" fmla="*/ 34 w 56"/>
                <a:gd name="T31" fmla="*/ 5 h 66"/>
                <a:gd name="T32" fmla="*/ 24 w 56"/>
                <a:gd name="T33"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6">
                  <a:moveTo>
                    <a:pt x="24" y="2"/>
                  </a:moveTo>
                  <a:cubicBezTo>
                    <a:pt x="5" y="11"/>
                    <a:pt x="5" y="11"/>
                    <a:pt x="5" y="11"/>
                  </a:cubicBezTo>
                  <a:cubicBezTo>
                    <a:pt x="2" y="13"/>
                    <a:pt x="0" y="18"/>
                    <a:pt x="2" y="21"/>
                  </a:cubicBezTo>
                  <a:cubicBezTo>
                    <a:pt x="4" y="25"/>
                    <a:pt x="4" y="25"/>
                    <a:pt x="4" y="25"/>
                  </a:cubicBezTo>
                  <a:cubicBezTo>
                    <a:pt x="6" y="30"/>
                    <a:pt x="6" y="30"/>
                    <a:pt x="6" y="30"/>
                  </a:cubicBezTo>
                  <a:cubicBezTo>
                    <a:pt x="18" y="53"/>
                    <a:pt x="18" y="53"/>
                    <a:pt x="18" y="53"/>
                  </a:cubicBezTo>
                  <a:cubicBezTo>
                    <a:pt x="20" y="57"/>
                    <a:pt x="20" y="57"/>
                    <a:pt x="20" y="57"/>
                  </a:cubicBezTo>
                  <a:cubicBezTo>
                    <a:pt x="22" y="61"/>
                    <a:pt x="22" y="61"/>
                    <a:pt x="22" y="61"/>
                  </a:cubicBezTo>
                  <a:cubicBezTo>
                    <a:pt x="24" y="65"/>
                    <a:pt x="28" y="66"/>
                    <a:pt x="32" y="64"/>
                  </a:cubicBezTo>
                  <a:cubicBezTo>
                    <a:pt x="51" y="55"/>
                    <a:pt x="51" y="55"/>
                    <a:pt x="51" y="55"/>
                  </a:cubicBezTo>
                  <a:cubicBezTo>
                    <a:pt x="55" y="53"/>
                    <a:pt x="56" y="49"/>
                    <a:pt x="54" y="45"/>
                  </a:cubicBezTo>
                  <a:cubicBezTo>
                    <a:pt x="52" y="41"/>
                    <a:pt x="52" y="41"/>
                    <a:pt x="52" y="41"/>
                  </a:cubicBezTo>
                  <a:cubicBezTo>
                    <a:pt x="50" y="37"/>
                    <a:pt x="50" y="37"/>
                    <a:pt x="50" y="37"/>
                  </a:cubicBezTo>
                  <a:cubicBezTo>
                    <a:pt x="39" y="13"/>
                    <a:pt x="39" y="13"/>
                    <a:pt x="39" y="13"/>
                  </a:cubicBezTo>
                  <a:cubicBezTo>
                    <a:pt x="36" y="9"/>
                    <a:pt x="36" y="9"/>
                    <a:pt x="36" y="9"/>
                  </a:cubicBezTo>
                  <a:cubicBezTo>
                    <a:pt x="34" y="5"/>
                    <a:pt x="34" y="5"/>
                    <a:pt x="34" y="5"/>
                  </a:cubicBezTo>
                  <a:cubicBezTo>
                    <a:pt x="33" y="1"/>
                    <a:pt x="28" y="0"/>
                    <a:pt x="24"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2" name="Freeform 268"/>
            <p:cNvSpPr>
              <a:spLocks/>
            </p:cNvSpPr>
            <p:nvPr/>
          </p:nvSpPr>
          <p:spPr bwMode="auto">
            <a:xfrm>
              <a:off x="4316" y="856"/>
              <a:ext cx="196" cy="133"/>
            </a:xfrm>
            <a:custGeom>
              <a:avLst/>
              <a:gdLst>
                <a:gd name="T0" fmla="*/ 66 w 83"/>
                <a:gd name="T1" fmla="*/ 2 h 56"/>
                <a:gd name="T2" fmla="*/ 52 w 83"/>
                <a:gd name="T3" fmla="*/ 9 h 56"/>
                <a:gd name="T4" fmla="*/ 48 w 83"/>
                <a:gd name="T5" fmla="*/ 11 h 56"/>
                <a:gd name="T6" fmla="*/ 24 w 83"/>
                <a:gd name="T7" fmla="*/ 23 h 56"/>
                <a:gd name="T8" fmla="*/ 20 w 83"/>
                <a:gd name="T9" fmla="*/ 25 h 56"/>
                <a:gd name="T10" fmla="*/ 6 w 83"/>
                <a:gd name="T11" fmla="*/ 32 h 56"/>
                <a:gd name="T12" fmla="*/ 2 w 83"/>
                <a:gd name="T13" fmla="*/ 42 h 56"/>
                <a:gd name="T14" fmla="*/ 6 w 83"/>
                <a:gd name="T15" fmla="*/ 50 h 56"/>
                <a:gd name="T16" fmla="*/ 17 w 83"/>
                <a:gd name="T17" fmla="*/ 54 h 56"/>
                <a:gd name="T18" fmla="*/ 31 w 83"/>
                <a:gd name="T19" fmla="*/ 47 h 56"/>
                <a:gd name="T20" fmla="*/ 35 w 83"/>
                <a:gd name="T21" fmla="*/ 45 h 56"/>
                <a:gd name="T22" fmla="*/ 59 w 83"/>
                <a:gd name="T23" fmla="*/ 33 h 56"/>
                <a:gd name="T24" fmla="*/ 63 w 83"/>
                <a:gd name="T25" fmla="*/ 31 h 56"/>
                <a:gd name="T26" fmla="*/ 77 w 83"/>
                <a:gd name="T27" fmla="*/ 24 h 56"/>
                <a:gd name="T28" fmla="*/ 81 w 83"/>
                <a:gd name="T29" fmla="*/ 13 h 56"/>
                <a:gd name="T30" fmla="*/ 77 w 83"/>
                <a:gd name="T31" fmla="*/ 5 h 56"/>
                <a:gd name="T32" fmla="*/ 66 w 83"/>
                <a:gd name="T3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6">
                  <a:moveTo>
                    <a:pt x="66" y="2"/>
                  </a:moveTo>
                  <a:cubicBezTo>
                    <a:pt x="52" y="9"/>
                    <a:pt x="52" y="9"/>
                    <a:pt x="52" y="9"/>
                  </a:cubicBezTo>
                  <a:cubicBezTo>
                    <a:pt x="48" y="11"/>
                    <a:pt x="48" y="11"/>
                    <a:pt x="48" y="11"/>
                  </a:cubicBezTo>
                  <a:cubicBezTo>
                    <a:pt x="24" y="23"/>
                    <a:pt x="24" y="23"/>
                    <a:pt x="24" y="23"/>
                  </a:cubicBezTo>
                  <a:cubicBezTo>
                    <a:pt x="20" y="25"/>
                    <a:pt x="20" y="25"/>
                    <a:pt x="20" y="25"/>
                  </a:cubicBezTo>
                  <a:cubicBezTo>
                    <a:pt x="6" y="32"/>
                    <a:pt x="6" y="32"/>
                    <a:pt x="6" y="32"/>
                  </a:cubicBezTo>
                  <a:cubicBezTo>
                    <a:pt x="2" y="34"/>
                    <a:pt x="0" y="38"/>
                    <a:pt x="2" y="42"/>
                  </a:cubicBezTo>
                  <a:cubicBezTo>
                    <a:pt x="6" y="50"/>
                    <a:pt x="6" y="50"/>
                    <a:pt x="6" y="50"/>
                  </a:cubicBezTo>
                  <a:cubicBezTo>
                    <a:pt x="8" y="54"/>
                    <a:pt x="13" y="56"/>
                    <a:pt x="17" y="54"/>
                  </a:cubicBezTo>
                  <a:cubicBezTo>
                    <a:pt x="31" y="47"/>
                    <a:pt x="31" y="47"/>
                    <a:pt x="31" y="47"/>
                  </a:cubicBezTo>
                  <a:cubicBezTo>
                    <a:pt x="35" y="45"/>
                    <a:pt x="35" y="45"/>
                    <a:pt x="35" y="45"/>
                  </a:cubicBezTo>
                  <a:cubicBezTo>
                    <a:pt x="59" y="33"/>
                    <a:pt x="59" y="33"/>
                    <a:pt x="59" y="33"/>
                  </a:cubicBezTo>
                  <a:cubicBezTo>
                    <a:pt x="63" y="31"/>
                    <a:pt x="63" y="31"/>
                    <a:pt x="63" y="31"/>
                  </a:cubicBezTo>
                  <a:cubicBezTo>
                    <a:pt x="77" y="24"/>
                    <a:pt x="77" y="24"/>
                    <a:pt x="77" y="24"/>
                  </a:cubicBezTo>
                  <a:cubicBezTo>
                    <a:pt x="81" y="22"/>
                    <a:pt x="83" y="17"/>
                    <a:pt x="81" y="13"/>
                  </a:cubicBezTo>
                  <a:cubicBezTo>
                    <a:pt x="77" y="5"/>
                    <a:pt x="77" y="5"/>
                    <a:pt x="77" y="5"/>
                  </a:cubicBezTo>
                  <a:cubicBezTo>
                    <a:pt x="75" y="1"/>
                    <a:pt x="70" y="0"/>
                    <a:pt x="66"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3" name="Freeform 269"/>
            <p:cNvSpPr>
              <a:spLocks/>
            </p:cNvSpPr>
            <p:nvPr/>
          </p:nvSpPr>
          <p:spPr bwMode="auto">
            <a:xfrm>
              <a:off x="4205" y="632"/>
              <a:ext cx="196" cy="134"/>
            </a:xfrm>
            <a:custGeom>
              <a:avLst/>
              <a:gdLst>
                <a:gd name="T0" fmla="*/ 66 w 83"/>
                <a:gd name="T1" fmla="*/ 2 h 57"/>
                <a:gd name="T2" fmla="*/ 48 w 83"/>
                <a:gd name="T3" fmla="*/ 12 h 57"/>
                <a:gd name="T4" fmla="*/ 24 w 83"/>
                <a:gd name="T5" fmla="*/ 23 h 57"/>
                <a:gd name="T6" fmla="*/ 15 w 83"/>
                <a:gd name="T7" fmla="*/ 28 h 57"/>
                <a:gd name="T8" fmla="*/ 6 w 83"/>
                <a:gd name="T9" fmla="*/ 32 h 57"/>
                <a:gd name="T10" fmla="*/ 2 w 83"/>
                <a:gd name="T11" fmla="*/ 43 h 57"/>
                <a:gd name="T12" fmla="*/ 6 w 83"/>
                <a:gd name="T13" fmla="*/ 51 h 57"/>
                <a:gd name="T14" fmla="*/ 17 w 83"/>
                <a:gd name="T15" fmla="*/ 55 h 57"/>
                <a:gd name="T16" fmla="*/ 26 w 83"/>
                <a:gd name="T17" fmla="*/ 50 h 57"/>
                <a:gd name="T18" fmla="*/ 35 w 83"/>
                <a:gd name="T19" fmla="*/ 45 h 57"/>
                <a:gd name="T20" fmla="*/ 59 w 83"/>
                <a:gd name="T21" fmla="*/ 34 h 57"/>
                <a:gd name="T22" fmla="*/ 77 w 83"/>
                <a:gd name="T23" fmla="*/ 24 h 57"/>
                <a:gd name="T24" fmla="*/ 81 w 83"/>
                <a:gd name="T25" fmla="*/ 14 h 57"/>
                <a:gd name="T26" fmla="*/ 77 w 83"/>
                <a:gd name="T27" fmla="*/ 6 h 57"/>
                <a:gd name="T28" fmla="*/ 66 w 83"/>
                <a:gd name="T29"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57">
                  <a:moveTo>
                    <a:pt x="66" y="2"/>
                  </a:moveTo>
                  <a:cubicBezTo>
                    <a:pt x="48" y="12"/>
                    <a:pt x="48" y="12"/>
                    <a:pt x="48" y="12"/>
                  </a:cubicBezTo>
                  <a:cubicBezTo>
                    <a:pt x="24" y="23"/>
                    <a:pt x="24" y="23"/>
                    <a:pt x="24" y="23"/>
                  </a:cubicBezTo>
                  <a:cubicBezTo>
                    <a:pt x="15" y="28"/>
                    <a:pt x="15" y="28"/>
                    <a:pt x="15" y="28"/>
                  </a:cubicBezTo>
                  <a:cubicBezTo>
                    <a:pt x="6" y="32"/>
                    <a:pt x="6" y="32"/>
                    <a:pt x="6" y="32"/>
                  </a:cubicBezTo>
                  <a:cubicBezTo>
                    <a:pt x="2" y="34"/>
                    <a:pt x="0" y="39"/>
                    <a:pt x="2" y="43"/>
                  </a:cubicBezTo>
                  <a:cubicBezTo>
                    <a:pt x="6" y="51"/>
                    <a:pt x="6" y="51"/>
                    <a:pt x="6" y="51"/>
                  </a:cubicBezTo>
                  <a:cubicBezTo>
                    <a:pt x="8" y="55"/>
                    <a:pt x="13" y="57"/>
                    <a:pt x="17" y="55"/>
                  </a:cubicBezTo>
                  <a:cubicBezTo>
                    <a:pt x="26" y="50"/>
                    <a:pt x="26" y="50"/>
                    <a:pt x="26" y="50"/>
                  </a:cubicBezTo>
                  <a:cubicBezTo>
                    <a:pt x="35" y="45"/>
                    <a:pt x="35" y="45"/>
                    <a:pt x="35" y="45"/>
                  </a:cubicBezTo>
                  <a:cubicBezTo>
                    <a:pt x="59" y="34"/>
                    <a:pt x="59" y="34"/>
                    <a:pt x="59" y="34"/>
                  </a:cubicBezTo>
                  <a:cubicBezTo>
                    <a:pt x="77" y="24"/>
                    <a:pt x="77" y="24"/>
                    <a:pt x="77" y="24"/>
                  </a:cubicBezTo>
                  <a:cubicBezTo>
                    <a:pt x="81" y="22"/>
                    <a:pt x="83" y="18"/>
                    <a:pt x="81" y="14"/>
                  </a:cubicBezTo>
                  <a:cubicBezTo>
                    <a:pt x="77" y="6"/>
                    <a:pt x="77" y="6"/>
                    <a:pt x="77" y="6"/>
                  </a:cubicBezTo>
                  <a:cubicBezTo>
                    <a:pt x="75" y="2"/>
                    <a:pt x="70" y="0"/>
                    <a:pt x="66" y="2"/>
                  </a:cubicBez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4" name="Freeform 270"/>
            <p:cNvSpPr>
              <a:spLocks/>
            </p:cNvSpPr>
            <p:nvPr/>
          </p:nvSpPr>
          <p:spPr bwMode="auto">
            <a:xfrm>
              <a:off x="3876" y="594"/>
              <a:ext cx="1906" cy="1061"/>
            </a:xfrm>
            <a:custGeom>
              <a:avLst/>
              <a:gdLst>
                <a:gd name="T0" fmla="*/ 1906 w 1906"/>
                <a:gd name="T1" fmla="*/ 109 h 1061"/>
                <a:gd name="T2" fmla="*/ 0 w 1906"/>
                <a:gd name="T3" fmla="*/ 1061 h 1061"/>
                <a:gd name="T4" fmla="*/ 53 w 1906"/>
                <a:gd name="T5" fmla="*/ 759 h 1061"/>
                <a:gd name="T6" fmla="*/ 1570 w 1906"/>
                <a:gd name="T7" fmla="*/ 0 h 1061"/>
                <a:gd name="T8" fmla="*/ 1906 w 1906"/>
                <a:gd name="T9" fmla="*/ 109 h 1061"/>
              </a:gdLst>
              <a:ahLst/>
              <a:cxnLst>
                <a:cxn ang="0">
                  <a:pos x="T0" y="T1"/>
                </a:cxn>
                <a:cxn ang="0">
                  <a:pos x="T2" y="T3"/>
                </a:cxn>
                <a:cxn ang="0">
                  <a:pos x="T4" y="T5"/>
                </a:cxn>
                <a:cxn ang="0">
                  <a:pos x="T6" y="T7"/>
                </a:cxn>
                <a:cxn ang="0">
                  <a:pos x="T8" y="T9"/>
                </a:cxn>
              </a:cxnLst>
              <a:rect l="0" t="0" r="r" b="b"/>
              <a:pathLst>
                <a:path w="1906" h="1061">
                  <a:moveTo>
                    <a:pt x="1906" y="109"/>
                  </a:moveTo>
                  <a:lnTo>
                    <a:pt x="0" y="1061"/>
                  </a:lnTo>
                  <a:lnTo>
                    <a:pt x="53" y="759"/>
                  </a:lnTo>
                  <a:lnTo>
                    <a:pt x="1570" y="0"/>
                  </a:lnTo>
                  <a:lnTo>
                    <a:pt x="1906" y="109"/>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5" name="Freeform 271"/>
            <p:cNvSpPr>
              <a:spLocks/>
            </p:cNvSpPr>
            <p:nvPr/>
          </p:nvSpPr>
          <p:spPr bwMode="auto">
            <a:xfrm>
              <a:off x="3959" y="660"/>
              <a:ext cx="1660" cy="884"/>
            </a:xfrm>
            <a:custGeom>
              <a:avLst/>
              <a:gdLst>
                <a:gd name="T0" fmla="*/ 0 w 1660"/>
                <a:gd name="T1" fmla="*/ 884 h 884"/>
                <a:gd name="T2" fmla="*/ 24 w 1660"/>
                <a:gd name="T3" fmla="*/ 735 h 884"/>
                <a:gd name="T4" fmla="*/ 1492 w 1660"/>
                <a:gd name="T5" fmla="*/ 0 h 884"/>
                <a:gd name="T6" fmla="*/ 1660 w 1660"/>
                <a:gd name="T7" fmla="*/ 54 h 884"/>
                <a:gd name="T8" fmla="*/ 0 w 1660"/>
                <a:gd name="T9" fmla="*/ 884 h 884"/>
              </a:gdLst>
              <a:ahLst/>
              <a:cxnLst>
                <a:cxn ang="0">
                  <a:pos x="T0" y="T1"/>
                </a:cxn>
                <a:cxn ang="0">
                  <a:pos x="T2" y="T3"/>
                </a:cxn>
                <a:cxn ang="0">
                  <a:pos x="T4" y="T5"/>
                </a:cxn>
                <a:cxn ang="0">
                  <a:pos x="T6" y="T7"/>
                </a:cxn>
                <a:cxn ang="0">
                  <a:pos x="T8" y="T9"/>
                </a:cxn>
              </a:cxnLst>
              <a:rect l="0" t="0" r="r" b="b"/>
              <a:pathLst>
                <a:path w="1660" h="884">
                  <a:moveTo>
                    <a:pt x="0" y="884"/>
                  </a:moveTo>
                  <a:lnTo>
                    <a:pt x="24" y="735"/>
                  </a:lnTo>
                  <a:lnTo>
                    <a:pt x="1492" y="0"/>
                  </a:lnTo>
                  <a:lnTo>
                    <a:pt x="1660" y="54"/>
                  </a:lnTo>
                  <a:lnTo>
                    <a:pt x="0" y="884"/>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6" name="Freeform 272"/>
            <p:cNvSpPr>
              <a:spLocks/>
            </p:cNvSpPr>
            <p:nvPr/>
          </p:nvSpPr>
          <p:spPr bwMode="auto">
            <a:xfrm>
              <a:off x="4181" y="234"/>
              <a:ext cx="450" cy="324"/>
            </a:xfrm>
            <a:custGeom>
              <a:avLst/>
              <a:gdLst>
                <a:gd name="T0" fmla="*/ 188 w 190"/>
                <a:gd name="T1" fmla="*/ 52 h 137"/>
                <a:gd name="T2" fmla="*/ 186 w 190"/>
                <a:gd name="T3" fmla="*/ 59 h 137"/>
                <a:gd name="T4" fmla="*/ 33 w 190"/>
                <a:gd name="T5" fmla="*/ 136 h 137"/>
                <a:gd name="T6" fmla="*/ 26 w 190"/>
                <a:gd name="T7" fmla="*/ 133 h 137"/>
                <a:gd name="T8" fmla="*/ 2 w 190"/>
                <a:gd name="T9" fmla="*/ 85 h 137"/>
                <a:gd name="T10" fmla="*/ 4 w 190"/>
                <a:gd name="T11" fmla="*/ 78 h 137"/>
                <a:gd name="T12" fmla="*/ 157 w 190"/>
                <a:gd name="T13" fmla="*/ 2 h 137"/>
                <a:gd name="T14" fmla="*/ 164 w 190"/>
                <a:gd name="T15" fmla="*/ 4 h 137"/>
                <a:gd name="T16" fmla="*/ 188 w 190"/>
                <a:gd name="T17" fmla="*/ 5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137">
                  <a:moveTo>
                    <a:pt x="188" y="52"/>
                  </a:moveTo>
                  <a:cubicBezTo>
                    <a:pt x="190" y="55"/>
                    <a:pt x="189" y="58"/>
                    <a:pt x="186" y="59"/>
                  </a:cubicBezTo>
                  <a:cubicBezTo>
                    <a:pt x="33" y="136"/>
                    <a:pt x="33" y="136"/>
                    <a:pt x="33" y="136"/>
                  </a:cubicBezTo>
                  <a:cubicBezTo>
                    <a:pt x="30" y="137"/>
                    <a:pt x="27" y="136"/>
                    <a:pt x="26" y="133"/>
                  </a:cubicBezTo>
                  <a:cubicBezTo>
                    <a:pt x="2" y="85"/>
                    <a:pt x="2" y="85"/>
                    <a:pt x="2" y="85"/>
                  </a:cubicBezTo>
                  <a:cubicBezTo>
                    <a:pt x="0" y="83"/>
                    <a:pt x="1" y="80"/>
                    <a:pt x="4" y="78"/>
                  </a:cubicBezTo>
                  <a:cubicBezTo>
                    <a:pt x="157" y="2"/>
                    <a:pt x="157" y="2"/>
                    <a:pt x="157" y="2"/>
                  </a:cubicBezTo>
                  <a:cubicBezTo>
                    <a:pt x="160" y="0"/>
                    <a:pt x="163" y="1"/>
                    <a:pt x="164" y="4"/>
                  </a:cubicBezTo>
                  <a:lnTo>
                    <a:pt x="188" y="52"/>
                  </a:lnTo>
                  <a:close/>
                </a:path>
              </a:pathLst>
            </a:custGeom>
            <a:solidFill>
              <a:srgbClr val="888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7" name="Freeform 273"/>
            <p:cNvSpPr>
              <a:spLocks/>
            </p:cNvSpPr>
            <p:nvPr/>
          </p:nvSpPr>
          <p:spPr bwMode="auto">
            <a:xfrm>
              <a:off x="3876" y="703"/>
              <a:ext cx="1927" cy="995"/>
            </a:xfrm>
            <a:custGeom>
              <a:avLst/>
              <a:gdLst>
                <a:gd name="T0" fmla="*/ 1927 w 1927"/>
                <a:gd name="T1" fmla="*/ 42 h 995"/>
                <a:gd name="T2" fmla="*/ 22 w 1927"/>
                <a:gd name="T3" fmla="*/ 995 h 995"/>
                <a:gd name="T4" fmla="*/ 0 w 1927"/>
                <a:gd name="T5" fmla="*/ 952 h 995"/>
                <a:gd name="T6" fmla="*/ 1906 w 1927"/>
                <a:gd name="T7" fmla="*/ 0 h 995"/>
                <a:gd name="T8" fmla="*/ 1927 w 1927"/>
                <a:gd name="T9" fmla="*/ 42 h 995"/>
              </a:gdLst>
              <a:ahLst/>
              <a:cxnLst>
                <a:cxn ang="0">
                  <a:pos x="T0" y="T1"/>
                </a:cxn>
                <a:cxn ang="0">
                  <a:pos x="T2" y="T3"/>
                </a:cxn>
                <a:cxn ang="0">
                  <a:pos x="T4" y="T5"/>
                </a:cxn>
                <a:cxn ang="0">
                  <a:pos x="T6" y="T7"/>
                </a:cxn>
                <a:cxn ang="0">
                  <a:pos x="T8" y="T9"/>
                </a:cxn>
              </a:cxnLst>
              <a:rect l="0" t="0" r="r" b="b"/>
              <a:pathLst>
                <a:path w="1927" h="995">
                  <a:moveTo>
                    <a:pt x="1927" y="42"/>
                  </a:moveTo>
                  <a:lnTo>
                    <a:pt x="22" y="995"/>
                  </a:lnTo>
                  <a:lnTo>
                    <a:pt x="0" y="952"/>
                  </a:lnTo>
                  <a:lnTo>
                    <a:pt x="1906" y="0"/>
                  </a:lnTo>
                  <a:lnTo>
                    <a:pt x="1927" y="4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8" name="Freeform 274"/>
            <p:cNvSpPr>
              <a:spLocks/>
            </p:cNvSpPr>
            <p:nvPr/>
          </p:nvSpPr>
          <p:spPr bwMode="auto">
            <a:xfrm>
              <a:off x="4047" y="1213"/>
              <a:ext cx="392" cy="248"/>
            </a:xfrm>
            <a:custGeom>
              <a:avLst/>
              <a:gdLst>
                <a:gd name="T0" fmla="*/ 392 w 392"/>
                <a:gd name="T1" fmla="*/ 52 h 248"/>
                <a:gd name="T2" fmla="*/ 0 w 392"/>
                <a:gd name="T3" fmla="*/ 248 h 248"/>
                <a:gd name="T4" fmla="*/ 12 w 392"/>
                <a:gd name="T5" fmla="*/ 182 h 248"/>
                <a:gd name="T6" fmla="*/ 376 w 392"/>
                <a:gd name="T7" fmla="*/ 0 h 248"/>
                <a:gd name="T8" fmla="*/ 392 w 392"/>
                <a:gd name="T9" fmla="*/ 52 h 248"/>
              </a:gdLst>
              <a:ahLst/>
              <a:cxnLst>
                <a:cxn ang="0">
                  <a:pos x="T0" y="T1"/>
                </a:cxn>
                <a:cxn ang="0">
                  <a:pos x="T2" y="T3"/>
                </a:cxn>
                <a:cxn ang="0">
                  <a:pos x="T4" y="T5"/>
                </a:cxn>
                <a:cxn ang="0">
                  <a:pos x="T6" y="T7"/>
                </a:cxn>
                <a:cxn ang="0">
                  <a:pos x="T8" y="T9"/>
                </a:cxn>
              </a:cxnLst>
              <a:rect l="0" t="0" r="r" b="b"/>
              <a:pathLst>
                <a:path w="392" h="248">
                  <a:moveTo>
                    <a:pt x="392" y="52"/>
                  </a:moveTo>
                  <a:lnTo>
                    <a:pt x="0" y="248"/>
                  </a:lnTo>
                  <a:lnTo>
                    <a:pt x="12" y="182"/>
                  </a:lnTo>
                  <a:lnTo>
                    <a:pt x="376" y="0"/>
                  </a:lnTo>
                  <a:lnTo>
                    <a:pt x="392" y="52"/>
                  </a:ln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19" name="Freeform 275"/>
            <p:cNvSpPr>
              <a:spLocks/>
            </p:cNvSpPr>
            <p:nvPr/>
          </p:nvSpPr>
          <p:spPr bwMode="auto">
            <a:xfrm>
              <a:off x="5049" y="717"/>
              <a:ext cx="423" cy="229"/>
            </a:xfrm>
            <a:custGeom>
              <a:avLst/>
              <a:gdLst>
                <a:gd name="T0" fmla="*/ 33 w 423"/>
                <a:gd name="T1" fmla="*/ 229 h 229"/>
                <a:gd name="T2" fmla="*/ 423 w 423"/>
                <a:gd name="T3" fmla="*/ 33 h 229"/>
                <a:gd name="T4" fmla="*/ 364 w 423"/>
                <a:gd name="T5" fmla="*/ 0 h 229"/>
                <a:gd name="T6" fmla="*/ 0 w 423"/>
                <a:gd name="T7" fmla="*/ 184 h 229"/>
                <a:gd name="T8" fmla="*/ 33 w 423"/>
                <a:gd name="T9" fmla="*/ 229 h 229"/>
              </a:gdLst>
              <a:ahLst/>
              <a:cxnLst>
                <a:cxn ang="0">
                  <a:pos x="T0" y="T1"/>
                </a:cxn>
                <a:cxn ang="0">
                  <a:pos x="T2" y="T3"/>
                </a:cxn>
                <a:cxn ang="0">
                  <a:pos x="T4" y="T5"/>
                </a:cxn>
                <a:cxn ang="0">
                  <a:pos x="T6" y="T7"/>
                </a:cxn>
                <a:cxn ang="0">
                  <a:pos x="T8" y="T9"/>
                </a:cxn>
              </a:cxnLst>
              <a:rect l="0" t="0" r="r" b="b"/>
              <a:pathLst>
                <a:path w="423" h="229">
                  <a:moveTo>
                    <a:pt x="33" y="229"/>
                  </a:moveTo>
                  <a:lnTo>
                    <a:pt x="423" y="33"/>
                  </a:lnTo>
                  <a:lnTo>
                    <a:pt x="364" y="0"/>
                  </a:lnTo>
                  <a:lnTo>
                    <a:pt x="0" y="184"/>
                  </a:lnTo>
                  <a:lnTo>
                    <a:pt x="33" y="229"/>
                  </a:lnTo>
                  <a:close/>
                </a:path>
              </a:pathLst>
            </a:custGeom>
            <a:solidFill>
              <a:srgbClr val="97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0" name="Freeform 276"/>
            <p:cNvSpPr>
              <a:spLocks/>
            </p:cNvSpPr>
            <p:nvPr/>
          </p:nvSpPr>
          <p:spPr bwMode="auto">
            <a:xfrm>
              <a:off x="4456" y="913"/>
              <a:ext cx="565" cy="286"/>
            </a:xfrm>
            <a:custGeom>
              <a:avLst/>
              <a:gdLst>
                <a:gd name="T0" fmla="*/ 565 w 565"/>
                <a:gd name="T1" fmla="*/ 5 h 286"/>
                <a:gd name="T2" fmla="*/ 2 w 565"/>
                <a:gd name="T3" fmla="*/ 286 h 286"/>
                <a:gd name="T4" fmla="*/ 0 w 565"/>
                <a:gd name="T5" fmla="*/ 281 h 286"/>
                <a:gd name="T6" fmla="*/ 562 w 565"/>
                <a:gd name="T7" fmla="*/ 0 h 286"/>
                <a:gd name="T8" fmla="*/ 565 w 565"/>
                <a:gd name="T9" fmla="*/ 5 h 286"/>
              </a:gdLst>
              <a:ahLst/>
              <a:cxnLst>
                <a:cxn ang="0">
                  <a:pos x="T0" y="T1"/>
                </a:cxn>
                <a:cxn ang="0">
                  <a:pos x="T2" y="T3"/>
                </a:cxn>
                <a:cxn ang="0">
                  <a:pos x="T4" y="T5"/>
                </a:cxn>
                <a:cxn ang="0">
                  <a:pos x="T6" y="T7"/>
                </a:cxn>
                <a:cxn ang="0">
                  <a:pos x="T8" y="T9"/>
                </a:cxn>
              </a:cxnLst>
              <a:rect l="0" t="0" r="r" b="b"/>
              <a:pathLst>
                <a:path w="565" h="286">
                  <a:moveTo>
                    <a:pt x="565" y="5"/>
                  </a:moveTo>
                  <a:lnTo>
                    <a:pt x="2" y="286"/>
                  </a:lnTo>
                  <a:lnTo>
                    <a:pt x="0" y="281"/>
                  </a:lnTo>
                  <a:lnTo>
                    <a:pt x="562" y="0"/>
                  </a:lnTo>
                  <a:lnTo>
                    <a:pt x="565" y="5"/>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1" name="Freeform 277"/>
            <p:cNvSpPr>
              <a:spLocks/>
            </p:cNvSpPr>
            <p:nvPr/>
          </p:nvSpPr>
          <p:spPr bwMode="auto">
            <a:xfrm>
              <a:off x="4460" y="927"/>
              <a:ext cx="575" cy="293"/>
            </a:xfrm>
            <a:custGeom>
              <a:avLst/>
              <a:gdLst>
                <a:gd name="T0" fmla="*/ 575 w 575"/>
                <a:gd name="T1" fmla="*/ 7 h 293"/>
                <a:gd name="T2" fmla="*/ 3 w 575"/>
                <a:gd name="T3" fmla="*/ 293 h 293"/>
                <a:gd name="T4" fmla="*/ 0 w 575"/>
                <a:gd name="T5" fmla="*/ 286 h 293"/>
                <a:gd name="T6" fmla="*/ 573 w 575"/>
                <a:gd name="T7" fmla="*/ 0 h 293"/>
                <a:gd name="T8" fmla="*/ 575 w 575"/>
                <a:gd name="T9" fmla="*/ 7 h 293"/>
              </a:gdLst>
              <a:ahLst/>
              <a:cxnLst>
                <a:cxn ang="0">
                  <a:pos x="T0" y="T1"/>
                </a:cxn>
                <a:cxn ang="0">
                  <a:pos x="T2" y="T3"/>
                </a:cxn>
                <a:cxn ang="0">
                  <a:pos x="T4" y="T5"/>
                </a:cxn>
                <a:cxn ang="0">
                  <a:pos x="T6" y="T7"/>
                </a:cxn>
                <a:cxn ang="0">
                  <a:pos x="T8" y="T9"/>
                </a:cxn>
              </a:cxnLst>
              <a:rect l="0" t="0" r="r" b="b"/>
              <a:pathLst>
                <a:path w="575" h="293">
                  <a:moveTo>
                    <a:pt x="575" y="7"/>
                  </a:moveTo>
                  <a:lnTo>
                    <a:pt x="3" y="293"/>
                  </a:lnTo>
                  <a:lnTo>
                    <a:pt x="0" y="286"/>
                  </a:lnTo>
                  <a:lnTo>
                    <a:pt x="573" y="0"/>
                  </a:lnTo>
                  <a:lnTo>
                    <a:pt x="575" y="7"/>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2" name="Freeform 278"/>
            <p:cNvSpPr>
              <a:spLocks/>
            </p:cNvSpPr>
            <p:nvPr/>
          </p:nvSpPr>
          <p:spPr bwMode="auto">
            <a:xfrm>
              <a:off x="4468" y="944"/>
              <a:ext cx="586" cy="295"/>
            </a:xfrm>
            <a:custGeom>
              <a:avLst/>
              <a:gdLst>
                <a:gd name="T0" fmla="*/ 586 w 586"/>
                <a:gd name="T1" fmla="*/ 4 h 295"/>
                <a:gd name="T2" fmla="*/ 2 w 586"/>
                <a:gd name="T3" fmla="*/ 295 h 295"/>
                <a:gd name="T4" fmla="*/ 0 w 586"/>
                <a:gd name="T5" fmla="*/ 290 h 295"/>
                <a:gd name="T6" fmla="*/ 583 w 586"/>
                <a:gd name="T7" fmla="*/ 0 h 295"/>
                <a:gd name="T8" fmla="*/ 586 w 586"/>
                <a:gd name="T9" fmla="*/ 4 h 295"/>
              </a:gdLst>
              <a:ahLst/>
              <a:cxnLst>
                <a:cxn ang="0">
                  <a:pos x="T0" y="T1"/>
                </a:cxn>
                <a:cxn ang="0">
                  <a:pos x="T2" y="T3"/>
                </a:cxn>
                <a:cxn ang="0">
                  <a:pos x="T4" y="T5"/>
                </a:cxn>
                <a:cxn ang="0">
                  <a:pos x="T6" y="T7"/>
                </a:cxn>
                <a:cxn ang="0">
                  <a:pos x="T8" y="T9"/>
                </a:cxn>
              </a:cxnLst>
              <a:rect l="0" t="0" r="r" b="b"/>
              <a:pathLst>
                <a:path w="586" h="295">
                  <a:moveTo>
                    <a:pt x="586" y="4"/>
                  </a:moveTo>
                  <a:lnTo>
                    <a:pt x="2" y="295"/>
                  </a:lnTo>
                  <a:lnTo>
                    <a:pt x="0" y="290"/>
                  </a:lnTo>
                  <a:lnTo>
                    <a:pt x="583" y="0"/>
                  </a:lnTo>
                  <a:lnTo>
                    <a:pt x="586" y="4"/>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3" name="Freeform 279"/>
            <p:cNvSpPr>
              <a:spLocks/>
            </p:cNvSpPr>
            <p:nvPr/>
          </p:nvSpPr>
          <p:spPr bwMode="auto">
            <a:xfrm>
              <a:off x="4470" y="956"/>
              <a:ext cx="600" cy="302"/>
            </a:xfrm>
            <a:custGeom>
              <a:avLst/>
              <a:gdLst>
                <a:gd name="T0" fmla="*/ 600 w 600"/>
                <a:gd name="T1" fmla="*/ 4 h 302"/>
                <a:gd name="T2" fmla="*/ 2 w 600"/>
                <a:gd name="T3" fmla="*/ 302 h 302"/>
                <a:gd name="T4" fmla="*/ 0 w 600"/>
                <a:gd name="T5" fmla="*/ 297 h 302"/>
                <a:gd name="T6" fmla="*/ 596 w 600"/>
                <a:gd name="T7" fmla="*/ 0 h 302"/>
                <a:gd name="T8" fmla="*/ 600 w 600"/>
                <a:gd name="T9" fmla="*/ 4 h 302"/>
              </a:gdLst>
              <a:ahLst/>
              <a:cxnLst>
                <a:cxn ang="0">
                  <a:pos x="T0" y="T1"/>
                </a:cxn>
                <a:cxn ang="0">
                  <a:pos x="T2" y="T3"/>
                </a:cxn>
                <a:cxn ang="0">
                  <a:pos x="T4" y="T5"/>
                </a:cxn>
                <a:cxn ang="0">
                  <a:pos x="T6" y="T7"/>
                </a:cxn>
                <a:cxn ang="0">
                  <a:pos x="T8" y="T9"/>
                </a:cxn>
              </a:cxnLst>
              <a:rect l="0" t="0" r="r" b="b"/>
              <a:pathLst>
                <a:path w="600" h="302">
                  <a:moveTo>
                    <a:pt x="600" y="4"/>
                  </a:moveTo>
                  <a:lnTo>
                    <a:pt x="2" y="302"/>
                  </a:lnTo>
                  <a:lnTo>
                    <a:pt x="0" y="297"/>
                  </a:lnTo>
                  <a:lnTo>
                    <a:pt x="596" y="0"/>
                  </a:lnTo>
                  <a:lnTo>
                    <a:pt x="600" y="4"/>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4" name="Freeform 280"/>
            <p:cNvSpPr>
              <a:spLocks/>
            </p:cNvSpPr>
            <p:nvPr/>
          </p:nvSpPr>
          <p:spPr bwMode="auto">
            <a:xfrm>
              <a:off x="4196" y="294"/>
              <a:ext cx="442" cy="231"/>
            </a:xfrm>
            <a:custGeom>
              <a:avLst/>
              <a:gdLst>
                <a:gd name="T0" fmla="*/ 7 w 442"/>
                <a:gd name="T1" fmla="*/ 231 h 231"/>
                <a:gd name="T2" fmla="*/ 0 w 442"/>
                <a:gd name="T3" fmla="*/ 219 h 231"/>
                <a:gd name="T4" fmla="*/ 437 w 442"/>
                <a:gd name="T5" fmla="*/ 0 h 231"/>
                <a:gd name="T6" fmla="*/ 442 w 442"/>
                <a:gd name="T7" fmla="*/ 9 h 231"/>
                <a:gd name="T8" fmla="*/ 7 w 442"/>
                <a:gd name="T9" fmla="*/ 231 h 231"/>
              </a:gdLst>
              <a:ahLst/>
              <a:cxnLst>
                <a:cxn ang="0">
                  <a:pos x="T0" y="T1"/>
                </a:cxn>
                <a:cxn ang="0">
                  <a:pos x="T2" y="T3"/>
                </a:cxn>
                <a:cxn ang="0">
                  <a:pos x="T4" y="T5"/>
                </a:cxn>
                <a:cxn ang="0">
                  <a:pos x="T6" y="T7"/>
                </a:cxn>
                <a:cxn ang="0">
                  <a:pos x="T8" y="T9"/>
                </a:cxn>
              </a:cxnLst>
              <a:rect l="0" t="0" r="r" b="b"/>
              <a:pathLst>
                <a:path w="442" h="231">
                  <a:moveTo>
                    <a:pt x="7" y="231"/>
                  </a:moveTo>
                  <a:lnTo>
                    <a:pt x="0" y="219"/>
                  </a:lnTo>
                  <a:lnTo>
                    <a:pt x="437" y="0"/>
                  </a:lnTo>
                  <a:lnTo>
                    <a:pt x="442" y="9"/>
                  </a:lnTo>
                  <a:lnTo>
                    <a:pt x="7" y="231"/>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5" name="Freeform 281"/>
            <p:cNvSpPr>
              <a:spLocks/>
            </p:cNvSpPr>
            <p:nvPr/>
          </p:nvSpPr>
          <p:spPr bwMode="auto">
            <a:xfrm>
              <a:off x="2129" y="799"/>
              <a:ext cx="357" cy="584"/>
            </a:xfrm>
            <a:custGeom>
              <a:avLst/>
              <a:gdLst>
                <a:gd name="T0" fmla="*/ 151 w 151"/>
                <a:gd name="T1" fmla="*/ 227 h 247"/>
                <a:gd name="T2" fmla="*/ 131 w 151"/>
                <a:gd name="T3" fmla="*/ 247 h 247"/>
                <a:gd name="T4" fmla="*/ 20 w 151"/>
                <a:gd name="T5" fmla="*/ 247 h 247"/>
                <a:gd name="T6" fmla="*/ 0 w 151"/>
                <a:gd name="T7" fmla="*/ 227 h 247"/>
                <a:gd name="T8" fmla="*/ 0 w 151"/>
                <a:gd name="T9" fmla="*/ 20 h 247"/>
                <a:gd name="T10" fmla="*/ 20 w 151"/>
                <a:gd name="T11" fmla="*/ 0 h 247"/>
                <a:gd name="T12" fmla="*/ 131 w 151"/>
                <a:gd name="T13" fmla="*/ 0 h 247"/>
                <a:gd name="T14" fmla="*/ 151 w 151"/>
                <a:gd name="T15" fmla="*/ 20 h 247"/>
                <a:gd name="T16" fmla="*/ 151 w 151"/>
                <a:gd name="T17" fmla="*/ 22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47">
                  <a:moveTo>
                    <a:pt x="151" y="227"/>
                  </a:moveTo>
                  <a:cubicBezTo>
                    <a:pt x="151" y="238"/>
                    <a:pt x="142" y="247"/>
                    <a:pt x="131" y="247"/>
                  </a:cubicBezTo>
                  <a:cubicBezTo>
                    <a:pt x="20" y="247"/>
                    <a:pt x="20" y="247"/>
                    <a:pt x="20" y="247"/>
                  </a:cubicBezTo>
                  <a:cubicBezTo>
                    <a:pt x="9" y="247"/>
                    <a:pt x="0" y="238"/>
                    <a:pt x="0" y="227"/>
                  </a:cubicBezTo>
                  <a:cubicBezTo>
                    <a:pt x="0" y="20"/>
                    <a:pt x="0" y="20"/>
                    <a:pt x="0" y="20"/>
                  </a:cubicBezTo>
                  <a:cubicBezTo>
                    <a:pt x="0" y="9"/>
                    <a:pt x="9" y="0"/>
                    <a:pt x="20" y="0"/>
                  </a:cubicBezTo>
                  <a:cubicBezTo>
                    <a:pt x="131" y="0"/>
                    <a:pt x="131" y="0"/>
                    <a:pt x="131" y="0"/>
                  </a:cubicBezTo>
                  <a:cubicBezTo>
                    <a:pt x="142" y="0"/>
                    <a:pt x="151" y="9"/>
                    <a:pt x="151" y="20"/>
                  </a:cubicBezTo>
                  <a:lnTo>
                    <a:pt x="151" y="227"/>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6" name="Freeform 282"/>
            <p:cNvSpPr>
              <a:spLocks/>
            </p:cNvSpPr>
            <p:nvPr/>
          </p:nvSpPr>
          <p:spPr bwMode="auto">
            <a:xfrm>
              <a:off x="2129" y="799"/>
              <a:ext cx="334" cy="561"/>
            </a:xfrm>
            <a:custGeom>
              <a:avLst/>
              <a:gdLst>
                <a:gd name="T0" fmla="*/ 131 w 141"/>
                <a:gd name="T1" fmla="*/ 0 h 237"/>
                <a:gd name="T2" fmla="*/ 20 w 141"/>
                <a:gd name="T3" fmla="*/ 0 h 237"/>
                <a:gd name="T4" fmla="*/ 0 w 141"/>
                <a:gd name="T5" fmla="*/ 20 h 237"/>
                <a:gd name="T6" fmla="*/ 0 w 141"/>
                <a:gd name="T7" fmla="*/ 227 h 237"/>
                <a:gd name="T8" fmla="*/ 3 w 141"/>
                <a:gd name="T9" fmla="*/ 237 h 237"/>
                <a:gd name="T10" fmla="*/ 141 w 141"/>
                <a:gd name="T11" fmla="*/ 3 h 237"/>
                <a:gd name="T12" fmla="*/ 131 w 141"/>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141" h="237">
                  <a:moveTo>
                    <a:pt x="131" y="0"/>
                  </a:moveTo>
                  <a:cubicBezTo>
                    <a:pt x="20" y="0"/>
                    <a:pt x="20" y="0"/>
                    <a:pt x="20" y="0"/>
                  </a:cubicBezTo>
                  <a:cubicBezTo>
                    <a:pt x="9" y="0"/>
                    <a:pt x="0" y="9"/>
                    <a:pt x="0" y="20"/>
                  </a:cubicBezTo>
                  <a:cubicBezTo>
                    <a:pt x="0" y="227"/>
                    <a:pt x="0" y="227"/>
                    <a:pt x="0" y="227"/>
                  </a:cubicBezTo>
                  <a:cubicBezTo>
                    <a:pt x="0" y="231"/>
                    <a:pt x="1" y="234"/>
                    <a:pt x="3" y="237"/>
                  </a:cubicBezTo>
                  <a:cubicBezTo>
                    <a:pt x="141" y="3"/>
                    <a:pt x="141" y="3"/>
                    <a:pt x="141" y="3"/>
                  </a:cubicBezTo>
                  <a:cubicBezTo>
                    <a:pt x="138" y="1"/>
                    <a:pt x="135" y="0"/>
                    <a:pt x="131" y="0"/>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7" name="Freeform 283"/>
            <p:cNvSpPr>
              <a:spLocks/>
            </p:cNvSpPr>
            <p:nvPr/>
          </p:nvSpPr>
          <p:spPr bwMode="auto">
            <a:xfrm>
              <a:off x="3709" y="78"/>
              <a:ext cx="30" cy="17"/>
            </a:xfrm>
            <a:custGeom>
              <a:avLst/>
              <a:gdLst>
                <a:gd name="T0" fmla="*/ 13 w 13"/>
                <a:gd name="T1" fmla="*/ 1 h 7"/>
                <a:gd name="T2" fmla="*/ 12 w 13"/>
                <a:gd name="T3" fmla="*/ 3 h 7"/>
                <a:gd name="T4" fmla="*/ 3 w 13"/>
                <a:gd name="T5" fmla="*/ 7 h 7"/>
                <a:gd name="T6" fmla="*/ 1 w 13"/>
                <a:gd name="T7" fmla="*/ 6 h 7"/>
                <a:gd name="T8" fmla="*/ 1 w 13"/>
                <a:gd name="T9" fmla="*/ 6 h 7"/>
                <a:gd name="T10" fmla="*/ 2 w 13"/>
                <a:gd name="T11" fmla="*/ 4 h 7"/>
                <a:gd name="T12" fmla="*/ 11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1"/>
                    <a:pt x="13" y="2"/>
                    <a:pt x="12" y="3"/>
                  </a:cubicBezTo>
                  <a:cubicBezTo>
                    <a:pt x="3" y="7"/>
                    <a:pt x="3" y="7"/>
                    <a:pt x="3" y="7"/>
                  </a:cubicBezTo>
                  <a:cubicBezTo>
                    <a:pt x="2" y="7"/>
                    <a:pt x="1" y="7"/>
                    <a:pt x="1" y="6"/>
                  </a:cubicBezTo>
                  <a:cubicBezTo>
                    <a:pt x="1" y="6"/>
                    <a:pt x="1" y="6"/>
                    <a:pt x="1" y="6"/>
                  </a:cubicBezTo>
                  <a:cubicBezTo>
                    <a:pt x="0" y="6"/>
                    <a:pt x="1" y="5"/>
                    <a:pt x="2" y="4"/>
                  </a:cubicBezTo>
                  <a:cubicBezTo>
                    <a:pt x="11" y="0"/>
                    <a:pt x="11" y="0"/>
                    <a:pt x="11" y="0"/>
                  </a:cubicBezTo>
                  <a:cubicBezTo>
                    <a:pt x="12" y="0"/>
                    <a:pt x="13" y="0"/>
                    <a:pt x="13"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8" name="Freeform 284"/>
            <p:cNvSpPr>
              <a:spLocks/>
            </p:cNvSpPr>
            <p:nvPr/>
          </p:nvSpPr>
          <p:spPr bwMode="auto">
            <a:xfrm>
              <a:off x="4300" y="-264"/>
              <a:ext cx="42" cy="56"/>
            </a:xfrm>
            <a:custGeom>
              <a:avLst/>
              <a:gdLst>
                <a:gd name="T0" fmla="*/ 42 w 42"/>
                <a:gd name="T1" fmla="*/ 40 h 56"/>
                <a:gd name="T2" fmla="*/ 7 w 42"/>
                <a:gd name="T3" fmla="*/ 56 h 56"/>
                <a:gd name="T4" fmla="*/ 0 w 42"/>
                <a:gd name="T5" fmla="*/ 11 h 56"/>
                <a:gd name="T6" fmla="*/ 26 w 42"/>
                <a:gd name="T7" fmla="*/ 0 h 56"/>
                <a:gd name="T8" fmla="*/ 42 w 42"/>
                <a:gd name="T9" fmla="*/ 40 h 56"/>
              </a:gdLst>
              <a:ahLst/>
              <a:cxnLst>
                <a:cxn ang="0">
                  <a:pos x="T0" y="T1"/>
                </a:cxn>
                <a:cxn ang="0">
                  <a:pos x="T2" y="T3"/>
                </a:cxn>
                <a:cxn ang="0">
                  <a:pos x="T4" y="T5"/>
                </a:cxn>
                <a:cxn ang="0">
                  <a:pos x="T6" y="T7"/>
                </a:cxn>
                <a:cxn ang="0">
                  <a:pos x="T8" y="T9"/>
                </a:cxn>
              </a:cxnLst>
              <a:rect l="0" t="0" r="r" b="b"/>
              <a:pathLst>
                <a:path w="42" h="56">
                  <a:moveTo>
                    <a:pt x="42" y="40"/>
                  </a:moveTo>
                  <a:lnTo>
                    <a:pt x="7" y="56"/>
                  </a:lnTo>
                  <a:lnTo>
                    <a:pt x="0" y="11"/>
                  </a:lnTo>
                  <a:lnTo>
                    <a:pt x="26" y="0"/>
                  </a:lnTo>
                  <a:lnTo>
                    <a:pt x="42" y="40"/>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29" name="Freeform 285"/>
            <p:cNvSpPr>
              <a:spLocks/>
            </p:cNvSpPr>
            <p:nvPr/>
          </p:nvSpPr>
          <p:spPr bwMode="auto">
            <a:xfrm>
              <a:off x="4125" y="-253"/>
              <a:ext cx="189" cy="97"/>
            </a:xfrm>
            <a:custGeom>
              <a:avLst/>
              <a:gdLst>
                <a:gd name="T0" fmla="*/ 79 w 80"/>
                <a:gd name="T1" fmla="*/ 3 h 41"/>
                <a:gd name="T2" fmla="*/ 77 w 80"/>
                <a:gd name="T3" fmla="*/ 8 h 41"/>
                <a:gd name="T4" fmla="*/ 7 w 80"/>
                <a:gd name="T5" fmla="*/ 40 h 41"/>
                <a:gd name="T6" fmla="*/ 1 w 80"/>
                <a:gd name="T7" fmla="*/ 38 h 41"/>
                <a:gd name="T8" fmla="*/ 1 w 80"/>
                <a:gd name="T9" fmla="*/ 38 h 41"/>
                <a:gd name="T10" fmla="*/ 3 w 80"/>
                <a:gd name="T11" fmla="*/ 33 h 41"/>
                <a:gd name="T12" fmla="*/ 73 w 80"/>
                <a:gd name="T13" fmla="*/ 1 h 41"/>
                <a:gd name="T14" fmla="*/ 79 w 80"/>
                <a:gd name="T15" fmla="*/ 3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1">
                  <a:moveTo>
                    <a:pt x="79" y="3"/>
                  </a:moveTo>
                  <a:cubicBezTo>
                    <a:pt x="80" y="5"/>
                    <a:pt x="79" y="7"/>
                    <a:pt x="77" y="8"/>
                  </a:cubicBezTo>
                  <a:cubicBezTo>
                    <a:pt x="7" y="40"/>
                    <a:pt x="7" y="40"/>
                    <a:pt x="7" y="40"/>
                  </a:cubicBezTo>
                  <a:cubicBezTo>
                    <a:pt x="5" y="41"/>
                    <a:pt x="2" y="40"/>
                    <a:pt x="1" y="38"/>
                  </a:cubicBezTo>
                  <a:cubicBezTo>
                    <a:pt x="1" y="38"/>
                    <a:pt x="1" y="38"/>
                    <a:pt x="1" y="38"/>
                  </a:cubicBezTo>
                  <a:cubicBezTo>
                    <a:pt x="0" y="36"/>
                    <a:pt x="1" y="34"/>
                    <a:pt x="3" y="33"/>
                  </a:cubicBezTo>
                  <a:cubicBezTo>
                    <a:pt x="73" y="1"/>
                    <a:pt x="73" y="1"/>
                    <a:pt x="73" y="1"/>
                  </a:cubicBezTo>
                  <a:cubicBezTo>
                    <a:pt x="75" y="0"/>
                    <a:pt x="78" y="1"/>
                    <a:pt x="79" y="3"/>
                  </a:cubicBez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0" name="Freeform 286"/>
            <p:cNvSpPr>
              <a:spLocks/>
            </p:cNvSpPr>
            <p:nvPr/>
          </p:nvSpPr>
          <p:spPr bwMode="auto">
            <a:xfrm>
              <a:off x="3720" y="-241"/>
              <a:ext cx="677" cy="341"/>
            </a:xfrm>
            <a:custGeom>
              <a:avLst/>
              <a:gdLst>
                <a:gd name="T0" fmla="*/ 283 w 286"/>
                <a:gd name="T1" fmla="*/ 10 h 144"/>
                <a:gd name="T2" fmla="*/ 277 w 286"/>
                <a:gd name="T3" fmla="*/ 27 h 144"/>
                <a:gd name="T4" fmla="*/ 36 w 286"/>
                <a:gd name="T5" fmla="*/ 137 h 144"/>
                <a:gd name="T6" fmla="*/ 3 w 286"/>
                <a:gd name="T7" fmla="*/ 138 h 144"/>
                <a:gd name="T8" fmla="*/ 3 w 286"/>
                <a:gd name="T9" fmla="*/ 138 h 144"/>
                <a:gd name="T10" fmla="*/ 25 w 286"/>
                <a:gd name="T11" fmla="*/ 114 h 144"/>
                <a:gd name="T12" fmla="*/ 266 w 286"/>
                <a:gd name="T13" fmla="*/ 3 h 144"/>
                <a:gd name="T14" fmla="*/ 283 w 286"/>
                <a:gd name="T15" fmla="*/ 1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144">
                  <a:moveTo>
                    <a:pt x="283" y="10"/>
                  </a:moveTo>
                  <a:cubicBezTo>
                    <a:pt x="286" y="16"/>
                    <a:pt x="283" y="24"/>
                    <a:pt x="277" y="27"/>
                  </a:cubicBezTo>
                  <a:cubicBezTo>
                    <a:pt x="36" y="137"/>
                    <a:pt x="36" y="137"/>
                    <a:pt x="36" y="137"/>
                  </a:cubicBezTo>
                  <a:cubicBezTo>
                    <a:pt x="29" y="140"/>
                    <a:pt x="6" y="144"/>
                    <a:pt x="3" y="138"/>
                  </a:cubicBezTo>
                  <a:cubicBezTo>
                    <a:pt x="3" y="138"/>
                    <a:pt x="3" y="138"/>
                    <a:pt x="3" y="138"/>
                  </a:cubicBezTo>
                  <a:cubicBezTo>
                    <a:pt x="0" y="131"/>
                    <a:pt x="18" y="117"/>
                    <a:pt x="25" y="114"/>
                  </a:cubicBezTo>
                  <a:cubicBezTo>
                    <a:pt x="266" y="3"/>
                    <a:pt x="266" y="3"/>
                    <a:pt x="266" y="3"/>
                  </a:cubicBezTo>
                  <a:cubicBezTo>
                    <a:pt x="273" y="0"/>
                    <a:pt x="280" y="3"/>
                    <a:pt x="283" y="10"/>
                  </a:cubicBez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1" name="Freeform 287"/>
            <p:cNvSpPr>
              <a:spLocks/>
            </p:cNvSpPr>
            <p:nvPr/>
          </p:nvSpPr>
          <p:spPr bwMode="auto">
            <a:xfrm>
              <a:off x="3728" y="-219"/>
              <a:ext cx="669" cy="319"/>
            </a:xfrm>
            <a:custGeom>
              <a:avLst/>
              <a:gdLst>
                <a:gd name="T0" fmla="*/ 0 w 283"/>
                <a:gd name="T1" fmla="*/ 128 h 135"/>
                <a:gd name="T2" fmla="*/ 0 w 283"/>
                <a:gd name="T3" fmla="*/ 129 h 135"/>
                <a:gd name="T4" fmla="*/ 33 w 283"/>
                <a:gd name="T5" fmla="*/ 128 h 135"/>
                <a:gd name="T6" fmla="*/ 274 w 283"/>
                <a:gd name="T7" fmla="*/ 18 h 135"/>
                <a:gd name="T8" fmla="*/ 280 w 283"/>
                <a:gd name="T9" fmla="*/ 1 h 135"/>
                <a:gd name="T10" fmla="*/ 280 w 283"/>
                <a:gd name="T11" fmla="*/ 0 h 135"/>
                <a:gd name="T12" fmla="*/ 0 w 283"/>
                <a:gd name="T13" fmla="*/ 128 h 135"/>
              </a:gdLst>
              <a:ahLst/>
              <a:cxnLst>
                <a:cxn ang="0">
                  <a:pos x="T0" y="T1"/>
                </a:cxn>
                <a:cxn ang="0">
                  <a:pos x="T2" y="T3"/>
                </a:cxn>
                <a:cxn ang="0">
                  <a:pos x="T4" y="T5"/>
                </a:cxn>
                <a:cxn ang="0">
                  <a:pos x="T6" y="T7"/>
                </a:cxn>
                <a:cxn ang="0">
                  <a:pos x="T8" y="T9"/>
                </a:cxn>
                <a:cxn ang="0">
                  <a:pos x="T10" y="T11"/>
                </a:cxn>
                <a:cxn ang="0">
                  <a:pos x="T12" y="T13"/>
                </a:cxn>
              </a:cxnLst>
              <a:rect l="0" t="0" r="r" b="b"/>
              <a:pathLst>
                <a:path w="283" h="135">
                  <a:moveTo>
                    <a:pt x="0" y="128"/>
                  </a:moveTo>
                  <a:cubicBezTo>
                    <a:pt x="0" y="128"/>
                    <a:pt x="0" y="129"/>
                    <a:pt x="0" y="129"/>
                  </a:cubicBezTo>
                  <a:cubicBezTo>
                    <a:pt x="3" y="135"/>
                    <a:pt x="26" y="131"/>
                    <a:pt x="33" y="128"/>
                  </a:cubicBezTo>
                  <a:cubicBezTo>
                    <a:pt x="274" y="18"/>
                    <a:pt x="274" y="18"/>
                    <a:pt x="274" y="18"/>
                  </a:cubicBezTo>
                  <a:cubicBezTo>
                    <a:pt x="280" y="15"/>
                    <a:pt x="283" y="7"/>
                    <a:pt x="280" y="1"/>
                  </a:cubicBezTo>
                  <a:cubicBezTo>
                    <a:pt x="280" y="1"/>
                    <a:pt x="280" y="1"/>
                    <a:pt x="280" y="0"/>
                  </a:cubicBezTo>
                  <a:lnTo>
                    <a:pt x="0" y="128"/>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2" name="Freeform 288"/>
            <p:cNvSpPr>
              <a:spLocks/>
            </p:cNvSpPr>
            <p:nvPr/>
          </p:nvSpPr>
          <p:spPr bwMode="auto">
            <a:xfrm>
              <a:off x="4165" y="-165"/>
              <a:ext cx="52" cy="78"/>
            </a:xfrm>
            <a:custGeom>
              <a:avLst/>
              <a:gdLst>
                <a:gd name="T0" fmla="*/ 52 w 52"/>
                <a:gd name="T1" fmla="*/ 66 h 78"/>
                <a:gd name="T2" fmla="*/ 31 w 52"/>
                <a:gd name="T3" fmla="*/ 78 h 78"/>
                <a:gd name="T4" fmla="*/ 0 w 52"/>
                <a:gd name="T5" fmla="*/ 9 h 78"/>
                <a:gd name="T6" fmla="*/ 21 w 52"/>
                <a:gd name="T7" fmla="*/ 0 h 78"/>
                <a:gd name="T8" fmla="*/ 52 w 52"/>
                <a:gd name="T9" fmla="*/ 66 h 78"/>
              </a:gdLst>
              <a:ahLst/>
              <a:cxnLst>
                <a:cxn ang="0">
                  <a:pos x="T0" y="T1"/>
                </a:cxn>
                <a:cxn ang="0">
                  <a:pos x="T2" y="T3"/>
                </a:cxn>
                <a:cxn ang="0">
                  <a:pos x="T4" y="T5"/>
                </a:cxn>
                <a:cxn ang="0">
                  <a:pos x="T6" y="T7"/>
                </a:cxn>
                <a:cxn ang="0">
                  <a:pos x="T8" y="T9"/>
                </a:cxn>
              </a:cxnLst>
              <a:rect l="0" t="0" r="r" b="b"/>
              <a:pathLst>
                <a:path w="52" h="78">
                  <a:moveTo>
                    <a:pt x="52" y="66"/>
                  </a:moveTo>
                  <a:lnTo>
                    <a:pt x="31" y="78"/>
                  </a:lnTo>
                  <a:lnTo>
                    <a:pt x="0" y="9"/>
                  </a:lnTo>
                  <a:lnTo>
                    <a:pt x="21" y="0"/>
                  </a:lnTo>
                  <a:lnTo>
                    <a:pt x="52" y="66"/>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3" name="Freeform 289"/>
            <p:cNvSpPr>
              <a:spLocks/>
            </p:cNvSpPr>
            <p:nvPr/>
          </p:nvSpPr>
          <p:spPr bwMode="auto">
            <a:xfrm>
              <a:off x="4316" y="-234"/>
              <a:ext cx="52" cy="76"/>
            </a:xfrm>
            <a:custGeom>
              <a:avLst/>
              <a:gdLst>
                <a:gd name="T0" fmla="*/ 52 w 52"/>
                <a:gd name="T1" fmla="*/ 67 h 76"/>
                <a:gd name="T2" fmla="*/ 31 w 52"/>
                <a:gd name="T3" fmla="*/ 76 h 76"/>
                <a:gd name="T4" fmla="*/ 0 w 52"/>
                <a:gd name="T5" fmla="*/ 10 h 76"/>
                <a:gd name="T6" fmla="*/ 21 w 52"/>
                <a:gd name="T7" fmla="*/ 0 h 76"/>
                <a:gd name="T8" fmla="*/ 52 w 52"/>
                <a:gd name="T9" fmla="*/ 67 h 76"/>
              </a:gdLst>
              <a:ahLst/>
              <a:cxnLst>
                <a:cxn ang="0">
                  <a:pos x="T0" y="T1"/>
                </a:cxn>
                <a:cxn ang="0">
                  <a:pos x="T2" y="T3"/>
                </a:cxn>
                <a:cxn ang="0">
                  <a:pos x="T4" y="T5"/>
                </a:cxn>
                <a:cxn ang="0">
                  <a:pos x="T6" y="T7"/>
                </a:cxn>
                <a:cxn ang="0">
                  <a:pos x="T8" y="T9"/>
                </a:cxn>
              </a:cxnLst>
              <a:rect l="0" t="0" r="r" b="b"/>
              <a:pathLst>
                <a:path w="52" h="76">
                  <a:moveTo>
                    <a:pt x="52" y="67"/>
                  </a:moveTo>
                  <a:lnTo>
                    <a:pt x="31" y="76"/>
                  </a:lnTo>
                  <a:lnTo>
                    <a:pt x="0" y="10"/>
                  </a:lnTo>
                  <a:lnTo>
                    <a:pt x="21" y="0"/>
                  </a:lnTo>
                  <a:lnTo>
                    <a:pt x="52" y="67"/>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4" name="Freeform 290"/>
            <p:cNvSpPr>
              <a:spLocks/>
            </p:cNvSpPr>
            <p:nvPr/>
          </p:nvSpPr>
          <p:spPr bwMode="auto">
            <a:xfrm>
              <a:off x="4129" y="-257"/>
              <a:ext cx="192" cy="92"/>
            </a:xfrm>
            <a:custGeom>
              <a:avLst/>
              <a:gdLst>
                <a:gd name="T0" fmla="*/ 81 w 81"/>
                <a:gd name="T1" fmla="*/ 1 h 39"/>
                <a:gd name="T2" fmla="*/ 80 w 81"/>
                <a:gd name="T3" fmla="*/ 3 h 39"/>
                <a:gd name="T4" fmla="*/ 3 w 81"/>
                <a:gd name="T5" fmla="*/ 38 h 39"/>
                <a:gd name="T6" fmla="*/ 1 w 81"/>
                <a:gd name="T7" fmla="*/ 38 h 39"/>
                <a:gd name="T8" fmla="*/ 1 w 81"/>
                <a:gd name="T9" fmla="*/ 38 h 39"/>
                <a:gd name="T10" fmla="*/ 2 w 81"/>
                <a:gd name="T11" fmla="*/ 35 h 39"/>
                <a:gd name="T12" fmla="*/ 78 w 81"/>
                <a:gd name="T13" fmla="*/ 0 h 39"/>
                <a:gd name="T14" fmla="*/ 81 w 81"/>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39">
                  <a:moveTo>
                    <a:pt x="81" y="1"/>
                  </a:moveTo>
                  <a:cubicBezTo>
                    <a:pt x="81" y="2"/>
                    <a:pt x="81" y="3"/>
                    <a:pt x="80" y="3"/>
                  </a:cubicBezTo>
                  <a:cubicBezTo>
                    <a:pt x="3" y="38"/>
                    <a:pt x="3" y="38"/>
                    <a:pt x="3" y="38"/>
                  </a:cubicBezTo>
                  <a:cubicBezTo>
                    <a:pt x="2" y="39"/>
                    <a:pt x="1" y="38"/>
                    <a:pt x="1" y="38"/>
                  </a:cubicBezTo>
                  <a:cubicBezTo>
                    <a:pt x="1" y="38"/>
                    <a:pt x="1" y="38"/>
                    <a:pt x="1" y="38"/>
                  </a:cubicBezTo>
                  <a:cubicBezTo>
                    <a:pt x="0" y="37"/>
                    <a:pt x="1" y="35"/>
                    <a:pt x="2" y="35"/>
                  </a:cubicBezTo>
                  <a:cubicBezTo>
                    <a:pt x="78" y="0"/>
                    <a:pt x="78" y="0"/>
                    <a:pt x="78" y="0"/>
                  </a:cubicBezTo>
                  <a:cubicBezTo>
                    <a:pt x="79" y="0"/>
                    <a:pt x="80" y="0"/>
                    <a:pt x="81" y="1"/>
                  </a:cubicBez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5" name="Freeform 291"/>
            <p:cNvSpPr>
              <a:spLocks/>
            </p:cNvSpPr>
            <p:nvPr/>
          </p:nvSpPr>
          <p:spPr bwMode="auto">
            <a:xfrm>
              <a:off x="4172" y="-149"/>
              <a:ext cx="35" cy="41"/>
            </a:xfrm>
            <a:custGeom>
              <a:avLst/>
              <a:gdLst>
                <a:gd name="T0" fmla="*/ 35 w 35"/>
                <a:gd name="T1" fmla="*/ 31 h 41"/>
                <a:gd name="T2" fmla="*/ 21 w 35"/>
                <a:gd name="T3" fmla="*/ 0 h 41"/>
                <a:gd name="T4" fmla="*/ 0 w 35"/>
                <a:gd name="T5" fmla="*/ 10 h 41"/>
                <a:gd name="T6" fmla="*/ 14 w 35"/>
                <a:gd name="T7" fmla="*/ 41 h 41"/>
                <a:gd name="T8" fmla="*/ 35 w 35"/>
                <a:gd name="T9" fmla="*/ 31 h 41"/>
              </a:gdLst>
              <a:ahLst/>
              <a:cxnLst>
                <a:cxn ang="0">
                  <a:pos x="T0" y="T1"/>
                </a:cxn>
                <a:cxn ang="0">
                  <a:pos x="T2" y="T3"/>
                </a:cxn>
                <a:cxn ang="0">
                  <a:pos x="T4" y="T5"/>
                </a:cxn>
                <a:cxn ang="0">
                  <a:pos x="T6" y="T7"/>
                </a:cxn>
                <a:cxn ang="0">
                  <a:pos x="T8" y="T9"/>
                </a:cxn>
              </a:cxnLst>
              <a:rect l="0" t="0" r="r" b="b"/>
              <a:pathLst>
                <a:path w="35" h="41">
                  <a:moveTo>
                    <a:pt x="35" y="31"/>
                  </a:moveTo>
                  <a:lnTo>
                    <a:pt x="21" y="0"/>
                  </a:lnTo>
                  <a:lnTo>
                    <a:pt x="0" y="10"/>
                  </a:lnTo>
                  <a:lnTo>
                    <a:pt x="14" y="41"/>
                  </a:lnTo>
                  <a:lnTo>
                    <a:pt x="35" y="31"/>
                  </a:ln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6" name="Freeform 292"/>
            <p:cNvSpPr>
              <a:spLocks/>
            </p:cNvSpPr>
            <p:nvPr/>
          </p:nvSpPr>
          <p:spPr bwMode="auto">
            <a:xfrm>
              <a:off x="4326" y="-217"/>
              <a:ext cx="33" cy="40"/>
            </a:xfrm>
            <a:custGeom>
              <a:avLst/>
              <a:gdLst>
                <a:gd name="T0" fmla="*/ 33 w 33"/>
                <a:gd name="T1" fmla="*/ 31 h 40"/>
                <a:gd name="T2" fmla="*/ 21 w 33"/>
                <a:gd name="T3" fmla="*/ 0 h 40"/>
                <a:gd name="T4" fmla="*/ 0 w 33"/>
                <a:gd name="T5" fmla="*/ 9 h 40"/>
                <a:gd name="T6" fmla="*/ 11 w 33"/>
                <a:gd name="T7" fmla="*/ 40 h 40"/>
                <a:gd name="T8" fmla="*/ 33 w 33"/>
                <a:gd name="T9" fmla="*/ 31 h 40"/>
              </a:gdLst>
              <a:ahLst/>
              <a:cxnLst>
                <a:cxn ang="0">
                  <a:pos x="T0" y="T1"/>
                </a:cxn>
                <a:cxn ang="0">
                  <a:pos x="T2" y="T3"/>
                </a:cxn>
                <a:cxn ang="0">
                  <a:pos x="T4" y="T5"/>
                </a:cxn>
                <a:cxn ang="0">
                  <a:pos x="T6" y="T7"/>
                </a:cxn>
                <a:cxn ang="0">
                  <a:pos x="T8" y="T9"/>
                </a:cxn>
              </a:cxnLst>
              <a:rect l="0" t="0" r="r" b="b"/>
              <a:pathLst>
                <a:path w="33" h="40">
                  <a:moveTo>
                    <a:pt x="33" y="31"/>
                  </a:moveTo>
                  <a:lnTo>
                    <a:pt x="21" y="0"/>
                  </a:lnTo>
                  <a:lnTo>
                    <a:pt x="0" y="9"/>
                  </a:lnTo>
                  <a:lnTo>
                    <a:pt x="11" y="40"/>
                  </a:lnTo>
                  <a:lnTo>
                    <a:pt x="33" y="31"/>
                  </a:ln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7" name="Freeform 293"/>
            <p:cNvSpPr>
              <a:spLocks/>
            </p:cNvSpPr>
            <p:nvPr/>
          </p:nvSpPr>
          <p:spPr bwMode="auto">
            <a:xfrm>
              <a:off x="1971" y="4863"/>
              <a:ext cx="33" cy="12"/>
            </a:xfrm>
            <a:custGeom>
              <a:avLst/>
              <a:gdLst>
                <a:gd name="T0" fmla="*/ 14 w 14"/>
                <a:gd name="T1" fmla="*/ 1 h 5"/>
                <a:gd name="T2" fmla="*/ 12 w 14"/>
                <a:gd name="T3" fmla="*/ 2 h 5"/>
                <a:gd name="T4" fmla="*/ 2 w 14"/>
                <a:gd name="T5" fmla="*/ 5 h 5"/>
                <a:gd name="T6" fmla="*/ 0 w 14"/>
                <a:gd name="T7" fmla="*/ 4 h 5"/>
                <a:gd name="T8" fmla="*/ 0 w 14"/>
                <a:gd name="T9" fmla="*/ 4 h 5"/>
                <a:gd name="T10" fmla="*/ 1 w 14"/>
                <a:gd name="T11" fmla="*/ 2 h 5"/>
                <a:gd name="T12" fmla="*/ 12 w 14"/>
                <a:gd name="T13" fmla="*/ 0 h 5"/>
                <a:gd name="T14" fmla="*/ 14 w 14"/>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
                  <a:moveTo>
                    <a:pt x="14" y="1"/>
                  </a:moveTo>
                  <a:cubicBezTo>
                    <a:pt x="14" y="1"/>
                    <a:pt x="13" y="2"/>
                    <a:pt x="12" y="2"/>
                  </a:cubicBezTo>
                  <a:cubicBezTo>
                    <a:pt x="2" y="5"/>
                    <a:pt x="2" y="5"/>
                    <a:pt x="2" y="5"/>
                  </a:cubicBezTo>
                  <a:cubicBezTo>
                    <a:pt x="1" y="5"/>
                    <a:pt x="0" y="5"/>
                    <a:pt x="0" y="4"/>
                  </a:cubicBezTo>
                  <a:cubicBezTo>
                    <a:pt x="0" y="4"/>
                    <a:pt x="0" y="4"/>
                    <a:pt x="0" y="4"/>
                  </a:cubicBezTo>
                  <a:cubicBezTo>
                    <a:pt x="0" y="3"/>
                    <a:pt x="0" y="3"/>
                    <a:pt x="1" y="2"/>
                  </a:cubicBezTo>
                  <a:cubicBezTo>
                    <a:pt x="12" y="0"/>
                    <a:pt x="12" y="0"/>
                    <a:pt x="12" y="0"/>
                  </a:cubicBezTo>
                  <a:cubicBezTo>
                    <a:pt x="13" y="0"/>
                    <a:pt x="14" y="0"/>
                    <a:pt x="14"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8" name="Freeform 294"/>
            <p:cNvSpPr>
              <a:spLocks/>
            </p:cNvSpPr>
            <p:nvPr/>
          </p:nvSpPr>
          <p:spPr bwMode="auto">
            <a:xfrm>
              <a:off x="2647" y="4625"/>
              <a:ext cx="43" cy="52"/>
            </a:xfrm>
            <a:custGeom>
              <a:avLst/>
              <a:gdLst>
                <a:gd name="T0" fmla="*/ 43 w 43"/>
                <a:gd name="T1" fmla="*/ 42 h 52"/>
                <a:gd name="T2" fmla="*/ 0 w 43"/>
                <a:gd name="T3" fmla="*/ 52 h 52"/>
                <a:gd name="T4" fmla="*/ 3 w 43"/>
                <a:gd name="T5" fmla="*/ 7 h 52"/>
                <a:gd name="T6" fmla="*/ 31 w 43"/>
                <a:gd name="T7" fmla="*/ 0 h 52"/>
                <a:gd name="T8" fmla="*/ 43 w 43"/>
                <a:gd name="T9" fmla="*/ 42 h 52"/>
              </a:gdLst>
              <a:ahLst/>
              <a:cxnLst>
                <a:cxn ang="0">
                  <a:pos x="T0" y="T1"/>
                </a:cxn>
                <a:cxn ang="0">
                  <a:pos x="T2" y="T3"/>
                </a:cxn>
                <a:cxn ang="0">
                  <a:pos x="T4" y="T5"/>
                </a:cxn>
                <a:cxn ang="0">
                  <a:pos x="T6" y="T7"/>
                </a:cxn>
                <a:cxn ang="0">
                  <a:pos x="T8" y="T9"/>
                </a:cxn>
              </a:cxnLst>
              <a:rect l="0" t="0" r="r" b="b"/>
              <a:pathLst>
                <a:path w="43" h="52">
                  <a:moveTo>
                    <a:pt x="43" y="42"/>
                  </a:moveTo>
                  <a:lnTo>
                    <a:pt x="0" y="52"/>
                  </a:lnTo>
                  <a:lnTo>
                    <a:pt x="3" y="7"/>
                  </a:lnTo>
                  <a:lnTo>
                    <a:pt x="31" y="0"/>
                  </a:lnTo>
                  <a:lnTo>
                    <a:pt x="43" y="42"/>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39" name="Freeform 295"/>
            <p:cNvSpPr>
              <a:spLocks/>
            </p:cNvSpPr>
            <p:nvPr/>
          </p:nvSpPr>
          <p:spPr bwMode="auto">
            <a:xfrm>
              <a:off x="2453" y="4632"/>
              <a:ext cx="208" cy="68"/>
            </a:xfrm>
            <a:custGeom>
              <a:avLst/>
              <a:gdLst>
                <a:gd name="T0" fmla="*/ 87 w 88"/>
                <a:gd name="T1" fmla="*/ 4 h 29"/>
                <a:gd name="T2" fmla="*/ 84 w 88"/>
                <a:gd name="T3" fmla="*/ 9 h 29"/>
                <a:gd name="T4" fmla="*/ 5 w 88"/>
                <a:gd name="T5" fmla="*/ 28 h 29"/>
                <a:gd name="T6" fmla="*/ 0 w 88"/>
                <a:gd name="T7" fmla="*/ 25 h 29"/>
                <a:gd name="T8" fmla="*/ 0 w 88"/>
                <a:gd name="T9" fmla="*/ 25 h 29"/>
                <a:gd name="T10" fmla="*/ 3 w 88"/>
                <a:gd name="T11" fmla="*/ 20 h 29"/>
                <a:gd name="T12" fmla="*/ 82 w 88"/>
                <a:gd name="T13" fmla="*/ 1 h 29"/>
                <a:gd name="T14" fmla="*/ 87 w 88"/>
                <a:gd name="T15" fmla="*/ 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9">
                  <a:moveTo>
                    <a:pt x="87" y="4"/>
                  </a:moveTo>
                  <a:cubicBezTo>
                    <a:pt x="88" y="6"/>
                    <a:pt x="86" y="8"/>
                    <a:pt x="84" y="9"/>
                  </a:cubicBezTo>
                  <a:cubicBezTo>
                    <a:pt x="5" y="28"/>
                    <a:pt x="5" y="28"/>
                    <a:pt x="5" y="28"/>
                  </a:cubicBezTo>
                  <a:cubicBezTo>
                    <a:pt x="3" y="29"/>
                    <a:pt x="1" y="28"/>
                    <a:pt x="0" y="25"/>
                  </a:cubicBezTo>
                  <a:cubicBezTo>
                    <a:pt x="0" y="25"/>
                    <a:pt x="0" y="25"/>
                    <a:pt x="0" y="25"/>
                  </a:cubicBezTo>
                  <a:cubicBezTo>
                    <a:pt x="0" y="23"/>
                    <a:pt x="1" y="21"/>
                    <a:pt x="3" y="20"/>
                  </a:cubicBezTo>
                  <a:cubicBezTo>
                    <a:pt x="82" y="1"/>
                    <a:pt x="82" y="1"/>
                    <a:pt x="82" y="1"/>
                  </a:cubicBezTo>
                  <a:cubicBezTo>
                    <a:pt x="84" y="0"/>
                    <a:pt x="87" y="1"/>
                    <a:pt x="87" y="4"/>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0" name="Freeform 296"/>
            <p:cNvSpPr>
              <a:spLocks/>
            </p:cNvSpPr>
            <p:nvPr/>
          </p:nvSpPr>
          <p:spPr bwMode="auto">
            <a:xfrm>
              <a:off x="1988" y="4655"/>
              <a:ext cx="751" cy="230"/>
            </a:xfrm>
            <a:custGeom>
              <a:avLst/>
              <a:gdLst>
                <a:gd name="T0" fmla="*/ 316 w 318"/>
                <a:gd name="T1" fmla="*/ 11 h 97"/>
                <a:gd name="T2" fmla="*/ 306 w 318"/>
                <a:gd name="T3" fmla="*/ 27 h 97"/>
                <a:gd name="T4" fmla="*/ 35 w 318"/>
                <a:gd name="T5" fmla="*/ 95 h 97"/>
                <a:gd name="T6" fmla="*/ 2 w 318"/>
                <a:gd name="T7" fmla="*/ 90 h 97"/>
                <a:gd name="T8" fmla="*/ 2 w 318"/>
                <a:gd name="T9" fmla="*/ 90 h 97"/>
                <a:gd name="T10" fmla="*/ 29 w 318"/>
                <a:gd name="T11" fmla="*/ 70 h 97"/>
                <a:gd name="T12" fmla="*/ 300 w 318"/>
                <a:gd name="T13" fmla="*/ 2 h 97"/>
                <a:gd name="T14" fmla="*/ 316 w 318"/>
                <a:gd name="T15" fmla="*/ 11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97">
                  <a:moveTo>
                    <a:pt x="316" y="11"/>
                  </a:moveTo>
                  <a:cubicBezTo>
                    <a:pt x="318" y="18"/>
                    <a:pt x="314" y="25"/>
                    <a:pt x="306" y="27"/>
                  </a:cubicBezTo>
                  <a:cubicBezTo>
                    <a:pt x="35" y="95"/>
                    <a:pt x="35" y="95"/>
                    <a:pt x="35" y="95"/>
                  </a:cubicBezTo>
                  <a:cubicBezTo>
                    <a:pt x="28" y="97"/>
                    <a:pt x="3" y="97"/>
                    <a:pt x="2" y="90"/>
                  </a:cubicBezTo>
                  <a:cubicBezTo>
                    <a:pt x="2" y="90"/>
                    <a:pt x="2" y="90"/>
                    <a:pt x="2" y="90"/>
                  </a:cubicBezTo>
                  <a:cubicBezTo>
                    <a:pt x="0" y="83"/>
                    <a:pt x="21" y="72"/>
                    <a:pt x="29" y="70"/>
                  </a:cubicBezTo>
                  <a:cubicBezTo>
                    <a:pt x="300" y="2"/>
                    <a:pt x="300" y="2"/>
                    <a:pt x="300" y="2"/>
                  </a:cubicBezTo>
                  <a:cubicBezTo>
                    <a:pt x="307" y="0"/>
                    <a:pt x="315" y="4"/>
                    <a:pt x="316" y="11"/>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1" name="Freeform 297"/>
            <p:cNvSpPr>
              <a:spLocks/>
            </p:cNvSpPr>
            <p:nvPr/>
          </p:nvSpPr>
          <p:spPr bwMode="auto">
            <a:xfrm>
              <a:off x="1992" y="4681"/>
              <a:ext cx="747" cy="204"/>
            </a:xfrm>
            <a:custGeom>
              <a:avLst/>
              <a:gdLst>
                <a:gd name="T0" fmla="*/ 0 w 316"/>
                <a:gd name="T1" fmla="*/ 79 h 86"/>
                <a:gd name="T2" fmla="*/ 0 w 316"/>
                <a:gd name="T3" fmla="*/ 79 h 86"/>
                <a:gd name="T4" fmla="*/ 33 w 316"/>
                <a:gd name="T5" fmla="*/ 84 h 86"/>
                <a:gd name="T6" fmla="*/ 304 w 316"/>
                <a:gd name="T7" fmla="*/ 16 h 86"/>
                <a:gd name="T8" fmla="*/ 314 w 316"/>
                <a:gd name="T9" fmla="*/ 0 h 86"/>
                <a:gd name="T10" fmla="*/ 314 w 316"/>
                <a:gd name="T11" fmla="*/ 0 h 86"/>
                <a:gd name="T12" fmla="*/ 0 w 316"/>
                <a:gd name="T13" fmla="*/ 79 h 86"/>
              </a:gdLst>
              <a:ahLst/>
              <a:cxnLst>
                <a:cxn ang="0">
                  <a:pos x="T0" y="T1"/>
                </a:cxn>
                <a:cxn ang="0">
                  <a:pos x="T2" y="T3"/>
                </a:cxn>
                <a:cxn ang="0">
                  <a:pos x="T4" y="T5"/>
                </a:cxn>
                <a:cxn ang="0">
                  <a:pos x="T6" y="T7"/>
                </a:cxn>
                <a:cxn ang="0">
                  <a:pos x="T8" y="T9"/>
                </a:cxn>
                <a:cxn ang="0">
                  <a:pos x="T10" y="T11"/>
                </a:cxn>
                <a:cxn ang="0">
                  <a:pos x="T12" y="T13"/>
                </a:cxn>
              </a:cxnLst>
              <a:rect l="0" t="0" r="r" b="b"/>
              <a:pathLst>
                <a:path w="316" h="86">
                  <a:moveTo>
                    <a:pt x="0" y="79"/>
                  </a:moveTo>
                  <a:cubicBezTo>
                    <a:pt x="0" y="79"/>
                    <a:pt x="0" y="79"/>
                    <a:pt x="0" y="79"/>
                  </a:cubicBezTo>
                  <a:cubicBezTo>
                    <a:pt x="1" y="86"/>
                    <a:pt x="26" y="86"/>
                    <a:pt x="33" y="84"/>
                  </a:cubicBezTo>
                  <a:cubicBezTo>
                    <a:pt x="304" y="16"/>
                    <a:pt x="304" y="16"/>
                    <a:pt x="304" y="16"/>
                  </a:cubicBezTo>
                  <a:cubicBezTo>
                    <a:pt x="312" y="14"/>
                    <a:pt x="316" y="7"/>
                    <a:pt x="314" y="0"/>
                  </a:cubicBezTo>
                  <a:cubicBezTo>
                    <a:pt x="314" y="0"/>
                    <a:pt x="314" y="0"/>
                    <a:pt x="314" y="0"/>
                  </a:cubicBezTo>
                  <a:lnTo>
                    <a:pt x="0" y="79"/>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2" name="Freeform 298"/>
            <p:cNvSpPr>
              <a:spLocks/>
            </p:cNvSpPr>
            <p:nvPr/>
          </p:nvSpPr>
          <p:spPr bwMode="auto">
            <a:xfrm>
              <a:off x="2501" y="4655"/>
              <a:ext cx="238" cy="114"/>
            </a:xfrm>
            <a:custGeom>
              <a:avLst/>
              <a:gdLst>
                <a:gd name="T0" fmla="*/ 83 w 101"/>
                <a:gd name="T1" fmla="*/ 2 h 48"/>
                <a:gd name="T2" fmla="*/ 0 w 101"/>
                <a:gd name="T3" fmla="*/ 23 h 48"/>
                <a:gd name="T4" fmla="*/ 6 w 101"/>
                <a:gd name="T5" fmla="*/ 48 h 48"/>
                <a:gd name="T6" fmla="*/ 89 w 101"/>
                <a:gd name="T7" fmla="*/ 27 h 48"/>
                <a:gd name="T8" fmla="*/ 99 w 101"/>
                <a:gd name="T9" fmla="*/ 11 h 48"/>
                <a:gd name="T10" fmla="*/ 83 w 101"/>
                <a:gd name="T11" fmla="*/ 2 h 48"/>
              </a:gdLst>
              <a:ahLst/>
              <a:cxnLst>
                <a:cxn ang="0">
                  <a:pos x="T0" y="T1"/>
                </a:cxn>
                <a:cxn ang="0">
                  <a:pos x="T2" y="T3"/>
                </a:cxn>
                <a:cxn ang="0">
                  <a:pos x="T4" y="T5"/>
                </a:cxn>
                <a:cxn ang="0">
                  <a:pos x="T6" y="T7"/>
                </a:cxn>
                <a:cxn ang="0">
                  <a:pos x="T8" y="T9"/>
                </a:cxn>
                <a:cxn ang="0">
                  <a:pos x="T10" y="T11"/>
                </a:cxn>
              </a:cxnLst>
              <a:rect l="0" t="0" r="r" b="b"/>
              <a:pathLst>
                <a:path w="101" h="48">
                  <a:moveTo>
                    <a:pt x="83" y="2"/>
                  </a:moveTo>
                  <a:cubicBezTo>
                    <a:pt x="0" y="23"/>
                    <a:pt x="0" y="23"/>
                    <a:pt x="0" y="23"/>
                  </a:cubicBezTo>
                  <a:cubicBezTo>
                    <a:pt x="6" y="48"/>
                    <a:pt x="6" y="48"/>
                    <a:pt x="6" y="48"/>
                  </a:cubicBezTo>
                  <a:cubicBezTo>
                    <a:pt x="89" y="27"/>
                    <a:pt x="89" y="27"/>
                    <a:pt x="89" y="27"/>
                  </a:cubicBezTo>
                  <a:cubicBezTo>
                    <a:pt x="97" y="25"/>
                    <a:pt x="101" y="18"/>
                    <a:pt x="99" y="11"/>
                  </a:cubicBezTo>
                  <a:cubicBezTo>
                    <a:pt x="98" y="4"/>
                    <a:pt x="90" y="0"/>
                    <a:pt x="83" y="2"/>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3" name="Freeform 299"/>
            <p:cNvSpPr>
              <a:spLocks/>
            </p:cNvSpPr>
            <p:nvPr/>
          </p:nvSpPr>
          <p:spPr bwMode="auto">
            <a:xfrm>
              <a:off x="2508" y="4681"/>
              <a:ext cx="231" cy="88"/>
            </a:xfrm>
            <a:custGeom>
              <a:avLst/>
              <a:gdLst>
                <a:gd name="T0" fmla="*/ 96 w 98"/>
                <a:gd name="T1" fmla="*/ 0 h 37"/>
                <a:gd name="T2" fmla="*/ 0 w 98"/>
                <a:gd name="T3" fmla="*/ 24 h 37"/>
                <a:gd name="T4" fmla="*/ 3 w 98"/>
                <a:gd name="T5" fmla="*/ 37 h 37"/>
                <a:gd name="T6" fmla="*/ 86 w 98"/>
                <a:gd name="T7" fmla="*/ 16 h 37"/>
                <a:gd name="T8" fmla="*/ 96 w 98"/>
                <a:gd name="T9" fmla="*/ 0 h 37"/>
                <a:gd name="T10" fmla="*/ 96 w 98"/>
                <a:gd name="T11" fmla="*/ 0 h 37"/>
              </a:gdLst>
              <a:ahLst/>
              <a:cxnLst>
                <a:cxn ang="0">
                  <a:pos x="T0" y="T1"/>
                </a:cxn>
                <a:cxn ang="0">
                  <a:pos x="T2" y="T3"/>
                </a:cxn>
                <a:cxn ang="0">
                  <a:pos x="T4" y="T5"/>
                </a:cxn>
                <a:cxn ang="0">
                  <a:pos x="T6" y="T7"/>
                </a:cxn>
                <a:cxn ang="0">
                  <a:pos x="T8" y="T9"/>
                </a:cxn>
                <a:cxn ang="0">
                  <a:pos x="T10" y="T11"/>
                </a:cxn>
              </a:cxnLst>
              <a:rect l="0" t="0" r="r" b="b"/>
              <a:pathLst>
                <a:path w="98" h="37">
                  <a:moveTo>
                    <a:pt x="96" y="0"/>
                  </a:moveTo>
                  <a:cubicBezTo>
                    <a:pt x="0" y="24"/>
                    <a:pt x="0" y="24"/>
                    <a:pt x="0" y="24"/>
                  </a:cubicBezTo>
                  <a:cubicBezTo>
                    <a:pt x="3" y="37"/>
                    <a:pt x="3" y="37"/>
                    <a:pt x="3" y="37"/>
                  </a:cubicBezTo>
                  <a:cubicBezTo>
                    <a:pt x="86" y="16"/>
                    <a:pt x="86" y="16"/>
                    <a:pt x="86" y="16"/>
                  </a:cubicBezTo>
                  <a:cubicBezTo>
                    <a:pt x="94" y="14"/>
                    <a:pt x="98" y="7"/>
                    <a:pt x="96" y="0"/>
                  </a:cubicBezTo>
                  <a:cubicBezTo>
                    <a:pt x="96" y="0"/>
                    <a:pt x="96" y="0"/>
                    <a:pt x="96" y="0"/>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4" name="Freeform 300"/>
            <p:cNvSpPr>
              <a:spLocks/>
            </p:cNvSpPr>
            <p:nvPr/>
          </p:nvSpPr>
          <p:spPr bwMode="auto">
            <a:xfrm>
              <a:off x="2491" y="4700"/>
              <a:ext cx="43" cy="76"/>
            </a:xfrm>
            <a:custGeom>
              <a:avLst/>
              <a:gdLst>
                <a:gd name="T0" fmla="*/ 43 w 43"/>
                <a:gd name="T1" fmla="*/ 71 h 76"/>
                <a:gd name="T2" fmla="*/ 17 w 43"/>
                <a:gd name="T3" fmla="*/ 76 h 76"/>
                <a:gd name="T4" fmla="*/ 0 w 43"/>
                <a:gd name="T5" fmla="*/ 5 h 76"/>
                <a:gd name="T6" fmla="*/ 24 w 43"/>
                <a:gd name="T7" fmla="*/ 0 h 76"/>
                <a:gd name="T8" fmla="*/ 43 w 43"/>
                <a:gd name="T9" fmla="*/ 71 h 76"/>
              </a:gdLst>
              <a:ahLst/>
              <a:cxnLst>
                <a:cxn ang="0">
                  <a:pos x="T0" y="T1"/>
                </a:cxn>
                <a:cxn ang="0">
                  <a:pos x="T2" y="T3"/>
                </a:cxn>
                <a:cxn ang="0">
                  <a:pos x="T4" y="T5"/>
                </a:cxn>
                <a:cxn ang="0">
                  <a:pos x="T6" y="T7"/>
                </a:cxn>
                <a:cxn ang="0">
                  <a:pos x="T8" y="T9"/>
                </a:cxn>
              </a:cxnLst>
              <a:rect l="0" t="0" r="r" b="b"/>
              <a:pathLst>
                <a:path w="43" h="76">
                  <a:moveTo>
                    <a:pt x="43" y="71"/>
                  </a:moveTo>
                  <a:lnTo>
                    <a:pt x="17" y="76"/>
                  </a:lnTo>
                  <a:lnTo>
                    <a:pt x="0" y="5"/>
                  </a:lnTo>
                  <a:lnTo>
                    <a:pt x="24" y="0"/>
                  </a:lnTo>
                  <a:lnTo>
                    <a:pt x="43" y="71"/>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5" name="Freeform 301"/>
            <p:cNvSpPr>
              <a:spLocks/>
            </p:cNvSpPr>
            <p:nvPr/>
          </p:nvSpPr>
          <p:spPr bwMode="auto">
            <a:xfrm>
              <a:off x="2458" y="4629"/>
              <a:ext cx="215" cy="62"/>
            </a:xfrm>
            <a:custGeom>
              <a:avLst/>
              <a:gdLst>
                <a:gd name="T0" fmla="*/ 90 w 91"/>
                <a:gd name="T1" fmla="*/ 1 h 26"/>
                <a:gd name="T2" fmla="*/ 89 w 91"/>
                <a:gd name="T3" fmla="*/ 4 h 26"/>
                <a:gd name="T4" fmla="*/ 2 w 91"/>
                <a:gd name="T5" fmla="*/ 25 h 26"/>
                <a:gd name="T6" fmla="*/ 0 w 91"/>
                <a:gd name="T7" fmla="*/ 24 h 26"/>
                <a:gd name="T8" fmla="*/ 0 w 91"/>
                <a:gd name="T9" fmla="*/ 24 h 26"/>
                <a:gd name="T10" fmla="*/ 2 w 91"/>
                <a:gd name="T11" fmla="*/ 22 h 26"/>
                <a:gd name="T12" fmla="*/ 88 w 91"/>
                <a:gd name="T13" fmla="*/ 0 h 26"/>
                <a:gd name="T14" fmla="*/ 90 w 91"/>
                <a:gd name="T15" fmla="*/ 1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6">
                  <a:moveTo>
                    <a:pt x="90" y="1"/>
                  </a:moveTo>
                  <a:cubicBezTo>
                    <a:pt x="91" y="2"/>
                    <a:pt x="90" y="3"/>
                    <a:pt x="89" y="4"/>
                  </a:cubicBezTo>
                  <a:cubicBezTo>
                    <a:pt x="2" y="25"/>
                    <a:pt x="2" y="25"/>
                    <a:pt x="2" y="25"/>
                  </a:cubicBezTo>
                  <a:cubicBezTo>
                    <a:pt x="1" y="26"/>
                    <a:pt x="0" y="25"/>
                    <a:pt x="0" y="24"/>
                  </a:cubicBezTo>
                  <a:cubicBezTo>
                    <a:pt x="0" y="24"/>
                    <a:pt x="0" y="24"/>
                    <a:pt x="0" y="24"/>
                  </a:cubicBezTo>
                  <a:cubicBezTo>
                    <a:pt x="0" y="23"/>
                    <a:pt x="0" y="22"/>
                    <a:pt x="2" y="22"/>
                  </a:cubicBezTo>
                  <a:cubicBezTo>
                    <a:pt x="88" y="0"/>
                    <a:pt x="88" y="0"/>
                    <a:pt x="88" y="0"/>
                  </a:cubicBezTo>
                  <a:cubicBezTo>
                    <a:pt x="89" y="0"/>
                    <a:pt x="90" y="0"/>
                    <a:pt x="90"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6" name="Freeform 302"/>
            <p:cNvSpPr>
              <a:spLocks/>
            </p:cNvSpPr>
            <p:nvPr/>
          </p:nvSpPr>
          <p:spPr bwMode="auto">
            <a:xfrm>
              <a:off x="2496" y="4717"/>
              <a:ext cx="31" cy="38"/>
            </a:xfrm>
            <a:custGeom>
              <a:avLst/>
              <a:gdLst>
                <a:gd name="T0" fmla="*/ 31 w 31"/>
                <a:gd name="T1" fmla="*/ 33 h 38"/>
                <a:gd name="T2" fmla="*/ 24 w 31"/>
                <a:gd name="T3" fmla="*/ 0 h 38"/>
                <a:gd name="T4" fmla="*/ 0 w 31"/>
                <a:gd name="T5" fmla="*/ 7 h 38"/>
                <a:gd name="T6" fmla="*/ 7 w 31"/>
                <a:gd name="T7" fmla="*/ 38 h 38"/>
                <a:gd name="T8" fmla="*/ 31 w 31"/>
                <a:gd name="T9" fmla="*/ 33 h 38"/>
              </a:gdLst>
              <a:ahLst/>
              <a:cxnLst>
                <a:cxn ang="0">
                  <a:pos x="T0" y="T1"/>
                </a:cxn>
                <a:cxn ang="0">
                  <a:pos x="T2" y="T3"/>
                </a:cxn>
                <a:cxn ang="0">
                  <a:pos x="T4" y="T5"/>
                </a:cxn>
                <a:cxn ang="0">
                  <a:pos x="T6" y="T7"/>
                </a:cxn>
                <a:cxn ang="0">
                  <a:pos x="T8" y="T9"/>
                </a:cxn>
              </a:cxnLst>
              <a:rect l="0" t="0" r="r" b="b"/>
              <a:pathLst>
                <a:path w="31" h="38">
                  <a:moveTo>
                    <a:pt x="31" y="33"/>
                  </a:moveTo>
                  <a:lnTo>
                    <a:pt x="24" y="0"/>
                  </a:lnTo>
                  <a:lnTo>
                    <a:pt x="0" y="7"/>
                  </a:lnTo>
                  <a:lnTo>
                    <a:pt x="7" y="38"/>
                  </a:lnTo>
                  <a:lnTo>
                    <a:pt x="31" y="33"/>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7" name="Freeform 303"/>
            <p:cNvSpPr>
              <a:spLocks/>
            </p:cNvSpPr>
            <p:nvPr/>
          </p:nvSpPr>
          <p:spPr bwMode="auto">
            <a:xfrm>
              <a:off x="5494" y="3164"/>
              <a:ext cx="28" cy="23"/>
            </a:xfrm>
            <a:custGeom>
              <a:avLst/>
              <a:gdLst>
                <a:gd name="T0" fmla="*/ 1 w 12"/>
                <a:gd name="T1" fmla="*/ 1 h 10"/>
                <a:gd name="T2" fmla="*/ 3 w 12"/>
                <a:gd name="T3" fmla="*/ 1 h 10"/>
                <a:gd name="T4" fmla="*/ 11 w 12"/>
                <a:gd name="T5" fmla="*/ 7 h 10"/>
                <a:gd name="T6" fmla="*/ 12 w 12"/>
                <a:gd name="T7" fmla="*/ 9 h 10"/>
                <a:gd name="T8" fmla="*/ 12 w 12"/>
                <a:gd name="T9" fmla="*/ 9 h 10"/>
                <a:gd name="T10" fmla="*/ 9 w 12"/>
                <a:gd name="T11" fmla="*/ 9 h 10"/>
                <a:gd name="T12" fmla="*/ 1 w 12"/>
                <a:gd name="T13" fmla="*/ 3 h 10"/>
                <a:gd name="T14" fmla="*/ 1 w 12"/>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1" y="1"/>
                  </a:moveTo>
                  <a:cubicBezTo>
                    <a:pt x="1" y="0"/>
                    <a:pt x="2" y="0"/>
                    <a:pt x="3" y="1"/>
                  </a:cubicBezTo>
                  <a:cubicBezTo>
                    <a:pt x="11" y="7"/>
                    <a:pt x="11" y="7"/>
                    <a:pt x="11" y="7"/>
                  </a:cubicBezTo>
                  <a:cubicBezTo>
                    <a:pt x="12" y="8"/>
                    <a:pt x="12" y="9"/>
                    <a:pt x="12" y="9"/>
                  </a:cubicBezTo>
                  <a:cubicBezTo>
                    <a:pt x="12" y="9"/>
                    <a:pt x="12" y="9"/>
                    <a:pt x="12" y="9"/>
                  </a:cubicBezTo>
                  <a:cubicBezTo>
                    <a:pt x="11" y="10"/>
                    <a:pt x="10" y="10"/>
                    <a:pt x="9" y="9"/>
                  </a:cubicBezTo>
                  <a:cubicBezTo>
                    <a:pt x="1" y="3"/>
                    <a:pt x="1" y="3"/>
                    <a:pt x="1" y="3"/>
                  </a:cubicBezTo>
                  <a:cubicBezTo>
                    <a:pt x="1" y="2"/>
                    <a:pt x="0" y="1"/>
                    <a:pt x="1" y="1"/>
                  </a:cubicBez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8" name="Freeform 304"/>
            <p:cNvSpPr>
              <a:spLocks/>
            </p:cNvSpPr>
            <p:nvPr/>
          </p:nvSpPr>
          <p:spPr bwMode="auto">
            <a:xfrm>
              <a:off x="4931" y="2757"/>
              <a:ext cx="57" cy="50"/>
            </a:xfrm>
            <a:custGeom>
              <a:avLst/>
              <a:gdLst>
                <a:gd name="T0" fmla="*/ 26 w 57"/>
                <a:gd name="T1" fmla="*/ 0 h 50"/>
                <a:gd name="T2" fmla="*/ 57 w 57"/>
                <a:gd name="T3" fmla="*/ 26 h 50"/>
                <a:gd name="T4" fmla="*/ 21 w 57"/>
                <a:gd name="T5" fmla="*/ 50 h 50"/>
                <a:gd name="T6" fmla="*/ 0 w 57"/>
                <a:gd name="T7" fmla="*/ 33 h 50"/>
                <a:gd name="T8" fmla="*/ 26 w 57"/>
                <a:gd name="T9" fmla="*/ 0 h 50"/>
              </a:gdLst>
              <a:ahLst/>
              <a:cxnLst>
                <a:cxn ang="0">
                  <a:pos x="T0" y="T1"/>
                </a:cxn>
                <a:cxn ang="0">
                  <a:pos x="T2" y="T3"/>
                </a:cxn>
                <a:cxn ang="0">
                  <a:pos x="T4" y="T5"/>
                </a:cxn>
                <a:cxn ang="0">
                  <a:pos x="T6" y="T7"/>
                </a:cxn>
                <a:cxn ang="0">
                  <a:pos x="T8" y="T9"/>
                </a:cxn>
              </a:cxnLst>
              <a:rect l="0" t="0" r="r" b="b"/>
              <a:pathLst>
                <a:path w="57" h="50">
                  <a:moveTo>
                    <a:pt x="26" y="0"/>
                  </a:moveTo>
                  <a:lnTo>
                    <a:pt x="57" y="26"/>
                  </a:lnTo>
                  <a:lnTo>
                    <a:pt x="21" y="50"/>
                  </a:lnTo>
                  <a:lnTo>
                    <a:pt x="0" y="33"/>
                  </a:lnTo>
                  <a:lnTo>
                    <a:pt x="26" y="0"/>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49" name="Freeform 305"/>
            <p:cNvSpPr>
              <a:spLocks/>
            </p:cNvSpPr>
            <p:nvPr/>
          </p:nvSpPr>
          <p:spPr bwMode="auto">
            <a:xfrm>
              <a:off x="4950" y="2790"/>
              <a:ext cx="161" cy="137"/>
            </a:xfrm>
            <a:custGeom>
              <a:avLst/>
              <a:gdLst>
                <a:gd name="T0" fmla="*/ 1 w 68"/>
                <a:gd name="T1" fmla="*/ 2 h 58"/>
                <a:gd name="T2" fmla="*/ 7 w 68"/>
                <a:gd name="T3" fmla="*/ 1 h 58"/>
                <a:gd name="T4" fmla="*/ 66 w 68"/>
                <a:gd name="T5" fmla="*/ 50 h 58"/>
                <a:gd name="T6" fmla="*/ 67 w 68"/>
                <a:gd name="T7" fmla="*/ 56 h 58"/>
                <a:gd name="T8" fmla="*/ 67 w 68"/>
                <a:gd name="T9" fmla="*/ 56 h 58"/>
                <a:gd name="T10" fmla="*/ 61 w 68"/>
                <a:gd name="T11" fmla="*/ 57 h 58"/>
                <a:gd name="T12" fmla="*/ 2 w 68"/>
                <a:gd name="T13" fmla="*/ 8 h 58"/>
                <a:gd name="T14" fmla="*/ 1 w 68"/>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58">
                  <a:moveTo>
                    <a:pt x="1" y="2"/>
                  </a:moveTo>
                  <a:cubicBezTo>
                    <a:pt x="2" y="0"/>
                    <a:pt x="5" y="0"/>
                    <a:pt x="7" y="1"/>
                  </a:cubicBezTo>
                  <a:cubicBezTo>
                    <a:pt x="66" y="50"/>
                    <a:pt x="66" y="50"/>
                    <a:pt x="66" y="50"/>
                  </a:cubicBezTo>
                  <a:cubicBezTo>
                    <a:pt x="68" y="52"/>
                    <a:pt x="68" y="54"/>
                    <a:pt x="67" y="56"/>
                  </a:cubicBezTo>
                  <a:cubicBezTo>
                    <a:pt x="67" y="56"/>
                    <a:pt x="67" y="56"/>
                    <a:pt x="67" y="56"/>
                  </a:cubicBezTo>
                  <a:cubicBezTo>
                    <a:pt x="65" y="58"/>
                    <a:pt x="63" y="58"/>
                    <a:pt x="61" y="57"/>
                  </a:cubicBezTo>
                  <a:cubicBezTo>
                    <a:pt x="2" y="8"/>
                    <a:pt x="2" y="8"/>
                    <a:pt x="2" y="8"/>
                  </a:cubicBezTo>
                  <a:cubicBezTo>
                    <a:pt x="0" y="6"/>
                    <a:pt x="0" y="4"/>
                    <a:pt x="1" y="2"/>
                  </a:cubicBez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0" name="Freeform 306"/>
            <p:cNvSpPr>
              <a:spLocks/>
            </p:cNvSpPr>
            <p:nvPr/>
          </p:nvSpPr>
          <p:spPr bwMode="auto">
            <a:xfrm>
              <a:off x="4933" y="2695"/>
              <a:ext cx="582" cy="490"/>
            </a:xfrm>
            <a:custGeom>
              <a:avLst/>
              <a:gdLst>
                <a:gd name="T0" fmla="*/ 4 w 246"/>
                <a:gd name="T1" fmla="*/ 7 h 207"/>
                <a:gd name="T2" fmla="*/ 22 w 246"/>
                <a:gd name="T3" fmla="*/ 5 h 207"/>
                <a:gd name="T4" fmla="*/ 227 w 246"/>
                <a:gd name="T5" fmla="*/ 173 h 207"/>
                <a:gd name="T6" fmla="*/ 242 w 246"/>
                <a:gd name="T7" fmla="*/ 202 h 207"/>
                <a:gd name="T8" fmla="*/ 242 w 246"/>
                <a:gd name="T9" fmla="*/ 202 h 207"/>
                <a:gd name="T10" fmla="*/ 211 w 246"/>
                <a:gd name="T11" fmla="*/ 193 h 207"/>
                <a:gd name="T12" fmla="*/ 6 w 246"/>
                <a:gd name="T13" fmla="*/ 25 h 207"/>
                <a:gd name="T14" fmla="*/ 4 w 246"/>
                <a:gd name="T15" fmla="*/ 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07">
                  <a:moveTo>
                    <a:pt x="4" y="7"/>
                  </a:moveTo>
                  <a:cubicBezTo>
                    <a:pt x="9" y="1"/>
                    <a:pt x="17" y="0"/>
                    <a:pt x="22" y="5"/>
                  </a:cubicBezTo>
                  <a:cubicBezTo>
                    <a:pt x="227" y="173"/>
                    <a:pt x="227" y="173"/>
                    <a:pt x="227" y="173"/>
                  </a:cubicBezTo>
                  <a:cubicBezTo>
                    <a:pt x="233" y="178"/>
                    <a:pt x="246" y="196"/>
                    <a:pt x="242" y="202"/>
                  </a:cubicBezTo>
                  <a:cubicBezTo>
                    <a:pt x="242" y="202"/>
                    <a:pt x="242" y="202"/>
                    <a:pt x="242" y="202"/>
                  </a:cubicBezTo>
                  <a:cubicBezTo>
                    <a:pt x="237" y="207"/>
                    <a:pt x="216" y="198"/>
                    <a:pt x="211" y="193"/>
                  </a:cubicBezTo>
                  <a:cubicBezTo>
                    <a:pt x="6" y="25"/>
                    <a:pt x="6" y="25"/>
                    <a:pt x="6" y="25"/>
                  </a:cubicBezTo>
                  <a:cubicBezTo>
                    <a:pt x="0" y="20"/>
                    <a:pt x="0" y="12"/>
                    <a:pt x="4" y="7"/>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1" name="Freeform 307"/>
            <p:cNvSpPr>
              <a:spLocks/>
            </p:cNvSpPr>
            <p:nvPr/>
          </p:nvSpPr>
          <p:spPr bwMode="auto">
            <a:xfrm>
              <a:off x="4943" y="2695"/>
              <a:ext cx="572" cy="478"/>
            </a:xfrm>
            <a:custGeom>
              <a:avLst/>
              <a:gdLst>
                <a:gd name="T0" fmla="*/ 237 w 242"/>
                <a:gd name="T1" fmla="*/ 202 h 202"/>
                <a:gd name="T2" fmla="*/ 238 w 242"/>
                <a:gd name="T3" fmla="*/ 202 h 202"/>
                <a:gd name="T4" fmla="*/ 223 w 242"/>
                <a:gd name="T5" fmla="*/ 173 h 202"/>
                <a:gd name="T6" fmla="*/ 18 w 242"/>
                <a:gd name="T7" fmla="*/ 5 h 202"/>
                <a:gd name="T8" fmla="*/ 0 w 242"/>
                <a:gd name="T9" fmla="*/ 7 h 202"/>
                <a:gd name="T10" fmla="*/ 0 w 242"/>
                <a:gd name="T11" fmla="*/ 7 h 202"/>
                <a:gd name="T12" fmla="*/ 237 w 24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42" h="202">
                  <a:moveTo>
                    <a:pt x="237" y="202"/>
                  </a:moveTo>
                  <a:cubicBezTo>
                    <a:pt x="238" y="202"/>
                    <a:pt x="238" y="202"/>
                    <a:pt x="238" y="202"/>
                  </a:cubicBezTo>
                  <a:cubicBezTo>
                    <a:pt x="242" y="196"/>
                    <a:pt x="229" y="178"/>
                    <a:pt x="223" y="173"/>
                  </a:cubicBezTo>
                  <a:cubicBezTo>
                    <a:pt x="18" y="5"/>
                    <a:pt x="18" y="5"/>
                    <a:pt x="18" y="5"/>
                  </a:cubicBezTo>
                  <a:cubicBezTo>
                    <a:pt x="13" y="0"/>
                    <a:pt x="5" y="1"/>
                    <a:pt x="0" y="7"/>
                  </a:cubicBezTo>
                  <a:cubicBezTo>
                    <a:pt x="0" y="7"/>
                    <a:pt x="0" y="7"/>
                    <a:pt x="0" y="7"/>
                  </a:cubicBezTo>
                  <a:lnTo>
                    <a:pt x="237" y="202"/>
                  </a:ln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2" name="Freeform 308"/>
            <p:cNvSpPr>
              <a:spLocks/>
            </p:cNvSpPr>
            <p:nvPr/>
          </p:nvSpPr>
          <p:spPr bwMode="auto">
            <a:xfrm>
              <a:off x="4933" y="2695"/>
              <a:ext cx="201" cy="180"/>
            </a:xfrm>
            <a:custGeom>
              <a:avLst/>
              <a:gdLst>
                <a:gd name="T0" fmla="*/ 6 w 85"/>
                <a:gd name="T1" fmla="*/ 25 h 76"/>
                <a:gd name="T2" fmla="*/ 68 w 85"/>
                <a:gd name="T3" fmla="*/ 76 h 76"/>
                <a:gd name="T4" fmla="*/ 85 w 85"/>
                <a:gd name="T5" fmla="*/ 56 h 76"/>
                <a:gd name="T6" fmla="*/ 22 w 85"/>
                <a:gd name="T7" fmla="*/ 5 h 76"/>
                <a:gd name="T8" fmla="*/ 4 w 85"/>
                <a:gd name="T9" fmla="*/ 7 h 76"/>
                <a:gd name="T10" fmla="*/ 6 w 85"/>
                <a:gd name="T11" fmla="*/ 25 h 76"/>
              </a:gdLst>
              <a:ahLst/>
              <a:cxnLst>
                <a:cxn ang="0">
                  <a:pos x="T0" y="T1"/>
                </a:cxn>
                <a:cxn ang="0">
                  <a:pos x="T2" y="T3"/>
                </a:cxn>
                <a:cxn ang="0">
                  <a:pos x="T4" y="T5"/>
                </a:cxn>
                <a:cxn ang="0">
                  <a:pos x="T6" y="T7"/>
                </a:cxn>
                <a:cxn ang="0">
                  <a:pos x="T8" y="T9"/>
                </a:cxn>
                <a:cxn ang="0">
                  <a:pos x="T10" y="T11"/>
                </a:cxn>
              </a:cxnLst>
              <a:rect l="0" t="0" r="r" b="b"/>
              <a:pathLst>
                <a:path w="85" h="76">
                  <a:moveTo>
                    <a:pt x="6" y="25"/>
                  </a:moveTo>
                  <a:cubicBezTo>
                    <a:pt x="68" y="76"/>
                    <a:pt x="68" y="76"/>
                    <a:pt x="68" y="76"/>
                  </a:cubicBezTo>
                  <a:cubicBezTo>
                    <a:pt x="85" y="56"/>
                    <a:pt x="85" y="56"/>
                    <a:pt x="85" y="56"/>
                  </a:cubicBezTo>
                  <a:cubicBezTo>
                    <a:pt x="22" y="5"/>
                    <a:pt x="22" y="5"/>
                    <a:pt x="22" y="5"/>
                  </a:cubicBezTo>
                  <a:cubicBezTo>
                    <a:pt x="17" y="0"/>
                    <a:pt x="9" y="1"/>
                    <a:pt x="4" y="7"/>
                  </a:cubicBezTo>
                  <a:cubicBezTo>
                    <a:pt x="0" y="12"/>
                    <a:pt x="0" y="20"/>
                    <a:pt x="6" y="25"/>
                  </a:cubicBez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3" name="Freeform 309"/>
            <p:cNvSpPr>
              <a:spLocks/>
            </p:cNvSpPr>
            <p:nvPr/>
          </p:nvSpPr>
          <p:spPr bwMode="auto">
            <a:xfrm>
              <a:off x="4943" y="2695"/>
              <a:ext cx="191" cy="159"/>
            </a:xfrm>
            <a:custGeom>
              <a:avLst/>
              <a:gdLst>
                <a:gd name="T0" fmla="*/ 0 w 81"/>
                <a:gd name="T1" fmla="*/ 7 h 67"/>
                <a:gd name="T2" fmla="*/ 72 w 81"/>
                <a:gd name="T3" fmla="*/ 67 h 67"/>
                <a:gd name="T4" fmla="*/ 81 w 81"/>
                <a:gd name="T5" fmla="*/ 56 h 67"/>
                <a:gd name="T6" fmla="*/ 18 w 81"/>
                <a:gd name="T7" fmla="*/ 5 h 67"/>
                <a:gd name="T8" fmla="*/ 0 w 81"/>
                <a:gd name="T9" fmla="*/ 7 h 67"/>
                <a:gd name="T10" fmla="*/ 0 w 81"/>
                <a:gd name="T11" fmla="*/ 7 h 67"/>
              </a:gdLst>
              <a:ahLst/>
              <a:cxnLst>
                <a:cxn ang="0">
                  <a:pos x="T0" y="T1"/>
                </a:cxn>
                <a:cxn ang="0">
                  <a:pos x="T2" y="T3"/>
                </a:cxn>
                <a:cxn ang="0">
                  <a:pos x="T4" y="T5"/>
                </a:cxn>
                <a:cxn ang="0">
                  <a:pos x="T6" y="T7"/>
                </a:cxn>
                <a:cxn ang="0">
                  <a:pos x="T8" y="T9"/>
                </a:cxn>
                <a:cxn ang="0">
                  <a:pos x="T10" y="T11"/>
                </a:cxn>
              </a:cxnLst>
              <a:rect l="0" t="0" r="r" b="b"/>
              <a:pathLst>
                <a:path w="81" h="67">
                  <a:moveTo>
                    <a:pt x="0" y="7"/>
                  </a:moveTo>
                  <a:cubicBezTo>
                    <a:pt x="72" y="67"/>
                    <a:pt x="72" y="67"/>
                    <a:pt x="72" y="67"/>
                  </a:cubicBezTo>
                  <a:cubicBezTo>
                    <a:pt x="81" y="56"/>
                    <a:pt x="81" y="56"/>
                    <a:pt x="81" y="56"/>
                  </a:cubicBezTo>
                  <a:cubicBezTo>
                    <a:pt x="18" y="5"/>
                    <a:pt x="18" y="5"/>
                    <a:pt x="18" y="5"/>
                  </a:cubicBezTo>
                  <a:cubicBezTo>
                    <a:pt x="13" y="0"/>
                    <a:pt x="5" y="1"/>
                    <a:pt x="0" y="7"/>
                  </a:cubicBezTo>
                  <a:cubicBezTo>
                    <a:pt x="0" y="7"/>
                    <a:pt x="0" y="7"/>
                    <a:pt x="0" y="7"/>
                  </a:cubicBez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4" name="Freeform 310"/>
            <p:cNvSpPr>
              <a:spLocks/>
            </p:cNvSpPr>
            <p:nvPr/>
          </p:nvSpPr>
          <p:spPr bwMode="auto">
            <a:xfrm>
              <a:off x="5080" y="2814"/>
              <a:ext cx="64" cy="71"/>
            </a:xfrm>
            <a:custGeom>
              <a:avLst/>
              <a:gdLst>
                <a:gd name="T0" fmla="*/ 47 w 64"/>
                <a:gd name="T1" fmla="*/ 0 h 71"/>
                <a:gd name="T2" fmla="*/ 64 w 64"/>
                <a:gd name="T3" fmla="*/ 16 h 71"/>
                <a:gd name="T4" fmla="*/ 19 w 64"/>
                <a:gd name="T5" fmla="*/ 71 h 71"/>
                <a:gd name="T6" fmla="*/ 0 w 64"/>
                <a:gd name="T7" fmla="*/ 56 h 71"/>
                <a:gd name="T8" fmla="*/ 47 w 64"/>
                <a:gd name="T9" fmla="*/ 0 h 71"/>
              </a:gdLst>
              <a:ahLst/>
              <a:cxnLst>
                <a:cxn ang="0">
                  <a:pos x="T0" y="T1"/>
                </a:cxn>
                <a:cxn ang="0">
                  <a:pos x="T2" y="T3"/>
                </a:cxn>
                <a:cxn ang="0">
                  <a:pos x="T4" y="T5"/>
                </a:cxn>
                <a:cxn ang="0">
                  <a:pos x="T6" y="T7"/>
                </a:cxn>
                <a:cxn ang="0">
                  <a:pos x="T8" y="T9"/>
                </a:cxn>
              </a:cxnLst>
              <a:rect l="0" t="0" r="r" b="b"/>
              <a:pathLst>
                <a:path w="64" h="71">
                  <a:moveTo>
                    <a:pt x="47" y="0"/>
                  </a:moveTo>
                  <a:lnTo>
                    <a:pt x="64" y="16"/>
                  </a:lnTo>
                  <a:lnTo>
                    <a:pt x="19" y="71"/>
                  </a:lnTo>
                  <a:lnTo>
                    <a:pt x="0" y="56"/>
                  </a:lnTo>
                  <a:lnTo>
                    <a:pt x="47" y="0"/>
                  </a:lnTo>
                  <a:close/>
                </a:path>
              </a:pathLst>
            </a:custGeom>
            <a:solidFill>
              <a:srgbClr val="F1C4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5" name="Freeform 311"/>
            <p:cNvSpPr>
              <a:spLocks/>
            </p:cNvSpPr>
            <p:nvPr/>
          </p:nvSpPr>
          <p:spPr bwMode="auto">
            <a:xfrm>
              <a:off x="4938" y="2788"/>
              <a:ext cx="163" cy="137"/>
            </a:xfrm>
            <a:custGeom>
              <a:avLst/>
              <a:gdLst>
                <a:gd name="T0" fmla="*/ 1 w 69"/>
                <a:gd name="T1" fmla="*/ 1 h 58"/>
                <a:gd name="T2" fmla="*/ 3 w 69"/>
                <a:gd name="T3" fmla="*/ 1 h 58"/>
                <a:gd name="T4" fmla="*/ 69 w 69"/>
                <a:gd name="T5" fmla="*/ 54 h 58"/>
                <a:gd name="T6" fmla="*/ 69 w 69"/>
                <a:gd name="T7" fmla="*/ 57 h 58"/>
                <a:gd name="T8" fmla="*/ 69 w 69"/>
                <a:gd name="T9" fmla="*/ 57 h 58"/>
                <a:gd name="T10" fmla="*/ 66 w 69"/>
                <a:gd name="T11" fmla="*/ 57 h 58"/>
                <a:gd name="T12" fmla="*/ 1 w 69"/>
                <a:gd name="T13" fmla="*/ 4 h 58"/>
                <a:gd name="T14" fmla="*/ 1 w 69"/>
                <a:gd name="T15" fmla="*/ 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58">
                  <a:moveTo>
                    <a:pt x="1" y="1"/>
                  </a:moveTo>
                  <a:cubicBezTo>
                    <a:pt x="1" y="0"/>
                    <a:pt x="2" y="0"/>
                    <a:pt x="3" y="1"/>
                  </a:cubicBezTo>
                  <a:cubicBezTo>
                    <a:pt x="69" y="54"/>
                    <a:pt x="69" y="54"/>
                    <a:pt x="69" y="54"/>
                  </a:cubicBezTo>
                  <a:cubicBezTo>
                    <a:pt x="69" y="55"/>
                    <a:pt x="69" y="56"/>
                    <a:pt x="69" y="57"/>
                  </a:cubicBezTo>
                  <a:cubicBezTo>
                    <a:pt x="69" y="57"/>
                    <a:pt x="69" y="57"/>
                    <a:pt x="69" y="57"/>
                  </a:cubicBezTo>
                  <a:cubicBezTo>
                    <a:pt x="68" y="58"/>
                    <a:pt x="67" y="58"/>
                    <a:pt x="66" y="57"/>
                  </a:cubicBezTo>
                  <a:cubicBezTo>
                    <a:pt x="1" y="4"/>
                    <a:pt x="1" y="4"/>
                    <a:pt x="1" y="4"/>
                  </a:cubicBezTo>
                  <a:cubicBezTo>
                    <a:pt x="0" y="3"/>
                    <a:pt x="0" y="2"/>
                    <a:pt x="1" y="1"/>
                  </a:cubicBez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6" name="Freeform 312"/>
            <p:cNvSpPr>
              <a:spLocks/>
            </p:cNvSpPr>
            <p:nvPr/>
          </p:nvSpPr>
          <p:spPr bwMode="auto">
            <a:xfrm>
              <a:off x="5092" y="2830"/>
              <a:ext cx="37" cy="43"/>
            </a:xfrm>
            <a:custGeom>
              <a:avLst/>
              <a:gdLst>
                <a:gd name="T0" fmla="*/ 21 w 37"/>
                <a:gd name="T1" fmla="*/ 0 h 43"/>
                <a:gd name="T2" fmla="*/ 0 w 37"/>
                <a:gd name="T3" fmla="*/ 26 h 43"/>
                <a:gd name="T4" fmla="*/ 19 w 37"/>
                <a:gd name="T5" fmla="*/ 43 h 43"/>
                <a:gd name="T6" fmla="*/ 37 w 37"/>
                <a:gd name="T7" fmla="*/ 17 h 43"/>
                <a:gd name="T8" fmla="*/ 21 w 37"/>
                <a:gd name="T9" fmla="*/ 0 h 43"/>
              </a:gdLst>
              <a:ahLst/>
              <a:cxnLst>
                <a:cxn ang="0">
                  <a:pos x="T0" y="T1"/>
                </a:cxn>
                <a:cxn ang="0">
                  <a:pos x="T2" y="T3"/>
                </a:cxn>
                <a:cxn ang="0">
                  <a:pos x="T4" y="T5"/>
                </a:cxn>
                <a:cxn ang="0">
                  <a:pos x="T6" y="T7"/>
                </a:cxn>
                <a:cxn ang="0">
                  <a:pos x="T8" y="T9"/>
                </a:cxn>
              </a:cxnLst>
              <a:rect l="0" t="0" r="r" b="b"/>
              <a:pathLst>
                <a:path w="37" h="43">
                  <a:moveTo>
                    <a:pt x="21" y="0"/>
                  </a:moveTo>
                  <a:lnTo>
                    <a:pt x="0" y="26"/>
                  </a:lnTo>
                  <a:lnTo>
                    <a:pt x="19" y="43"/>
                  </a:lnTo>
                  <a:lnTo>
                    <a:pt x="37" y="17"/>
                  </a:lnTo>
                  <a:lnTo>
                    <a:pt x="21" y="0"/>
                  </a:lnTo>
                  <a:close/>
                </a:path>
              </a:pathLst>
            </a:custGeom>
            <a:solidFill>
              <a:srgbClr val="EFD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7" name="Freeform 313"/>
            <p:cNvSpPr>
              <a:spLocks/>
            </p:cNvSpPr>
            <p:nvPr/>
          </p:nvSpPr>
          <p:spPr bwMode="auto">
            <a:xfrm>
              <a:off x="-752" y="3913"/>
              <a:ext cx="1926" cy="1922"/>
            </a:xfrm>
            <a:custGeom>
              <a:avLst/>
              <a:gdLst>
                <a:gd name="T0" fmla="*/ 815 w 815"/>
                <a:gd name="T1" fmla="*/ 473 h 813"/>
                <a:gd name="T2" fmla="*/ 528 w 815"/>
                <a:gd name="T3" fmla="*/ 238 h 813"/>
                <a:gd name="T4" fmla="*/ 349 w 815"/>
                <a:gd name="T5" fmla="*/ 0 h 813"/>
                <a:gd name="T6" fmla="*/ 67 w 815"/>
                <a:gd name="T7" fmla="*/ 138 h 813"/>
                <a:gd name="T8" fmla="*/ 35 w 815"/>
                <a:gd name="T9" fmla="*/ 306 h 813"/>
                <a:gd name="T10" fmla="*/ 301 w 815"/>
                <a:gd name="T11" fmla="*/ 662 h 813"/>
                <a:gd name="T12" fmla="*/ 584 w 815"/>
                <a:gd name="T13" fmla="*/ 798 h 813"/>
                <a:gd name="T14" fmla="*/ 625 w 815"/>
                <a:gd name="T15" fmla="*/ 788 h 813"/>
                <a:gd name="T16" fmla="*/ 635 w 815"/>
                <a:gd name="T17" fmla="*/ 786 h 813"/>
                <a:gd name="T18" fmla="*/ 742 w 815"/>
                <a:gd name="T19" fmla="*/ 605 h 813"/>
                <a:gd name="T20" fmla="*/ 815 w 815"/>
                <a:gd name="T21" fmla="*/ 47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5" h="813">
                  <a:moveTo>
                    <a:pt x="815" y="473"/>
                  </a:moveTo>
                  <a:cubicBezTo>
                    <a:pt x="712" y="409"/>
                    <a:pt x="615" y="331"/>
                    <a:pt x="528" y="238"/>
                  </a:cubicBezTo>
                  <a:cubicBezTo>
                    <a:pt x="459" y="163"/>
                    <a:pt x="399" y="84"/>
                    <a:pt x="349" y="0"/>
                  </a:cubicBezTo>
                  <a:cubicBezTo>
                    <a:pt x="259" y="28"/>
                    <a:pt x="110" y="113"/>
                    <a:pt x="67" y="138"/>
                  </a:cubicBezTo>
                  <a:cubicBezTo>
                    <a:pt x="0" y="176"/>
                    <a:pt x="11" y="234"/>
                    <a:pt x="35" y="306"/>
                  </a:cubicBezTo>
                  <a:cubicBezTo>
                    <a:pt x="81" y="444"/>
                    <a:pt x="193" y="567"/>
                    <a:pt x="301" y="662"/>
                  </a:cubicBezTo>
                  <a:cubicBezTo>
                    <a:pt x="374" y="726"/>
                    <a:pt x="478" y="813"/>
                    <a:pt x="584" y="798"/>
                  </a:cubicBezTo>
                  <a:cubicBezTo>
                    <a:pt x="598" y="796"/>
                    <a:pt x="612" y="792"/>
                    <a:pt x="625" y="788"/>
                  </a:cubicBezTo>
                  <a:cubicBezTo>
                    <a:pt x="635" y="786"/>
                    <a:pt x="635" y="786"/>
                    <a:pt x="635" y="786"/>
                  </a:cubicBezTo>
                  <a:cubicBezTo>
                    <a:pt x="681" y="711"/>
                    <a:pt x="703" y="664"/>
                    <a:pt x="742" y="605"/>
                  </a:cubicBezTo>
                  <a:cubicBezTo>
                    <a:pt x="766" y="568"/>
                    <a:pt x="803" y="520"/>
                    <a:pt x="815" y="473"/>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8" name="Freeform 314"/>
            <p:cNvSpPr>
              <a:spLocks/>
            </p:cNvSpPr>
            <p:nvPr/>
          </p:nvSpPr>
          <p:spPr bwMode="auto">
            <a:xfrm>
              <a:off x="-894" y="4256"/>
              <a:ext cx="1683" cy="1752"/>
            </a:xfrm>
            <a:custGeom>
              <a:avLst/>
              <a:gdLst>
                <a:gd name="T0" fmla="*/ 292 w 712"/>
                <a:gd name="T1" fmla="*/ 423 h 741"/>
                <a:gd name="T2" fmla="*/ 119 w 712"/>
                <a:gd name="T3" fmla="*/ 0 h 741"/>
                <a:gd name="T4" fmla="*/ 86 w 712"/>
                <a:gd name="T5" fmla="*/ 21 h 741"/>
                <a:gd name="T6" fmla="*/ 231 w 712"/>
                <a:gd name="T7" fmla="*/ 486 h 741"/>
                <a:gd name="T8" fmla="*/ 685 w 712"/>
                <a:gd name="T9" fmla="*/ 661 h 741"/>
                <a:gd name="T10" fmla="*/ 712 w 712"/>
                <a:gd name="T11" fmla="*/ 619 h 741"/>
                <a:gd name="T12" fmla="*/ 292 w 712"/>
                <a:gd name="T13" fmla="*/ 423 h 741"/>
              </a:gdLst>
              <a:ahLst/>
              <a:cxnLst>
                <a:cxn ang="0">
                  <a:pos x="T0" y="T1"/>
                </a:cxn>
                <a:cxn ang="0">
                  <a:pos x="T2" y="T3"/>
                </a:cxn>
                <a:cxn ang="0">
                  <a:pos x="T4" y="T5"/>
                </a:cxn>
                <a:cxn ang="0">
                  <a:pos x="T6" y="T7"/>
                </a:cxn>
                <a:cxn ang="0">
                  <a:pos x="T8" y="T9"/>
                </a:cxn>
                <a:cxn ang="0">
                  <a:pos x="T10" y="T11"/>
                </a:cxn>
                <a:cxn ang="0">
                  <a:pos x="T12" y="T13"/>
                </a:cxn>
              </a:cxnLst>
              <a:rect l="0" t="0" r="r" b="b"/>
              <a:pathLst>
                <a:path w="712" h="741">
                  <a:moveTo>
                    <a:pt x="292" y="423"/>
                  </a:moveTo>
                  <a:cubicBezTo>
                    <a:pt x="150" y="271"/>
                    <a:pt x="82" y="97"/>
                    <a:pt x="119" y="0"/>
                  </a:cubicBezTo>
                  <a:cubicBezTo>
                    <a:pt x="107" y="5"/>
                    <a:pt x="96" y="12"/>
                    <a:pt x="86" y="21"/>
                  </a:cubicBezTo>
                  <a:cubicBezTo>
                    <a:pt x="0" y="101"/>
                    <a:pt x="65" y="309"/>
                    <a:pt x="231" y="486"/>
                  </a:cubicBezTo>
                  <a:cubicBezTo>
                    <a:pt x="396" y="663"/>
                    <a:pt x="599" y="741"/>
                    <a:pt x="685" y="661"/>
                  </a:cubicBezTo>
                  <a:cubicBezTo>
                    <a:pt x="697" y="649"/>
                    <a:pt x="706" y="635"/>
                    <a:pt x="712" y="619"/>
                  </a:cubicBezTo>
                  <a:cubicBezTo>
                    <a:pt x="615" y="659"/>
                    <a:pt x="438" y="579"/>
                    <a:pt x="292" y="423"/>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59" name="Freeform 315"/>
            <p:cNvSpPr>
              <a:spLocks/>
            </p:cNvSpPr>
            <p:nvPr/>
          </p:nvSpPr>
          <p:spPr bwMode="auto">
            <a:xfrm>
              <a:off x="-627" y="4265"/>
              <a:ext cx="1428" cy="1483"/>
            </a:xfrm>
            <a:custGeom>
              <a:avLst/>
              <a:gdLst>
                <a:gd name="T0" fmla="*/ 63 w 604"/>
                <a:gd name="T1" fmla="*/ 58 h 627"/>
                <a:gd name="T2" fmla="*/ 416 w 604"/>
                <a:gd name="T3" fmla="*/ 207 h 627"/>
                <a:gd name="T4" fmla="*/ 541 w 604"/>
                <a:gd name="T5" fmla="*/ 569 h 627"/>
                <a:gd name="T6" fmla="*/ 188 w 604"/>
                <a:gd name="T7" fmla="*/ 420 h 627"/>
                <a:gd name="T8" fmla="*/ 63 w 604"/>
                <a:gd name="T9" fmla="*/ 58 h 627"/>
              </a:gdLst>
              <a:ahLst/>
              <a:cxnLst>
                <a:cxn ang="0">
                  <a:pos x="T0" y="T1"/>
                </a:cxn>
                <a:cxn ang="0">
                  <a:pos x="T2" y="T3"/>
                </a:cxn>
                <a:cxn ang="0">
                  <a:pos x="T4" y="T5"/>
                </a:cxn>
                <a:cxn ang="0">
                  <a:pos x="T6" y="T7"/>
                </a:cxn>
                <a:cxn ang="0">
                  <a:pos x="T8" y="T9"/>
                </a:cxn>
              </a:cxnLst>
              <a:rect l="0" t="0" r="r" b="b"/>
              <a:pathLst>
                <a:path w="604" h="627">
                  <a:moveTo>
                    <a:pt x="63" y="58"/>
                  </a:moveTo>
                  <a:cubicBezTo>
                    <a:pt x="126" y="0"/>
                    <a:pt x="284" y="66"/>
                    <a:pt x="416" y="207"/>
                  </a:cubicBezTo>
                  <a:cubicBezTo>
                    <a:pt x="548" y="348"/>
                    <a:pt x="604" y="510"/>
                    <a:pt x="541" y="569"/>
                  </a:cubicBezTo>
                  <a:cubicBezTo>
                    <a:pt x="478" y="627"/>
                    <a:pt x="320" y="561"/>
                    <a:pt x="188" y="420"/>
                  </a:cubicBezTo>
                  <a:cubicBezTo>
                    <a:pt x="56" y="279"/>
                    <a:pt x="0" y="117"/>
                    <a:pt x="63" y="58"/>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0" name="Freeform 316"/>
            <p:cNvSpPr>
              <a:spLocks/>
            </p:cNvSpPr>
            <p:nvPr/>
          </p:nvSpPr>
          <p:spPr bwMode="auto">
            <a:xfrm>
              <a:off x="432" y="3119"/>
              <a:ext cx="716" cy="461"/>
            </a:xfrm>
            <a:custGeom>
              <a:avLst/>
              <a:gdLst>
                <a:gd name="T0" fmla="*/ 303 w 303"/>
                <a:gd name="T1" fmla="*/ 104 h 195"/>
                <a:gd name="T2" fmla="*/ 270 w 303"/>
                <a:gd name="T3" fmla="*/ 87 h 195"/>
                <a:gd name="T4" fmla="*/ 235 w 303"/>
                <a:gd name="T5" fmla="*/ 93 h 195"/>
                <a:gd name="T6" fmla="*/ 222 w 303"/>
                <a:gd name="T7" fmla="*/ 90 h 195"/>
                <a:gd name="T8" fmla="*/ 230 w 303"/>
                <a:gd name="T9" fmla="*/ 83 h 195"/>
                <a:gd name="T10" fmla="*/ 261 w 303"/>
                <a:gd name="T11" fmla="*/ 67 h 195"/>
                <a:gd name="T12" fmla="*/ 264 w 303"/>
                <a:gd name="T13" fmla="*/ 64 h 195"/>
                <a:gd name="T14" fmla="*/ 279 w 303"/>
                <a:gd name="T15" fmla="*/ 86 h 195"/>
                <a:gd name="T16" fmla="*/ 291 w 303"/>
                <a:gd name="T17" fmla="*/ 40 h 195"/>
                <a:gd name="T18" fmla="*/ 290 w 303"/>
                <a:gd name="T19" fmla="*/ 32 h 195"/>
                <a:gd name="T20" fmla="*/ 289 w 303"/>
                <a:gd name="T21" fmla="*/ 28 h 195"/>
                <a:gd name="T22" fmla="*/ 284 w 303"/>
                <a:gd name="T23" fmla="*/ 26 h 195"/>
                <a:gd name="T24" fmla="*/ 284 w 303"/>
                <a:gd name="T25" fmla="*/ 26 h 195"/>
                <a:gd name="T26" fmla="*/ 283 w 303"/>
                <a:gd name="T27" fmla="*/ 25 h 195"/>
                <a:gd name="T28" fmla="*/ 283 w 303"/>
                <a:gd name="T29" fmla="*/ 25 h 195"/>
                <a:gd name="T30" fmla="*/ 271 w 303"/>
                <a:gd name="T31" fmla="*/ 26 h 195"/>
                <a:gd name="T32" fmla="*/ 234 w 303"/>
                <a:gd name="T33" fmla="*/ 19 h 195"/>
                <a:gd name="T34" fmla="*/ 233 w 303"/>
                <a:gd name="T35" fmla="*/ 19 h 195"/>
                <a:gd name="T36" fmla="*/ 205 w 303"/>
                <a:gd name="T37" fmla="*/ 11 h 195"/>
                <a:gd name="T38" fmla="*/ 201 w 303"/>
                <a:gd name="T39" fmla="*/ 12 h 195"/>
                <a:gd name="T40" fmla="*/ 176 w 303"/>
                <a:gd name="T41" fmla="*/ 7 h 195"/>
                <a:gd name="T42" fmla="*/ 169 w 303"/>
                <a:gd name="T43" fmla="*/ 5 h 195"/>
                <a:gd name="T44" fmla="*/ 120 w 303"/>
                <a:gd name="T45" fmla="*/ 32 h 195"/>
                <a:gd name="T46" fmla="*/ 70 w 303"/>
                <a:gd name="T47" fmla="*/ 70 h 195"/>
                <a:gd name="T48" fmla="*/ 0 w 303"/>
                <a:gd name="T49" fmla="*/ 107 h 195"/>
                <a:gd name="T50" fmla="*/ 26 w 303"/>
                <a:gd name="T51" fmla="*/ 156 h 195"/>
                <a:gd name="T52" fmla="*/ 39 w 303"/>
                <a:gd name="T53" fmla="*/ 195 h 195"/>
                <a:gd name="T54" fmla="*/ 82 w 303"/>
                <a:gd name="T55" fmla="*/ 159 h 195"/>
                <a:gd name="T56" fmla="*/ 133 w 303"/>
                <a:gd name="T57" fmla="*/ 141 h 195"/>
                <a:gd name="T58" fmla="*/ 156 w 303"/>
                <a:gd name="T59" fmla="*/ 150 h 195"/>
                <a:gd name="T60" fmla="*/ 234 w 303"/>
                <a:gd name="T61" fmla="*/ 124 h 195"/>
                <a:gd name="T62" fmla="*/ 282 w 303"/>
                <a:gd name="T63" fmla="*/ 113 h 195"/>
                <a:gd name="T64" fmla="*/ 303 w 303"/>
                <a:gd name="T65" fmla="*/ 10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3" h="195">
                  <a:moveTo>
                    <a:pt x="303" y="104"/>
                  </a:moveTo>
                  <a:cubicBezTo>
                    <a:pt x="303" y="99"/>
                    <a:pt x="295" y="86"/>
                    <a:pt x="270" y="87"/>
                  </a:cubicBezTo>
                  <a:cubicBezTo>
                    <a:pt x="259" y="87"/>
                    <a:pt x="246" y="91"/>
                    <a:pt x="235" y="93"/>
                  </a:cubicBezTo>
                  <a:cubicBezTo>
                    <a:pt x="231" y="94"/>
                    <a:pt x="219" y="96"/>
                    <a:pt x="222" y="90"/>
                  </a:cubicBezTo>
                  <a:cubicBezTo>
                    <a:pt x="223" y="88"/>
                    <a:pt x="226" y="86"/>
                    <a:pt x="230" y="83"/>
                  </a:cubicBezTo>
                  <a:cubicBezTo>
                    <a:pt x="239" y="81"/>
                    <a:pt x="250" y="75"/>
                    <a:pt x="261" y="67"/>
                  </a:cubicBezTo>
                  <a:cubicBezTo>
                    <a:pt x="262" y="66"/>
                    <a:pt x="263" y="65"/>
                    <a:pt x="264" y="64"/>
                  </a:cubicBezTo>
                  <a:cubicBezTo>
                    <a:pt x="268" y="78"/>
                    <a:pt x="273" y="87"/>
                    <a:pt x="279" y="86"/>
                  </a:cubicBezTo>
                  <a:cubicBezTo>
                    <a:pt x="287" y="85"/>
                    <a:pt x="293" y="65"/>
                    <a:pt x="291" y="40"/>
                  </a:cubicBezTo>
                  <a:cubicBezTo>
                    <a:pt x="291" y="37"/>
                    <a:pt x="291" y="35"/>
                    <a:pt x="290" y="32"/>
                  </a:cubicBezTo>
                  <a:cubicBezTo>
                    <a:pt x="290" y="30"/>
                    <a:pt x="290" y="29"/>
                    <a:pt x="289" y="28"/>
                  </a:cubicBezTo>
                  <a:cubicBezTo>
                    <a:pt x="288" y="26"/>
                    <a:pt x="286" y="26"/>
                    <a:pt x="284" y="26"/>
                  </a:cubicBezTo>
                  <a:cubicBezTo>
                    <a:pt x="284" y="26"/>
                    <a:pt x="284" y="26"/>
                    <a:pt x="284" y="26"/>
                  </a:cubicBezTo>
                  <a:cubicBezTo>
                    <a:pt x="284" y="26"/>
                    <a:pt x="283" y="25"/>
                    <a:pt x="283" y="25"/>
                  </a:cubicBezTo>
                  <a:cubicBezTo>
                    <a:pt x="283" y="25"/>
                    <a:pt x="283" y="25"/>
                    <a:pt x="283" y="25"/>
                  </a:cubicBezTo>
                  <a:cubicBezTo>
                    <a:pt x="281" y="25"/>
                    <a:pt x="271" y="29"/>
                    <a:pt x="271" y="26"/>
                  </a:cubicBezTo>
                  <a:cubicBezTo>
                    <a:pt x="271" y="19"/>
                    <a:pt x="241" y="19"/>
                    <a:pt x="234" y="19"/>
                  </a:cubicBezTo>
                  <a:cubicBezTo>
                    <a:pt x="234" y="19"/>
                    <a:pt x="234" y="19"/>
                    <a:pt x="233" y="19"/>
                  </a:cubicBezTo>
                  <a:cubicBezTo>
                    <a:pt x="229" y="14"/>
                    <a:pt x="218" y="10"/>
                    <a:pt x="205" y="11"/>
                  </a:cubicBezTo>
                  <a:cubicBezTo>
                    <a:pt x="205" y="11"/>
                    <a:pt x="202" y="12"/>
                    <a:pt x="201" y="12"/>
                  </a:cubicBezTo>
                  <a:cubicBezTo>
                    <a:pt x="193" y="7"/>
                    <a:pt x="182" y="6"/>
                    <a:pt x="176" y="7"/>
                  </a:cubicBezTo>
                  <a:cubicBezTo>
                    <a:pt x="175" y="7"/>
                    <a:pt x="170" y="5"/>
                    <a:pt x="169" y="5"/>
                  </a:cubicBezTo>
                  <a:cubicBezTo>
                    <a:pt x="148" y="0"/>
                    <a:pt x="135" y="18"/>
                    <a:pt x="120" y="32"/>
                  </a:cubicBezTo>
                  <a:cubicBezTo>
                    <a:pt x="104" y="46"/>
                    <a:pt x="89" y="59"/>
                    <a:pt x="70" y="70"/>
                  </a:cubicBezTo>
                  <a:cubicBezTo>
                    <a:pt x="47" y="83"/>
                    <a:pt x="26" y="98"/>
                    <a:pt x="0" y="107"/>
                  </a:cubicBezTo>
                  <a:cubicBezTo>
                    <a:pt x="12" y="119"/>
                    <a:pt x="19" y="141"/>
                    <a:pt x="26" y="156"/>
                  </a:cubicBezTo>
                  <a:cubicBezTo>
                    <a:pt x="31" y="166"/>
                    <a:pt x="40" y="184"/>
                    <a:pt x="39" y="195"/>
                  </a:cubicBezTo>
                  <a:cubicBezTo>
                    <a:pt x="50" y="180"/>
                    <a:pt x="68" y="169"/>
                    <a:pt x="82" y="159"/>
                  </a:cubicBezTo>
                  <a:cubicBezTo>
                    <a:pt x="95" y="150"/>
                    <a:pt x="117" y="135"/>
                    <a:pt x="133" y="141"/>
                  </a:cubicBezTo>
                  <a:cubicBezTo>
                    <a:pt x="142" y="145"/>
                    <a:pt x="145" y="149"/>
                    <a:pt x="156" y="150"/>
                  </a:cubicBezTo>
                  <a:cubicBezTo>
                    <a:pt x="176" y="152"/>
                    <a:pt x="217" y="133"/>
                    <a:pt x="234" y="124"/>
                  </a:cubicBezTo>
                  <a:cubicBezTo>
                    <a:pt x="245" y="119"/>
                    <a:pt x="265" y="111"/>
                    <a:pt x="282" y="113"/>
                  </a:cubicBezTo>
                  <a:cubicBezTo>
                    <a:pt x="286" y="113"/>
                    <a:pt x="303" y="112"/>
                    <a:pt x="303" y="104"/>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1" name="Freeform 317"/>
            <p:cNvSpPr>
              <a:spLocks/>
            </p:cNvSpPr>
            <p:nvPr/>
          </p:nvSpPr>
          <p:spPr bwMode="auto">
            <a:xfrm>
              <a:off x="1014" y="3180"/>
              <a:ext cx="63" cy="29"/>
            </a:xfrm>
            <a:custGeom>
              <a:avLst/>
              <a:gdLst>
                <a:gd name="T0" fmla="*/ 25 w 27"/>
                <a:gd name="T1" fmla="*/ 0 h 12"/>
                <a:gd name="T2" fmla="*/ 0 w 27"/>
                <a:gd name="T3" fmla="*/ 10 h 12"/>
                <a:gd name="T4" fmla="*/ 1 w 27"/>
                <a:gd name="T5" fmla="*/ 12 h 12"/>
                <a:gd name="T6" fmla="*/ 27 w 27"/>
                <a:gd name="T7" fmla="*/ 2 h 12"/>
                <a:gd name="T8" fmla="*/ 25 w 27"/>
                <a:gd name="T9" fmla="*/ 0 h 12"/>
              </a:gdLst>
              <a:ahLst/>
              <a:cxnLst>
                <a:cxn ang="0">
                  <a:pos x="T0" y="T1"/>
                </a:cxn>
                <a:cxn ang="0">
                  <a:pos x="T2" y="T3"/>
                </a:cxn>
                <a:cxn ang="0">
                  <a:pos x="T4" y="T5"/>
                </a:cxn>
                <a:cxn ang="0">
                  <a:pos x="T6" y="T7"/>
                </a:cxn>
                <a:cxn ang="0">
                  <a:pos x="T8" y="T9"/>
                </a:cxn>
              </a:cxnLst>
              <a:rect l="0" t="0" r="r" b="b"/>
              <a:pathLst>
                <a:path w="27" h="12">
                  <a:moveTo>
                    <a:pt x="25" y="0"/>
                  </a:moveTo>
                  <a:cubicBezTo>
                    <a:pt x="19" y="3"/>
                    <a:pt x="4" y="8"/>
                    <a:pt x="0" y="10"/>
                  </a:cubicBezTo>
                  <a:cubicBezTo>
                    <a:pt x="1" y="12"/>
                    <a:pt x="1" y="12"/>
                    <a:pt x="1" y="12"/>
                  </a:cubicBezTo>
                  <a:cubicBezTo>
                    <a:pt x="5" y="10"/>
                    <a:pt x="20" y="4"/>
                    <a:pt x="27" y="2"/>
                  </a:cubicBezTo>
                  <a:cubicBezTo>
                    <a:pt x="26" y="1"/>
                    <a:pt x="26" y="1"/>
                    <a:pt x="25" y="0"/>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2" name="Freeform 318"/>
            <p:cNvSpPr>
              <a:spLocks/>
            </p:cNvSpPr>
            <p:nvPr/>
          </p:nvSpPr>
          <p:spPr bwMode="auto">
            <a:xfrm>
              <a:off x="-213" y="4166"/>
              <a:ext cx="1182" cy="1229"/>
            </a:xfrm>
            <a:custGeom>
              <a:avLst/>
              <a:gdLst>
                <a:gd name="T0" fmla="*/ 300 w 500"/>
                <a:gd name="T1" fmla="*/ 131 h 520"/>
                <a:gd name="T2" fmla="*/ 192 w 500"/>
                <a:gd name="T3" fmla="*/ 0 h 520"/>
                <a:gd name="T4" fmla="*/ 42 w 500"/>
                <a:gd name="T5" fmla="*/ 119 h 520"/>
                <a:gd name="T6" fmla="*/ 0 w 500"/>
                <a:gd name="T7" fmla="*/ 137 h 520"/>
                <a:gd name="T8" fmla="*/ 34 w 500"/>
                <a:gd name="T9" fmla="*/ 215 h 520"/>
                <a:gd name="T10" fmla="*/ 119 w 500"/>
                <a:gd name="T11" fmla="*/ 347 h 520"/>
                <a:gd name="T12" fmla="*/ 219 w 500"/>
                <a:gd name="T13" fmla="*/ 445 h 520"/>
                <a:gd name="T14" fmla="*/ 298 w 500"/>
                <a:gd name="T15" fmla="*/ 520 h 520"/>
                <a:gd name="T16" fmla="*/ 366 w 500"/>
                <a:gd name="T17" fmla="*/ 479 h 520"/>
                <a:gd name="T18" fmla="*/ 500 w 500"/>
                <a:gd name="T19" fmla="*/ 307 h 520"/>
                <a:gd name="T20" fmla="*/ 300 w 500"/>
                <a:gd name="T21" fmla="*/ 13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0" h="520">
                  <a:moveTo>
                    <a:pt x="300" y="131"/>
                  </a:moveTo>
                  <a:cubicBezTo>
                    <a:pt x="261" y="89"/>
                    <a:pt x="225" y="45"/>
                    <a:pt x="192" y="0"/>
                  </a:cubicBezTo>
                  <a:cubicBezTo>
                    <a:pt x="132" y="49"/>
                    <a:pt x="53" y="113"/>
                    <a:pt x="42" y="119"/>
                  </a:cubicBezTo>
                  <a:cubicBezTo>
                    <a:pt x="28" y="126"/>
                    <a:pt x="13" y="127"/>
                    <a:pt x="0" y="137"/>
                  </a:cubicBezTo>
                  <a:cubicBezTo>
                    <a:pt x="5" y="164"/>
                    <a:pt x="23" y="189"/>
                    <a:pt x="34" y="215"/>
                  </a:cubicBezTo>
                  <a:cubicBezTo>
                    <a:pt x="55" y="264"/>
                    <a:pt x="84" y="307"/>
                    <a:pt x="119" y="347"/>
                  </a:cubicBezTo>
                  <a:cubicBezTo>
                    <a:pt x="151" y="382"/>
                    <a:pt x="184" y="413"/>
                    <a:pt x="219" y="445"/>
                  </a:cubicBezTo>
                  <a:cubicBezTo>
                    <a:pt x="238" y="463"/>
                    <a:pt x="270" y="518"/>
                    <a:pt x="298" y="520"/>
                  </a:cubicBezTo>
                  <a:cubicBezTo>
                    <a:pt x="366" y="479"/>
                    <a:pt x="366" y="479"/>
                    <a:pt x="366" y="479"/>
                  </a:cubicBezTo>
                  <a:cubicBezTo>
                    <a:pt x="379" y="458"/>
                    <a:pt x="454" y="366"/>
                    <a:pt x="500" y="307"/>
                  </a:cubicBezTo>
                  <a:cubicBezTo>
                    <a:pt x="429" y="256"/>
                    <a:pt x="362" y="197"/>
                    <a:pt x="300" y="131"/>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3" name="Freeform 319"/>
            <p:cNvSpPr>
              <a:spLocks/>
            </p:cNvSpPr>
            <p:nvPr/>
          </p:nvSpPr>
          <p:spPr bwMode="auto">
            <a:xfrm>
              <a:off x="-533" y="3320"/>
              <a:ext cx="1128" cy="1359"/>
            </a:xfrm>
            <a:custGeom>
              <a:avLst/>
              <a:gdLst>
                <a:gd name="T0" fmla="*/ 420 w 477"/>
                <a:gd name="T1" fmla="*/ 0 h 575"/>
                <a:gd name="T2" fmla="*/ 477 w 477"/>
                <a:gd name="T3" fmla="*/ 103 h 575"/>
                <a:gd name="T4" fmla="*/ 274 w 477"/>
                <a:gd name="T5" fmla="*/ 245 h 575"/>
                <a:gd name="T6" fmla="*/ 149 w 477"/>
                <a:gd name="T7" fmla="*/ 575 h 575"/>
                <a:gd name="T8" fmla="*/ 0 w 477"/>
                <a:gd name="T9" fmla="*/ 497 h 575"/>
                <a:gd name="T10" fmla="*/ 55 w 477"/>
                <a:gd name="T11" fmla="*/ 369 h 575"/>
                <a:gd name="T12" fmla="*/ 178 w 477"/>
                <a:gd name="T13" fmla="*/ 149 h 575"/>
                <a:gd name="T14" fmla="*/ 420 w 477"/>
                <a:gd name="T15" fmla="*/ 0 h 5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 h="575">
                  <a:moveTo>
                    <a:pt x="420" y="0"/>
                  </a:moveTo>
                  <a:cubicBezTo>
                    <a:pt x="477" y="103"/>
                    <a:pt x="477" y="103"/>
                    <a:pt x="477" y="103"/>
                  </a:cubicBezTo>
                  <a:cubicBezTo>
                    <a:pt x="443" y="124"/>
                    <a:pt x="356" y="175"/>
                    <a:pt x="274" y="245"/>
                  </a:cubicBezTo>
                  <a:cubicBezTo>
                    <a:pt x="241" y="288"/>
                    <a:pt x="164" y="546"/>
                    <a:pt x="149" y="575"/>
                  </a:cubicBezTo>
                  <a:cubicBezTo>
                    <a:pt x="0" y="497"/>
                    <a:pt x="0" y="497"/>
                    <a:pt x="0" y="497"/>
                  </a:cubicBezTo>
                  <a:cubicBezTo>
                    <a:pt x="12" y="473"/>
                    <a:pt x="34" y="420"/>
                    <a:pt x="55" y="369"/>
                  </a:cubicBezTo>
                  <a:cubicBezTo>
                    <a:pt x="124" y="206"/>
                    <a:pt x="149" y="171"/>
                    <a:pt x="178" y="149"/>
                  </a:cubicBezTo>
                  <a:cubicBezTo>
                    <a:pt x="279" y="73"/>
                    <a:pt x="367" y="35"/>
                    <a:pt x="420" y="0"/>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4" name="Freeform 320"/>
            <p:cNvSpPr>
              <a:spLocks/>
            </p:cNvSpPr>
            <p:nvPr/>
          </p:nvSpPr>
          <p:spPr bwMode="auto">
            <a:xfrm>
              <a:off x="1550" y="4010"/>
              <a:ext cx="471" cy="714"/>
            </a:xfrm>
            <a:custGeom>
              <a:avLst/>
              <a:gdLst>
                <a:gd name="T0" fmla="*/ 101 w 199"/>
                <a:gd name="T1" fmla="*/ 0 h 302"/>
                <a:gd name="T2" fmla="*/ 117 w 199"/>
                <a:gd name="T3" fmla="*/ 33 h 302"/>
                <a:gd name="T4" fmla="*/ 109 w 199"/>
                <a:gd name="T5" fmla="*/ 68 h 302"/>
                <a:gd name="T6" fmla="*/ 112 w 199"/>
                <a:gd name="T7" fmla="*/ 81 h 302"/>
                <a:gd name="T8" fmla="*/ 119 w 199"/>
                <a:gd name="T9" fmla="*/ 73 h 302"/>
                <a:gd name="T10" fmla="*/ 136 w 199"/>
                <a:gd name="T11" fmla="*/ 43 h 302"/>
                <a:gd name="T12" fmla="*/ 139 w 199"/>
                <a:gd name="T13" fmla="*/ 40 h 302"/>
                <a:gd name="T14" fmla="*/ 118 w 199"/>
                <a:gd name="T15" fmla="*/ 25 h 302"/>
                <a:gd name="T16" fmla="*/ 165 w 199"/>
                <a:gd name="T17" fmla="*/ 14 h 302"/>
                <a:gd name="T18" fmla="*/ 173 w 199"/>
                <a:gd name="T19" fmla="*/ 15 h 302"/>
                <a:gd name="T20" fmla="*/ 177 w 199"/>
                <a:gd name="T21" fmla="*/ 16 h 302"/>
                <a:gd name="T22" fmla="*/ 179 w 199"/>
                <a:gd name="T23" fmla="*/ 22 h 302"/>
                <a:gd name="T24" fmla="*/ 179 w 199"/>
                <a:gd name="T25" fmla="*/ 22 h 302"/>
                <a:gd name="T26" fmla="*/ 179 w 199"/>
                <a:gd name="T27" fmla="*/ 22 h 302"/>
                <a:gd name="T28" fmla="*/ 179 w 199"/>
                <a:gd name="T29" fmla="*/ 23 h 302"/>
                <a:gd name="T30" fmla="*/ 178 w 199"/>
                <a:gd name="T31" fmla="*/ 35 h 302"/>
                <a:gd name="T32" fmla="*/ 184 w 199"/>
                <a:gd name="T33" fmla="*/ 72 h 302"/>
                <a:gd name="T34" fmla="*/ 184 w 199"/>
                <a:gd name="T35" fmla="*/ 73 h 302"/>
                <a:gd name="T36" fmla="*/ 190 w 199"/>
                <a:gd name="T37" fmla="*/ 101 h 302"/>
                <a:gd name="T38" fmla="*/ 190 w 199"/>
                <a:gd name="T39" fmla="*/ 105 h 302"/>
                <a:gd name="T40" fmla="*/ 193 w 199"/>
                <a:gd name="T41" fmla="*/ 131 h 302"/>
                <a:gd name="T42" fmla="*/ 195 w 199"/>
                <a:gd name="T43" fmla="*/ 137 h 302"/>
                <a:gd name="T44" fmla="*/ 167 w 199"/>
                <a:gd name="T45" fmla="*/ 185 h 302"/>
                <a:gd name="T46" fmla="*/ 126 w 199"/>
                <a:gd name="T47" fmla="*/ 234 h 302"/>
                <a:gd name="T48" fmla="*/ 87 w 199"/>
                <a:gd name="T49" fmla="*/ 302 h 302"/>
                <a:gd name="T50" fmla="*/ 39 w 199"/>
                <a:gd name="T51" fmla="*/ 275 h 302"/>
                <a:gd name="T52" fmla="*/ 0 w 199"/>
                <a:gd name="T53" fmla="*/ 260 h 302"/>
                <a:gd name="T54" fmla="*/ 38 w 199"/>
                <a:gd name="T55" fmla="*/ 218 h 302"/>
                <a:gd name="T56" fmla="*/ 57 w 199"/>
                <a:gd name="T57" fmla="*/ 169 h 302"/>
                <a:gd name="T58" fmla="*/ 50 w 199"/>
                <a:gd name="T59" fmla="*/ 145 h 302"/>
                <a:gd name="T60" fmla="*/ 78 w 199"/>
                <a:gd name="T61" fmla="*/ 68 h 302"/>
                <a:gd name="T62" fmla="*/ 92 w 199"/>
                <a:gd name="T63" fmla="*/ 20 h 302"/>
                <a:gd name="T64" fmla="*/ 101 w 199"/>
                <a:gd name="T65"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302">
                  <a:moveTo>
                    <a:pt x="101" y="0"/>
                  </a:moveTo>
                  <a:cubicBezTo>
                    <a:pt x="106" y="0"/>
                    <a:pt x="119" y="9"/>
                    <a:pt x="117" y="33"/>
                  </a:cubicBezTo>
                  <a:cubicBezTo>
                    <a:pt x="116" y="44"/>
                    <a:pt x="112" y="58"/>
                    <a:pt x="109" y="68"/>
                  </a:cubicBezTo>
                  <a:cubicBezTo>
                    <a:pt x="109" y="72"/>
                    <a:pt x="106" y="84"/>
                    <a:pt x="112" y="81"/>
                  </a:cubicBezTo>
                  <a:cubicBezTo>
                    <a:pt x="114" y="80"/>
                    <a:pt x="116" y="77"/>
                    <a:pt x="119" y="73"/>
                  </a:cubicBezTo>
                  <a:cubicBezTo>
                    <a:pt x="122" y="65"/>
                    <a:pt x="128" y="54"/>
                    <a:pt x="136" y="43"/>
                  </a:cubicBezTo>
                  <a:cubicBezTo>
                    <a:pt x="137" y="42"/>
                    <a:pt x="138" y="41"/>
                    <a:pt x="139" y="40"/>
                  </a:cubicBezTo>
                  <a:cubicBezTo>
                    <a:pt x="126" y="36"/>
                    <a:pt x="117" y="30"/>
                    <a:pt x="118" y="25"/>
                  </a:cubicBezTo>
                  <a:cubicBezTo>
                    <a:pt x="119" y="16"/>
                    <a:pt x="140" y="12"/>
                    <a:pt x="165" y="14"/>
                  </a:cubicBezTo>
                  <a:cubicBezTo>
                    <a:pt x="167" y="15"/>
                    <a:pt x="170" y="15"/>
                    <a:pt x="173" y="15"/>
                  </a:cubicBezTo>
                  <a:cubicBezTo>
                    <a:pt x="174" y="15"/>
                    <a:pt x="176" y="16"/>
                    <a:pt x="177" y="16"/>
                  </a:cubicBezTo>
                  <a:cubicBezTo>
                    <a:pt x="178" y="18"/>
                    <a:pt x="179" y="20"/>
                    <a:pt x="179" y="22"/>
                  </a:cubicBezTo>
                  <a:cubicBezTo>
                    <a:pt x="179" y="22"/>
                    <a:pt x="179" y="22"/>
                    <a:pt x="179" y="22"/>
                  </a:cubicBezTo>
                  <a:cubicBezTo>
                    <a:pt x="179" y="22"/>
                    <a:pt x="179" y="22"/>
                    <a:pt x="179" y="22"/>
                  </a:cubicBezTo>
                  <a:cubicBezTo>
                    <a:pt x="179" y="23"/>
                    <a:pt x="179" y="23"/>
                    <a:pt x="179" y="23"/>
                  </a:cubicBezTo>
                  <a:cubicBezTo>
                    <a:pt x="179" y="25"/>
                    <a:pt x="175" y="35"/>
                    <a:pt x="178" y="35"/>
                  </a:cubicBezTo>
                  <a:cubicBezTo>
                    <a:pt x="185" y="35"/>
                    <a:pt x="184" y="65"/>
                    <a:pt x="184" y="72"/>
                  </a:cubicBezTo>
                  <a:cubicBezTo>
                    <a:pt x="184" y="72"/>
                    <a:pt x="184" y="72"/>
                    <a:pt x="184" y="73"/>
                  </a:cubicBezTo>
                  <a:cubicBezTo>
                    <a:pt x="188" y="77"/>
                    <a:pt x="192" y="88"/>
                    <a:pt x="190" y="101"/>
                  </a:cubicBezTo>
                  <a:cubicBezTo>
                    <a:pt x="190" y="102"/>
                    <a:pt x="189" y="104"/>
                    <a:pt x="190" y="105"/>
                  </a:cubicBezTo>
                  <a:cubicBezTo>
                    <a:pt x="194" y="113"/>
                    <a:pt x="194" y="124"/>
                    <a:pt x="193" y="131"/>
                  </a:cubicBezTo>
                  <a:cubicBezTo>
                    <a:pt x="193" y="132"/>
                    <a:pt x="195" y="137"/>
                    <a:pt x="195" y="137"/>
                  </a:cubicBezTo>
                  <a:cubicBezTo>
                    <a:pt x="199" y="159"/>
                    <a:pt x="181" y="171"/>
                    <a:pt x="167" y="185"/>
                  </a:cubicBezTo>
                  <a:cubicBezTo>
                    <a:pt x="151" y="201"/>
                    <a:pt x="138" y="215"/>
                    <a:pt x="126" y="234"/>
                  </a:cubicBezTo>
                  <a:cubicBezTo>
                    <a:pt x="112" y="257"/>
                    <a:pt x="97" y="277"/>
                    <a:pt x="87" y="302"/>
                  </a:cubicBezTo>
                  <a:cubicBezTo>
                    <a:pt x="75" y="290"/>
                    <a:pt x="54" y="282"/>
                    <a:pt x="39" y="275"/>
                  </a:cubicBezTo>
                  <a:cubicBezTo>
                    <a:pt x="29" y="269"/>
                    <a:pt x="12" y="260"/>
                    <a:pt x="0" y="260"/>
                  </a:cubicBezTo>
                  <a:cubicBezTo>
                    <a:pt x="16" y="250"/>
                    <a:pt x="28" y="233"/>
                    <a:pt x="38" y="218"/>
                  </a:cubicBezTo>
                  <a:cubicBezTo>
                    <a:pt x="47" y="206"/>
                    <a:pt x="63" y="184"/>
                    <a:pt x="57" y="169"/>
                  </a:cubicBezTo>
                  <a:cubicBezTo>
                    <a:pt x="54" y="159"/>
                    <a:pt x="50" y="156"/>
                    <a:pt x="50" y="145"/>
                  </a:cubicBezTo>
                  <a:cubicBezTo>
                    <a:pt x="49" y="125"/>
                    <a:pt x="69" y="84"/>
                    <a:pt x="78" y="68"/>
                  </a:cubicBezTo>
                  <a:cubicBezTo>
                    <a:pt x="84" y="57"/>
                    <a:pt x="93" y="38"/>
                    <a:pt x="92" y="20"/>
                  </a:cubicBezTo>
                  <a:cubicBezTo>
                    <a:pt x="92" y="16"/>
                    <a:pt x="93" y="0"/>
                    <a:pt x="101" y="0"/>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5" name="Freeform 321"/>
            <p:cNvSpPr>
              <a:spLocks/>
            </p:cNvSpPr>
            <p:nvPr/>
          </p:nvSpPr>
          <p:spPr bwMode="auto">
            <a:xfrm>
              <a:off x="1940" y="4088"/>
              <a:ext cx="31" cy="61"/>
            </a:xfrm>
            <a:custGeom>
              <a:avLst/>
              <a:gdLst>
                <a:gd name="T0" fmla="*/ 13 w 13"/>
                <a:gd name="T1" fmla="*/ 2 h 26"/>
                <a:gd name="T2" fmla="*/ 2 w 13"/>
                <a:gd name="T3" fmla="*/ 26 h 26"/>
                <a:gd name="T4" fmla="*/ 0 w 13"/>
                <a:gd name="T5" fmla="*/ 25 h 26"/>
                <a:gd name="T6" fmla="*/ 11 w 13"/>
                <a:gd name="T7" fmla="*/ 0 h 26"/>
                <a:gd name="T8" fmla="*/ 13 w 13"/>
                <a:gd name="T9" fmla="*/ 2 h 26"/>
              </a:gdLst>
              <a:ahLst/>
              <a:cxnLst>
                <a:cxn ang="0">
                  <a:pos x="T0" y="T1"/>
                </a:cxn>
                <a:cxn ang="0">
                  <a:pos x="T2" y="T3"/>
                </a:cxn>
                <a:cxn ang="0">
                  <a:pos x="T4" y="T5"/>
                </a:cxn>
                <a:cxn ang="0">
                  <a:pos x="T6" y="T7"/>
                </a:cxn>
                <a:cxn ang="0">
                  <a:pos x="T8" y="T9"/>
                </a:cxn>
              </a:cxnLst>
              <a:rect l="0" t="0" r="r" b="b"/>
              <a:pathLst>
                <a:path w="13" h="26">
                  <a:moveTo>
                    <a:pt x="13" y="2"/>
                  </a:moveTo>
                  <a:cubicBezTo>
                    <a:pt x="10" y="8"/>
                    <a:pt x="4" y="22"/>
                    <a:pt x="2" y="26"/>
                  </a:cubicBezTo>
                  <a:cubicBezTo>
                    <a:pt x="0" y="25"/>
                    <a:pt x="0" y="25"/>
                    <a:pt x="0" y="25"/>
                  </a:cubicBezTo>
                  <a:cubicBezTo>
                    <a:pt x="2" y="21"/>
                    <a:pt x="9" y="6"/>
                    <a:pt x="11" y="0"/>
                  </a:cubicBezTo>
                  <a:cubicBezTo>
                    <a:pt x="12" y="1"/>
                    <a:pt x="12" y="1"/>
                    <a:pt x="13" y="2"/>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6" name="Freeform 322"/>
            <p:cNvSpPr>
              <a:spLocks/>
            </p:cNvSpPr>
            <p:nvPr/>
          </p:nvSpPr>
          <p:spPr bwMode="auto">
            <a:xfrm>
              <a:off x="432" y="4573"/>
              <a:ext cx="1392" cy="1078"/>
            </a:xfrm>
            <a:custGeom>
              <a:avLst/>
              <a:gdLst>
                <a:gd name="T0" fmla="*/ 589 w 589"/>
                <a:gd name="T1" fmla="*/ 63 h 456"/>
                <a:gd name="T2" fmla="*/ 489 w 589"/>
                <a:gd name="T3" fmla="*/ 0 h 456"/>
                <a:gd name="T4" fmla="*/ 336 w 589"/>
                <a:gd name="T5" fmla="*/ 195 h 456"/>
                <a:gd name="T6" fmla="*/ 0 w 589"/>
                <a:gd name="T7" fmla="*/ 303 h 456"/>
                <a:gd name="T8" fmla="*/ 70 w 589"/>
                <a:gd name="T9" fmla="*/ 456 h 456"/>
                <a:gd name="T10" fmla="*/ 201 w 589"/>
                <a:gd name="T11" fmla="*/ 407 h 456"/>
                <a:gd name="T12" fmla="*/ 427 w 589"/>
                <a:gd name="T13" fmla="*/ 297 h 456"/>
                <a:gd name="T14" fmla="*/ 589 w 589"/>
                <a:gd name="T15" fmla="*/ 63 h 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9" h="456">
                  <a:moveTo>
                    <a:pt x="589" y="63"/>
                  </a:moveTo>
                  <a:cubicBezTo>
                    <a:pt x="489" y="0"/>
                    <a:pt x="489" y="0"/>
                    <a:pt x="489" y="0"/>
                  </a:cubicBezTo>
                  <a:cubicBezTo>
                    <a:pt x="466" y="33"/>
                    <a:pt x="410" y="117"/>
                    <a:pt x="336" y="195"/>
                  </a:cubicBezTo>
                  <a:cubicBezTo>
                    <a:pt x="291" y="226"/>
                    <a:pt x="30" y="289"/>
                    <a:pt x="0" y="303"/>
                  </a:cubicBezTo>
                  <a:cubicBezTo>
                    <a:pt x="70" y="456"/>
                    <a:pt x="70" y="456"/>
                    <a:pt x="70" y="456"/>
                  </a:cubicBezTo>
                  <a:cubicBezTo>
                    <a:pt x="95" y="445"/>
                    <a:pt x="149" y="426"/>
                    <a:pt x="201" y="407"/>
                  </a:cubicBezTo>
                  <a:cubicBezTo>
                    <a:pt x="367" y="348"/>
                    <a:pt x="404" y="324"/>
                    <a:pt x="427" y="297"/>
                  </a:cubicBezTo>
                  <a:cubicBezTo>
                    <a:pt x="508" y="200"/>
                    <a:pt x="551" y="114"/>
                    <a:pt x="589" y="63"/>
                  </a:cubicBez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7" name="Freeform 323"/>
            <p:cNvSpPr>
              <a:spLocks/>
            </p:cNvSpPr>
            <p:nvPr/>
          </p:nvSpPr>
          <p:spPr bwMode="auto">
            <a:xfrm>
              <a:off x="-301" y="4471"/>
              <a:ext cx="702" cy="388"/>
            </a:xfrm>
            <a:custGeom>
              <a:avLst/>
              <a:gdLst>
                <a:gd name="T0" fmla="*/ 287 w 297"/>
                <a:gd name="T1" fmla="*/ 104 h 164"/>
                <a:gd name="T2" fmla="*/ 150 w 297"/>
                <a:gd name="T3" fmla="*/ 148 h 164"/>
                <a:gd name="T4" fmla="*/ 10 w 297"/>
                <a:gd name="T5" fmla="*/ 88 h 164"/>
                <a:gd name="T6" fmla="*/ 186 w 297"/>
                <a:gd name="T7" fmla="*/ 1 h 164"/>
                <a:gd name="T8" fmla="*/ 287 w 297"/>
                <a:gd name="T9" fmla="*/ 104 h 164"/>
              </a:gdLst>
              <a:ahLst/>
              <a:cxnLst>
                <a:cxn ang="0">
                  <a:pos x="T0" y="T1"/>
                </a:cxn>
                <a:cxn ang="0">
                  <a:pos x="T2" y="T3"/>
                </a:cxn>
                <a:cxn ang="0">
                  <a:pos x="T4" y="T5"/>
                </a:cxn>
                <a:cxn ang="0">
                  <a:pos x="T6" y="T7"/>
                </a:cxn>
                <a:cxn ang="0">
                  <a:pos x="T8" y="T9"/>
                </a:cxn>
              </a:cxnLst>
              <a:rect l="0" t="0" r="r" b="b"/>
              <a:pathLst>
                <a:path w="297" h="164">
                  <a:moveTo>
                    <a:pt x="287" y="104"/>
                  </a:moveTo>
                  <a:cubicBezTo>
                    <a:pt x="277" y="144"/>
                    <a:pt x="215" y="164"/>
                    <a:pt x="150" y="148"/>
                  </a:cubicBezTo>
                  <a:cubicBezTo>
                    <a:pt x="84" y="131"/>
                    <a:pt x="0" y="128"/>
                    <a:pt x="10" y="88"/>
                  </a:cubicBezTo>
                  <a:cubicBezTo>
                    <a:pt x="20" y="47"/>
                    <a:pt x="110" y="0"/>
                    <a:pt x="186" y="1"/>
                  </a:cubicBezTo>
                  <a:cubicBezTo>
                    <a:pt x="254" y="2"/>
                    <a:pt x="297" y="63"/>
                    <a:pt x="287" y="104"/>
                  </a:cubicBez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8" name="Freeform 324"/>
            <p:cNvSpPr>
              <a:spLocks/>
            </p:cNvSpPr>
            <p:nvPr/>
          </p:nvSpPr>
          <p:spPr bwMode="auto">
            <a:xfrm>
              <a:off x="264" y="4738"/>
              <a:ext cx="388" cy="693"/>
            </a:xfrm>
            <a:custGeom>
              <a:avLst/>
              <a:gdLst>
                <a:gd name="T0" fmla="*/ 64 w 164"/>
                <a:gd name="T1" fmla="*/ 8 h 293"/>
                <a:gd name="T2" fmla="*/ 13 w 164"/>
                <a:gd name="T3" fmla="*/ 142 h 293"/>
                <a:gd name="T4" fmla="*/ 65 w 164"/>
                <a:gd name="T5" fmla="*/ 285 h 293"/>
                <a:gd name="T6" fmla="*/ 161 w 164"/>
                <a:gd name="T7" fmla="*/ 114 h 293"/>
                <a:gd name="T8" fmla="*/ 64 w 164"/>
                <a:gd name="T9" fmla="*/ 8 h 293"/>
              </a:gdLst>
              <a:ahLst/>
              <a:cxnLst>
                <a:cxn ang="0">
                  <a:pos x="T0" y="T1"/>
                </a:cxn>
                <a:cxn ang="0">
                  <a:pos x="T2" y="T3"/>
                </a:cxn>
                <a:cxn ang="0">
                  <a:pos x="T4" y="T5"/>
                </a:cxn>
                <a:cxn ang="0">
                  <a:pos x="T6" y="T7"/>
                </a:cxn>
                <a:cxn ang="0">
                  <a:pos x="T8" y="T9"/>
                </a:cxn>
              </a:cxnLst>
              <a:rect l="0" t="0" r="r" b="b"/>
              <a:pathLst>
                <a:path w="164" h="293">
                  <a:moveTo>
                    <a:pt x="64" y="8"/>
                  </a:moveTo>
                  <a:cubicBezTo>
                    <a:pt x="23" y="15"/>
                    <a:pt x="0" y="76"/>
                    <a:pt x="13" y="142"/>
                  </a:cubicBezTo>
                  <a:cubicBezTo>
                    <a:pt x="26" y="209"/>
                    <a:pt x="24" y="293"/>
                    <a:pt x="65" y="285"/>
                  </a:cubicBezTo>
                  <a:cubicBezTo>
                    <a:pt x="106" y="277"/>
                    <a:pt x="158" y="189"/>
                    <a:pt x="161" y="114"/>
                  </a:cubicBezTo>
                  <a:cubicBezTo>
                    <a:pt x="164" y="46"/>
                    <a:pt x="105" y="0"/>
                    <a:pt x="64" y="8"/>
                  </a:cubicBez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69" name="Freeform 325"/>
            <p:cNvSpPr>
              <a:spLocks/>
            </p:cNvSpPr>
            <p:nvPr/>
          </p:nvSpPr>
          <p:spPr bwMode="auto">
            <a:xfrm>
              <a:off x="-348" y="4610"/>
              <a:ext cx="872" cy="731"/>
            </a:xfrm>
            <a:custGeom>
              <a:avLst/>
              <a:gdLst>
                <a:gd name="T0" fmla="*/ 59 w 369"/>
                <a:gd name="T1" fmla="*/ 102 h 309"/>
                <a:gd name="T2" fmla="*/ 123 w 369"/>
                <a:gd name="T3" fmla="*/ 154 h 309"/>
                <a:gd name="T4" fmla="*/ 225 w 369"/>
                <a:gd name="T5" fmla="*/ 309 h 309"/>
                <a:gd name="T6" fmla="*/ 326 w 369"/>
                <a:gd name="T7" fmla="*/ 291 h 309"/>
                <a:gd name="T8" fmla="*/ 328 w 369"/>
                <a:gd name="T9" fmla="*/ 72 h 309"/>
                <a:gd name="T10" fmla="*/ 325 w 369"/>
                <a:gd name="T11" fmla="*/ 68 h 309"/>
                <a:gd name="T12" fmla="*/ 326 w 369"/>
                <a:gd name="T13" fmla="*/ 39 h 309"/>
                <a:gd name="T14" fmla="*/ 296 w 369"/>
                <a:gd name="T15" fmla="*/ 36 h 309"/>
                <a:gd name="T16" fmla="*/ 174 w 369"/>
                <a:gd name="T17" fmla="*/ 2 h 309"/>
                <a:gd name="T18" fmla="*/ 0 w 369"/>
                <a:gd name="T19" fmla="*/ 74 h 309"/>
                <a:gd name="T20" fmla="*/ 59 w 369"/>
                <a:gd name="T21" fmla="*/ 10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 h="309">
                  <a:moveTo>
                    <a:pt x="59" y="102"/>
                  </a:moveTo>
                  <a:cubicBezTo>
                    <a:pt x="84" y="116"/>
                    <a:pt x="104" y="133"/>
                    <a:pt x="123" y="154"/>
                  </a:cubicBezTo>
                  <a:cubicBezTo>
                    <a:pt x="162" y="195"/>
                    <a:pt x="224" y="248"/>
                    <a:pt x="225" y="309"/>
                  </a:cubicBezTo>
                  <a:cubicBezTo>
                    <a:pt x="326" y="291"/>
                    <a:pt x="326" y="291"/>
                    <a:pt x="326" y="291"/>
                  </a:cubicBezTo>
                  <a:cubicBezTo>
                    <a:pt x="357" y="225"/>
                    <a:pt x="369" y="134"/>
                    <a:pt x="328" y="72"/>
                  </a:cubicBezTo>
                  <a:cubicBezTo>
                    <a:pt x="327" y="71"/>
                    <a:pt x="326" y="69"/>
                    <a:pt x="325" y="68"/>
                  </a:cubicBezTo>
                  <a:cubicBezTo>
                    <a:pt x="327" y="60"/>
                    <a:pt x="328" y="46"/>
                    <a:pt x="326" y="39"/>
                  </a:cubicBezTo>
                  <a:cubicBezTo>
                    <a:pt x="325" y="37"/>
                    <a:pt x="315" y="35"/>
                    <a:pt x="296" y="36"/>
                  </a:cubicBezTo>
                  <a:cubicBezTo>
                    <a:pt x="263" y="7"/>
                    <a:pt x="225" y="0"/>
                    <a:pt x="174" y="2"/>
                  </a:cubicBezTo>
                  <a:cubicBezTo>
                    <a:pt x="83" y="5"/>
                    <a:pt x="49" y="43"/>
                    <a:pt x="0" y="74"/>
                  </a:cubicBezTo>
                  <a:cubicBezTo>
                    <a:pt x="16" y="82"/>
                    <a:pt x="41" y="93"/>
                    <a:pt x="59" y="102"/>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0" name="Freeform 326"/>
            <p:cNvSpPr>
              <a:spLocks/>
            </p:cNvSpPr>
            <p:nvPr/>
          </p:nvSpPr>
          <p:spPr bwMode="auto">
            <a:xfrm>
              <a:off x="-575" y="3320"/>
              <a:ext cx="2399" cy="2392"/>
            </a:xfrm>
            <a:custGeom>
              <a:avLst/>
              <a:gdLst>
                <a:gd name="T0" fmla="*/ 853 w 1015"/>
                <a:gd name="T1" fmla="*/ 827 h 1012"/>
                <a:gd name="T2" fmla="*/ 1015 w 1015"/>
                <a:gd name="T3" fmla="*/ 593 h 1012"/>
                <a:gd name="T4" fmla="*/ 974 w 1015"/>
                <a:gd name="T5" fmla="*/ 567 h 1012"/>
                <a:gd name="T6" fmla="*/ 791 w 1015"/>
                <a:gd name="T7" fmla="*/ 811 h 1012"/>
                <a:gd name="T8" fmla="*/ 440 w 1015"/>
                <a:gd name="T9" fmla="*/ 862 h 1012"/>
                <a:gd name="T10" fmla="*/ 440 w 1015"/>
                <a:gd name="T11" fmla="*/ 862 h 1012"/>
                <a:gd name="T12" fmla="*/ 437 w 1015"/>
                <a:gd name="T13" fmla="*/ 861 h 1012"/>
                <a:gd name="T14" fmla="*/ 411 w 1015"/>
                <a:gd name="T15" fmla="*/ 820 h 1012"/>
                <a:gd name="T16" fmla="*/ 379 w 1015"/>
                <a:gd name="T17" fmla="*/ 796 h 1012"/>
                <a:gd name="T18" fmla="*/ 373 w 1015"/>
                <a:gd name="T19" fmla="*/ 801 h 1012"/>
                <a:gd name="T20" fmla="*/ 320 w 1015"/>
                <a:gd name="T21" fmla="*/ 769 h 1012"/>
                <a:gd name="T22" fmla="*/ 296 w 1015"/>
                <a:gd name="T23" fmla="*/ 753 h 1012"/>
                <a:gd name="T24" fmla="*/ 286 w 1015"/>
                <a:gd name="T25" fmla="*/ 757 h 1012"/>
                <a:gd name="T26" fmla="*/ 246 w 1015"/>
                <a:gd name="T27" fmla="*/ 706 h 1012"/>
                <a:gd name="T28" fmla="*/ 236 w 1015"/>
                <a:gd name="T29" fmla="*/ 695 h 1012"/>
                <a:gd name="T30" fmla="*/ 194 w 1015"/>
                <a:gd name="T31" fmla="*/ 659 h 1012"/>
                <a:gd name="T32" fmla="*/ 195 w 1015"/>
                <a:gd name="T33" fmla="*/ 655 h 1012"/>
                <a:gd name="T34" fmla="*/ 192 w 1015"/>
                <a:gd name="T35" fmla="*/ 656 h 1012"/>
                <a:gd name="T36" fmla="*/ 140 w 1015"/>
                <a:gd name="T37" fmla="*/ 629 h 1012"/>
                <a:gd name="T38" fmla="*/ 111 w 1015"/>
                <a:gd name="T39" fmla="*/ 600 h 1012"/>
                <a:gd name="T40" fmla="*/ 99 w 1015"/>
                <a:gd name="T41" fmla="*/ 573 h 1012"/>
                <a:gd name="T42" fmla="*/ 247 w 1015"/>
                <a:gd name="T43" fmla="*/ 167 h 1012"/>
                <a:gd name="T44" fmla="*/ 460 w 1015"/>
                <a:gd name="T45" fmla="*/ 39 h 1012"/>
                <a:gd name="T46" fmla="*/ 438 w 1015"/>
                <a:gd name="T47" fmla="*/ 0 h 1012"/>
                <a:gd name="T48" fmla="*/ 196 w 1015"/>
                <a:gd name="T49" fmla="*/ 149 h 1012"/>
                <a:gd name="T50" fmla="*/ 73 w 1015"/>
                <a:gd name="T51" fmla="*/ 369 h 1012"/>
                <a:gd name="T52" fmla="*/ 29 w 1015"/>
                <a:gd name="T53" fmla="*/ 474 h 1012"/>
                <a:gd name="T54" fmla="*/ 22 w 1015"/>
                <a:gd name="T55" fmla="*/ 489 h 1012"/>
                <a:gd name="T56" fmla="*/ 18 w 1015"/>
                <a:gd name="T57" fmla="*/ 497 h 1012"/>
                <a:gd name="T58" fmla="*/ 19 w 1015"/>
                <a:gd name="T59" fmla="*/ 498 h 1012"/>
                <a:gd name="T60" fmla="*/ 166 w 1015"/>
                <a:gd name="T61" fmla="*/ 820 h 1012"/>
                <a:gd name="T62" fmla="*/ 495 w 1015"/>
                <a:gd name="T63" fmla="*/ 983 h 1012"/>
                <a:gd name="T64" fmla="*/ 496 w 1015"/>
                <a:gd name="T65" fmla="*/ 986 h 1012"/>
                <a:gd name="T66" fmla="*/ 627 w 1015"/>
                <a:gd name="T67" fmla="*/ 937 h 1012"/>
                <a:gd name="T68" fmla="*/ 853 w 1015"/>
                <a:gd name="T69" fmla="*/ 827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5" h="1012">
                  <a:moveTo>
                    <a:pt x="853" y="827"/>
                  </a:moveTo>
                  <a:cubicBezTo>
                    <a:pt x="934" y="730"/>
                    <a:pt x="977" y="644"/>
                    <a:pt x="1015" y="593"/>
                  </a:cubicBezTo>
                  <a:cubicBezTo>
                    <a:pt x="974" y="567"/>
                    <a:pt x="974" y="567"/>
                    <a:pt x="974" y="567"/>
                  </a:cubicBezTo>
                  <a:cubicBezTo>
                    <a:pt x="936" y="636"/>
                    <a:pt x="834" y="788"/>
                    <a:pt x="791" y="811"/>
                  </a:cubicBezTo>
                  <a:cubicBezTo>
                    <a:pt x="689" y="866"/>
                    <a:pt x="490" y="882"/>
                    <a:pt x="440" y="862"/>
                  </a:cubicBezTo>
                  <a:cubicBezTo>
                    <a:pt x="440" y="862"/>
                    <a:pt x="440" y="862"/>
                    <a:pt x="440" y="862"/>
                  </a:cubicBezTo>
                  <a:cubicBezTo>
                    <a:pt x="439" y="862"/>
                    <a:pt x="438" y="862"/>
                    <a:pt x="437" y="861"/>
                  </a:cubicBezTo>
                  <a:cubicBezTo>
                    <a:pt x="419" y="854"/>
                    <a:pt x="408" y="837"/>
                    <a:pt x="411" y="820"/>
                  </a:cubicBezTo>
                  <a:cubicBezTo>
                    <a:pt x="396" y="819"/>
                    <a:pt x="384" y="809"/>
                    <a:pt x="379" y="796"/>
                  </a:cubicBezTo>
                  <a:cubicBezTo>
                    <a:pt x="377" y="798"/>
                    <a:pt x="375" y="799"/>
                    <a:pt x="373" y="801"/>
                  </a:cubicBezTo>
                  <a:cubicBezTo>
                    <a:pt x="349" y="817"/>
                    <a:pt x="322" y="794"/>
                    <a:pt x="320" y="769"/>
                  </a:cubicBezTo>
                  <a:cubicBezTo>
                    <a:pt x="310" y="768"/>
                    <a:pt x="301" y="761"/>
                    <a:pt x="296" y="753"/>
                  </a:cubicBezTo>
                  <a:cubicBezTo>
                    <a:pt x="293" y="754"/>
                    <a:pt x="290" y="756"/>
                    <a:pt x="286" y="757"/>
                  </a:cubicBezTo>
                  <a:cubicBezTo>
                    <a:pt x="258" y="767"/>
                    <a:pt x="233" y="730"/>
                    <a:pt x="246" y="706"/>
                  </a:cubicBezTo>
                  <a:cubicBezTo>
                    <a:pt x="242" y="703"/>
                    <a:pt x="239" y="699"/>
                    <a:pt x="236" y="695"/>
                  </a:cubicBezTo>
                  <a:cubicBezTo>
                    <a:pt x="216" y="699"/>
                    <a:pt x="194" y="681"/>
                    <a:pt x="194" y="659"/>
                  </a:cubicBezTo>
                  <a:cubicBezTo>
                    <a:pt x="194" y="657"/>
                    <a:pt x="195" y="656"/>
                    <a:pt x="195" y="655"/>
                  </a:cubicBezTo>
                  <a:cubicBezTo>
                    <a:pt x="194" y="655"/>
                    <a:pt x="193" y="655"/>
                    <a:pt x="192" y="656"/>
                  </a:cubicBezTo>
                  <a:cubicBezTo>
                    <a:pt x="167" y="666"/>
                    <a:pt x="144" y="653"/>
                    <a:pt x="140" y="629"/>
                  </a:cubicBezTo>
                  <a:cubicBezTo>
                    <a:pt x="125" y="627"/>
                    <a:pt x="112" y="616"/>
                    <a:pt x="111" y="600"/>
                  </a:cubicBezTo>
                  <a:cubicBezTo>
                    <a:pt x="103" y="594"/>
                    <a:pt x="98" y="584"/>
                    <a:pt x="99" y="573"/>
                  </a:cubicBezTo>
                  <a:cubicBezTo>
                    <a:pt x="100" y="562"/>
                    <a:pt x="224" y="187"/>
                    <a:pt x="247" y="167"/>
                  </a:cubicBezTo>
                  <a:cubicBezTo>
                    <a:pt x="271" y="148"/>
                    <a:pt x="414" y="65"/>
                    <a:pt x="460" y="39"/>
                  </a:cubicBezTo>
                  <a:cubicBezTo>
                    <a:pt x="438" y="0"/>
                    <a:pt x="438" y="0"/>
                    <a:pt x="438" y="0"/>
                  </a:cubicBezTo>
                  <a:cubicBezTo>
                    <a:pt x="385" y="35"/>
                    <a:pt x="297" y="73"/>
                    <a:pt x="196" y="149"/>
                  </a:cubicBezTo>
                  <a:cubicBezTo>
                    <a:pt x="167" y="171"/>
                    <a:pt x="142" y="206"/>
                    <a:pt x="73" y="369"/>
                  </a:cubicBezTo>
                  <a:cubicBezTo>
                    <a:pt x="57" y="407"/>
                    <a:pt x="41" y="447"/>
                    <a:pt x="29" y="474"/>
                  </a:cubicBezTo>
                  <a:cubicBezTo>
                    <a:pt x="26" y="479"/>
                    <a:pt x="23" y="484"/>
                    <a:pt x="22" y="489"/>
                  </a:cubicBezTo>
                  <a:cubicBezTo>
                    <a:pt x="20" y="492"/>
                    <a:pt x="19" y="495"/>
                    <a:pt x="18" y="497"/>
                  </a:cubicBezTo>
                  <a:cubicBezTo>
                    <a:pt x="19" y="498"/>
                    <a:pt x="19" y="498"/>
                    <a:pt x="19" y="498"/>
                  </a:cubicBezTo>
                  <a:cubicBezTo>
                    <a:pt x="0" y="573"/>
                    <a:pt x="57" y="704"/>
                    <a:pt x="166" y="820"/>
                  </a:cubicBezTo>
                  <a:cubicBezTo>
                    <a:pt x="284" y="945"/>
                    <a:pt x="422" y="1012"/>
                    <a:pt x="495" y="983"/>
                  </a:cubicBezTo>
                  <a:cubicBezTo>
                    <a:pt x="496" y="986"/>
                    <a:pt x="496" y="986"/>
                    <a:pt x="496" y="986"/>
                  </a:cubicBezTo>
                  <a:cubicBezTo>
                    <a:pt x="521" y="975"/>
                    <a:pt x="575" y="956"/>
                    <a:pt x="627" y="937"/>
                  </a:cubicBezTo>
                  <a:cubicBezTo>
                    <a:pt x="793" y="878"/>
                    <a:pt x="830" y="854"/>
                    <a:pt x="853" y="827"/>
                  </a:cubicBezTo>
                  <a:close/>
                </a:path>
              </a:pathLst>
            </a:custGeom>
            <a:solidFill>
              <a:srgbClr val="AE7A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1" name="Freeform 327"/>
            <p:cNvSpPr>
              <a:spLocks/>
            </p:cNvSpPr>
            <p:nvPr/>
          </p:nvSpPr>
          <p:spPr bwMode="auto">
            <a:xfrm>
              <a:off x="-778" y="4450"/>
              <a:ext cx="1437" cy="1465"/>
            </a:xfrm>
            <a:custGeom>
              <a:avLst/>
              <a:gdLst>
                <a:gd name="T0" fmla="*/ 553 w 608"/>
                <a:gd name="T1" fmla="*/ 312 h 620"/>
                <a:gd name="T2" fmla="*/ 509 w 608"/>
                <a:gd name="T3" fmla="*/ 356 h 620"/>
                <a:gd name="T4" fmla="*/ 471 w 608"/>
                <a:gd name="T5" fmla="*/ 139 h 620"/>
                <a:gd name="T6" fmla="*/ 258 w 608"/>
                <a:gd name="T7" fmla="*/ 89 h 620"/>
                <a:gd name="T8" fmla="*/ 314 w 608"/>
                <a:gd name="T9" fmla="*/ 60 h 620"/>
                <a:gd name="T10" fmla="*/ 93 w 608"/>
                <a:gd name="T11" fmla="*/ 366 h 620"/>
                <a:gd name="T12" fmla="*/ 93 w 608"/>
                <a:gd name="T13" fmla="*/ 366 h 620"/>
                <a:gd name="T14" fmla="*/ 141 w 608"/>
                <a:gd name="T15" fmla="*/ 451 h 620"/>
                <a:gd name="T16" fmla="*/ 233 w 608"/>
                <a:gd name="T17" fmla="*/ 509 h 620"/>
                <a:gd name="T18" fmla="*/ 232 w 608"/>
                <a:gd name="T19" fmla="*/ 510 h 620"/>
                <a:gd name="T20" fmla="*/ 553 w 608"/>
                <a:gd name="T21" fmla="*/ 31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8" h="620">
                  <a:moveTo>
                    <a:pt x="553" y="312"/>
                  </a:moveTo>
                  <a:cubicBezTo>
                    <a:pt x="548" y="319"/>
                    <a:pt x="533" y="336"/>
                    <a:pt x="509" y="356"/>
                  </a:cubicBezTo>
                  <a:cubicBezTo>
                    <a:pt x="541" y="275"/>
                    <a:pt x="530" y="202"/>
                    <a:pt x="471" y="139"/>
                  </a:cubicBezTo>
                  <a:cubicBezTo>
                    <a:pt x="411" y="75"/>
                    <a:pt x="340" y="61"/>
                    <a:pt x="258" y="89"/>
                  </a:cubicBezTo>
                  <a:cubicBezTo>
                    <a:pt x="278" y="68"/>
                    <a:pt x="304" y="62"/>
                    <a:pt x="314" y="60"/>
                  </a:cubicBezTo>
                  <a:cubicBezTo>
                    <a:pt x="257" y="0"/>
                    <a:pt x="0" y="130"/>
                    <a:pt x="93" y="366"/>
                  </a:cubicBezTo>
                  <a:cubicBezTo>
                    <a:pt x="93" y="366"/>
                    <a:pt x="93" y="366"/>
                    <a:pt x="93" y="366"/>
                  </a:cubicBezTo>
                  <a:cubicBezTo>
                    <a:pt x="103" y="397"/>
                    <a:pt x="119" y="427"/>
                    <a:pt x="141" y="451"/>
                  </a:cubicBezTo>
                  <a:cubicBezTo>
                    <a:pt x="166" y="477"/>
                    <a:pt x="198" y="497"/>
                    <a:pt x="233" y="509"/>
                  </a:cubicBezTo>
                  <a:cubicBezTo>
                    <a:pt x="232" y="510"/>
                    <a:pt x="232" y="510"/>
                    <a:pt x="232" y="510"/>
                  </a:cubicBezTo>
                  <a:cubicBezTo>
                    <a:pt x="460" y="620"/>
                    <a:pt x="608" y="373"/>
                    <a:pt x="553" y="312"/>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2" name="Freeform 328"/>
            <p:cNvSpPr>
              <a:spLocks/>
            </p:cNvSpPr>
            <p:nvPr/>
          </p:nvSpPr>
          <p:spPr bwMode="auto">
            <a:xfrm>
              <a:off x="460" y="3211"/>
              <a:ext cx="263" cy="345"/>
            </a:xfrm>
            <a:custGeom>
              <a:avLst/>
              <a:gdLst>
                <a:gd name="T0" fmla="*/ 263 w 263"/>
                <a:gd name="T1" fmla="*/ 258 h 345"/>
                <a:gd name="T2" fmla="*/ 114 w 263"/>
                <a:gd name="T3" fmla="*/ 0 h 345"/>
                <a:gd name="T4" fmla="*/ 0 w 263"/>
                <a:gd name="T5" fmla="*/ 109 h 345"/>
                <a:gd name="T6" fmla="*/ 109 w 263"/>
                <a:gd name="T7" fmla="*/ 345 h 345"/>
                <a:gd name="T8" fmla="*/ 263 w 263"/>
                <a:gd name="T9" fmla="*/ 258 h 345"/>
              </a:gdLst>
              <a:ahLst/>
              <a:cxnLst>
                <a:cxn ang="0">
                  <a:pos x="T0" y="T1"/>
                </a:cxn>
                <a:cxn ang="0">
                  <a:pos x="T2" y="T3"/>
                </a:cxn>
                <a:cxn ang="0">
                  <a:pos x="T4" y="T5"/>
                </a:cxn>
                <a:cxn ang="0">
                  <a:pos x="T6" y="T7"/>
                </a:cxn>
                <a:cxn ang="0">
                  <a:pos x="T8" y="T9"/>
                </a:cxn>
              </a:cxnLst>
              <a:rect l="0" t="0" r="r" b="b"/>
              <a:pathLst>
                <a:path w="263" h="345">
                  <a:moveTo>
                    <a:pt x="263" y="258"/>
                  </a:moveTo>
                  <a:lnTo>
                    <a:pt x="114" y="0"/>
                  </a:lnTo>
                  <a:lnTo>
                    <a:pt x="0" y="109"/>
                  </a:lnTo>
                  <a:lnTo>
                    <a:pt x="109" y="345"/>
                  </a:lnTo>
                  <a:lnTo>
                    <a:pt x="263" y="258"/>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3" name="Freeform 329"/>
            <p:cNvSpPr>
              <a:spLocks/>
            </p:cNvSpPr>
            <p:nvPr/>
          </p:nvSpPr>
          <p:spPr bwMode="auto">
            <a:xfrm>
              <a:off x="1576" y="4431"/>
              <a:ext cx="345" cy="269"/>
            </a:xfrm>
            <a:custGeom>
              <a:avLst/>
              <a:gdLst>
                <a:gd name="T0" fmla="*/ 95 w 345"/>
                <a:gd name="T1" fmla="*/ 0 h 269"/>
                <a:gd name="T2" fmla="*/ 345 w 345"/>
                <a:gd name="T3" fmla="*/ 158 h 269"/>
                <a:gd name="T4" fmla="*/ 232 w 345"/>
                <a:gd name="T5" fmla="*/ 269 h 269"/>
                <a:gd name="T6" fmla="*/ 0 w 345"/>
                <a:gd name="T7" fmla="*/ 149 h 269"/>
                <a:gd name="T8" fmla="*/ 95 w 345"/>
                <a:gd name="T9" fmla="*/ 0 h 269"/>
              </a:gdLst>
              <a:ahLst/>
              <a:cxnLst>
                <a:cxn ang="0">
                  <a:pos x="T0" y="T1"/>
                </a:cxn>
                <a:cxn ang="0">
                  <a:pos x="T2" y="T3"/>
                </a:cxn>
                <a:cxn ang="0">
                  <a:pos x="T4" y="T5"/>
                </a:cxn>
                <a:cxn ang="0">
                  <a:pos x="T6" y="T7"/>
                </a:cxn>
                <a:cxn ang="0">
                  <a:pos x="T8" y="T9"/>
                </a:cxn>
              </a:cxnLst>
              <a:rect l="0" t="0" r="r" b="b"/>
              <a:pathLst>
                <a:path w="345" h="269">
                  <a:moveTo>
                    <a:pt x="95" y="0"/>
                  </a:moveTo>
                  <a:lnTo>
                    <a:pt x="345" y="158"/>
                  </a:lnTo>
                  <a:lnTo>
                    <a:pt x="232" y="269"/>
                  </a:lnTo>
                  <a:lnTo>
                    <a:pt x="0" y="149"/>
                  </a:lnTo>
                  <a:lnTo>
                    <a:pt x="95" y="0"/>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4" name="Freeform 330"/>
            <p:cNvSpPr>
              <a:spLocks noEditPoints="1"/>
            </p:cNvSpPr>
            <p:nvPr/>
          </p:nvSpPr>
          <p:spPr bwMode="auto">
            <a:xfrm>
              <a:off x="4678" y="3081"/>
              <a:ext cx="631" cy="430"/>
            </a:xfrm>
            <a:custGeom>
              <a:avLst/>
              <a:gdLst>
                <a:gd name="T0" fmla="*/ 108 w 267"/>
                <a:gd name="T1" fmla="*/ 0 h 182"/>
                <a:gd name="T2" fmla="*/ 73 w 267"/>
                <a:gd name="T3" fmla="*/ 9 h 182"/>
                <a:gd name="T4" fmla="*/ 66 w 267"/>
                <a:gd name="T5" fmla="*/ 8 h 182"/>
                <a:gd name="T6" fmla="*/ 61 w 267"/>
                <a:gd name="T7" fmla="*/ 8 h 182"/>
                <a:gd name="T8" fmla="*/ 38 w 267"/>
                <a:gd name="T9" fmla="*/ 11 h 182"/>
                <a:gd name="T10" fmla="*/ 28 w 267"/>
                <a:gd name="T11" fmla="*/ 13 h 182"/>
                <a:gd name="T12" fmla="*/ 24 w 267"/>
                <a:gd name="T13" fmla="*/ 17 h 182"/>
                <a:gd name="T14" fmla="*/ 65 w 267"/>
                <a:gd name="T15" fmla="*/ 26 h 182"/>
                <a:gd name="T16" fmla="*/ 99 w 267"/>
                <a:gd name="T17" fmla="*/ 45 h 182"/>
                <a:gd name="T18" fmla="*/ 99 w 267"/>
                <a:gd name="T19" fmla="*/ 46 h 182"/>
                <a:gd name="T20" fmla="*/ 60 w 267"/>
                <a:gd name="T21" fmla="*/ 28 h 182"/>
                <a:gd name="T22" fmla="*/ 20 w 267"/>
                <a:gd name="T23" fmla="*/ 26 h 182"/>
                <a:gd name="T24" fmla="*/ 10 w 267"/>
                <a:gd name="T25" fmla="*/ 27 h 182"/>
                <a:gd name="T26" fmla="*/ 5 w 267"/>
                <a:gd name="T27" fmla="*/ 30 h 182"/>
                <a:gd name="T28" fmla="*/ 55 w 267"/>
                <a:gd name="T29" fmla="*/ 50 h 182"/>
                <a:gd name="T30" fmla="*/ 90 w 267"/>
                <a:gd name="T31" fmla="*/ 68 h 182"/>
                <a:gd name="T32" fmla="*/ 90 w 267"/>
                <a:gd name="T33" fmla="*/ 70 h 182"/>
                <a:gd name="T34" fmla="*/ 51 w 267"/>
                <a:gd name="T35" fmla="*/ 54 h 182"/>
                <a:gd name="T36" fmla="*/ 2 w 267"/>
                <a:gd name="T37" fmla="*/ 56 h 182"/>
                <a:gd name="T38" fmla="*/ 43 w 267"/>
                <a:gd name="T39" fmla="*/ 76 h 182"/>
                <a:gd name="T40" fmla="*/ 96 w 267"/>
                <a:gd name="T41" fmla="*/ 106 h 182"/>
                <a:gd name="T42" fmla="*/ 72 w 267"/>
                <a:gd name="T43" fmla="*/ 103 h 182"/>
                <a:gd name="T44" fmla="*/ 72 w 267"/>
                <a:gd name="T45" fmla="*/ 103 h 182"/>
                <a:gd name="T46" fmla="*/ 26 w 267"/>
                <a:gd name="T47" fmla="*/ 122 h 182"/>
                <a:gd name="T48" fmla="*/ 69 w 267"/>
                <a:gd name="T49" fmla="*/ 126 h 182"/>
                <a:gd name="T50" fmla="*/ 71 w 267"/>
                <a:gd name="T51" fmla="*/ 126 h 182"/>
                <a:gd name="T52" fmla="*/ 145 w 267"/>
                <a:gd name="T53" fmla="*/ 154 h 182"/>
                <a:gd name="T54" fmla="*/ 225 w 267"/>
                <a:gd name="T55" fmla="*/ 182 h 182"/>
                <a:gd name="T56" fmla="*/ 245 w 267"/>
                <a:gd name="T57" fmla="*/ 151 h 182"/>
                <a:gd name="T58" fmla="*/ 257 w 267"/>
                <a:gd name="T59" fmla="*/ 135 h 182"/>
                <a:gd name="T60" fmla="*/ 267 w 267"/>
                <a:gd name="T61" fmla="*/ 121 h 182"/>
                <a:gd name="T62" fmla="*/ 228 w 267"/>
                <a:gd name="T63" fmla="*/ 98 h 182"/>
                <a:gd name="T64" fmla="*/ 173 w 267"/>
                <a:gd name="T65" fmla="*/ 40 h 182"/>
                <a:gd name="T66" fmla="*/ 108 w 267"/>
                <a:gd name="T67" fmla="*/ 0 h 182"/>
                <a:gd name="T68" fmla="*/ 108 w 267"/>
                <a:gd name="T69" fmla="*/ 23 h 182"/>
                <a:gd name="T70" fmla="*/ 98 w 267"/>
                <a:gd name="T71" fmla="*/ 19 h 182"/>
                <a:gd name="T72" fmla="*/ 102 w 267"/>
                <a:gd name="T73" fmla="*/ 18 h 182"/>
                <a:gd name="T74" fmla="*/ 113 w 267"/>
                <a:gd name="T75" fmla="*/ 24 h 182"/>
                <a:gd name="T76" fmla="*/ 112 w 267"/>
                <a:gd name="T77" fmla="*/ 25 h 182"/>
                <a:gd name="T78" fmla="*/ 112 w 267"/>
                <a:gd name="T79" fmla="*/ 25 h 182"/>
                <a:gd name="T80" fmla="*/ 108 w 267"/>
                <a:gd name="T81"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7" h="182">
                  <a:moveTo>
                    <a:pt x="108" y="0"/>
                  </a:moveTo>
                  <a:cubicBezTo>
                    <a:pt x="107" y="0"/>
                    <a:pt x="87" y="4"/>
                    <a:pt x="73" y="9"/>
                  </a:cubicBezTo>
                  <a:cubicBezTo>
                    <a:pt x="71" y="8"/>
                    <a:pt x="69" y="8"/>
                    <a:pt x="66" y="8"/>
                  </a:cubicBezTo>
                  <a:cubicBezTo>
                    <a:pt x="65" y="8"/>
                    <a:pt x="63" y="8"/>
                    <a:pt x="61" y="8"/>
                  </a:cubicBezTo>
                  <a:cubicBezTo>
                    <a:pt x="53" y="9"/>
                    <a:pt x="45" y="9"/>
                    <a:pt x="38" y="11"/>
                  </a:cubicBezTo>
                  <a:cubicBezTo>
                    <a:pt x="34" y="11"/>
                    <a:pt x="31" y="12"/>
                    <a:pt x="28" y="13"/>
                  </a:cubicBezTo>
                  <a:cubicBezTo>
                    <a:pt x="26" y="14"/>
                    <a:pt x="24" y="15"/>
                    <a:pt x="24" y="17"/>
                  </a:cubicBezTo>
                  <a:cubicBezTo>
                    <a:pt x="23" y="29"/>
                    <a:pt x="65" y="26"/>
                    <a:pt x="65" y="26"/>
                  </a:cubicBezTo>
                  <a:cubicBezTo>
                    <a:pt x="99" y="45"/>
                    <a:pt x="99" y="45"/>
                    <a:pt x="99" y="45"/>
                  </a:cubicBezTo>
                  <a:cubicBezTo>
                    <a:pt x="99" y="45"/>
                    <a:pt x="99" y="45"/>
                    <a:pt x="99" y="46"/>
                  </a:cubicBezTo>
                  <a:cubicBezTo>
                    <a:pt x="87" y="41"/>
                    <a:pt x="61" y="29"/>
                    <a:pt x="60" y="28"/>
                  </a:cubicBezTo>
                  <a:cubicBezTo>
                    <a:pt x="57" y="27"/>
                    <a:pt x="28" y="25"/>
                    <a:pt x="20" y="26"/>
                  </a:cubicBezTo>
                  <a:cubicBezTo>
                    <a:pt x="17" y="26"/>
                    <a:pt x="13" y="26"/>
                    <a:pt x="10" y="27"/>
                  </a:cubicBezTo>
                  <a:cubicBezTo>
                    <a:pt x="8" y="28"/>
                    <a:pt x="5" y="28"/>
                    <a:pt x="5" y="30"/>
                  </a:cubicBezTo>
                  <a:cubicBezTo>
                    <a:pt x="4" y="44"/>
                    <a:pt x="48" y="49"/>
                    <a:pt x="55" y="50"/>
                  </a:cubicBezTo>
                  <a:cubicBezTo>
                    <a:pt x="90" y="68"/>
                    <a:pt x="90" y="68"/>
                    <a:pt x="90" y="68"/>
                  </a:cubicBezTo>
                  <a:cubicBezTo>
                    <a:pt x="90" y="69"/>
                    <a:pt x="90" y="69"/>
                    <a:pt x="90" y="70"/>
                  </a:cubicBezTo>
                  <a:cubicBezTo>
                    <a:pt x="51" y="54"/>
                    <a:pt x="51" y="54"/>
                    <a:pt x="51" y="54"/>
                  </a:cubicBezTo>
                  <a:cubicBezTo>
                    <a:pt x="51" y="54"/>
                    <a:pt x="3" y="48"/>
                    <a:pt x="2" y="56"/>
                  </a:cubicBezTo>
                  <a:cubicBezTo>
                    <a:pt x="0" y="64"/>
                    <a:pt x="18" y="73"/>
                    <a:pt x="43" y="76"/>
                  </a:cubicBezTo>
                  <a:cubicBezTo>
                    <a:pt x="43" y="76"/>
                    <a:pt x="69" y="83"/>
                    <a:pt x="96" y="106"/>
                  </a:cubicBezTo>
                  <a:cubicBezTo>
                    <a:pt x="91" y="104"/>
                    <a:pt x="80" y="102"/>
                    <a:pt x="72" y="103"/>
                  </a:cubicBezTo>
                  <a:cubicBezTo>
                    <a:pt x="72" y="103"/>
                    <a:pt x="72" y="103"/>
                    <a:pt x="72" y="103"/>
                  </a:cubicBezTo>
                  <a:cubicBezTo>
                    <a:pt x="28" y="105"/>
                    <a:pt x="25" y="121"/>
                    <a:pt x="26" y="122"/>
                  </a:cubicBezTo>
                  <a:cubicBezTo>
                    <a:pt x="32" y="129"/>
                    <a:pt x="48" y="127"/>
                    <a:pt x="69" y="126"/>
                  </a:cubicBezTo>
                  <a:cubicBezTo>
                    <a:pt x="70" y="126"/>
                    <a:pt x="71" y="126"/>
                    <a:pt x="71" y="126"/>
                  </a:cubicBezTo>
                  <a:cubicBezTo>
                    <a:pt x="103" y="130"/>
                    <a:pt x="119" y="150"/>
                    <a:pt x="145" y="154"/>
                  </a:cubicBezTo>
                  <a:cubicBezTo>
                    <a:pt x="156" y="155"/>
                    <a:pt x="170" y="146"/>
                    <a:pt x="225" y="182"/>
                  </a:cubicBezTo>
                  <a:cubicBezTo>
                    <a:pt x="230" y="171"/>
                    <a:pt x="238" y="160"/>
                    <a:pt x="245" y="151"/>
                  </a:cubicBezTo>
                  <a:cubicBezTo>
                    <a:pt x="249" y="146"/>
                    <a:pt x="253" y="141"/>
                    <a:pt x="257" y="135"/>
                  </a:cubicBezTo>
                  <a:cubicBezTo>
                    <a:pt x="261" y="131"/>
                    <a:pt x="266" y="126"/>
                    <a:pt x="267" y="121"/>
                  </a:cubicBezTo>
                  <a:cubicBezTo>
                    <a:pt x="253" y="115"/>
                    <a:pt x="241" y="107"/>
                    <a:pt x="228" y="98"/>
                  </a:cubicBezTo>
                  <a:cubicBezTo>
                    <a:pt x="215" y="89"/>
                    <a:pt x="201" y="59"/>
                    <a:pt x="173" y="40"/>
                  </a:cubicBezTo>
                  <a:cubicBezTo>
                    <a:pt x="149" y="23"/>
                    <a:pt x="109" y="0"/>
                    <a:pt x="108" y="0"/>
                  </a:cubicBezTo>
                  <a:close/>
                  <a:moveTo>
                    <a:pt x="108" y="23"/>
                  </a:moveTo>
                  <a:cubicBezTo>
                    <a:pt x="106" y="22"/>
                    <a:pt x="102" y="21"/>
                    <a:pt x="98" y="19"/>
                  </a:cubicBezTo>
                  <a:cubicBezTo>
                    <a:pt x="99" y="19"/>
                    <a:pt x="101" y="19"/>
                    <a:pt x="102" y="18"/>
                  </a:cubicBezTo>
                  <a:cubicBezTo>
                    <a:pt x="103" y="19"/>
                    <a:pt x="108" y="21"/>
                    <a:pt x="113" y="24"/>
                  </a:cubicBezTo>
                  <a:cubicBezTo>
                    <a:pt x="113" y="25"/>
                    <a:pt x="112" y="25"/>
                    <a:pt x="112" y="25"/>
                  </a:cubicBezTo>
                  <a:cubicBezTo>
                    <a:pt x="112" y="25"/>
                    <a:pt x="112" y="25"/>
                    <a:pt x="112" y="25"/>
                  </a:cubicBezTo>
                  <a:cubicBezTo>
                    <a:pt x="110" y="24"/>
                    <a:pt x="108" y="23"/>
                    <a:pt x="108" y="23"/>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5" name="Freeform 331"/>
            <p:cNvSpPr>
              <a:spLocks/>
            </p:cNvSpPr>
            <p:nvPr/>
          </p:nvSpPr>
          <p:spPr bwMode="auto">
            <a:xfrm>
              <a:off x="4512" y="3982"/>
              <a:ext cx="1930" cy="1910"/>
            </a:xfrm>
            <a:custGeom>
              <a:avLst/>
              <a:gdLst>
                <a:gd name="T0" fmla="*/ 484 w 816"/>
                <a:gd name="T1" fmla="*/ 0 h 808"/>
                <a:gd name="T2" fmla="*/ 242 w 816"/>
                <a:gd name="T3" fmla="*/ 281 h 808"/>
                <a:gd name="T4" fmla="*/ 0 w 816"/>
                <a:gd name="T5" fmla="*/ 455 h 808"/>
                <a:gd name="T6" fmla="*/ 131 w 816"/>
                <a:gd name="T7" fmla="*/ 740 h 808"/>
                <a:gd name="T8" fmla="*/ 298 w 816"/>
                <a:gd name="T9" fmla="*/ 776 h 808"/>
                <a:gd name="T10" fmla="*/ 660 w 816"/>
                <a:gd name="T11" fmla="*/ 519 h 808"/>
                <a:gd name="T12" fmla="*/ 804 w 816"/>
                <a:gd name="T13" fmla="*/ 240 h 808"/>
                <a:gd name="T14" fmla="*/ 794 w 816"/>
                <a:gd name="T15" fmla="*/ 198 h 808"/>
                <a:gd name="T16" fmla="*/ 793 w 816"/>
                <a:gd name="T17" fmla="*/ 189 h 808"/>
                <a:gd name="T18" fmla="*/ 614 w 816"/>
                <a:gd name="T19" fmla="*/ 77 h 808"/>
                <a:gd name="T20" fmla="*/ 484 w 816"/>
                <a:gd name="T21"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08">
                  <a:moveTo>
                    <a:pt x="484" y="0"/>
                  </a:moveTo>
                  <a:cubicBezTo>
                    <a:pt x="418" y="102"/>
                    <a:pt x="337" y="196"/>
                    <a:pt x="242" y="281"/>
                  </a:cubicBezTo>
                  <a:cubicBezTo>
                    <a:pt x="166" y="349"/>
                    <a:pt x="85" y="406"/>
                    <a:pt x="0" y="455"/>
                  </a:cubicBezTo>
                  <a:cubicBezTo>
                    <a:pt x="26" y="545"/>
                    <a:pt x="107" y="696"/>
                    <a:pt x="131" y="740"/>
                  </a:cubicBezTo>
                  <a:cubicBezTo>
                    <a:pt x="167" y="808"/>
                    <a:pt x="226" y="798"/>
                    <a:pt x="298" y="776"/>
                  </a:cubicBezTo>
                  <a:cubicBezTo>
                    <a:pt x="437" y="734"/>
                    <a:pt x="563" y="624"/>
                    <a:pt x="660" y="519"/>
                  </a:cubicBezTo>
                  <a:cubicBezTo>
                    <a:pt x="726" y="448"/>
                    <a:pt x="816" y="346"/>
                    <a:pt x="804" y="240"/>
                  </a:cubicBezTo>
                  <a:cubicBezTo>
                    <a:pt x="802" y="226"/>
                    <a:pt x="798" y="212"/>
                    <a:pt x="794" y="198"/>
                  </a:cubicBezTo>
                  <a:cubicBezTo>
                    <a:pt x="793" y="189"/>
                    <a:pt x="793" y="189"/>
                    <a:pt x="793" y="189"/>
                  </a:cubicBezTo>
                  <a:cubicBezTo>
                    <a:pt x="719" y="140"/>
                    <a:pt x="672" y="117"/>
                    <a:pt x="614" y="77"/>
                  </a:cubicBezTo>
                  <a:cubicBezTo>
                    <a:pt x="578" y="52"/>
                    <a:pt x="531" y="14"/>
                    <a:pt x="484" y="0"/>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6" name="Freeform 332"/>
            <p:cNvSpPr>
              <a:spLocks/>
            </p:cNvSpPr>
            <p:nvPr/>
          </p:nvSpPr>
          <p:spPr bwMode="auto">
            <a:xfrm>
              <a:off x="4839" y="4383"/>
              <a:ext cx="1780" cy="1653"/>
            </a:xfrm>
            <a:custGeom>
              <a:avLst/>
              <a:gdLst>
                <a:gd name="T0" fmla="*/ 427 w 753"/>
                <a:gd name="T1" fmla="*/ 416 h 699"/>
                <a:gd name="T2" fmla="*/ 0 w 753"/>
                <a:gd name="T3" fmla="*/ 578 h 699"/>
                <a:gd name="T4" fmla="*/ 20 w 753"/>
                <a:gd name="T5" fmla="*/ 612 h 699"/>
                <a:gd name="T6" fmla="*/ 488 w 753"/>
                <a:gd name="T7" fmla="*/ 479 h 699"/>
                <a:gd name="T8" fmla="*/ 675 w 753"/>
                <a:gd name="T9" fmla="*/ 29 h 699"/>
                <a:gd name="T10" fmla="*/ 633 w 753"/>
                <a:gd name="T11" fmla="*/ 0 h 699"/>
                <a:gd name="T12" fmla="*/ 427 w 753"/>
                <a:gd name="T13" fmla="*/ 416 h 699"/>
              </a:gdLst>
              <a:ahLst/>
              <a:cxnLst>
                <a:cxn ang="0">
                  <a:pos x="T0" y="T1"/>
                </a:cxn>
                <a:cxn ang="0">
                  <a:pos x="T2" y="T3"/>
                </a:cxn>
                <a:cxn ang="0">
                  <a:pos x="T4" y="T5"/>
                </a:cxn>
                <a:cxn ang="0">
                  <a:pos x="T6" y="T7"/>
                </a:cxn>
                <a:cxn ang="0">
                  <a:pos x="T8" y="T9"/>
                </a:cxn>
                <a:cxn ang="0">
                  <a:pos x="T10" y="T11"/>
                </a:cxn>
                <a:cxn ang="0">
                  <a:pos x="T12" y="T13"/>
                </a:cxn>
              </a:cxnLst>
              <a:rect l="0" t="0" r="r" b="b"/>
              <a:pathLst>
                <a:path w="753" h="699">
                  <a:moveTo>
                    <a:pt x="427" y="416"/>
                  </a:moveTo>
                  <a:cubicBezTo>
                    <a:pt x="272" y="554"/>
                    <a:pt x="96" y="617"/>
                    <a:pt x="0" y="578"/>
                  </a:cubicBezTo>
                  <a:cubicBezTo>
                    <a:pt x="5" y="590"/>
                    <a:pt x="11" y="602"/>
                    <a:pt x="20" y="612"/>
                  </a:cubicBezTo>
                  <a:cubicBezTo>
                    <a:pt x="98" y="699"/>
                    <a:pt x="308" y="640"/>
                    <a:pt x="488" y="479"/>
                  </a:cubicBezTo>
                  <a:cubicBezTo>
                    <a:pt x="669" y="318"/>
                    <a:pt x="753" y="117"/>
                    <a:pt x="675" y="29"/>
                  </a:cubicBezTo>
                  <a:cubicBezTo>
                    <a:pt x="663" y="16"/>
                    <a:pt x="649" y="7"/>
                    <a:pt x="633" y="0"/>
                  </a:cubicBezTo>
                  <a:cubicBezTo>
                    <a:pt x="670" y="99"/>
                    <a:pt x="587" y="273"/>
                    <a:pt x="427" y="416"/>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7" name="Freeform 333"/>
            <p:cNvSpPr>
              <a:spLocks/>
            </p:cNvSpPr>
            <p:nvPr/>
          </p:nvSpPr>
          <p:spPr bwMode="auto">
            <a:xfrm>
              <a:off x="4853" y="4369"/>
              <a:ext cx="1506" cy="1402"/>
            </a:xfrm>
            <a:custGeom>
              <a:avLst/>
              <a:gdLst>
                <a:gd name="T0" fmla="*/ 58 w 637"/>
                <a:gd name="T1" fmla="*/ 528 h 593"/>
                <a:gd name="T2" fmla="*/ 215 w 637"/>
                <a:gd name="T3" fmla="*/ 180 h 593"/>
                <a:gd name="T4" fmla="*/ 580 w 637"/>
                <a:gd name="T5" fmla="*/ 64 h 593"/>
                <a:gd name="T6" fmla="*/ 422 w 637"/>
                <a:gd name="T7" fmla="*/ 412 h 593"/>
                <a:gd name="T8" fmla="*/ 58 w 637"/>
                <a:gd name="T9" fmla="*/ 528 h 593"/>
              </a:gdLst>
              <a:ahLst/>
              <a:cxnLst>
                <a:cxn ang="0">
                  <a:pos x="T0" y="T1"/>
                </a:cxn>
                <a:cxn ang="0">
                  <a:pos x="T2" y="T3"/>
                </a:cxn>
                <a:cxn ang="0">
                  <a:pos x="T4" y="T5"/>
                </a:cxn>
                <a:cxn ang="0">
                  <a:pos x="T6" y="T7"/>
                </a:cxn>
                <a:cxn ang="0">
                  <a:pos x="T8" y="T9"/>
                </a:cxn>
              </a:cxnLst>
              <a:rect l="0" t="0" r="r" b="b"/>
              <a:pathLst>
                <a:path w="637" h="593">
                  <a:moveTo>
                    <a:pt x="58" y="528"/>
                  </a:moveTo>
                  <a:cubicBezTo>
                    <a:pt x="0" y="464"/>
                    <a:pt x="71" y="308"/>
                    <a:pt x="215" y="180"/>
                  </a:cubicBezTo>
                  <a:cubicBezTo>
                    <a:pt x="359" y="51"/>
                    <a:pt x="522" y="0"/>
                    <a:pt x="580" y="64"/>
                  </a:cubicBezTo>
                  <a:cubicBezTo>
                    <a:pt x="637" y="128"/>
                    <a:pt x="566" y="284"/>
                    <a:pt x="422" y="412"/>
                  </a:cubicBezTo>
                  <a:cubicBezTo>
                    <a:pt x="278" y="541"/>
                    <a:pt x="115" y="593"/>
                    <a:pt x="58" y="528"/>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8" name="Freeform 334"/>
            <p:cNvSpPr>
              <a:spLocks/>
            </p:cNvSpPr>
            <p:nvPr/>
          </p:nvSpPr>
          <p:spPr bwMode="auto">
            <a:xfrm>
              <a:off x="3737" y="3967"/>
              <a:ext cx="454" cy="717"/>
            </a:xfrm>
            <a:custGeom>
              <a:avLst/>
              <a:gdLst>
                <a:gd name="T0" fmla="*/ 108 w 192"/>
                <a:gd name="T1" fmla="*/ 0 h 303"/>
                <a:gd name="T2" fmla="*/ 90 w 192"/>
                <a:gd name="T3" fmla="*/ 32 h 303"/>
                <a:gd name="T4" fmla="*/ 95 w 192"/>
                <a:gd name="T5" fmla="*/ 68 h 303"/>
                <a:gd name="T6" fmla="*/ 92 w 192"/>
                <a:gd name="T7" fmla="*/ 80 h 303"/>
                <a:gd name="T8" fmla="*/ 85 w 192"/>
                <a:gd name="T9" fmla="*/ 72 h 303"/>
                <a:gd name="T10" fmla="*/ 70 w 192"/>
                <a:gd name="T11" fmla="*/ 41 h 303"/>
                <a:gd name="T12" fmla="*/ 67 w 192"/>
                <a:gd name="T13" fmla="*/ 38 h 303"/>
                <a:gd name="T14" fmla="*/ 89 w 192"/>
                <a:gd name="T15" fmla="*/ 24 h 303"/>
                <a:gd name="T16" fmla="*/ 43 w 192"/>
                <a:gd name="T17" fmla="*/ 10 h 303"/>
                <a:gd name="T18" fmla="*/ 35 w 192"/>
                <a:gd name="T19" fmla="*/ 11 h 303"/>
                <a:gd name="T20" fmla="*/ 31 w 192"/>
                <a:gd name="T21" fmla="*/ 12 h 303"/>
                <a:gd name="T22" fmla="*/ 29 w 192"/>
                <a:gd name="T23" fmla="*/ 17 h 303"/>
                <a:gd name="T24" fmla="*/ 29 w 192"/>
                <a:gd name="T25" fmla="*/ 17 h 303"/>
                <a:gd name="T26" fmla="*/ 28 w 192"/>
                <a:gd name="T27" fmla="*/ 18 h 303"/>
                <a:gd name="T28" fmla="*/ 28 w 192"/>
                <a:gd name="T29" fmla="*/ 18 h 303"/>
                <a:gd name="T30" fmla="*/ 29 w 192"/>
                <a:gd name="T31" fmla="*/ 30 h 303"/>
                <a:gd name="T32" fmla="*/ 21 w 192"/>
                <a:gd name="T33" fmla="*/ 67 h 303"/>
                <a:gd name="T34" fmla="*/ 20 w 192"/>
                <a:gd name="T35" fmla="*/ 67 h 303"/>
                <a:gd name="T36" fmla="*/ 12 w 192"/>
                <a:gd name="T37" fmla="*/ 95 h 303"/>
                <a:gd name="T38" fmla="*/ 13 w 192"/>
                <a:gd name="T39" fmla="*/ 100 h 303"/>
                <a:gd name="T40" fmla="*/ 7 w 192"/>
                <a:gd name="T41" fmla="*/ 125 h 303"/>
                <a:gd name="T42" fmla="*/ 5 w 192"/>
                <a:gd name="T43" fmla="*/ 131 h 303"/>
                <a:gd name="T44" fmla="*/ 30 w 192"/>
                <a:gd name="T45" fmla="*/ 181 h 303"/>
                <a:gd name="T46" fmla="*/ 68 w 192"/>
                <a:gd name="T47" fmla="*/ 232 h 303"/>
                <a:gd name="T48" fmla="*/ 103 w 192"/>
                <a:gd name="T49" fmla="*/ 303 h 303"/>
                <a:gd name="T50" fmla="*/ 153 w 192"/>
                <a:gd name="T51" fmla="*/ 278 h 303"/>
                <a:gd name="T52" fmla="*/ 192 w 192"/>
                <a:gd name="T53" fmla="*/ 266 h 303"/>
                <a:gd name="T54" fmla="*/ 157 w 192"/>
                <a:gd name="T55" fmla="*/ 222 h 303"/>
                <a:gd name="T56" fmla="*/ 141 w 192"/>
                <a:gd name="T57" fmla="*/ 171 h 303"/>
                <a:gd name="T58" fmla="*/ 150 w 192"/>
                <a:gd name="T59" fmla="*/ 148 h 303"/>
                <a:gd name="T60" fmla="*/ 126 w 192"/>
                <a:gd name="T61" fmla="*/ 69 h 303"/>
                <a:gd name="T62" fmla="*/ 115 w 192"/>
                <a:gd name="T63" fmla="*/ 21 h 303"/>
                <a:gd name="T64" fmla="*/ 108 w 192"/>
                <a:gd name="T65"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2" h="303">
                  <a:moveTo>
                    <a:pt x="108" y="0"/>
                  </a:moveTo>
                  <a:cubicBezTo>
                    <a:pt x="103" y="0"/>
                    <a:pt x="89" y="8"/>
                    <a:pt x="90" y="32"/>
                  </a:cubicBezTo>
                  <a:cubicBezTo>
                    <a:pt x="90" y="43"/>
                    <a:pt x="93" y="57"/>
                    <a:pt x="95" y="68"/>
                  </a:cubicBezTo>
                  <a:cubicBezTo>
                    <a:pt x="95" y="72"/>
                    <a:pt x="97" y="83"/>
                    <a:pt x="92" y="80"/>
                  </a:cubicBezTo>
                  <a:cubicBezTo>
                    <a:pt x="90" y="79"/>
                    <a:pt x="87" y="76"/>
                    <a:pt x="85" y="72"/>
                  </a:cubicBezTo>
                  <a:cubicBezTo>
                    <a:pt x="83" y="63"/>
                    <a:pt x="77" y="52"/>
                    <a:pt x="70" y="41"/>
                  </a:cubicBezTo>
                  <a:cubicBezTo>
                    <a:pt x="69" y="40"/>
                    <a:pt x="68" y="39"/>
                    <a:pt x="67" y="38"/>
                  </a:cubicBezTo>
                  <a:cubicBezTo>
                    <a:pt x="81" y="34"/>
                    <a:pt x="90" y="29"/>
                    <a:pt x="89" y="24"/>
                  </a:cubicBezTo>
                  <a:cubicBezTo>
                    <a:pt x="88" y="15"/>
                    <a:pt x="68" y="9"/>
                    <a:pt x="43" y="10"/>
                  </a:cubicBezTo>
                  <a:cubicBezTo>
                    <a:pt x="40" y="10"/>
                    <a:pt x="38" y="11"/>
                    <a:pt x="35" y="11"/>
                  </a:cubicBezTo>
                  <a:cubicBezTo>
                    <a:pt x="34" y="11"/>
                    <a:pt x="32" y="11"/>
                    <a:pt x="31" y="12"/>
                  </a:cubicBezTo>
                  <a:cubicBezTo>
                    <a:pt x="30" y="13"/>
                    <a:pt x="29" y="15"/>
                    <a:pt x="29" y="17"/>
                  </a:cubicBezTo>
                  <a:cubicBezTo>
                    <a:pt x="29" y="17"/>
                    <a:pt x="29" y="17"/>
                    <a:pt x="29" y="17"/>
                  </a:cubicBezTo>
                  <a:cubicBezTo>
                    <a:pt x="28" y="17"/>
                    <a:pt x="28" y="18"/>
                    <a:pt x="28" y="18"/>
                  </a:cubicBezTo>
                  <a:cubicBezTo>
                    <a:pt x="28" y="18"/>
                    <a:pt x="28" y="18"/>
                    <a:pt x="28" y="18"/>
                  </a:cubicBezTo>
                  <a:cubicBezTo>
                    <a:pt x="28" y="20"/>
                    <a:pt x="31" y="30"/>
                    <a:pt x="29" y="30"/>
                  </a:cubicBezTo>
                  <a:cubicBezTo>
                    <a:pt x="22" y="29"/>
                    <a:pt x="21" y="60"/>
                    <a:pt x="21" y="67"/>
                  </a:cubicBezTo>
                  <a:cubicBezTo>
                    <a:pt x="21" y="67"/>
                    <a:pt x="21" y="67"/>
                    <a:pt x="20" y="67"/>
                  </a:cubicBezTo>
                  <a:cubicBezTo>
                    <a:pt x="15" y="72"/>
                    <a:pt x="11" y="83"/>
                    <a:pt x="12" y="95"/>
                  </a:cubicBezTo>
                  <a:cubicBezTo>
                    <a:pt x="12" y="96"/>
                    <a:pt x="13" y="99"/>
                    <a:pt x="13" y="100"/>
                  </a:cubicBezTo>
                  <a:cubicBezTo>
                    <a:pt x="7" y="107"/>
                    <a:pt x="7" y="118"/>
                    <a:pt x="7" y="125"/>
                  </a:cubicBezTo>
                  <a:cubicBezTo>
                    <a:pt x="7" y="126"/>
                    <a:pt x="6" y="131"/>
                    <a:pt x="5" y="131"/>
                  </a:cubicBezTo>
                  <a:cubicBezTo>
                    <a:pt x="0" y="153"/>
                    <a:pt x="17" y="166"/>
                    <a:pt x="30" y="181"/>
                  </a:cubicBezTo>
                  <a:cubicBezTo>
                    <a:pt x="45" y="197"/>
                    <a:pt x="57" y="213"/>
                    <a:pt x="68" y="232"/>
                  </a:cubicBezTo>
                  <a:cubicBezTo>
                    <a:pt x="81" y="255"/>
                    <a:pt x="94" y="277"/>
                    <a:pt x="103" y="303"/>
                  </a:cubicBezTo>
                  <a:cubicBezTo>
                    <a:pt x="115" y="291"/>
                    <a:pt x="137" y="285"/>
                    <a:pt x="153" y="278"/>
                  </a:cubicBezTo>
                  <a:cubicBezTo>
                    <a:pt x="163" y="274"/>
                    <a:pt x="181" y="265"/>
                    <a:pt x="192" y="266"/>
                  </a:cubicBezTo>
                  <a:cubicBezTo>
                    <a:pt x="177" y="255"/>
                    <a:pt x="166" y="237"/>
                    <a:pt x="157" y="222"/>
                  </a:cubicBezTo>
                  <a:cubicBezTo>
                    <a:pt x="148" y="209"/>
                    <a:pt x="134" y="186"/>
                    <a:pt x="141" y="171"/>
                  </a:cubicBezTo>
                  <a:cubicBezTo>
                    <a:pt x="145" y="162"/>
                    <a:pt x="148" y="159"/>
                    <a:pt x="150" y="148"/>
                  </a:cubicBezTo>
                  <a:cubicBezTo>
                    <a:pt x="152" y="128"/>
                    <a:pt x="134" y="86"/>
                    <a:pt x="126" y="69"/>
                  </a:cubicBezTo>
                  <a:cubicBezTo>
                    <a:pt x="121" y="58"/>
                    <a:pt x="114" y="39"/>
                    <a:pt x="115" y="21"/>
                  </a:cubicBezTo>
                  <a:cubicBezTo>
                    <a:pt x="116" y="17"/>
                    <a:pt x="115" y="0"/>
                    <a:pt x="108" y="0"/>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79" name="Freeform 335"/>
            <p:cNvSpPr>
              <a:spLocks/>
            </p:cNvSpPr>
            <p:nvPr/>
          </p:nvSpPr>
          <p:spPr bwMode="auto">
            <a:xfrm>
              <a:off x="3806" y="4036"/>
              <a:ext cx="26" cy="61"/>
            </a:xfrm>
            <a:custGeom>
              <a:avLst/>
              <a:gdLst>
                <a:gd name="T0" fmla="*/ 0 w 11"/>
                <a:gd name="T1" fmla="*/ 1 h 26"/>
                <a:gd name="T2" fmla="*/ 9 w 11"/>
                <a:gd name="T3" fmla="*/ 26 h 26"/>
                <a:gd name="T4" fmla="*/ 11 w 11"/>
                <a:gd name="T5" fmla="*/ 25 h 26"/>
                <a:gd name="T6" fmla="*/ 1 w 11"/>
                <a:gd name="T7" fmla="*/ 0 h 26"/>
                <a:gd name="T8" fmla="*/ 0 w 11"/>
                <a:gd name="T9" fmla="*/ 1 h 26"/>
              </a:gdLst>
              <a:ahLst/>
              <a:cxnLst>
                <a:cxn ang="0">
                  <a:pos x="T0" y="T1"/>
                </a:cxn>
                <a:cxn ang="0">
                  <a:pos x="T2" y="T3"/>
                </a:cxn>
                <a:cxn ang="0">
                  <a:pos x="T4" y="T5"/>
                </a:cxn>
                <a:cxn ang="0">
                  <a:pos x="T6" y="T7"/>
                </a:cxn>
                <a:cxn ang="0">
                  <a:pos x="T8" y="T9"/>
                </a:cxn>
              </a:cxnLst>
              <a:rect l="0" t="0" r="r" b="b"/>
              <a:pathLst>
                <a:path w="11" h="26">
                  <a:moveTo>
                    <a:pt x="0" y="1"/>
                  </a:moveTo>
                  <a:cubicBezTo>
                    <a:pt x="2" y="8"/>
                    <a:pt x="8" y="22"/>
                    <a:pt x="9" y="26"/>
                  </a:cubicBezTo>
                  <a:cubicBezTo>
                    <a:pt x="11" y="25"/>
                    <a:pt x="11" y="25"/>
                    <a:pt x="11" y="25"/>
                  </a:cubicBezTo>
                  <a:cubicBezTo>
                    <a:pt x="9" y="21"/>
                    <a:pt x="4" y="6"/>
                    <a:pt x="1" y="0"/>
                  </a:cubicBezTo>
                  <a:cubicBezTo>
                    <a:pt x="1" y="0"/>
                    <a:pt x="0" y="0"/>
                    <a:pt x="0" y="1"/>
                  </a:cubicBezTo>
                  <a:close/>
                </a:path>
              </a:pathLst>
            </a:custGeom>
            <a:solidFill>
              <a:srgbClr val="D89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0" name="Freeform 336"/>
            <p:cNvSpPr>
              <a:spLocks/>
            </p:cNvSpPr>
            <p:nvPr/>
          </p:nvSpPr>
          <p:spPr bwMode="auto">
            <a:xfrm>
              <a:off x="3822" y="4395"/>
              <a:ext cx="348" cy="260"/>
            </a:xfrm>
            <a:custGeom>
              <a:avLst/>
              <a:gdLst>
                <a:gd name="T0" fmla="*/ 260 w 348"/>
                <a:gd name="T1" fmla="*/ 0 h 260"/>
                <a:gd name="T2" fmla="*/ 0 w 348"/>
                <a:gd name="T3" fmla="*/ 142 h 260"/>
                <a:gd name="T4" fmla="*/ 107 w 348"/>
                <a:gd name="T5" fmla="*/ 260 h 260"/>
                <a:gd name="T6" fmla="*/ 348 w 348"/>
                <a:gd name="T7" fmla="*/ 156 h 260"/>
                <a:gd name="T8" fmla="*/ 260 w 348"/>
                <a:gd name="T9" fmla="*/ 0 h 260"/>
              </a:gdLst>
              <a:ahLst/>
              <a:cxnLst>
                <a:cxn ang="0">
                  <a:pos x="T0" y="T1"/>
                </a:cxn>
                <a:cxn ang="0">
                  <a:pos x="T2" y="T3"/>
                </a:cxn>
                <a:cxn ang="0">
                  <a:pos x="T4" y="T5"/>
                </a:cxn>
                <a:cxn ang="0">
                  <a:pos x="T6" y="T7"/>
                </a:cxn>
                <a:cxn ang="0">
                  <a:pos x="T8" y="T9"/>
                </a:cxn>
              </a:cxnLst>
              <a:rect l="0" t="0" r="r" b="b"/>
              <a:pathLst>
                <a:path w="348" h="260">
                  <a:moveTo>
                    <a:pt x="260" y="0"/>
                  </a:moveTo>
                  <a:lnTo>
                    <a:pt x="0" y="142"/>
                  </a:lnTo>
                  <a:lnTo>
                    <a:pt x="107" y="260"/>
                  </a:lnTo>
                  <a:lnTo>
                    <a:pt x="348" y="156"/>
                  </a:lnTo>
                  <a:lnTo>
                    <a:pt x="260" y="0"/>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1" name="Freeform 337"/>
            <p:cNvSpPr>
              <a:spLocks/>
            </p:cNvSpPr>
            <p:nvPr/>
          </p:nvSpPr>
          <p:spPr bwMode="auto">
            <a:xfrm>
              <a:off x="4770" y="4185"/>
              <a:ext cx="1234" cy="1172"/>
            </a:xfrm>
            <a:custGeom>
              <a:avLst/>
              <a:gdLst>
                <a:gd name="T0" fmla="*/ 133 w 522"/>
                <a:gd name="T1" fmla="*/ 195 h 496"/>
                <a:gd name="T2" fmla="*/ 0 w 522"/>
                <a:gd name="T3" fmla="*/ 300 h 496"/>
                <a:gd name="T4" fmla="*/ 115 w 522"/>
                <a:gd name="T5" fmla="*/ 453 h 496"/>
                <a:gd name="T6" fmla="*/ 132 w 522"/>
                <a:gd name="T7" fmla="*/ 496 h 496"/>
                <a:gd name="T8" fmla="*/ 211 w 522"/>
                <a:gd name="T9" fmla="*/ 463 h 496"/>
                <a:gd name="T10" fmla="*/ 345 w 522"/>
                <a:gd name="T11" fmla="*/ 382 h 496"/>
                <a:gd name="T12" fmla="*/ 445 w 522"/>
                <a:gd name="T13" fmla="*/ 285 h 496"/>
                <a:gd name="T14" fmla="*/ 522 w 522"/>
                <a:gd name="T15" fmla="*/ 207 h 496"/>
                <a:gd name="T16" fmla="*/ 483 w 522"/>
                <a:gd name="T17" fmla="*/ 138 h 496"/>
                <a:gd name="T18" fmla="*/ 314 w 522"/>
                <a:gd name="T19" fmla="*/ 0 h 496"/>
                <a:gd name="T20" fmla="*/ 133 w 522"/>
                <a:gd name="T21" fmla="*/ 19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2" h="496">
                  <a:moveTo>
                    <a:pt x="133" y="195"/>
                  </a:moveTo>
                  <a:cubicBezTo>
                    <a:pt x="90" y="233"/>
                    <a:pt x="46" y="268"/>
                    <a:pt x="0" y="300"/>
                  </a:cubicBezTo>
                  <a:cubicBezTo>
                    <a:pt x="47" y="361"/>
                    <a:pt x="109" y="442"/>
                    <a:pt x="115" y="453"/>
                  </a:cubicBezTo>
                  <a:cubicBezTo>
                    <a:pt x="122" y="467"/>
                    <a:pt x="122" y="483"/>
                    <a:pt x="132" y="496"/>
                  </a:cubicBezTo>
                  <a:cubicBezTo>
                    <a:pt x="159" y="491"/>
                    <a:pt x="185" y="474"/>
                    <a:pt x="211" y="463"/>
                  </a:cubicBezTo>
                  <a:cubicBezTo>
                    <a:pt x="260" y="443"/>
                    <a:pt x="304" y="416"/>
                    <a:pt x="345" y="382"/>
                  </a:cubicBezTo>
                  <a:cubicBezTo>
                    <a:pt x="381" y="351"/>
                    <a:pt x="413" y="319"/>
                    <a:pt x="445" y="285"/>
                  </a:cubicBezTo>
                  <a:cubicBezTo>
                    <a:pt x="463" y="266"/>
                    <a:pt x="519" y="235"/>
                    <a:pt x="522" y="207"/>
                  </a:cubicBezTo>
                  <a:cubicBezTo>
                    <a:pt x="483" y="138"/>
                    <a:pt x="483" y="138"/>
                    <a:pt x="483" y="138"/>
                  </a:cubicBezTo>
                  <a:cubicBezTo>
                    <a:pt x="463" y="124"/>
                    <a:pt x="372" y="48"/>
                    <a:pt x="314" y="0"/>
                  </a:cubicBezTo>
                  <a:cubicBezTo>
                    <a:pt x="261" y="69"/>
                    <a:pt x="201" y="135"/>
                    <a:pt x="133" y="195"/>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2" name="Freeform 338"/>
            <p:cNvSpPr>
              <a:spLocks/>
            </p:cNvSpPr>
            <p:nvPr/>
          </p:nvSpPr>
          <p:spPr bwMode="auto">
            <a:xfrm>
              <a:off x="3929" y="4525"/>
              <a:ext cx="1342" cy="1152"/>
            </a:xfrm>
            <a:custGeom>
              <a:avLst/>
              <a:gdLst>
                <a:gd name="T0" fmla="*/ 0 w 568"/>
                <a:gd name="T1" fmla="*/ 55 h 487"/>
                <a:gd name="T2" fmla="*/ 105 w 568"/>
                <a:gd name="T3" fmla="*/ 0 h 487"/>
                <a:gd name="T4" fmla="*/ 242 w 568"/>
                <a:gd name="T5" fmla="*/ 206 h 487"/>
                <a:gd name="T6" fmla="*/ 568 w 568"/>
                <a:gd name="T7" fmla="*/ 340 h 487"/>
                <a:gd name="T8" fmla="*/ 487 w 568"/>
                <a:gd name="T9" fmla="*/ 487 h 487"/>
                <a:gd name="T10" fmla="*/ 360 w 568"/>
                <a:gd name="T11" fmla="*/ 428 h 487"/>
                <a:gd name="T12" fmla="*/ 144 w 568"/>
                <a:gd name="T13" fmla="*/ 300 h 487"/>
                <a:gd name="T14" fmla="*/ 0 w 568"/>
                <a:gd name="T15" fmla="*/ 55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8" h="487">
                  <a:moveTo>
                    <a:pt x="0" y="55"/>
                  </a:moveTo>
                  <a:cubicBezTo>
                    <a:pt x="105" y="0"/>
                    <a:pt x="105" y="0"/>
                    <a:pt x="105" y="0"/>
                  </a:cubicBezTo>
                  <a:cubicBezTo>
                    <a:pt x="124" y="35"/>
                    <a:pt x="174" y="123"/>
                    <a:pt x="242" y="206"/>
                  </a:cubicBezTo>
                  <a:cubicBezTo>
                    <a:pt x="284" y="241"/>
                    <a:pt x="539" y="324"/>
                    <a:pt x="568" y="340"/>
                  </a:cubicBezTo>
                  <a:cubicBezTo>
                    <a:pt x="487" y="487"/>
                    <a:pt x="487" y="487"/>
                    <a:pt x="487" y="487"/>
                  </a:cubicBezTo>
                  <a:cubicBezTo>
                    <a:pt x="463" y="474"/>
                    <a:pt x="411" y="451"/>
                    <a:pt x="360" y="428"/>
                  </a:cubicBezTo>
                  <a:cubicBezTo>
                    <a:pt x="199" y="356"/>
                    <a:pt x="164" y="329"/>
                    <a:pt x="144" y="300"/>
                  </a:cubicBezTo>
                  <a:cubicBezTo>
                    <a:pt x="70" y="197"/>
                    <a:pt x="34" y="108"/>
                    <a:pt x="0" y="55"/>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3" name="Freeform 339"/>
            <p:cNvSpPr>
              <a:spLocks/>
            </p:cNvSpPr>
            <p:nvPr/>
          </p:nvSpPr>
          <p:spPr bwMode="auto">
            <a:xfrm>
              <a:off x="5115" y="3251"/>
              <a:ext cx="275" cy="348"/>
            </a:xfrm>
            <a:custGeom>
              <a:avLst/>
              <a:gdLst>
                <a:gd name="T0" fmla="*/ 0 w 275"/>
                <a:gd name="T1" fmla="*/ 246 h 348"/>
                <a:gd name="T2" fmla="*/ 168 w 275"/>
                <a:gd name="T3" fmla="*/ 0 h 348"/>
                <a:gd name="T4" fmla="*/ 275 w 275"/>
                <a:gd name="T5" fmla="*/ 118 h 348"/>
                <a:gd name="T6" fmla="*/ 147 w 275"/>
                <a:gd name="T7" fmla="*/ 348 h 348"/>
                <a:gd name="T8" fmla="*/ 0 w 275"/>
                <a:gd name="T9" fmla="*/ 246 h 348"/>
              </a:gdLst>
              <a:ahLst/>
              <a:cxnLst>
                <a:cxn ang="0">
                  <a:pos x="T0" y="T1"/>
                </a:cxn>
                <a:cxn ang="0">
                  <a:pos x="T2" y="T3"/>
                </a:cxn>
                <a:cxn ang="0">
                  <a:pos x="T4" y="T5"/>
                </a:cxn>
                <a:cxn ang="0">
                  <a:pos x="T6" y="T7"/>
                </a:cxn>
                <a:cxn ang="0">
                  <a:pos x="T8" y="T9"/>
                </a:cxn>
              </a:cxnLst>
              <a:rect l="0" t="0" r="r" b="b"/>
              <a:pathLst>
                <a:path w="275" h="348">
                  <a:moveTo>
                    <a:pt x="0" y="246"/>
                  </a:moveTo>
                  <a:lnTo>
                    <a:pt x="168" y="0"/>
                  </a:lnTo>
                  <a:lnTo>
                    <a:pt x="275" y="118"/>
                  </a:lnTo>
                  <a:lnTo>
                    <a:pt x="147" y="348"/>
                  </a:lnTo>
                  <a:lnTo>
                    <a:pt x="0" y="246"/>
                  </a:lnTo>
                  <a:close/>
                </a:path>
              </a:pathLst>
            </a:custGeom>
            <a:solidFill>
              <a:srgbClr val="EE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4" name="Freeform 340"/>
            <p:cNvSpPr>
              <a:spLocks/>
            </p:cNvSpPr>
            <p:nvPr/>
          </p:nvSpPr>
          <p:spPr bwMode="auto">
            <a:xfrm>
              <a:off x="5236" y="3369"/>
              <a:ext cx="1014" cy="1407"/>
            </a:xfrm>
            <a:custGeom>
              <a:avLst/>
              <a:gdLst>
                <a:gd name="T0" fmla="*/ 408 w 429"/>
                <a:gd name="T1" fmla="*/ 458 h 595"/>
                <a:gd name="T2" fmla="*/ 409 w 429"/>
                <a:gd name="T3" fmla="*/ 453 h 595"/>
                <a:gd name="T4" fmla="*/ 387 w 429"/>
                <a:gd name="T5" fmla="*/ 400 h 595"/>
                <a:gd name="T6" fmla="*/ 393 w 429"/>
                <a:gd name="T7" fmla="*/ 378 h 595"/>
                <a:gd name="T8" fmla="*/ 295 w 429"/>
                <a:gd name="T9" fmla="*/ 168 h 595"/>
                <a:gd name="T10" fmla="*/ 65 w 429"/>
                <a:gd name="T11" fmla="*/ 0 h 595"/>
                <a:gd name="T12" fmla="*/ 0 w 429"/>
                <a:gd name="T13" fmla="*/ 98 h 595"/>
                <a:gd name="T14" fmla="*/ 191 w 429"/>
                <a:gd name="T15" fmla="*/ 256 h 595"/>
                <a:gd name="T16" fmla="*/ 290 w 429"/>
                <a:gd name="T17" fmla="*/ 595 h 595"/>
                <a:gd name="T18" fmla="*/ 429 w 429"/>
                <a:gd name="T19" fmla="*/ 535 h 595"/>
                <a:gd name="T20" fmla="*/ 408 w 429"/>
                <a:gd name="T21" fmla="*/ 45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9" h="595">
                  <a:moveTo>
                    <a:pt x="408" y="458"/>
                  </a:moveTo>
                  <a:cubicBezTo>
                    <a:pt x="408" y="457"/>
                    <a:pt x="408" y="455"/>
                    <a:pt x="409" y="453"/>
                  </a:cubicBezTo>
                  <a:cubicBezTo>
                    <a:pt x="398" y="437"/>
                    <a:pt x="388" y="421"/>
                    <a:pt x="387" y="400"/>
                  </a:cubicBezTo>
                  <a:cubicBezTo>
                    <a:pt x="386" y="391"/>
                    <a:pt x="389" y="383"/>
                    <a:pt x="393" y="378"/>
                  </a:cubicBezTo>
                  <a:cubicBezTo>
                    <a:pt x="343" y="226"/>
                    <a:pt x="320" y="191"/>
                    <a:pt x="295" y="168"/>
                  </a:cubicBezTo>
                  <a:cubicBezTo>
                    <a:pt x="200" y="84"/>
                    <a:pt x="115" y="39"/>
                    <a:pt x="65" y="0"/>
                  </a:cubicBezTo>
                  <a:cubicBezTo>
                    <a:pt x="0" y="98"/>
                    <a:pt x="0" y="98"/>
                    <a:pt x="0" y="98"/>
                  </a:cubicBezTo>
                  <a:cubicBezTo>
                    <a:pt x="33" y="122"/>
                    <a:pt x="115" y="180"/>
                    <a:pt x="191" y="256"/>
                  </a:cubicBezTo>
                  <a:cubicBezTo>
                    <a:pt x="221" y="301"/>
                    <a:pt x="278" y="564"/>
                    <a:pt x="290" y="595"/>
                  </a:cubicBezTo>
                  <a:cubicBezTo>
                    <a:pt x="429" y="535"/>
                    <a:pt x="429" y="535"/>
                    <a:pt x="429" y="535"/>
                  </a:cubicBezTo>
                  <a:cubicBezTo>
                    <a:pt x="417" y="511"/>
                    <a:pt x="407" y="485"/>
                    <a:pt x="408" y="458"/>
                  </a:cubicBez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5" name="Freeform 341"/>
            <p:cNvSpPr>
              <a:spLocks/>
            </p:cNvSpPr>
            <p:nvPr/>
          </p:nvSpPr>
          <p:spPr bwMode="auto">
            <a:xfrm>
              <a:off x="5212" y="4632"/>
              <a:ext cx="731" cy="867"/>
            </a:xfrm>
            <a:custGeom>
              <a:avLst/>
              <a:gdLst>
                <a:gd name="T0" fmla="*/ 98 w 309"/>
                <a:gd name="T1" fmla="*/ 309 h 367"/>
                <a:gd name="T2" fmla="*/ 151 w 309"/>
                <a:gd name="T3" fmla="*/ 245 h 367"/>
                <a:gd name="T4" fmla="*/ 309 w 309"/>
                <a:gd name="T5" fmla="*/ 148 h 367"/>
                <a:gd name="T6" fmla="*/ 293 w 309"/>
                <a:gd name="T7" fmla="*/ 46 h 367"/>
                <a:gd name="T8" fmla="*/ 75 w 309"/>
                <a:gd name="T9" fmla="*/ 39 h 367"/>
                <a:gd name="T10" fmla="*/ 71 w 309"/>
                <a:gd name="T11" fmla="*/ 42 h 367"/>
                <a:gd name="T12" fmla="*/ 42 w 309"/>
                <a:gd name="T13" fmla="*/ 40 h 367"/>
                <a:gd name="T14" fmla="*/ 38 w 309"/>
                <a:gd name="T15" fmla="*/ 70 h 367"/>
                <a:gd name="T16" fmla="*/ 0 w 309"/>
                <a:gd name="T17" fmla="*/ 191 h 367"/>
                <a:gd name="T18" fmla="*/ 68 w 309"/>
                <a:gd name="T19" fmla="*/ 367 h 367"/>
                <a:gd name="T20" fmla="*/ 98 w 309"/>
                <a:gd name="T21" fmla="*/ 30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9" h="367">
                  <a:moveTo>
                    <a:pt x="98" y="309"/>
                  </a:moveTo>
                  <a:cubicBezTo>
                    <a:pt x="113" y="284"/>
                    <a:pt x="130" y="264"/>
                    <a:pt x="151" y="245"/>
                  </a:cubicBezTo>
                  <a:cubicBezTo>
                    <a:pt x="193" y="208"/>
                    <a:pt x="248" y="147"/>
                    <a:pt x="309" y="148"/>
                  </a:cubicBezTo>
                  <a:cubicBezTo>
                    <a:pt x="293" y="46"/>
                    <a:pt x="293" y="46"/>
                    <a:pt x="293" y="46"/>
                  </a:cubicBezTo>
                  <a:cubicBezTo>
                    <a:pt x="228" y="14"/>
                    <a:pt x="137" y="0"/>
                    <a:pt x="75" y="39"/>
                  </a:cubicBezTo>
                  <a:cubicBezTo>
                    <a:pt x="73" y="40"/>
                    <a:pt x="72" y="41"/>
                    <a:pt x="71" y="42"/>
                  </a:cubicBezTo>
                  <a:cubicBezTo>
                    <a:pt x="63" y="39"/>
                    <a:pt x="49" y="38"/>
                    <a:pt x="42" y="40"/>
                  </a:cubicBezTo>
                  <a:cubicBezTo>
                    <a:pt x="40" y="41"/>
                    <a:pt x="37" y="51"/>
                    <a:pt x="38" y="70"/>
                  </a:cubicBezTo>
                  <a:cubicBezTo>
                    <a:pt x="8" y="102"/>
                    <a:pt x="0" y="140"/>
                    <a:pt x="0" y="191"/>
                  </a:cubicBezTo>
                  <a:cubicBezTo>
                    <a:pt x="1" y="282"/>
                    <a:pt x="39" y="317"/>
                    <a:pt x="68" y="367"/>
                  </a:cubicBezTo>
                  <a:cubicBezTo>
                    <a:pt x="77" y="351"/>
                    <a:pt x="88" y="326"/>
                    <a:pt x="98" y="309"/>
                  </a:cubicBezTo>
                  <a:close/>
                </a:path>
              </a:pathLst>
            </a:custGeom>
            <a:solidFill>
              <a:srgbClr val="DCA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6" name="Freeform 342"/>
            <p:cNvSpPr>
              <a:spLocks/>
            </p:cNvSpPr>
            <p:nvPr/>
          </p:nvSpPr>
          <p:spPr bwMode="auto">
            <a:xfrm>
              <a:off x="5326" y="3369"/>
              <a:ext cx="1007" cy="1847"/>
            </a:xfrm>
            <a:custGeom>
              <a:avLst/>
              <a:gdLst>
                <a:gd name="T0" fmla="*/ 240 w 426"/>
                <a:gd name="T1" fmla="*/ 229 h 781"/>
                <a:gd name="T2" fmla="*/ 308 w 426"/>
                <a:gd name="T3" fmla="*/ 640 h 781"/>
                <a:gd name="T4" fmla="*/ 280 w 426"/>
                <a:gd name="T5" fmla="*/ 669 h 781"/>
                <a:gd name="T6" fmla="*/ 239 w 426"/>
                <a:gd name="T7" fmla="*/ 609 h 781"/>
                <a:gd name="T8" fmla="*/ 215 w 426"/>
                <a:gd name="T9" fmla="*/ 640 h 781"/>
                <a:gd name="T10" fmla="*/ 219 w 426"/>
                <a:gd name="T11" fmla="*/ 647 h 781"/>
                <a:gd name="T12" fmla="*/ 186 w 426"/>
                <a:gd name="T13" fmla="*/ 699 h 781"/>
                <a:gd name="T14" fmla="*/ 177 w 426"/>
                <a:gd name="T15" fmla="*/ 716 h 781"/>
                <a:gd name="T16" fmla="*/ 211 w 426"/>
                <a:gd name="T17" fmla="*/ 744 h 781"/>
                <a:gd name="T18" fmla="*/ 223 w 426"/>
                <a:gd name="T19" fmla="*/ 745 h 781"/>
                <a:gd name="T20" fmla="*/ 305 w 426"/>
                <a:gd name="T21" fmla="*/ 781 h 781"/>
                <a:gd name="T22" fmla="*/ 405 w 426"/>
                <a:gd name="T23" fmla="*/ 530 h 781"/>
                <a:gd name="T24" fmla="*/ 361 w 426"/>
                <a:gd name="T25" fmla="*/ 397 h 781"/>
                <a:gd name="T26" fmla="*/ 257 w 426"/>
                <a:gd name="T27" fmla="*/ 168 h 781"/>
                <a:gd name="T28" fmla="*/ 27 w 426"/>
                <a:gd name="T29" fmla="*/ 0 h 781"/>
                <a:gd name="T30" fmla="*/ 0 w 426"/>
                <a:gd name="T31" fmla="*/ 40 h 781"/>
                <a:gd name="T32" fmla="*/ 240 w 426"/>
                <a:gd name="T33" fmla="*/ 229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6" h="781">
                  <a:moveTo>
                    <a:pt x="240" y="229"/>
                  </a:moveTo>
                  <a:cubicBezTo>
                    <a:pt x="363" y="601"/>
                    <a:pt x="327" y="619"/>
                    <a:pt x="308" y="640"/>
                  </a:cubicBezTo>
                  <a:cubicBezTo>
                    <a:pt x="280" y="669"/>
                    <a:pt x="280" y="669"/>
                    <a:pt x="280" y="669"/>
                  </a:cubicBezTo>
                  <a:cubicBezTo>
                    <a:pt x="299" y="699"/>
                    <a:pt x="257" y="613"/>
                    <a:pt x="239" y="609"/>
                  </a:cubicBezTo>
                  <a:cubicBezTo>
                    <a:pt x="238" y="624"/>
                    <a:pt x="227" y="636"/>
                    <a:pt x="215" y="640"/>
                  </a:cubicBezTo>
                  <a:cubicBezTo>
                    <a:pt x="216" y="642"/>
                    <a:pt x="218" y="645"/>
                    <a:pt x="219" y="647"/>
                  </a:cubicBezTo>
                  <a:cubicBezTo>
                    <a:pt x="235" y="671"/>
                    <a:pt x="211" y="698"/>
                    <a:pt x="186" y="699"/>
                  </a:cubicBezTo>
                  <a:cubicBezTo>
                    <a:pt x="185" y="706"/>
                    <a:pt x="182" y="712"/>
                    <a:pt x="177" y="716"/>
                  </a:cubicBezTo>
                  <a:cubicBezTo>
                    <a:pt x="189" y="726"/>
                    <a:pt x="200" y="735"/>
                    <a:pt x="211" y="744"/>
                  </a:cubicBezTo>
                  <a:cubicBezTo>
                    <a:pt x="215" y="744"/>
                    <a:pt x="219" y="744"/>
                    <a:pt x="223" y="745"/>
                  </a:cubicBezTo>
                  <a:cubicBezTo>
                    <a:pt x="253" y="749"/>
                    <a:pt x="281" y="763"/>
                    <a:pt x="305" y="781"/>
                  </a:cubicBezTo>
                  <a:cubicBezTo>
                    <a:pt x="386" y="686"/>
                    <a:pt x="426" y="588"/>
                    <a:pt x="405" y="530"/>
                  </a:cubicBezTo>
                  <a:cubicBezTo>
                    <a:pt x="405" y="530"/>
                    <a:pt x="379" y="449"/>
                    <a:pt x="361" y="397"/>
                  </a:cubicBezTo>
                  <a:cubicBezTo>
                    <a:pt x="306" y="229"/>
                    <a:pt x="283" y="192"/>
                    <a:pt x="257" y="168"/>
                  </a:cubicBezTo>
                  <a:cubicBezTo>
                    <a:pt x="162" y="84"/>
                    <a:pt x="77" y="39"/>
                    <a:pt x="27" y="0"/>
                  </a:cubicBezTo>
                  <a:cubicBezTo>
                    <a:pt x="0" y="40"/>
                    <a:pt x="0" y="40"/>
                    <a:pt x="0" y="40"/>
                  </a:cubicBezTo>
                  <a:cubicBezTo>
                    <a:pt x="68" y="81"/>
                    <a:pt x="225" y="183"/>
                    <a:pt x="240" y="229"/>
                  </a:cubicBezTo>
                  <a:close/>
                </a:path>
              </a:pathLst>
            </a:custGeom>
            <a:solidFill>
              <a:srgbClr val="EB98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7" name="Freeform 343"/>
            <p:cNvSpPr>
              <a:spLocks/>
            </p:cNvSpPr>
            <p:nvPr/>
          </p:nvSpPr>
          <p:spPr bwMode="auto">
            <a:xfrm>
              <a:off x="3929" y="4606"/>
              <a:ext cx="1867" cy="1113"/>
            </a:xfrm>
            <a:custGeom>
              <a:avLst/>
              <a:gdLst>
                <a:gd name="T0" fmla="*/ 755 w 790"/>
                <a:gd name="T1" fmla="*/ 295 h 471"/>
                <a:gd name="T2" fmla="*/ 747 w 790"/>
                <a:gd name="T3" fmla="*/ 287 h 471"/>
                <a:gd name="T4" fmla="*/ 711 w 790"/>
                <a:gd name="T5" fmla="*/ 255 h 471"/>
                <a:gd name="T6" fmla="*/ 691 w 790"/>
                <a:gd name="T7" fmla="*/ 239 h 471"/>
                <a:gd name="T8" fmla="*/ 690 w 790"/>
                <a:gd name="T9" fmla="*/ 239 h 471"/>
                <a:gd name="T10" fmla="*/ 653 w 790"/>
                <a:gd name="T11" fmla="*/ 280 h 471"/>
                <a:gd name="T12" fmla="*/ 649 w 790"/>
                <a:gd name="T13" fmla="*/ 280 h 471"/>
                <a:gd name="T14" fmla="*/ 650 w 790"/>
                <a:gd name="T15" fmla="*/ 283 h 471"/>
                <a:gd name="T16" fmla="*/ 622 w 790"/>
                <a:gd name="T17" fmla="*/ 334 h 471"/>
                <a:gd name="T18" fmla="*/ 589 w 790"/>
                <a:gd name="T19" fmla="*/ 352 h 471"/>
                <a:gd name="T20" fmla="*/ 177 w 790"/>
                <a:gd name="T21" fmla="*/ 230 h 471"/>
                <a:gd name="T22" fmla="*/ 40 w 790"/>
                <a:gd name="T23" fmla="*/ 0 h 471"/>
                <a:gd name="T24" fmla="*/ 0 w 790"/>
                <a:gd name="T25" fmla="*/ 21 h 471"/>
                <a:gd name="T26" fmla="*/ 144 w 790"/>
                <a:gd name="T27" fmla="*/ 266 h 471"/>
                <a:gd name="T28" fmla="*/ 360 w 790"/>
                <a:gd name="T29" fmla="*/ 394 h 471"/>
                <a:gd name="T30" fmla="*/ 464 w 790"/>
                <a:gd name="T31" fmla="*/ 441 h 471"/>
                <a:gd name="T32" fmla="*/ 479 w 790"/>
                <a:gd name="T33" fmla="*/ 449 h 471"/>
                <a:gd name="T34" fmla="*/ 487 w 790"/>
                <a:gd name="T35" fmla="*/ 453 h 471"/>
                <a:gd name="T36" fmla="*/ 488 w 790"/>
                <a:gd name="T37" fmla="*/ 452 h 471"/>
                <a:gd name="T38" fmla="*/ 790 w 790"/>
                <a:gd name="T39" fmla="*/ 333 h 471"/>
                <a:gd name="T40" fmla="*/ 755 w 790"/>
                <a:gd name="T41" fmla="*/ 29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0" h="471">
                  <a:moveTo>
                    <a:pt x="755" y="295"/>
                  </a:moveTo>
                  <a:cubicBezTo>
                    <a:pt x="752" y="292"/>
                    <a:pt x="749" y="290"/>
                    <a:pt x="747" y="287"/>
                  </a:cubicBezTo>
                  <a:cubicBezTo>
                    <a:pt x="735" y="277"/>
                    <a:pt x="723" y="266"/>
                    <a:pt x="711" y="255"/>
                  </a:cubicBezTo>
                  <a:cubicBezTo>
                    <a:pt x="704" y="249"/>
                    <a:pt x="697" y="244"/>
                    <a:pt x="691" y="239"/>
                  </a:cubicBezTo>
                  <a:cubicBezTo>
                    <a:pt x="690" y="239"/>
                    <a:pt x="690" y="239"/>
                    <a:pt x="690" y="239"/>
                  </a:cubicBezTo>
                  <a:cubicBezTo>
                    <a:pt x="694" y="260"/>
                    <a:pt x="675" y="282"/>
                    <a:pt x="653" y="280"/>
                  </a:cubicBezTo>
                  <a:cubicBezTo>
                    <a:pt x="651" y="280"/>
                    <a:pt x="650" y="280"/>
                    <a:pt x="649" y="280"/>
                  </a:cubicBezTo>
                  <a:cubicBezTo>
                    <a:pt x="649" y="281"/>
                    <a:pt x="649" y="282"/>
                    <a:pt x="650" y="283"/>
                  </a:cubicBezTo>
                  <a:cubicBezTo>
                    <a:pt x="659" y="308"/>
                    <a:pt x="645" y="331"/>
                    <a:pt x="622" y="334"/>
                  </a:cubicBezTo>
                  <a:cubicBezTo>
                    <a:pt x="619" y="349"/>
                    <a:pt x="605" y="351"/>
                    <a:pt x="589" y="352"/>
                  </a:cubicBezTo>
                  <a:cubicBezTo>
                    <a:pt x="572" y="410"/>
                    <a:pt x="196" y="254"/>
                    <a:pt x="177" y="230"/>
                  </a:cubicBezTo>
                  <a:cubicBezTo>
                    <a:pt x="158" y="207"/>
                    <a:pt x="65" y="46"/>
                    <a:pt x="40" y="0"/>
                  </a:cubicBezTo>
                  <a:cubicBezTo>
                    <a:pt x="0" y="21"/>
                    <a:pt x="0" y="21"/>
                    <a:pt x="0" y="21"/>
                  </a:cubicBezTo>
                  <a:cubicBezTo>
                    <a:pt x="34" y="74"/>
                    <a:pt x="70" y="163"/>
                    <a:pt x="144" y="266"/>
                  </a:cubicBezTo>
                  <a:cubicBezTo>
                    <a:pt x="164" y="295"/>
                    <a:pt x="199" y="322"/>
                    <a:pt x="360" y="394"/>
                  </a:cubicBezTo>
                  <a:cubicBezTo>
                    <a:pt x="398" y="411"/>
                    <a:pt x="437" y="428"/>
                    <a:pt x="464" y="441"/>
                  </a:cubicBezTo>
                  <a:cubicBezTo>
                    <a:pt x="469" y="444"/>
                    <a:pt x="474" y="447"/>
                    <a:pt x="479" y="449"/>
                  </a:cubicBezTo>
                  <a:cubicBezTo>
                    <a:pt x="482" y="450"/>
                    <a:pt x="485" y="452"/>
                    <a:pt x="487" y="453"/>
                  </a:cubicBezTo>
                  <a:cubicBezTo>
                    <a:pt x="488" y="452"/>
                    <a:pt x="488" y="452"/>
                    <a:pt x="488" y="452"/>
                  </a:cubicBezTo>
                  <a:cubicBezTo>
                    <a:pt x="557" y="471"/>
                    <a:pt x="677" y="425"/>
                    <a:pt x="790" y="333"/>
                  </a:cubicBezTo>
                  <a:cubicBezTo>
                    <a:pt x="778" y="320"/>
                    <a:pt x="767" y="307"/>
                    <a:pt x="755" y="295"/>
                  </a:cubicBezTo>
                  <a:close/>
                </a:path>
              </a:pathLst>
            </a:custGeom>
            <a:solidFill>
              <a:srgbClr val="EB98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8" name="Freeform 344"/>
            <p:cNvSpPr>
              <a:spLocks/>
            </p:cNvSpPr>
            <p:nvPr/>
          </p:nvSpPr>
          <p:spPr bwMode="auto">
            <a:xfrm>
              <a:off x="5177" y="4632"/>
              <a:ext cx="1187" cy="1168"/>
            </a:xfrm>
            <a:custGeom>
              <a:avLst/>
              <a:gdLst>
                <a:gd name="T0" fmla="*/ 76 w 502"/>
                <a:gd name="T1" fmla="*/ 383 h 494"/>
                <a:gd name="T2" fmla="*/ 88 w 502"/>
                <a:gd name="T3" fmla="*/ 78 h 494"/>
                <a:gd name="T4" fmla="*/ 395 w 502"/>
                <a:gd name="T5" fmla="*/ 99 h 494"/>
                <a:gd name="T6" fmla="*/ 391 w 502"/>
                <a:gd name="T7" fmla="*/ 415 h 494"/>
                <a:gd name="T8" fmla="*/ 76 w 502"/>
                <a:gd name="T9" fmla="*/ 383 h 494"/>
              </a:gdLst>
              <a:ahLst/>
              <a:cxnLst>
                <a:cxn ang="0">
                  <a:pos x="T0" y="T1"/>
                </a:cxn>
                <a:cxn ang="0">
                  <a:pos x="T2" y="T3"/>
                </a:cxn>
                <a:cxn ang="0">
                  <a:pos x="T4" y="T5"/>
                </a:cxn>
                <a:cxn ang="0">
                  <a:pos x="T6" y="T7"/>
                </a:cxn>
                <a:cxn ang="0">
                  <a:pos x="T8" y="T9"/>
                </a:cxn>
              </a:cxnLst>
              <a:rect l="0" t="0" r="r" b="b"/>
              <a:pathLst>
                <a:path w="502" h="494">
                  <a:moveTo>
                    <a:pt x="76" y="383"/>
                  </a:moveTo>
                  <a:cubicBezTo>
                    <a:pt x="1" y="257"/>
                    <a:pt x="0" y="156"/>
                    <a:pt x="88" y="78"/>
                  </a:cubicBezTo>
                  <a:cubicBezTo>
                    <a:pt x="176" y="0"/>
                    <a:pt x="279" y="10"/>
                    <a:pt x="395" y="99"/>
                  </a:cubicBezTo>
                  <a:cubicBezTo>
                    <a:pt x="502" y="181"/>
                    <a:pt x="479" y="337"/>
                    <a:pt x="391" y="415"/>
                  </a:cubicBezTo>
                  <a:cubicBezTo>
                    <a:pt x="303" y="494"/>
                    <a:pt x="140" y="491"/>
                    <a:pt x="76" y="383"/>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89" name="Freeform 345"/>
            <p:cNvSpPr>
              <a:spLocks/>
            </p:cNvSpPr>
            <p:nvPr/>
          </p:nvSpPr>
          <p:spPr bwMode="auto">
            <a:xfrm>
              <a:off x="5862" y="5296"/>
              <a:ext cx="551" cy="572"/>
            </a:xfrm>
            <a:custGeom>
              <a:avLst/>
              <a:gdLst>
                <a:gd name="T0" fmla="*/ 201 w 233"/>
                <a:gd name="T1" fmla="*/ 174 h 242"/>
                <a:gd name="T2" fmla="*/ 59 w 233"/>
                <a:gd name="T3" fmla="*/ 213 h 242"/>
                <a:gd name="T4" fmla="*/ 32 w 233"/>
                <a:gd name="T5" fmla="*/ 68 h 242"/>
                <a:gd name="T6" fmla="*/ 174 w 233"/>
                <a:gd name="T7" fmla="*/ 30 h 242"/>
                <a:gd name="T8" fmla="*/ 201 w 233"/>
                <a:gd name="T9" fmla="*/ 174 h 242"/>
              </a:gdLst>
              <a:ahLst/>
              <a:cxnLst>
                <a:cxn ang="0">
                  <a:pos x="T0" y="T1"/>
                </a:cxn>
                <a:cxn ang="0">
                  <a:pos x="T2" y="T3"/>
                </a:cxn>
                <a:cxn ang="0">
                  <a:pos x="T4" y="T5"/>
                </a:cxn>
                <a:cxn ang="0">
                  <a:pos x="T6" y="T7"/>
                </a:cxn>
                <a:cxn ang="0">
                  <a:pos x="T8" y="T9"/>
                </a:cxn>
              </a:cxnLst>
              <a:rect l="0" t="0" r="r" b="b"/>
              <a:pathLst>
                <a:path w="233" h="242">
                  <a:moveTo>
                    <a:pt x="201" y="174"/>
                  </a:moveTo>
                  <a:cubicBezTo>
                    <a:pt x="169" y="225"/>
                    <a:pt x="106" y="242"/>
                    <a:pt x="59" y="213"/>
                  </a:cubicBezTo>
                  <a:cubicBezTo>
                    <a:pt x="12" y="184"/>
                    <a:pt x="0" y="119"/>
                    <a:pt x="32" y="68"/>
                  </a:cubicBezTo>
                  <a:cubicBezTo>
                    <a:pt x="63" y="18"/>
                    <a:pt x="127" y="0"/>
                    <a:pt x="174" y="30"/>
                  </a:cubicBezTo>
                  <a:cubicBezTo>
                    <a:pt x="221" y="59"/>
                    <a:pt x="233" y="124"/>
                    <a:pt x="201" y="174"/>
                  </a:cubicBez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0" name="Freeform 346"/>
            <p:cNvSpPr>
              <a:spLocks/>
            </p:cNvSpPr>
            <p:nvPr/>
          </p:nvSpPr>
          <p:spPr bwMode="auto">
            <a:xfrm>
              <a:off x="-1518" y="1112"/>
              <a:ext cx="1203" cy="2092"/>
            </a:xfrm>
            <a:custGeom>
              <a:avLst/>
              <a:gdLst>
                <a:gd name="T0" fmla="*/ 508 w 509"/>
                <a:gd name="T1" fmla="*/ 785 h 885"/>
                <a:gd name="T2" fmla="*/ 470 w 509"/>
                <a:gd name="T3" fmla="*/ 416 h 885"/>
                <a:gd name="T4" fmla="*/ 509 w 509"/>
                <a:gd name="T5" fmla="*/ 121 h 885"/>
                <a:gd name="T6" fmla="*/ 211 w 509"/>
                <a:gd name="T7" fmla="*/ 20 h 885"/>
                <a:gd name="T8" fmla="*/ 71 w 509"/>
                <a:gd name="T9" fmla="*/ 117 h 885"/>
                <a:gd name="T10" fmla="*/ 9 w 509"/>
                <a:gd name="T11" fmla="*/ 557 h 885"/>
                <a:gd name="T12" fmla="*/ 115 w 509"/>
                <a:gd name="T13" fmla="*/ 853 h 885"/>
                <a:gd name="T14" fmla="*/ 151 w 509"/>
                <a:gd name="T15" fmla="*/ 875 h 885"/>
                <a:gd name="T16" fmla="*/ 163 w 509"/>
                <a:gd name="T17" fmla="*/ 885 h 885"/>
                <a:gd name="T18" fmla="*/ 508 w 509"/>
                <a:gd name="T19" fmla="*/ 7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885">
                  <a:moveTo>
                    <a:pt x="508" y="785"/>
                  </a:moveTo>
                  <a:cubicBezTo>
                    <a:pt x="480" y="667"/>
                    <a:pt x="466" y="543"/>
                    <a:pt x="470" y="416"/>
                  </a:cubicBezTo>
                  <a:cubicBezTo>
                    <a:pt x="472" y="314"/>
                    <a:pt x="486" y="216"/>
                    <a:pt x="509" y="121"/>
                  </a:cubicBezTo>
                  <a:cubicBezTo>
                    <a:pt x="405" y="88"/>
                    <a:pt x="260" y="33"/>
                    <a:pt x="211" y="20"/>
                  </a:cubicBezTo>
                  <a:cubicBezTo>
                    <a:pt x="137" y="0"/>
                    <a:pt x="104" y="50"/>
                    <a:pt x="71" y="117"/>
                  </a:cubicBezTo>
                  <a:cubicBezTo>
                    <a:pt x="6" y="248"/>
                    <a:pt x="0" y="414"/>
                    <a:pt x="9" y="557"/>
                  </a:cubicBezTo>
                  <a:cubicBezTo>
                    <a:pt x="16" y="654"/>
                    <a:pt x="29" y="789"/>
                    <a:pt x="115" y="853"/>
                  </a:cubicBezTo>
                  <a:cubicBezTo>
                    <a:pt x="126" y="861"/>
                    <a:pt x="139" y="868"/>
                    <a:pt x="151" y="875"/>
                  </a:cubicBezTo>
                  <a:cubicBezTo>
                    <a:pt x="163" y="885"/>
                    <a:pt x="163" y="885"/>
                    <a:pt x="163" y="885"/>
                  </a:cubicBezTo>
                  <a:cubicBezTo>
                    <a:pt x="249" y="865"/>
                    <a:pt x="394" y="822"/>
                    <a:pt x="508" y="785"/>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1" name="Freeform 347"/>
            <p:cNvSpPr>
              <a:spLocks/>
            </p:cNvSpPr>
            <p:nvPr/>
          </p:nvSpPr>
          <p:spPr bwMode="auto">
            <a:xfrm>
              <a:off x="-1679" y="1130"/>
              <a:ext cx="636" cy="2081"/>
            </a:xfrm>
            <a:custGeom>
              <a:avLst/>
              <a:gdLst>
                <a:gd name="T0" fmla="*/ 94 w 269"/>
                <a:gd name="T1" fmla="*/ 434 h 880"/>
                <a:gd name="T2" fmla="*/ 269 w 269"/>
                <a:gd name="T3" fmla="*/ 12 h 880"/>
                <a:gd name="T4" fmla="*/ 231 w 269"/>
                <a:gd name="T5" fmla="*/ 4 h 880"/>
                <a:gd name="T6" fmla="*/ 6 w 269"/>
                <a:gd name="T7" fmla="*/ 436 h 880"/>
                <a:gd name="T8" fmla="*/ 206 w 269"/>
                <a:gd name="T9" fmla="*/ 880 h 880"/>
                <a:gd name="T10" fmla="*/ 255 w 269"/>
                <a:gd name="T11" fmla="*/ 869 h 880"/>
                <a:gd name="T12" fmla="*/ 94 w 269"/>
                <a:gd name="T13" fmla="*/ 434 h 880"/>
              </a:gdLst>
              <a:ahLst/>
              <a:cxnLst>
                <a:cxn ang="0">
                  <a:pos x="T0" y="T1"/>
                </a:cxn>
                <a:cxn ang="0">
                  <a:pos x="T2" y="T3"/>
                </a:cxn>
                <a:cxn ang="0">
                  <a:pos x="T4" y="T5"/>
                </a:cxn>
                <a:cxn ang="0">
                  <a:pos x="T6" y="T7"/>
                </a:cxn>
                <a:cxn ang="0">
                  <a:pos x="T8" y="T9"/>
                </a:cxn>
                <a:cxn ang="0">
                  <a:pos x="T10" y="T11"/>
                </a:cxn>
                <a:cxn ang="0">
                  <a:pos x="T12" y="T13"/>
                </a:cxn>
              </a:cxnLst>
              <a:rect l="0" t="0" r="r" b="b"/>
              <a:pathLst>
                <a:path w="269" h="880">
                  <a:moveTo>
                    <a:pt x="94" y="434"/>
                  </a:moveTo>
                  <a:cubicBezTo>
                    <a:pt x="100" y="227"/>
                    <a:pt x="175" y="55"/>
                    <a:pt x="269" y="12"/>
                  </a:cubicBezTo>
                  <a:cubicBezTo>
                    <a:pt x="257" y="7"/>
                    <a:pt x="244" y="4"/>
                    <a:pt x="231" y="4"/>
                  </a:cubicBezTo>
                  <a:cubicBezTo>
                    <a:pt x="113" y="0"/>
                    <a:pt x="13" y="194"/>
                    <a:pt x="6" y="436"/>
                  </a:cubicBezTo>
                  <a:cubicBezTo>
                    <a:pt x="0" y="678"/>
                    <a:pt x="89" y="876"/>
                    <a:pt x="206" y="880"/>
                  </a:cubicBezTo>
                  <a:cubicBezTo>
                    <a:pt x="223" y="880"/>
                    <a:pt x="239" y="876"/>
                    <a:pt x="255" y="869"/>
                  </a:cubicBezTo>
                  <a:cubicBezTo>
                    <a:pt x="158" y="829"/>
                    <a:pt x="89" y="648"/>
                    <a:pt x="94" y="434"/>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2" name="Freeform 348"/>
            <p:cNvSpPr>
              <a:spLocks/>
            </p:cNvSpPr>
            <p:nvPr/>
          </p:nvSpPr>
          <p:spPr bwMode="auto">
            <a:xfrm>
              <a:off x="1730" y="5388"/>
              <a:ext cx="2092" cy="1218"/>
            </a:xfrm>
            <a:custGeom>
              <a:avLst/>
              <a:gdLst>
                <a:gd name="T0" fmla="*/ 791 w 885"/>
                <a:gd name="T1" fmla="*/ 13 h 515"/>
                <a:gd name="T2" fmla="*/ 421 w 885"/>
                <a:gd name="T3" fmla="*/ 45 h 515"/>
                <a:gd name="T4" fmla="*/ 127 w 885"/>
                <a:gd name="T5" fmla="*/ 0 h 515"/>
                <a:gd name="T6" fmla="*/ 21 w 885"/>
                <a:gd name="T7" fmla="*/ 296 h 515"/>
                <a:gd name="T8" fmla="*/ 115 w 885"/>
                <a:gd name="T9" fmla="*/ 438 h 515"/>
                <a:gd name="T10" fmla="*/ 554 w 885"/>
                <a:gd name="T11" fmla="*/ 508 h 515"/>
                <a:gd name="T12" fmla="*/ 852 w 885"/>
                <a:gd name="T13" fmla="*/ 408 h 515"/>
                <a:gd name="T14" fmla="*/ 874 w 885"/>
                <a:gd name="T15" fmla="*/ 372 h 515"/>
                <a:gd name="T16" fmla="*/ 885 w 885"/>
                <a:gd name="T17" fmla="*/ 360 h 515"/>
                <a:gd name="T18" fmla="*/ 791 w 885"/>
                <a:gd name="T19" fmla="*/ 1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5" h="515">
                  <a:moveTo>
                    <a:pt x="791" y="13"/>
                  </a:moveTo>
                  <a:cubicBezTo>
                    <a:pt x="673" y="40"/>
                    <a:pt x="549" y="51"/>
                    <a:pt x="421" y="45"/>
                  </a:cubicBezTo>
                  <a:cubicBezTo>
                    <a:pt x="320" y="41"/>
                    <a:pt x="222" y="25"/>
                    <a:pt x="127" y="0"/>
                  </a:cubicBezTo>
                  <a:cubicBezTo>
                    <a:pt x="92" y="104"/>
                    <a:pt x="35" y="248"/>
                    <a:pt x="21" y="296"/>
                  </a:cubicBezTo>
                  <a:cubicBezTo>
                    <a:pt x="0" y="370"/>
                    <a:pt x="49" y="404"/>
                    <a:pt x="115" y="438"/>
                  </a:cubicBezTo>
                  <a:cubicBezTo>
                    <a:pt x="245" y="505"/>
                    <a:pt x="411" y="515"/>
                    <a:pt x="554" y="508"/>
                  </a:cubicBezTo>
                  <a:cubicBezTo>
                    <a:pt x="651" y="503"/>
                    <a:pt x="787" y="492"/>
                    <a:pt x="852" y="408"/>
                  </a:cubicBezTo>
                  <a:cubicBezTo>
                    <a:pt x="861" y="397"/>
                    <a:pt x="868" y="384"/>
                    <a:pt x="874" y="372"/>
                  </a:cubicBezTo>
                  <a:cubicBezTo>
                    <a:pt x="885" y="360"/>
                    <a:pt x="885" y="360"/>
                    <a:pt x="885" y="360"/>
                  </a:cubicBezTo>
                  <a:cubicBezTo>
                    <a:pt x="866" y="274"/>
                    <a:pt x="826" y="128"/>
                    <a:pt x="791" y="13"/>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3" name="Freeform 349"/>
            <p:cNvSpPr>
              <a:spLocks/>
            </p:cNvSpPr>
            <p:nvPr/>
          </p:nvSpPr>
          <p:spPr bwMode="auto">
            <a:xfrm>
              <a:off x="1744" y="6112"/>
              <a:ext cx="2085" cy="666"/>
            </a:xfrm>
            <a:custGeom>
              <a:avLst/>
              <a:gdLst>
                <a:gd name="T0" fmla="*/ 433 w 882"/>
                <a:gd name="T1" fmla="*/ 183 h 282"/>
                <a:gd name="T2" fmla="*/ 15 w 882"/>
                <a:gd name="T3" fmla="*/ 0 h 282"/>
                <a:gd name="T4" fmla="*/ 6 w 882"/>
                <a:gd name="T5" fmla="*/ 39 h 282"/>
                <a:gd name="T6" fmla="*/ 433 w 882"/>
                <a:gd name="T7" fmla="*/ 271 h 282"/>
                <a:gd name="T8" fmla="*/ 881 w 882"/>
                <a:gd name="T9" fmla="*/ 79 h 282"/>
                <a:gd name="T10" fmla="*/ 871 w 882"/>
                <a:gd name="T11" fmla="*/ 30 h 282"/>
                <a:gd name="T12" fmla="*/ 433 w 882"/>
                <a:gd name="T13" fmla="*/ 183 h 282"/>
              </a:gdLst>
              <a:ahLst/>
              <a:cxnLst>
                <a:cxn ang="0">
                  <a:pos x="T0" y="T1"/>
                </a:cxn>
                <a:cxn ang="0">
                  <a:pos x="T2" y="T3"/>
                </a:cxn>
                <a:cxn ang="0">
                  <a:pos x="T4" y="T5"/>
                </a:cxn>
                <a:cxn ang="0">
                  <a:pos x="T6" y="T7"/>
                </a:cxn>
                <a:cxn ang="0">
                  <a:pos x="T8" y="T9"/>
                </a:cxn>
                <a:cxn ang="0">
                  <a:pos x="T10" y="T11"/>
                </a:cxn>
                <a:cxn ang="0">
                  <a:pos x="T12" y="T13"/>
                </a:cxn>
              </a:cxnLst>
              <a:rect l="0" t="0" r="r" b="b"/>
              <a:pathLst>
                <a:path w="882" h="282">
                  <a:moveTo>
                    <a:pt x="433" y="183"/>
                  </a:moveTo>
                  <a:cubicBezTo>
                    <a:pt x="226" y="173"/>
                    <a:pt x="56" y="95"/>
                    <a:pt x="15" y="0"/>
                  </a:cubicBezTo>
                  <a:cubicBezTo>
                    <a:pt x="9" y="12"/>
                    <a:pt x="6" y="25"/>
                    <a:pt x="6" y="39"/>
                  </a:cubicBezTo>
                  <a:cubicBezTo>
                    <a:pt x="0" y="156"/>
                    <a:pt x="192" y="260"/>
                    <a:pt x="433" y="271"/>
                  </a:cubicBezTo>
                  <a:cubicBezTo>
                    <a:pt x="675" y="282"/>
                    <a:pt x="875" y="196"/>
                    <a:pt x="881" y="79"/>
                  </a:cubicBezTo>
                  <a:cubicBezTo>
                    <a:pt x="882" y="62"/>
                    <a:pt x="878" y="46"/>
                    <a:pt x="871" y="30"/>
                  </a:cubicBezTo>
                  <a:cubicBezTo>
                    <a:pt x="829" y="126"/>
                    <a:pt x="647" y="193"/>
                    <a:pt x="433" y="183"/>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4" name="Freeform 350"/>
            <p:cNvSpPr>
              <a:spLocks/>
            </p:cNvSpPr>
            <p:nvPr/>
          </p:nvSpPr>
          <p:spPr bwMode="auto">
            <a:xfrm>
              <a:off x="-871" y="-1302"/>
              <a:ext cx="1882" cy="1960"/>
            </a:xfrm>
            <a:custGeom>
              <a:avLst/>
              <a:gdLst>
                <a:gd name="T0" fmla="*/ 349 w 796"/>
                <a:gd name="T1" fmla="*/ 829 h 829"/>
                <a:gd name="T2" fmla="*/ 796 w 796"/>
                <a:gd name="T3" fmla="*/ 328 h 829"/>
                <a:gd name="T4" fmla="*/ 639 w 796"/>
                <a:gd name="T5" fmla="*/ 64 h 829"/>
                <a:gd name="T6" fmla="*/ 470 w 796"/>
                <a:gd name="T7" fmla="*/ 46 h 829"/>
                <a:gd name="T8" fmla="*/ 137 w 796"/>
                <a:gd name="T9" fmla="*/ 340 h 829"/>
                <a:gd name="T10" fmla="*/ 24 w 796"/>
                <a:gd name="T11" fmla="*/ 633 h 829"/>
                <a:gd name="T12" fmla="*/ 37 w 796"/>
                <a:gd name="T13" fmla="*/ 673 h 829"/>
                <a:gd name="T14" fmla="*/ 47 w 796"/>
                <a:gd name="T15" fmla="*/ 692 h 829"/>
                <a:gd name="T16" fmla="*/ 349 w 796"/>
                <a:gd name="T1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6" h="829">
                  <a:moveTo>
                    <a:pt x="349" y="829"/>
                  </a:moveTo>
                  <a:cubicBezTo>
                    <a:pt x="404" y="721"/>
                    <a:pt x="566" y="481"/>
                    <a:pt x="796" y="328"/>
                  </a:cubicBezTo>
                  <a:cubicBezTo>
                    <a:pt x="738" y="231"/>
                    <a:pt x="668" y="105"/>
                    <a:pt x="639" y="64"/>
                  </a:cubicBezTo>
                  <a:cubicBezTo>
                    <a:pt x="596" y="0"/>
                    <a:pt x="539" y="17"/>
                    <a:pt x="470" y="46"/>
                  </a:cubicBezTo>
                  <a:cubicBezTo>
                    <a:pt x="336" y="103"/>
                    <a:pt x="222" y="225"/>
                    <a:pt x="137" y="340"/>
                  </a:cubicBezTo>
                  <a:cubicBezTo>
                    <a:pt x="78" y="418"/>
                    <a:pt x="0" y="529"/>
                    <a:pt x="24" y="633"/>
                  </a:cubicBezTo>
                  <a:cubicBezTo>
                    <a:pt x="27" y="647"/>
                    <a:pt x="32" y="660"/>
                    <a:pt x="37" y="673"/>
                  </a:cubicBezTo>
                  <a:cubicBezTo>
                    <a:pt x="47" y="692"/>
                    <a:pt x="47" y="692"/>
                    <a:pt x="47" y="692"/>
                  </a:cubicBezTo>
                  <a:cubicBezTo>
                    <a:pt x="126" y="733"/>
                    <a:pt x="260" y="786"/>
                    <a:pt x="349" y="829"/>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5" name="Freeform 351"/>
            <p:cNvSpPr>
              <a:spLocks/>
            </p:cNvSpPr>
            <p:nvPr/>
          </p:nvSpPr>
          <p:spPr bwMode="auto">
            <a:xfrm>
              <a:off x="-1031" y="-1428"/>
              <a:ext cx="1654" cy="1776"/>
            </a:xfrm>
            <a:custGeom>
              <a:avLst/>
              <a:gdLst>
                <a:gd name="T0" fmla="*/ 293 w 700"/>
                <a:gd name="T1" fmla="*/ 316 h 751"/>
                <a:gd name="T2" fmla="*/ 700 w 700"/>
                <a:gd name="T3" fmla="*/ 110 h 751"/>
                <a:gd name="T4" fmla="*/ 676 w 700"/>
                <a:gd name="T5" fmla="*/ 79 h 751"/>
                <a:gd name="T6" fmla="*/ 225 w 700"/>
                <a:gd name="T7" fmla="*/ 260 h 751"/>
                <a:gd name="T8" fmla="*/ 87 w 700"/>
                <a:gd name="T9" fmla="*/ 727 h 751"/>
                <a:gd name="T10" fmla="*/ 131 w 700"/>
                <a:gd name="T11" fmla="*/ 751 h 751"/>
                <a:gd name="T12" fmla="*/ 293 w 700"/>
                <a:gd name="T13" fmla="*/ 316 h 751"/>
              </a:gdLst>
              <a:ahLst/>
              <a:cxnLst>
                <a:cxn ang="0">
                  <a:pos x="T0" y="T1"/>
                </a:cxn>
                <a:cxn ang="0">
                  <a:pos x="T2" y="T3"/>
                </a:cxn>
                <a:cxn ang="0">
                  <a:pos x="T4" y="T5"/>
                </a:cxn>
                <a:cxn ang="0">
                  <a:pos x="T6" y="T7"/>
                </a:cxn>
                <a:cxn ang="0">
                  <a:pos x="T8" y="T9"/>
                </a:cxn>
                <a:cxn ang="0">
                  <a:pos x="T10" y="T11"/>
                </a:cxn>
                <a:cxn ang="0">
                  <a:pos x="T12" y="T13"/>
                </a:cxn>
              </a:cxnLst>
              <a:rect l="0" t="0" r="r" b="b"/>
              <a:pathLst>
                <a:path w="700" h="751">
                  <a:moveTo>
                    <a:pt x="293" y="316"/>
                  </a:moveTo>
                  <a:cubicBezTo>
                    <a:pt x="432" y="163"/>
                    <a:pt x="600" y="81"/>
                    <a:pt x="700" y="110"/>
                  </a:cubicBezTo>
                  <a:cubicBezTo>
                    <a:pt x="694" y="98"/>
                    <a:pt x="686" y="88"/>
                    <a:pt x="676" y="79"/>
                  </a:cubicBezTo>
                  <a:cubicBezTo>
                    <a:pt x="589" y="0"/>
                    <a:pt x="387" y="81"/>
                    <a:pt x="225" y="260"/>
                  </a:cubicBezTo>
                  <a:cubicBezTo>
                    <a:pt x="62" y="440"/>
                    <a:pt x="0" y="649"/>
                    <a:pt x="87" y="727"/>
                  </a:cubicBezTo>
                  <a:cubicBezTo>
                    <a:pt x="99" y="739"/>
                    <a:pt x="114" y="747"/>
                    <a:pt x="131" y="751"/>
                  </a:cubicBezTo>
                  <a:cubicBezTo>
                    <a:pt x="84" y="657"/>
                    <a:pt x="148" y="475"/>
                    <a:pt x="293" y="316"/>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6" name="Freeform 352"/>
            <p:cNvSpPr>
              <a:spLocks/>
            </p:cNvSpPr>
            <p:nvPr/>
          </p:nvSpPr>
          <p:spPr bwMode="auto">
            <a:xfrm>
              <a:off x="6073" y="1048"/>
              <a:ext cx="1215" cy="2092"/>
            </a:xfrm>
            <a:custGeom>
              <a:avLst/>
              <a:gdLst>
                <a:gd name="T0" fmla="*/ 12 w 514"/>
                <a:gd name="T1" fmla="*/ 791 h 885"/>
                <a:gd name="T2" fmla="*/ 45 w 514"/>
                <a:gd name="T3" fmla="*/ 421 h 885"/>
                <a:gd name="T4" fmla="*/ 0 w 514"/>
                <a:gd name="T5" fmla="*/ 127 h 885"/>
                <a:gd name="T6" fmla="*/ 296 w 514"/>
                <a:gd name="T7" fmla="*/ 21 h 885"/>
                <a:gd name="T8" fmla="*/ 438 w 514"/>
                <a:gd name="T9" fmla="*/ 115 h 885"/>
                <a:gd name="T10" fmla="*/ 507 w 514"/>
                <a:gd name="T11" fmla="*/ 554 h 885"/>
                <a:gd name="T12" fmla="*/ 407 w 514"/>
                <a:gd name="T13" fmla="*/ 852 h 885"/>
                <a:gd name="T14" fmla="*/ 371 w 514"/>
                <a:gd name="T15" fmla="*/ 874 h 885"/>
                <a:gd name="T16" fmla="*/ 359 w 514"/>
                <a:gd name="T17" fmla="*/ 885 h 885"/>
                <a:gd name="T18" fmla="*/ 12 w 514"/>
                <a:gd name="T19" fmla="*/ 791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885">
                  <a:moveTo>
                    <a:pt x="12" y="791"/>
                  </a:moveTo>
                  <a:cubicBezTo>
                    <a:pt x="39" y="672"/>
                    <a:pt x="50" y="548"/>
                    <a:pt x="45" y="421"/>
                  </a:cubicBezTo>
                  <a:cubicBezTo>
                    <a:pt x="40" y="319"/>
                    <a:pt x="25" y="221"/>
                    <a:pt x="0" y="127"/>
                  </a:cubicBezTo>
                  <a:cubicBezTo>
                    <a:pt x="103" y="92"/>
                    <a:pt x="248" y="35"/>
                    <a:pt x="296" y="21"/>
                  </a:cubicBezTo>
                  <a:cubicBezTo>
                    <a:pt x="370" y="0"/>
                    <a:pt x="403" y="49"/>
                    <a:pt x="438" y="115"/>
                  </a:cubicBezTo>
                  <a:cubicBezTo>
                    <a:pt x="505" y="245"/>
                    <a:pt x="514" y="411"/>
                    <a:pt x="507" y="554"/>
                  </a:cubicBezTo>
                  <a:cubicBezTo>
                    <a:pt x="502" y="651"/>
                    <a:pt x="491" y="787"/>
                    <a:pt x="407" y="852"/>
                  </a:cubicBezTo>
                  <a:cubicBezTo>
                    <a:pt x="396" y="860"/>
                    <a:pt x="383" y="868"/>
                    <a:pt x="371" y="874"/>
                  </a:cubicBezTo>
                  <a:cubicBezTo>
                    <a:pt x="359" y="885"/>
                    <a:pt x="359" y="885"/>
                    <a:pt x="359" y="885"/>
                  </a:cubicBezTo>
                  <a:cubicBezTo>
                    <a:pt x="273" y="866"/>
                    <a:pt x="127" y="826"/>
                    <a:pt x="12" y="791"/>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7" name="Freeform 353"/>
            <p:cNvSpPr>
              <a:spLocks/>
            </p:cNvSpPr>
            <p:nvPr/>
          </p:nvSpPr>
          <p:spPr bwMode="auto">
            <a:xfrm>
              <a:off x="6796" y="1062"/>
              <a:ext cx="664" cy="2085"/>
            </a:xfrm>
            <a:custGeom>
              <a:avLst/>
              <a:gdLst>
                <a:gd name="T0" fmla="*/ 182 w 281"/>
                <a:gd name="T1" fmla="*/ 433 h 882"/>
                <a:gd name="T2" fmla="*/ 0 w 281"/>
                <a:gd name="T3" fmla="*/ 15 h 882"/>
                <a:gd name="T4" fmla="*/ 38 w 281"/>
                <a:gd name="T5" fmla="*/ 5 h 882"/>
                <a:gd name="T6" fmla="*/ 270 w 281"/>
                <a:gd name="T7" fmla="*/ 433 h 882"/>
                <a:gd name="T8" fmla="*/ 78 w 281"/>
                <a:gd name="T9" fmla="*/ 881 h 882"/>
                <a:gd name="T10" fmla="*/ 29 w 281"/>
                <a:gd name="T11" fmla="*/ 871 h 882"/>
                <a:gd name="T12" fmla="*/ 182 w 281"/>
                <a:gd name="T13" fmla="*/ 433 h 882"/>
              </a:gdLst>
              <a:ahLst/>
              <a:cxnLst>
                <a:cxn ang="0">
                  <a:pos x="T0" y="T1"/>
                </a:cxn>
                <a:cxn ang="0">
                  <a:pos x="T2" y="T3"/>
                </a:cxn>
                <a:cxn ang="0">
                  <a:pos x="T4" y="T5"/>
                </a:cxn>
                <a:cxn ang="0">
                  <a:pos x="T6" y="T7"/>
                </a:cxn>
                <a:cxn ang="0">
                  <a:pos x="T8" y="T9"/>
                </a:cxn>
                <a:cxn ang="0">
                  <a:pos x="T10" y="T11"/>
                </a:cxn>
                <a:cxn ang="0">
                  <a:pos x="T12" y="T13"/>
                </a:cxn>
              </a:cxnLst>
              <a:rect l="0" t="0" r="r" b="b"/>
              <a:pathLst>
                <a:path w="281" h="882">
                  <a:moveTo>
                    <a:pt x="182" y="433"/>
                  </a:moveTo>
                  <a:cubicBezTo>
                    <a:pt x="173" y="226"/>
                    <a:pt x="95" y="56"/>
                    <a:pt x="0" y="15"/>
                  </a:cubicBezTo>
                  <a:cubicBezTo>
                    <a:pt x="12" y="9"/>
                    <a:pt x="25" y="6"/>
                    <a:pt x="38" y="5"/>
                  </a:cubicBezTo>
                  <a:cubicBezTo>
                    <a:pt x="155" y="0"/>
                    <a:pt x="259" y="192"/>
                    <a:pt x="270" y="433"/>
                  </a:cubicBezTo>
                  <a:cubicBezTo>
                    <a:pt x="281" y="675"/>
                    <a:pt x="195" y="875"/>
                    <a:pt x="78" y="881"/>
                  </a:cubicBezTo>
                  <a:cubicBezTo>
                    <a:pt x="61" y="882"/>
                    <a:pt x="45" y="878"/>
                    <a:pt x="29" y="871"/>
                  </a:cubicBezTo>
                  <a:cubicBezTo>
                    <a:pt x="125" y="829"/>
                    <a:pt x="192" y="647"/>
                    <a:pt x="182" y="433"/>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8" name="Freeform 354"/>
            <p:cNvSpPr>
              <a:spLocks/>
            </p:cNvSpPr>
            <p:nvPr/>
          </p:nvSpPr>
          <p:spPr bwMode="auto">
            <a:xfrm>
              <a:off x="4713" y="-1335"/>
              <a:ext cx="1889" cy="1948"/>
            </a:xfrm>
            <a:custGeom>
              <a:avLst/>
              <a:gdLst>
                <a:gd name="T0" fmla="*/ 456 w 799"/>
                <a:gd name="T1" fmla="*/ 824 h 824"/>
                <a:gd name="T2" fmla="*/ 0 w 799"/>
                <a:gd name="T3" fmla="*/ 330 h 824"/>
                <a:gd name="T4" fmla="*/ 152 w 799"/>
                <a:gd name="T5" fmla="*/ 64 h 824"/>
                <a:gd name="T6" fmla="*/ 321 w 799"/>
                <a:gd name="T7" fmla="*/ 43 h 824"/>
                <a:gd name="T8" fmla="*/ 659 w 799"/>
                <a:gd name="T9" fmla="*/ 331 h 824"/>
                <a:gd name="T10" fmla="*/ 777 w 799"/>
                <a:gd name="T11" fmla="*/ 622 h 824"/>
                <a:gd name="T12" fmla="*/ 765 w 799"/>
                <a:gd name="T13" fmla="*/ 663 h 824"/>
                <a:gd name="T14" fmla="*/ 755 w 799"/>
                <a:gd name="T15" fmla="*/ 682 h 824"/>
                <a:gd name="T16" fmla="*/ 456 w 799"/>
                <a:gd name="T17" fmla="*/ 8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9" h="824">
                  <a:moveTo>
                    <a:pt x="456" y="824"/>
                  </a:moveTo>
                  <a:cubicBezTo>
                    <a:pt x="399" y="717"/>
                    <a:pt x="233" y="480"/>
                    <a:pt x="0" y="330"/>
                  </a:cubicBezTo>
                  <a:cubicBezTo>
                    <a:pt x="56" y="232"/>
                    <a:pt x="124" y="106"/>
                    <a:pt x="152" y="64"/>
                  </a:cubicBezTo>
                  <a:cubicBezTo>
                    <a:pt x="194" y="0"/>
                    <a:pt x="252" y="15"/>
                    <a:pt x="321" y="43"/>
                  </a:cubicBezTo>
                  <a:cubicBezTo>
                    <a:pt x="456" y="98"/>
                    <a:pt x="572" y="218"/>
                    <a:pt x="659" y="331"/>
                  </a:cubicBezTo>
                  <a:cubicBezTo>
                    <a:pt x="719" y="408"/>
                    <a:pt x="799" y="518"/>
                    <a:pt x="777" y="622"/>
                  </a:cubicBezTo>
                  <a:cubicBezTo>
                    <a:pt x="774" y="636"/>
                    <a:pt x="770" y="649"/>
                    <a:pt x="765" y="663"/>
                  </a:cubicBezTo>
                  <a:cubicBezTo>
                    <a:pt x="755" y="682"/>
                    <a:pt x="755" y="682"/>
                    <a:pt x="755" y="682"/>
                  </a:cubicBezTo>
                  <a:cubicBezTo>
                    <a:pt x="677" y="724"/>
                    <a:pt x="544" y="780"/>
                    <a:pt x="456" y="824"/>
                  </a:cubicBezTo>
                  <a:close/>
                </a:path>
              </a:pathLst>
            </a:custGeom>
            <a:solidFill>
              <a:srgbClr val="15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199" name="Freeform 355"/>
            <p:cNvSpPr>
              <a:spLocks/>
            </p:cNvSpPr>
            <p:nvPr/>
          </p:nvSpPr>
          <p:spPr bwMode="auto">
            <a:xfrm>
              <a:off x="5089" y="-1465"/>
              <a:ext cx="1676" cy="1756"/>
            </a:xfrm>
            <a:custGeom>
              <a:avLst/>
              <a:gdLst>
                <a:gd name="T0" fmla="*/ 411 w 709"/>
                <a:gd name="T1" fmla="*/ 311 h 743"/>
                <a:gd name="T2" fmla="*/ 0 w 709"/>
                <a:gd name="T3" fmla="*/ 112 h 743"/>
                <a:gd name="T4" fmla="*/ 24 w 709"/>
                <a:gd name="T5" fmla="*/ 80 h 743"/>
                <a:gd name="T6" fmla="*/ 478 w 709"/>
                <a:gd name="T7" fmla="*/ 254 h 743"/>
                <a:gd name="T8" fmla="*/ 624 w 709"/>
                <a:gd name="T9" fmla="*/ 718 h 743"/>
                <a:gd name="T10" fmla="*/ 580 w 709"/>
                <a:gd name="T11" fmla="*/ 743 h 743"/>
                <a:gd name="T12" fmla="*/ 411 w 709"/>
                <a:gd name="T13" fmla="*/ 311 h 743"/>
              </a:gdLst>
              <a:ahLst/>
              <a:cxnLst>
                <a:cxn ang="0">
                  <a:pos x="T0" y="T1"/>
                </a:cxn>
                <a:cxn ang="0">
                  <a:pos x="T2" y="T3"/>
                </a:cxn>
                <a:cxn ang="0">
                  <a:pos x="T4" y="T5"/>
                </a:cxn>
                <a:cxn ang="0">
                  <a:pos x="T6" y="T7"/>
                </a:cxn>
                <a:cxn ang="0">
                  <a:pos x="T8" y="T9"/>
                </a:cxn>
                <a:cxn ang="0">
                  <a:pos x="T10" y="T11"/>
                </a:cxn>
                <a:cxn ang="0">
                  <a:pos x="T12" y="T13"/>
                </a:cxn>
              </a:cxnLst>
              <a:rect l="0" t="0" r="r" b="b"/>
              <a:pathLst>
                <a:path w="709" h="743">
                  <a:moveTo>
                    <a:pt x="411" y="311"/>
                  </a:moveTo>
                  <a:cubicBezTo>
                    <a:pt x="269" y="160"/>
                    <a:pt x="100" y="81"/>
                    <a:pt x="0" y="112"/>
                  </a:cubicBezTo>
                  <a:cubicBezTo>
                    <a:pt x="6" y="100"/>
                    <a:pt x="14" y="89"/>
                    <a:pt x="24" y="80"/>
                  </a:cubicBezTo>
                  <a:cubicBezTo>
                    <a:pt x="109" y="0"/>
                    <a:pt x="312" y="78"/>
                    <a:pt x="478" y="254"/>
                  </a:cubicBezTo>
                  <a:cubicBezTo>
                    <a:pt x="644" y="430"/>
                    <a:pt x="709" y="638"/>
                    <a:pt x="624" y="718"/>
                  </a:cubicBezTo>
                  <a:cubicBezTo>
                    <a:pt x="612" y="730"/>
                    <a:pt x="597" y="738"/>
                    <a:pt x="580" y="743"/>
                  </a:cubicBezTo>
                  <a:cubicBezTo>
                    <a:pt x="626" y="648"/>
                    <a:pt x="558" y="467"/>
                    <a:pt x="411" y="311"/>
                  </a:cubicBezTo>
                  <a:close/>
                </a:path>
              </a:pathLst>
            </a:custGeom>
            <a:solidFill>
              <a:srgbClr val="48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0" name="Freeform 356"/>
            <p:cNvSpPr>
              <a:spLocks/>
            </p:cNvSpPr>
            <p:nvPr/>
          </p:nvSpPr>
          <p:spPr bwMode="auto">
            <a:xfrm>
              <a:off x="-86" y="2492"/>
              <a:ext cx="745" cy="679"/>
            </a:xfrm>
            <a:custGeom>
              <a:avLst/>
              <a:gdLst>
                <a:gd name="T0" fmla="*/ 215 w 745"/>
                <a:gd name="T1" fmla="*/ 679 h 679"/>
                <a:gd name="T2" fmla="*/ 0 w 745"/>
                <a:gd name="T3" fmla="*/ 300 h 679"/>
                <a:gd name="T4" fmla="*/ 527 w 745"/>
                <a:gd name="T5" fmla="*/ 0 h 679"/>
                <a:gd name="T6" fmla="*/ 745 w 745"/>
                <a:gd name="T7" fmla="*/ 378 h 679"/>
                <a:gd name="T8" fmla="*/ 215 w 745"/>
                <a:gd name="T9" fmla="*/ 679 h 679"/>
              </a:gdLst>
              <a:ahLst/>
              <a:cxnLst>
                <a:cxn ang="0">
                  <a:pos x="T0" y="T1"/>
                </a:cxn>
                <a:cxn ang="0">
                  <a:pos x="T2" y="T3"/>
                </a:cxn>
                <a:cxn ang="0">
                  <a:pos x="T4" y="T5"/>
                </a:cxn>
                <a:cxn ang="0">
                  <a:pos x="T6" y="T7"/>
                </a:cxn>
                <a:cxn ang="0">
                  <a:pos x="T8" y="T9"/>
                </a:cxn>
              </a:cxnLst>
              <a:rect l="0" t="0" r="r" b="b"/>
              <a:pathLst>
                <a:path w="745" h="679">
                  <a:moveTo>
                    <a:pt x="215" y="679"/>
                  </a:moveTo>
                  <a:lnTo>
                    <a:pt x="0" y="300"/>
                  </a:lnTo>
                  <a:lnTo>
                    <a:pt x="527" y="0"/>
                  </a:lnTo>
                  <a:lnTo>
                    <a:pt x="745" y="378"/>
                  </a:lnTo>
                  <a:lnTo>
                    <a:pt x="215" y="679"/>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1" name="Freeform 357"/>
            <p:cNvSpPr>
              <a:spLocks/>
            </p:cNvSpPr>
            <p:nvPr/>
          </p:nvSpPr>
          <p:spPr bwMode="auto">
            <a:xfrm>
              <a:off x="-67" y="2511"/>
              <a:ext cx="705" cy="638"/>
            </a:xfrm>
            <a:custGeom>
              <a:avLst/>
              <a:gdLst>
                <a:gd name="T0" fmla="*/ 201 w 705"/>
                <a:gd name="T1" fmla="*/ 638 h 638"/>
                <a:gd name="T2" fmla="*/ 0 w 705"/>
                <a:gd name="T3" fmla="*/ 286 h 638"/>
                <a:gd name="T4" fmla="*/ 504 w 705"/>
                <a:gd name="T5" fmla="*/ 0 h 638"/>
                <a:gd name="T6" fmla="*/ 705 w 705"/>
                <a:gd name="T7" fmla="*/ 352 h 638"/>
                <a:gd name="T8" fmla="*/ 201 w 705"/>
                <a:gd name="T9" fmla="*/ 638 h 638"/>
              </a:gdLst>
              <a:ahLst/>
              <a:cxnLst>
                <a:cxn ang="0">
                  <a:pos x="T0" y="T1"/>
                </a:cxn>
                <a:cxn ang="0">
                  <a:pos x="T2" y="T3"/>
                </a:cxn>
                <a:cxn ang="0">
                  <a:pos x="T4" y="T5"/>
                </a:cxn>
                <a:cxn ang="0">
                  <a:pos x="T6" y="T7"/>
                </a:cxn>
                <a:cxn ang="0">
                  <a:pos x="T8" y="T9"/>
                </a:cxn>
              </a:cxnLst>
              <a:rect l="0" t="0" r="r" b="b"/>
              <a:pathLst>
                <a:path w="705" h="638">
                  <a:moveTo>
                    <a:pt x="201" y="638"/>
                  </a:moveTo>
                  <a:lnTo>
                    <a:pt x="0" y="286"/>
                  </a:lnTo>
                  <a:lnTo>
                    <a:pt x="504" y="0"/>
                  </a:lnTo>
                  <a:lnTo>
                    <a:pt x="705" y="352"/>
                  </a:lnTo>
                  <a:lnTo>
                    <a:pt x="201" y="6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2" name="Freeform 358"/>
            <p:cNvSpPr>
              <a:spLocks/>
            </p:cNvSpPr>
            <p:nvPr/>
          </p:nvSpPr>
          <p:spPr bwMode="auto">
            <a:xfrm>
              <a:off x="18" y="2565"/>
              <a:ext cx="565" cy="511"/>
            </a:xfrm>
            <a:custGeom>
              <a:avLst/>
              <a:gdLst>
                <a:gd name="T0" fmla="*/ 159 w 565"/>
                <a:gd name="T1" fmla="*/ 511 h 511"/>
                <a:gd name="T2" fmla="*/ 0 w 565"/>
                <a:gd name="T3" fmla="*/ 232 h 511"/>
                <a:gd name="T4" fmla="*/ 407 w 565"/>
                <a:gd name="T5" fmla="*/ 0 h 511"/>
                <a:gd name="T6" fmla="*/ 565 w 565"/>
                <a:gd name="T7" fmla="*/ 282 h 511"/>
                <a:gd name="T8" fmla="*/ 159 w 565"/>
                <a:gd name="T9" fmla="*/ 511 h 511"/>
              </a:gdLst>
              <a:ahLst/>
              <a:cxnLst>
                <a:cxn ang="0">
                  <a:pos x="T0" y="T1"/>
                </a:cxn>
                <a:cxn ang="0">
                  <a:pos x="T2" y="T3"/>
                </a:cxn>
                <a:cxn ang="0">
                  <a:pos x="T4" y="T5"/>
                </a:cxn>
                <a:cxn ang="0">
                  <a:pos x="T6" y="T7"/>
                </a:cxn>
                <a:cxn ang="0">
                  <a:pos x="T8" y="T9"/>
                </a:cxn>
              </a:cxnLst>
              <a:rect l="0" t="0" r="r" b="b"/>
              <a:pathLst>
                <a:path w="565" h="511">
                  <a:moveTo>
                    <a:pt x="159" y="511"/>
                  </a:moveTo>
                  <a:lnTo>
                    <a:pt x="0" y="232"/>
                  </a:lnTo>
                  <a:lnTo>
                    <a:pt x="407" y="0"/>
                  </a:lnTo>
                  <a:lnTo>
                    <a:pt x="565" y="282"/>
                  </a:lnTo>
                  <a:lnTo>
                    <a:pt x="159" y="511"/>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3" name="Freeform 359"/>
            <p:cNvSpPr>
              <a:spLocks/>
            </p:cNvSpPr>
            <p:nvPr/>
          </p:nvSpPr>
          <p:spPr bwMode="auto">
            <a:xfrm>
              <a:off x="32" y="2906"/>
              <a:ext cx="78" cy="109"/>
            </a:xfrm>
            <a:custGeom>
              <a:avLst/>
              <a:gdLst>
                <a:gd name="T0" fmla="*/ 29 w 33"/>
                <a:gd name="T1" fmla="*/ 44 h 46"/>
                <a:gd name="T2" fmla="*/ 20 w 33"/>
                <a:gd name="T3" fmla="*/ 41 h 46"/>
                <a:gd name="T4" fmla="*/ 2 w 33"/>
                <a:gd name="T5" fmla="*/ 11 h 46"/>
                <a:gd name="T6" fmla="*/ 5 w 33"/>
                <a:gd name="T7" fmla="*/ 2 h 46"/>
                <a:gd name="T8" fmla="*/ 5 w 33"/>
                <a:gd name="T9" fmla="*/ 2 h 46"/>
                <a:gd name="T10" fmla="*/ 14 w 33"/>
                <a:gd name="T11" fmla="*/ 4 h 46"/>
                <a:gd name="T12" fmla="*/ 31 w 33"/>
                <a:gd name="T13" fmla="*/ 35 h 46"/>
                <a:gd name="T14" fmla="*/ 29 w 33"/>
                <a:gd name="T15" fmla="*/ 44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6">
                  <a:moveTo>
                    <a:pt x="29" y="44"/>
                  </a:moveTo>
                  <a:cubicBezTo>
                    <a:pt x="26" y="46"/>
                    <a:pt x="21" y="45"/>
                    <a:pt x="20" y="41"/>
                  </a:cubicBezTo>
                  <a:cubicBezTo>
                    <a:pt x="2" y="11"/>
                    <a:pt x="2" y="11"/>
                    <a:pt x="2" y="11"/>
                  </a:cubicBezTo>
                  <a:cubicBezTo>
                    <a:pt x="0" y="8"/>
                    <a:pt x="2" y="4"/>
                    <a:pt x="5" y="2"/>
                  </a:cubicBezTo>
                  <a:cubicBezTo>
                    <a:pt x="5" y="2"/>
                    <a:pt x="5" y="2"/>
                    <a:pt x="5" y="2"/>
                  </a:cubicBezTo>
                  <a:cubicBezTo>
                    <a:pt x="8" y="0"/>
                    <a:pt x="12" y="1"/>
                    <a:pt x="14" y="4"/>
                  </a:cubicBezTo>
                  <a:cubicBezTo>
                    <a:pt x="31" y="35"/>
                    <a:pt x="31" y="35"/>
                    <a:pt x="31" y="35"/>
                  </a:cubicBezTo>
                  <a:cubicBezTo>
                    <a:pt x="33" y="38"/>
                    <a:pt x="32" y="42"/>
                    <a:pt x="29" y="44"/>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4" name="Freeform 360"/>
            <p:cNvSpPr>
              <a:spLocks/>
            </p:cNvSpPr>
            <p:nvPr/>
          </p:nvSpPr>
          <p:spPr bwMode="auto">
            <a:xfrm>
              <a:off x="70" y="2565"/>
              <a:ext cx="497" cy="249"/>
            </a:xfrm>
            <a:custGeom>
              <a:avLst/>
              <a:gdLst>
                <a:gd name="T0" fmla="*/ 355 w 497"/>
                <a:gd name="T1" fmla="*/ 0 h 249"/>
                <a:gd name="T2" fmla="*/ 0 w 497"/>
                <a:gd name="T3" fmla="*/ 204 h 249"/>
                <a:gd name="T4" fmla="*/ 497 w 497"/>
                <a:gd name="T5" fmla="*/ 249 h 249"/>
                <a:gd name="T6" fmla="*/ 355 w 497"/>
                <a:gd name="T7" fmla="*/ 0 h 249"/>
              </a:gdLst>
              <a:ahLst/>
              <a:cxnLst>
                <a:cxn ang="0">
                  <a:pos x="T0" y="T1"/>
                </a:cxn>
                <a:cxn ang="0">
                  <a:pos x="T2" y="T3"/>
                </a:cxn>
                <a:cxn ang="0">
                  <a:pos x="T4" y="T5"/>
                </a:cxn>
                <a:cxn ang="0">
                  <a:pos x="T6" y="T7"/>
                </a:cxn>
              </a:cxnLst>
              <a:rect l="0" t="0" r="r" b="b"/>
              <a:pathLst>
                <a:path w="497" h="249">
                  <a:moveTo>
                    <a:pt x="355" y="0"/>
                  </a:moveTo>
                  <a:lnTo>
                    <a:pt x="0" y="204"/>
                  </a:lnTo>
                  <a:lnTo>
                    <a:pt x="497" y="249"/>
                  </a:lnTo>
                  <a:lnTo>
                    <a:pt x="355" y="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5" name="Freeform 361"/>
            <p:cNvSpPr>
              <a:spLocks/>
            </p:cNvSpPr>
            <p:nvPr/>
          </p:nvSpPr>
          <p:spPr bwMode="auto">
            <a:xfrm>
              <a:off x="4364" y="2031"/>
              <a:ext cx="406" cy="615"/>
            </a:xfrm>
            <a:custGeom>
              <a:avLst/>
              <a:gdLst>
                <a:gd name="T0" fmla="*/ 172 w 172"/>
                <a:gd name="T1" fmla="*/ 242 h 260"/>
                <a:gd name="T2" fmla="*/ 156 w 172"/>
                <a:gd name="T3" fmla="*/ 259 h 260"/>
                <a:gd name="T4" fmla="*/ 17 w 172"/>
                <a:gd name="T5" fmla="*/ 260 h 260"/>
                <a:gd name="T6" fmla="*/ 1 w 172"/>
                <a:gd name="T7" fmla="*/ 243 h 260"/>
                <a:gd name="T8" fmla="*/ 0 w 172"/>
                <a:gd name="T9" fmla="*/ 18 h 260"/>
                <a:gd name="T10" fmla="*/ 16 w 172"/>
                <a:gd name="T11" fmla="*/ 1 h 260"/>
                <a:gd name="T12" fmla="*/ 155 w 172"/>
                <a:gd name="T13" fmla="*/ 0 h 260"/>
                <a:gd name="T14" fmla="*/ 171 w 172"/>
                <a:gd name="T15" fmla="*/ 17 h 260"/>
                <a:gd name="T16" fmla="*/ 172 w 172"/>
                <a:gd name="T17" fmla="*/ 2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60">
                  <a:moveTo>
                    <a:pt x="172" y="242"/>
                  </a:moveTo>
                  <a:cubicBezTo>
                    <a:pt x="172" y="252"/>
                    <a:pt x="165" y="259"/>
                    <a:pt x="156" y="259"/>
                  </a:cubicBezTo>
                  <a:cubicBezTo>
                    <a:pt x="17" y="260"/>
                    <a:pt x="17" y="260"/>
                    <a:pt x="17" y="260"/>
                  </a:cubicBezTo>
                  <a:cubicBezTo>
                    <a:pt x="8" y="260"/>
                    <a:pt x="1" y="252"/>
                    <a:pt x="1" y="243"/>
                  </a:cubicBezTo>
                  <a:cubicBezTo>
                    <a:pt x="0" y="18"/>
                    <a:pt x="0" y="18"/>
                    <a:pt x="0" y="18"/>
                  </a:cubicBezTo>
                  <a:cubicBezTo>
                    <a:pt x="0" y="9"/>
                    <a:pt x="7" y="1"/>
                    <a:pt x="16" y="1"/>
                  </a:cubicBezTo>
                  <a:cubicBezTo>
                    <a:pt x="155" y="0"/>
                    <a:pt x="155" y="0"/>
                    <a:pt x="155" y="0"/>
                  </a:cubicBezTo>
                  <a:cubicBezTo>
                    <a:pt x="164" y="0"/>
                    <a:pt x="171" y="8"/>
                    <a:pt x="171" y="17"/>
                  </a:cubicBezTo>
                  <a:lnTo>
                    <a:pt x="172" y="242"/>
                  </a:lnTo>
                  <a:close/>
                </a:path>
              </a:pathLst>
            </a:custGeom>
            <a:solidFill>
              <a:srgbClr val="8D4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6" name="Freeform 362"/>
            <p:cNvSpPr>
              <a:spLocks/>
            </p:cNvSpPr>
            <p:nvPr/>
          </p:nvSpPr>
          <p:spPr bwMode="auto">
            <a:xfrm>
              <a:off x="4406" y="2071"/>
              <a:ext cx="322" cy="497"/>
            </a:xfrm>
            <a:custGeom>
              <a:avLst/>
              <a:gdLst>
                <a:gd name="T0" fmla="*/ 322 w 322"/>
                <a:gd name="T1" fmla="*/ 494 h 497"/>
                <a:gd name="T2" fmla="*/ 0 w 322"/>
                <a:gd name="T3" fmla="*/ 497 h 497"/>
                <a:gd name="T4" fmla="*/ 0 w 322"/>
                <a:gd name="T5" fmla="*/ 3 h 497"/>
                <a:gd name="T6" fmla="*/ 322 w 322"/>
                <a:gd name="T7" fmla="*/ 0 h 497"/>
                <a:gd name="T8" fmla="*/ 322 w 322"/>
                <a:gd name="T9" fmla="*/ 494 h 497"/>
              </a:gdLst>
              <a:ahLst/>
              <a:cxnLst>
                <a:cxn ang="0">
                  <a:pos x="T0" y="T1"/>
                </a:cxn>
                <a:cxn ang="0">
                  <a:pos x="T2" y="T3"/>
                </a:cxn>
                <a:cxn ang="0">
                  <a:pos x="T4" y="T5"/>
                </a:cxn>
                <a:cxn ang="0">
                  <a:pos x="T6" y="T7"/>
                </a:cxn>
                <a:cxn ang="0">
                  <a:pos x="T8" y="T9"/>
                </a:cxn>
              </a:cxnLst>
              <a:rect l="0" t="0" r="r" b="b"/>
              <a:pathLst>
                <a:path w="322" h="497">
                  <a:moveTo>
                    <a:pt x="322" y="494"/>
                  </a:moveTo>
                  <a:lnTo>
                    <a:pt x="0" y="497"/>
                  </a:lnTo>
                  <a:lnTo>
                    <a:pt x="0" y="3"/>
                  </a:lnTo>
                  <a:lnTo>
                    <a:pt x="322" y="0"/>
                  </a:lnTo>
                  <a:lnTo>
                    <a:pt x="322" y="494"/>
                  </a:lnTo>
                  <a:close/>
                </a:path>
              </a:pathLst>
            </a:custGeom>
            <a:solidFill>
              <a:srgbClr val="34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7" name="Freeform 363"/>
            <p:cNvSpPr>
              <a:spLocks/>
            </p:cNvSpPr>
            <p:nvPr/>
          </p:nvSpPr>
          <p:spPr bwMode="auto">
            <a:xfrm>
              <a:off x="4517" y="2594"/>
              <a:ext cx="116" cy="16"/>
            </a:xfrm>
            <a:custGeom>
              <a:avLst/>
              <a:gdLst>
                <a:gd name="T0" fmla="*/ 49 w 49"/>
                <a:gd name="T1" fmla="*/ 3 h 7"/>
                <a:gd name="T2" fmla="*/ 42 w 49"/>
                <a:gd name="T3" fmla="*/ 7 h 7"/>
                <a:gd name="T4" fmla="*/ 7 w 49"/>
                <a:gd name="T5" fmla="*/ 7 h 7"/>
                <a:gd name="T6" fmla="*/ 0 w 49"/>
                <a:gd name="T7" fmla="*/ 4 h 7"/>
                <a:gd name="T8" fmla="*/ 0 w 49"/>
                <a:gd name="T9" fmla="*/ 4 h 7"/>
                <a:gd name="T10" fmla="*/ 7 w 49"/>
                <a:gd name="T11" fmla="*/ 0 h 7"/>
                <a:gd name="T12" fmla="*/ 42 w 49"/>
                <a:gd name="T13" fmla="*/ 0 h 7"/>
                <a:gd name="T14" fmla="*/ 49 w 4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
                  <a:moveTo>
                    <a:pt x="49" y="3"/>
                  </a:moveTo>
                  <a:cubicBezTo>
                    <a:pt x="49" y="5"/>
                    <a:pt x="46" y="7"/>
                    <a:pt x="42" y="7"/>
                  </a:cubicBezTo>
                  <a:cubicBezTo>
                    <a:pt x="7" y="7"/>
                    <a:pt x="7" y="7"/>
                    <a:pt x="7" y="7"/>
                  </a:cubicBezTo>
                  <a:cubicBezTo>
                    <a:pt x="3" y="7"/>
                    <a:pt x="0" y="6"/>
                    <a:pt x="0" y="4"/>
                  </a:cubicBezTo>
                  <a:cubicBezTo>
                    <a:pt x="0" y="4"/>
                    <a:pt x="0" y="4"/>
                    <a:pt x="0" y="4"/>
                  </a:cubicBezTo>
                  <a:cubicBezTo>
                    <a:pt x="0" y="2"/>
                    <a:pt x="3" y="0"/>
                    <a:pt x="7" y="0"/>
                  </a:cubicBezTo>
                  <a:cubicBezTo>
                    <a:pt x="42" y="0"/>
                    <a:pt x="42" y="0"/>
                    <a:pt x="42" y="0"/>
                  </a:cubicBezTo>
                  <a:cubicBezTo>
                    <a:pt x="46" y="0"/>
                    <a:pt x="49" y="2"/>
                    <a:pt x="49" y="3"/>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8" name="Freeform 364"/>
            <p:cNvSpPr>
              <a:spLocks/>
            </p:cNvSpPr>
            <p:nvPr/>
          </p:nvSpPr>
          <p:spPr bwMode="auto">
            <a:xfrm>
              <a:off x="4406" y="2074"/>
              <a:ext cx="284" cy="430"/>
            </a:xfrm>
            <a:custGeom>
              <a:avLst/>
              <a:gdLst>
                <a:gd name="T0" fmla="*/ 0 w 284"/>
                <a:gd name="T1" fmla="*/ 0 h 430"/>
                <a:gd name="T2" fmla="*/ 0 w 284"/>
                <a:gd name="T3" fmla="*/ 430 h 430"/>
                <a:gd name="T4" fmla="*/ 284 w 284"/>
                <a:gd name="T5" fmla="*/ 0 h 430"/>
                <a:gd name="T6" fmla="*/ 0 w 284"/>
                <a:gd name="T7" fmla="*/ 0 h 430"/>
              </a:gdLst>
              <a:ahLst/>
              <a:cxnLst>
                <a:cxn ang="0">
                  <a:pos x="T0" y="T1"/>
                </a:cxn>
                <a:cxn ang="0">
                  <a:pos x="T2" y="T3"/>
                </a:cxn>
                <a:cxn ang="0">
                  <a:pos x="T4" y="T5"/>
                </a:cxn>
                <a:cxn ang="0">
                  <a:pos x="T6" y="T7"/>
                </a:cxn>
              </a:cxnLst>
              <a:rect l="0" t="0" r="r" b="b"/>
              <a:pathLst>
                <a:path w="284" h="430">
                  <a:moveTo>
                    <a:pt x="0" y="0"/>
                  </a:moveTo>
                  <a:lnTo>
                    <a:pt x="0" y="430"/>
                  </a:lnTo>
                  <a:lnTo>
                    <a:pt x="284" y="0"/>
                  </a:lnTo>
                  <a:lnTo>
                    <a:pt x="0" y="0"/>
                  </a:lnTo>
                  <a:close/>
                </a:path>
              </a:pathLst>
            </a:custGeom>
            <a:solidFill>
              <a:srgbClr val="566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09" name="Freeform 365"/>
            <p:cNvSpPr>
              <a:spLocks/>
            </p:cNvSpPr>
            <p:nvPr/>
          </p:nvSpPr>
          <p:spPr bwMode="auto">
            <a:xfrm>
              <a:off x="2186" y="2882"/>
              <a:ext cx="698" cy="946"/>
            </a:xfrm>
            <a:custGeom>
              <a:avLst/>
              <a:gdLst>
                <a:gd name="T0" fmla="*/ 291 w 295"/>
                <a:gd name="T1" fmla="*/ 387 h 400"/>
                <a:gd name="T2" fmla="*/ 278 w 295"/>
                <a:gd name="T3" fmla="*/ 400 h 400"/>
                <a:gd name="T4" fmla="*/ 13 w 295"/>
                <a:gd name="T5" fmla="*/ 397 h 400"/>
                <a:gd name="T6" fmla="*/ 0 w 295"/>
                <a:gd name="T7" fmla="*/ 384 h 400"/>
                <a:gd name="T8" fmla="*/ 4 w 295"/>
                <a:gd name="T9" fmla="*/ 13 h 400"/>
                <a:gd name="T10" fmla="*/ 17 w 295"/>
                <a:gd name="T11" fmla="*/ 0 h 400"/>
                <a:gd name="T12" fmla="*/ 282 w 295"/>
                <a:gd name="T13" fmla="*/ 3 h 400"/>
                <a:gd name="T14" fmla="*/ 295 w 295"/>
                <a:gd name="T15" fmla="*/ 16 h 400"/>
                <a:gd name="T16" fmla="*/ 291 w 295"/>
                <a:gd name="T17" fmla="*/ 38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400">
                  <a:moveTo>
                    <a:pt x="291" y="387"/>
                  </a:moveTo>
                  <a:cubicBezTo>
                    <a:pt x="291" y="394"/>
                    <a:pt x="285" y="400"/>
                    <a:pt x="278" y="400"/>
                  </a:cubicBezTo>
                  <a:cubicBezTo>
                    <a:pt x="13" y="397"/>
                    <a:pt x="13" y="397"/>
                    <a:pt x="13" y="397"/>
                  </a:cubicBezTo>
                  <a:cubicBezTo>
                    <a:pt x="6" y="397"/>
                    <a:pt x="0" y="391"/>
                    <a:pt x="0" y="384"/>
                  </a:cubicBezTo>
                  <a:cubicBezTo>
                    <a:pt x="4" y="13"/>
                    <a:pt x="4" y="13"/>
                    <a:pt x="4" y="13"/>
                  </a:cubicBezTo>
                  <a:cubicBezTo>
                    <a:pt x="4" y="6"/>
                    <a:pt x="10" y="0"/>
                    <a:pt x="17" y="0"/>
                  </a:cubicBezTo>
                  <a:cubicBezTo>
                    <a:pt x="282" y="3"/>
                    <a:pt x="282" y="3"/>
                    <a:pt x="282" y="3"/>
                  </a:cubicBezTo>
                  <a:cubicBezTo>
                    <a:pt x="289" y="3"/>
                    <a:pt x="295" y="9"/>
                    <a:pt x="295" y="16"/>
                  </a:cubicBezTo>
                  <a:lnTo>
                    <a:pt x="291" y="387"/>
                  </a:lnTo>
                  <a:close/>
                </a:path>
              </a:pathLst>
            </a:custGeom>
            <a:solidFill>
              <a:srgbClr val="D254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0" name="Freeform 366"/>
            <p:cNvSpPr>
              <a:spLocks/>
            </p:cNvSpPr>
            <p:nvPr/>
          </p:nvSpPr>
          <p:spPr bwMode="auto">
            <a:xfrm>
              <a:off x="2186" y="2882"/>
              <a:ext cx="57" cy="939"/>
            </a:xfrm>
            <a:custGeom>
              <a:avLst/>
              <a:gdLst>
                <a:gd name="T0" fmla="*/ 24 w 24"/>
                <a:gd name="T1" fmla="*/ 1 h 397"/>
                <a:gd name="T2" fmla="*/ 17 w 24"/>
                <a:gd name="T3" fmla="*/ 0 h 397"/>
                <a:gd name="T4" fmla="*/ 4 w 24"/>
                <a:gd name="T5" fmla="*/ 13 h 397"/>
                <a:gd name="T6" fmla="*/ 0 w 24"/>
                <a:gd name="T7" fmla="*/ 384 h 397"/>
                <a:gd name="T8" fmla="*/ 13 w 24"/>
                <a:gd name="T9" fmla="*/ 397 h 397"/>
                <a:gd name="T10" fmla="*/ 19 w 24"/>
                <a:gd name="T11" fmla="*/ 397 h 397"/>
                <a:gd name="T12" fmla="*/ 24 w 24"/>
                <a:gd name="T13" fmla="*/ 1 h 397"/>
              </a:gdLst>
              <a:ahLst/>
              <a:cxnLst>
                <a:cxn ang="0">
                  <a:pos x="T0" y="T1"/>
                </a:cxn>
                <a:cxn ang="0">
                  <a:pos x="T2" y="T3"/>
                </a:cxn>
                <a:cxn ang="0">
                  <a:pos x="T4" y="T5"/>
                </a:cxn>
                <a:cxn ang="0">
                  <a:pos x="T6" y="T7"/>
                </a:cxn>
                <a:cxn ang="0">
                  <a:pos x="T8" y="T9"/>
                </a:cxn>
                <a:cxn ang="0">
                  <a:pos x="T10" y="T11"/>
                </a:cxn>
                <a:cxn ang="0">
                  <a:pos x="T12" y="T13"/>
                </a:cxn>
              </a:cxnLst>
              <a:rect l="0" t="0" r="r" b="b"/>
              <a:pathLst>
                <a:path w="24" h="397">
                  <a:moveTo>
                    <a:pt x="24" y="1"/>
                  </a:moveTo>
                  <a:cubicBezTo>
                    <a:pt x="17" y="0"/>
                    <a:pt x="17" y="0"/>
                    <a:pt x="17" y="0"/>
                  </a:cubicBezTo>
                  <a:cubicBezTo>
                    <a:pt x="10" y="0"/>
                    <a:pt x="4" y="6"/>
                    <a:pt x="4" y="13"/>
                  </a:cubicBezTo>
                  <a:cubicBezTo>
                    <a:pt x="0" y="384"/>
                    <a:pt x="0" y="384"/>
                    <a:pt x="0" y="384"/>
                  </a:cubicBezTo>
                  <a:cubicBezTo>
                    <a:pt x="0" y="391"/>
                    <a:pt x="6" y="397"/>
                    <a:pt x="13" y="397"/>
                  </a:cubicBezTo>
                  <a:cubicBezTo>
                    <a:pt x="19" y="397"/>
                    <a:pt x="19" y="397"/>
                    <a:pt x="19" y="397"/>
                  </a:cubicBezTo>
                  <a:lnTo>
                    <a:pt x="24" y="1"/>
                  </a:lnTo>
                  <a:close/>
                </a:path>
              </a:pathLst>
            </a:custGeom>
            <a:solidFill>
              <a:srgbClr val="EB98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1" name="Freeform 367"/>
            <p:cNvSpPr>
              <a:spLocks/>
            </p:cNvSpPr>
            <p:nvPr/>
          </p:nvSpPr>
          <p:spPr bwMode="auto">
            <a:xfrm>
              <a:off x="2278" y="3038"/>
              <a:ext cx="52" cy="52"/>
            </a:xfrm>
            <a:custGeom>
              <a:avLst/>
              <a:gdLst>
                <a:gd name="T0" fmla="*/ 22 w 22"/>
                <a:gd name="T1" fmla="*/ 11 h 22"/>
                <a:gd name="T2" fmla="*/ 11 w 22"/>
                <a:gd name="T3" fmla="*/ 22 h 22"/>
                <a:gd name="T4" fmla="*/ 0 w 22"/>
                <a:gd name="T5" fmla="*/ 11 h 22"/>
                <a:gd name="T6" fmla="*/ 11 w 22"/>
                <a:gd name="T7" fmla="*/ 0 h 22"/>
                <a:gd name="T8" fmla="*/ 22 w 22"/>
                <a:gd name="T9" fmla="*/ 11 h 22"/>
              </a:gdLst>
              <a:ahLst/>
              <a:cxnLst>
                <a:cxn ang="0">
                  <a:pos x="T0" y="T1"/>
                </a:cxn>
                <a:cxn ang="0">
                  <a:pos x="T2" y="T3"/>
                </a:cxn>
                <a:cxn ang="0">
                  <a:pos x="T4" y="T5"/>
                </a:cxn>
                <a:cxn ang="0">
                  <a:pos x="T6" y="T7"/>
                </a:cxn>
                <a:cxn ang="0">
                  <a:pos x="T8" y="T9"/>
                </a:cxn>
              </a:cxnLst>
              <a:rect l="0" t="0" r="r" b="b"/>
              <a:pathLst>
                <a:path w="22" h="22">
                  <a:moveTo>
                    <a:pt x="22" y="11"/>
                  </a:moveTo>
                  <a:cubicBezTo>
                    <a:pt x="22" y="18"/>
                    <a:pt x="17" y="22"/>
                    <a:pt x="11" y="22"/>
                  </a:cubicBezTo>
                  <a:cubicBezTo>
                    <a:pt x="5" y="22"/>
                    <a:pt x="0" y="17"/>
                    <a:pt x="0" y="11"/>
                  </a:cubicBezTo>
                  <a:cubicBezTo>
                    <a:pt x="0" y="5"/>
                    <a:pt x="5" y="0"/>
                    <a:pt x="11" y="0"/>
                  </a:cubicBezTo>
                  <a:cubicBezTo>
                    <a:pt x="17" y="0"/>
                    <a:pt x="22" y="5"/>
                    <a:pt x="22" y="11"/>
                  </a:cubicBezTo>
                  <a:close/>
                </a:path>
              </a:pathLst>
            </a:cu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2" name="Oval 368"/>
            <p:cNvSpPr>
              <a:spLocks noChangeArrowheads="1"/>
            </p:cNvSpPr>
            <p:nvPr/>
          </p:nvSpPr>
          <p:spPr bwMode="auto">
            <a:xfrm>
              <a:off x="2278" y="3632"/>
              <a:ext cx="52" cy="52"/>
            </a:xfrm>
            <a:prstGeom prst="ellipse">
              <a:avLst/>
            </a:prstGeom>
            <a:solidFill>
              <a:srgbClr val="1F2D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3" name="Freeform 369"/>
            <p:cNvSpPr>
              <a:spLocks/>
            </p:cNvSpPr>
            <p:nvPr/>
          </p:nvSpPr>
          <p:spPr bwMode="auto">
            <a:xfrm>
              <a:off x="2293" y="3057"/>
              <a:ext cx="26" cy="608"/>
            </a:xfrm>
            <a:custGeom>
              <a:avLst/>
              <a:gdLst>
                <a:gd name="T0" fmla="*/ 11 w 11"/>
                <a:gd name="T1" fmla="*/ 252 h 257"/>
                <a:gd name="T2" fmla="*/ 5 w 11"/>
                <a:gd name="T3" fmla="*/ 257 h 257"/>
                <a:gd name="T4" fmla="*/ 5 w 11"/>
                <a:gd name="T5" fmla="*/ 257 h 257"/>
                <a:gd name="T6" fmla="*/ 0 w 11"/>
                <a:gd name="T7" fmla="*/ 252 h 257"/>
                <a:gd name="T8" fmla="*/ 0 w 11"/>
                <a:gd name="T9" fmla="*/ 5 h 257"/>
                <a:gd name="T10" fmla="*/ 5 w 11"/>
                <a:gd name="T11" fmla="*/ 0 h 257"/>
                <a:gd name="T12" fmla="*/ 5 w 11"/>
                <a:gd name="T13" fmla="*/ 0 h 257"/>
                <a:gd name="T14" fmla="*/ 11 w 11"/>
                <a:gd name="T15" fmla="*/ 5 h 257"/>
                <a:gd name="T16" fmla="*/ 11 w 11"/>
                <a:gd name="T17" fmla="*/ 25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57">
                  <a:moveTo>
                    <a:pt x="11" y="252"/>
                  </a:moveTo>
                  <a:cubicBezTo>
                    <a:pt x="11" y="255"/>
                    <a:pt x="8" y="257"/>
                    <a:pt x="5" y="257"/>
                  </a:cubicBezTo>
                  <a:cubicBezTo>
                    <a:pt x="5" y="257"/>
                    <a:pt x="5" y="257"/>
                    <a:pt x="5" y="257"/>
                  </a:cubicBezTo>
                  <a:cubicBezTo>
                    <a:pt x="2" y="257"/>
                    <a:pt x="0" y="255"/>
                    <a:pt x="0" y="252"/>
                  </a:cubicBezTo>
                  <a:cubicBezTo>
                    <a:pt x="0" y="5"/>
                    <a:pt x="0" y="5"/>
                    <a:pt x="0" y="5"/>
                  </a:cubicBezTo>
                  <a:cubicBezTo>
                    <a:pt x="0" y="2"/>
                    <a:pt x="2" y="0"/>
                    <a:pt x="5" y="0"/>
                  </a:cubicBezTo>
                  <a:cubicBezTo>
                    <a:pt x="5" y="0"/>
                    <a:pt x="5" y="0"/>
                    <a:pt x="5" y="0"/>
                  </a:cubicBezTo>
                  <a:cubicBezTo>
                    <a:pt x="8" y="0"/>
                    <a:pt x="11" y="2"/>
                    <a:pt x="11" y="5"/>
                  </a:cubicBezTo>
                  <a:lnTo>
                    <a:pt x="11" y="252"/>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4" name="Freeform 370"/>
            <p:cNvSpPr>
              <a:spLocks/>
            </p:cNvSpPr>
            <p:nvPr/>
          </p:nvSpPr>
          <p:spPr bwMode="auto">
            <a:xfrm>
              <a:off x="2290" y="3171"/>
              <a:ext cx="85" cy="191"/>
            </a:xfrm>
            <a:custGeom>
              <a:avLst/>
              <a:gdLst>
                <a:gd name="T0" fmla="*/ 31 w 36"/>
                <a:gd name="T1" fmla="*/ 3 h 81"/>
                <a:gd name="T2" fmla="*/ 35 w 36"/>
                <a:gd name="T3" fmla="*/ 12 h 81"/>
                <a:gd name="T4" fmla="*/ 12 w 36"/>
                <a:gd name="T5" fmla="*/ 75 h 81"/>
                <a:gd name="T6" fmla="*/ 5 w 36"/>
                <a:gd name="T7" fmla="*/ 80 h 81"/>
                <a:gd name="T8" fmla="*/ 5 w 36"/>
                <a:gd name="T9" fmla="*/ 80 h 81"/>
                <a:gd name="T10" fmla="*/ 1 w 36"/>
                <a:gd name="T11" fmla="*/ 72 h 81"/>
                <a:gd name="T12" fmla="*/ 16 w 36"/>
                <a:gd name="T13" fmla="*/ 7 h 81"/>
                <a:gd name="T14" fmla="*/ 23 w 36"/>
                <a:gd name="T15" fmla="*/ 1 h 81"/>
                <a:gd name="T16" fmla="*/ 31 w 36"/>
                <a:gd name="T17"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81">
                  <a:moveTo>
                    <a:pt x="31" y="3"/>
                  </a:moveTo>
                  <a:cubicBezTo>
                    <a:pt x="34" y="4"/>
                    <a:pt x="36" y="8"/>
                    <a:pt x="35" y="12"/>
                  </a:cubicBezTo>
                  <a:cubicBezTo>
                    <a:pt x="12" y="75"/>
                    <a:pt x="12" y="75"/>
                    <a:pt x="12" y="75"/>
                  </a:cubicBezTo>
                  <a:cubicBezTo>
                    <a:pt x="11" y="78"/>
                    <a:pt x="8" y="81"/>
                    <a:pt x="5" y="80"/>
                  </a:cubicBezTo>
                  <a:cubicBezTo>
                    <a:pt x="5" y="80"/>
                    <a:pt x="5" y="80"/>
                    <a:pt x="5" y="80"/>
                  </a:cubicBezTo>
                  <a:cubicBezTo>
                    <a:pt x="2" y="80"/>
                    <a:pt x="0" y="76"/>
                    <a:pt x="1" y="72"/>
                  </a:cubicBezTo>
                  <a:cubicBezTo>
                    <a:pt x="16" y="7"/>
                    <a:pt x="16" y="7"/>
                    <a:pt x="16" y="7"/>
                  </a:cubicBezTo>
                  <a:cubicBezTo>
                    <a:pt x="17" y="3"/>
                    <a:pt x="20" y="0"/>
                    <a:pt x="23" y="1"/>
                  </a:cubicBezTo>
                  <a:lnTo>
                    <a:pt x="3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5" name="Freeform 371"/>
            <p:cNvSpPr>
              <a:spLocks/>
            </p:cNvSpPr>
            <p:nvPr/>
          </p:nvSpPr>
          <p:spPr bwMode="auto">
            <a:xfrm>
              <a:off x="2293" y="3334"/>
              <a:ext cx="89" cy="123"/>
            </a:xfrm>
            <a:custGeom>
              <a:avLst/>
              <a:gdLst>
                <a:gd name="T0" fmla="*/ 38 w 38"/>
                <a:gd name="T1" fmla="*/ 44 h 52"/>
                <a:gd name="T2" fmla="*/ 12 w 38"/>
                <a:gd name="T3" fmla="*/ 3 h 52"/>
                <a:gd name="T4" fmla="*/ 4 w 38"/>
                <a:gd name="T5" fmla="*/ 1 h 52"/>
                <a:gd name="T6" fmla="*/ 2 w 38"/>
                <a:gd name="T7" fmla="*/ 9 h 52"/>
                <a:gd name="T8" fmla="*/ 21 w 38"/>
                <a:gd name="T9" fmla="*/ 52 h 52"/>
                <a:gd name="T10" fmla="*/ 38 w 38"/>
                <a:gd name="T11" fmla="*/ 44 h 52"/>
              </a:gdLst>
              <a:ahLst/>
              <a:cxnLst>
                <a:cxn ang="0">
                  <a:pos x="T0" y="T1"/>
                </a:cxn>
                <a:cxn ang="0">
                  <a:pos x="T2" y="T3"/>
                </a:cxn>
                <a:cxn ang="0">
                  <a:pos x="T4" y="T5"/>
                </a:cxn>
                <a:cxn ang="0">
                  <a:pos x="T6" y="T7"/>
                </a:cxn>
                <a:cxn ang="0">
                  <a:pos x="T8" y="T9"/>
                </a:cxn>
                <a:cxn ang="0">
                  <a:pos x="T10" y="T11"/>
                </a:cxn>
              </a:cxnLst>
              <a:rect l="0" t="0" r="r" b="b"/>
              <a:pathLst>
                <a:path w="38" h="52">
                  <a:moveTo>
                    <a:pt x="38" y="44"/>
                  </a:moveTo>
                  <a:cubicBezTo>
                    <a:pt x="12" y="3"/>
                    <a:pt x="12" y="3"/>
                    <a:pt x="12" y="3"/>
                  </a:cubicBezTo>
                  <a:cubicBezTo>
                    <a:pt x="10" y="1"/>
                    <a:pt x="7" y="0"/>
                    <a:pt x="4" y="1"/>
                  </a:cubicBezTo>
                  <a:cubicBezTo>
                    <a:pt x="1" y="3"/>
                    <a:pt x="0" y="6"/>
                    <a:pt x="2" y="9"/>
                  </a:cubicBezTo>
                  <a:cubicBezTo>
                    <a:pt x="21" y="52"/>
                    <a:pt x="21" y="52"/>
                    <a:pt x="21" y="52"/>
                  </a:cubicBezTo>
                  <a:lnTo>
                    <a:pt x="38" y="44"/>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6" name="Freeform 372"/>
            <p:cNvSpPr>
              <a:spLocks/>
            </p:cNvSpPr>
            <p:nvPr/>
          </p:nvSpPr>
          <p:spPr bwMode="auto">
            <a:xfrm>
              <a:off x="2222" y="3329"/>
              <a:ext cx="94" cy="189"/>
            </a:xfrm>
            <a:custGeom>
              <a:avLst/>
              <a:gdLst>
                <a:gd name="T0" fmla="*/ 4 w 40"/>
                <a:gd name="T1" fmla="*/ 76 h 80"/>
                <a:gd name="T2" fmla="*/ 1 w 40"/>
                <a:gd name="T3" fmla="*/ 67 h 80"/>
                <a:gd name="T4" fmla="*/ 28 w 40"/>
                <a:gd name="T5" fmla="*/ 6 h 80"/>
                <a:gd name="T6" fmla="*/ 36 w 40"/>
                <a:gd name="T7" fmla="*/ 1 h 80"/>
                <a:gd name="T8" fmla="*/ 36 w 40"/>
                <a:gd name="T9" fmla="*/ 1 h 80"/>
                <a:gd name="T10" fmla="*/ 39 w 40"/>
                <a:gd name="T11" fmla="*/ 9 h 80"/>
                <a:gd name="T12" fmla="*/ 20 w 40"/>
                <a:gd name="T13" fmla="*/ 74 h 80"/>
                <a:gd name="T14" fmla="*/ 12 w 40"/>
                <a:gd name="T15" fmla="*/ 79 h 80"/>
                <a:gd name="T16" fmla="*/ 4 w 40"/>
                <a:gd name="T1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80">
                  <a:moveTo>
                    <a:pt x="4" y="76"/>
                  </a:moveTo>
                  <a:cubicBezTo>
                    <a:pt x="1" y="75"/>
                    <a:pt x="0" y="71"/>
                    <a:pt x="1" y="67"/>
                  </a:cubicBezTo>
                  <a:cubicBezTo>
                    <a:pt x="28" y="6"/>
                    <a:pt x="28" y="6"/>
                    <a:pt x="28" y="6"/>
                  </a:cubicBezTo>
                  <a:cubicBezTo>
                    <a:pt x="29" y="2"/>
                    <a:pt x="33" y="0"/>
                    <a:pt x="36" y="1"/>
                  </a:cubicBezTo>
                  <a:cubicBezTo>
                    <a:pt x="36" y="1"/>
                    <a:pt x="36" y="1"/>
                    <a:pt x="36" y="1"/>
                  </a:cubicBezTo>
                  <a:cubicBezTo>
                    <a:pt x="39" y="2"/>
                    <a:pt x="40" y="6"/>
                    <a:pt x="39" y="9"/>
                  </a:cubicBezTo>
                  <a:cubicBezTo>
                    <a:pt x="20" y="74"/>
                    <a:pt x="20" y="74"/>
                    <a:pt x="20" y="74"/>
                  </a:cubicBezTo>
                  <a:cubicBezTo>
                    <a:pt x="19" y="77"/>
                    <a:pt x="15" y="80"/>
                    <a:pt x="12" y="79"/>
                  </a:cubicBezTo>
                  <a:lnTo>
                    <a:pt x="4" y="76"/>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7" name="Freeform 373"/>
            <p:cNvSpPr>
              <a:spLocks/>
            </p:cNvSpPr>
            <p:nvPr/>
          </p:nvSpPr>
          <p:spPr bwMode="auto">
            <a:xfrm>
              <a:off x="2295" y="3253"/>
              <a:ext cx="106" cy="102"/>
            </a:xfrm>
            <a:custGeom>
              <a:avLst/>
              <a:gdLst>
                <a:gd name="T0" fmla="*/ 33 w 45"/>
                <a:gd name="T1" fmla="*/ 0 h 43"/>
                <a:gd name="T2" fmla="*/ 0 w 45"/>
                <a:gd name="T3" fmla="*/ 32 h 43"/>
                <a:gd name="T4" fmla="*/ 4 w 45"/>
                <a:gd name="T5" fmla="*/ 41 h 43"/>
                <a:gd name="T6" fmla="*/ 4 w 45"/>
                <a:gd name="T7" fmla="*/ 41 h 43"/>
                <a:gd name="T8" fmla="*/ 4 w 45"/>
                <a:gd name="T9" fmla="*/ 43 h 43"/>
                <a:gd name="T10" fmla="*/ 6 w 45"/>
                <a:gd name="T11" fmla="*/ 42 h 43"/>
                <a:gd name="T12" fmla="*/ 45 w 45"/>
                <a:gd name="T13" fmla="*/ 15 h 43"/>
                <a:gd name="T14" fmla="*/ 33 w 45"/>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3">
                  <a:moveTo>
                    <a:pt x="33" y="0"/>
                  </a:moveTo>
                  <a:cubicBezTo>
                    <a:pt x="0" y="32"/>
                    <a:pt x="0" y="32"/>
                    <a:pt x="0" y="32"/>
                  </a:cubicBezTo>
                  <a:cubicBezTo>
                    <a:pt x="2" y="35"/>
                    <a:pt x="3" y="37"/>
                    <a:pt x="4" y="41"/>
                  </a:cubicBezTo>
                  <a:cubicBezTo>
                    <a:pt x="4" y="41"/>
                    <a:pt x="4" y="41"/>
                    <a:pt x="4" y="41"/>
                  </a:cubicBezTo>
                  <a:cubicBezTo>
                    <a:pt x="4" y="42"/>
                    <a:pt x="4" y="42"/>
                    <a:pt x="4" y="43"/>
                  </a:cubicBezTo>
                  <a:cubicBezTo>
                    <a:pt x="5" y="43"/>
                    <a:pt x="6" y="43"/>
                    <a:pt x="6" y="42"/>
                  </a:cubicBezTo>
                  <a:cubicBezTo>
                    <a:pt x="45" y="15"/>
                    <a:pt x="45" y="15"/>
                    <a:pt x="45" y="15"/>
                  </a:cubicBezTo>
                  <a:lnTo>
                    <a:pt x="33" y="0"/>
                  </a:ln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8" name="Freeform 374"/>
            <p:cNvSpPr>
              <a:spLocks/>
            </p:cNvSpPr>
            <p:nvPr/>
          </p:nvSpPr>
          <p:spPr bwMode="auto">
            <a:xfrm>
              <a:off x="2295" y="3175"/>
              <a:ext cx="83" cy="187"/>
            </a:xfrm>
            <a:custGeom>
              <a:avLst/>
              <a:gdLst>
                <a:gd name="T0" fmla="*/ 30 w 35"/>
                <a:gd name="T1" fmla="*/ 1 h 79"/>
                <a:gd name="T2" fmla="*/ 25 w 35"/>
                <a:gd name="T3" fmla="*/ 0 h 79"/>
                <a:gd name="T4" fmla="*/ 3 w 35"/>
                <a:gd name="T5" fmla="*/ 78 h 79"/>
                <a:gd name="T6" fmla="*/ 10 w 35"/>
                <a:gd name="T7" fmla="*/ 73 h 79"/>
                <a:gd name="T8" fmla="*/ 34 w 35"/>
                <a:gd name="T9" fmla="*/ 10 h 79"/>
                <a:gd name="T10" fmla="*/ 30 w 35"/>
                <a:gd name="T11" fmla="*/ 1 h 79"/>
              </a:gdLst>
              <a:ahLst/>
              <a:cxnLst>
                <a:cxn ang="0">
                  <a:pos x="T0" y="T1"/>
                </a:cxn>
                <a:cxn ang="0">
                  <a:pos x="T2" y="T3"/>
                </a:cxn>
                <a:cxn ang="0">
                  <a:pos x="T4" y="T5"/>
                </a:cxn>
                <a:cxn ang="0">
                  <a:pos x="T6" y="T7"/>
                </a:cxn>
                <a:cxn ang="0">
                  <a:pos x="T8" y="T9"/>
                </a:cxn>
                <a:cxn ang="0">
                  <a:pos x="T10" y="T11"/>
                </a:cxn>
              </a:cxnLst>
              <a:rect l="0" t="0" r="r" b="b"/>
              <a:pathLst>
                <a:path w="35" h="79">
                  <a:moveTo>
                    <a:pt x="30" y="1"/>
                  </a:moveTo>
                  <a:cubicBezTo>
                    <a:pt x="25" y="0"/>
                    <a:pt x="25" y="0"/>
                    <a:pt x="25" y="0"/>
                  </a:cubicBezTo>
                  <a:cubicBezTo>
                    <a:pt x="14" y="36"/>
                    <a:pt x="0" y="78"/>
                    <a:pt x="3" y="78"/>
                  </a:cubicBezTo>
                  <a:cubicBezTo>
                    <a:pt x="6" y="79"/>
                    <a:pt x="9" y="76"/>
                    <a:pt x="10" y="73"/>
                  </a:cubicBezTo>
                  <a:cubicBezTo>
                    <a:pt x="34" y="10"/>
                    <a:pt x="34" y="10"/>
                    <a:pt x="34" y="10"/>
                  </a:cubicBezTo>
                  <a:cubicBezTo>
                    <a:pt x="35" y="6"/>
                    <a:pt x="33" y="2"/>
                    <a:pt x="30" y="1"/>
                  </a:cubicBezTo>
                  <a:close/>
                </a:path>
              </a:pathLst>
            </a:custGeom>
            <a:solidFill>
              <a:srgbClr val="BF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19" name="Freeform 375"/>
            <p:cNvSpPr>
              <a:spLocks/>
            </p:cNvSpPr>
            <p:nvPr/>
          </p:nvSpPr>
          <p:spPr bwMode="auto">
            <a:xfrm>
              <a:off x="2222" y="3329"/>
              <a:ext cx="89" cy="182"/>
            </a:xfrm>
            <a:custGeom>
              <a:avLst/>
              <a:gdLst>
                <a:gd name="T0" fmla="*/ 7 w 38"/>
                <a:gd name="T1" fmla="*/ 77 h 77"/>
                <a:gd name="T2" fmla="*/ 38 w 38"/>
                <a:gd name="T3" fmla="*/ 3 h 77"/>
                <a:gd name="T4" fmla="*/ 36 w 38"/>
                <a:gd name="T5" fmla="*/ 1 h 77"/>
                <a:gd name="T6" fmla="*/ 28 w 38"/>
                <a:gd name="T7" fmla="*/ 6 h 77"/>
                <a:gd name="T8" fmla="*/ 1 w 38"/>
                <a:gd name="T9" fmla="*/ 67 h 77"/>
                <a:gd name="T10" fmla="*/ 4 w 38"/>
                <a:gd name="T11" fmla="*/ 76 h 77"/>
                <a:gd name="T12" fmla="*/ 7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7" y="77"/>
                  </a:moveTo>
                  <a:cubicBezTo>
                    <a:pt x="13" y="64"/>
                    <a:pt x="38" y="4"/>
                    <a:pt x="38" y="3"/>
                  </a:cubicBezTo>
                  <a:cubicBezTo>
                    <a:pt x="38" y="2"/>
                    <a:pt x="37" y="1"/>
                    <a:pt x="36" y="1"/>
                  </a:cubicBezTo>
                  <a:cubicBezTo>
                    <a:pt x="33" y="0"/>
                    <a:pt x="29" y="2"/>
                    <a:pt x="28" y="6"/>
                  </a:cubicBezTo>
                  <a:cubicBezTo>
                    <a:pt x="1" y="67"/>
                    <a:pt x="1" y="67"/>
                    <a:pt x="1" y="67"/>
                  </a:cubicBezTo>
                  <a:cubicBezTo>
                    <a:pt x="0" y="71"/>
                    <a:pt x="1" y="75"/>
                    <a:pt x="4" y="76"/>
                  </a:cubicBezTo>
                  <a:lnTo>
                    <a:pt x="7"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0" name="Freeform 376"/>
            <p:cNvSpPr>
              <a:spLocks/>
            </p:cNvSpPr>
            <p:nvPr/>
          </p:nvSpPr>
          <p:spPr bwMode="auto">
            <a:xfrm>
              <a:off x="2276" y="3317"/>
              <a:ext cx="47" cy="43"/>
            </a:xfrm>
            <a:custGeom>
              <a:avLst/>
              <a:gdLst>
                <a:gd name="T0" fmla="*/ 19 w 20"/>
                <a:gd name="T1" fmla="*/ 14 h 18"/>
                <a:gd name="T2" fmla="*/ 12 w 20"/>
                <a:gd name="T3" fmla="*/ 17 h 18"/>
                <a:gd name="T4" fmla="*/ 3 w 20"/>
                <a:gd name="T5" fmla="*/ 12 h 18"/>
                <a:gd name="T6" fmla="*/ 2 w 20"/>
                <a:gd name="T7" fmla="*/ 4 h 18"/>
                <a:gd name="T8" fmla="*/ 2 w 20"/>
                <a:gd name="T9" fmla="*/ 4 h 18"/>
                <a:gd name="T10" fmla="*/ 9 w 20"/>
                <a:gd name="T11" fmla="*/ 2 h 18"/>
                <a:gd name="T12" fmla="*/ 18 w 20"/>
                <a:gd name="T13" fmla="*/ 6 h 18"/>
                <a:gd name="T14" fmla="*/ 19 w 20"/>
                <a:gd name="T15" fmla="*/ 14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8">
                  <a:moveTo>
                    <a:pt x="19" y="14"/>
                  </a:moveTo>
                  <a:cubicBezTo>
                    <a:pt x="17" y="17"/>
                    <a:pt x="14" y="18"/>
                    <a:pt x="12" y="17"/>
                  </a:cubicBezTo>
                  <a:cubicBezTo>
                    <a:pt x="3" y="12"/>
                    <a:pt x="3" y="12"/>
                    <a:pt x="3" y="12"/>
                  </a:cubicBezTo>
                  <a:cubicBezTo>
                    <a:pt x="1" y="11"/>
                    <a:pt x="0" y="7"/>
                    <a:pt x="2" y="4"/>
                  </a:cubicBezTo>
                  <a:cubicBezTo>
                    <a:pt x="2" y="4"/>
                    <a:pt x="2" y="4"/>
                    <a:pt x="2" y="4"/>
                  </a:cubicBezTo>
                  <a:cubicBezTo>
                    <a:pt x="4" y="1"/>
                    <a:pt x="7" y="0"/>
                    <a:pt x="9" y="2"/>
                  </a:cubicBezTo>
                  <a:cubicBezTo>
                    <a:pt x="18" y="6"/>
                    <a:pt x="18" y="6"/>
                    <a:pt x="18" y="6"/>
                  </a:cubicBezTo>
                  <a:cubicBezTo>
                    <a:pt x="20" y="8"/>
                    <a:pt x="20" y="11"/>
                    <a:pt x="1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1" name="Freeform 377"/>
            <p:cNvSpPr>
              <a:spLocks/>
            </p:cNvSpPr>
            <p:nvPr/>
          </p:nvSpPr>
          <p:spPr bwMode="auto">
            <a:xfrm>
              <a:off x="798" y="2473"/>
              <a:ext cx="740" cy="234"/>
            </a:xfrm>
            <a:custGeom>
              <a:avLst/>
              <a:gdLst>
                <a:gd name="T0" fmla="*/ 309 w 313"/>
                <a:gd name="T1" fmla="*/ 34 h 99"/>
                <a:gd name="T2" fmla="*/ 309 w 313"/>
                <a:gd name="T3" fmla="*/ 34 h 99"/>
                <a:gd name="T4" fmla="*/ 309 w 313"/>
                <a:gd name="T5" fmla="*/ 34 h 99"/>
                <a:gd name="T6" fmla="*/ 309 w 313"/>
                <a:gd name="T7" fmla="*/ 34 h 99"/>
                <a:gd name="T8" fmla="*/ 89 w 313"/>
                <a:gd name="T9" fmla="*/ 64 h 99"/>
                <a:gd name="T10" fmla="*/ 2 w 313"/>
                <a:gd name="T11" fmla="*/ 88 h 99"/>
                <a:gd name="T12" fmla="*/ 0 w 313"/>
                <a:gd name="T13" fmla="*/ 96 h 99"/>
                <a:gd name="T14" fmla="*/ 92 w 313"/>
                <a:gd name="T15" fmla="*/ 72 h 99"/>
                <a:gd name="T16" fmla="*/ 230 w 313"/>
                <a:gd name="T17" fmla="*/ 32 h 99"/>
                <a:gd name="T18" fmla="*/ 299 w 313"/>
                <a:gd name="T19" fmla="*/ 41 h 99"/>
                <a:gd name="T20" fmla="*/ 310 w 313"/>
                <a:gd name="T21" fmla="*/ 42 h 99"/>
                <a:gd name="T22" fmla="*/ 309 w 313"/>
                <a:gd name="T23"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3" h="99">
                  <a:moveTo>
                    <a:pt x="309" y="34"/>
                  </a:moveTo>
                  <a:cubicBezTo>
                    <a:pt x="309" y="34"/>
                    <a:pt x="309" y="34"/>
                    <a:pt x="309" y="34"/>
                  </a:cubicBezTo>
                  <a:cubicBezTo>
                    <a:pt x="309" y="34"/>
                    <a:pt x="309" y="34"/>
                    <a:pt x="309" y="34"/>
                  </a:cubicBezTo>
                  <a:cubicBezTo>
                    <a:pt x="309" y="34"/>
                    <a:pt x="309" y="34"/>
                    <a:pt x="309" y="34"/>
                  </a:cubicBezTo>
                  <a:cubicBezTo>
                    <a:pt x="275" y="0"/>
                    <a:pt x="173" y="36"/>
                    <a:pt x="89" y="64"/>
                  </a:cubicBezTo>
                  <a:cubicBezTo>
                    <a:pt x="50" y="78"/>
                    <a:pt x="13" y="90"/>
                    <a:pt x="2" y="88"/>
                  </a:cubicBezTo>
                  <a:cubicBezTo>
                    <a:pt x="0" y="96"/>
                    <a:pt x="0" y="96"/>
                    <a:pt x="0" y="96"/>
                  </a:cubicBezTo>
                  <a:cubicBezTo>
                    <a:pt x="12" y="99"/>
                    <a:pt x="42" y="89"/>
                    <a:pt x="92" y="72"/>
                  </a:cubicBezTo>
                  <a:cubicBezTo>
                    <a:pt x="134" y="58"/>
                    <a:pt x="187" y="40"/>
                    <a:pt x="230" y="32"/>
                  </a:cubicBezTo>
                  <a:cubicBezTo>
                    <a:pt x="274" y="28"/>
                    <a:pt x="288" y="38"/>
                    <a:pt x="299" y="41"/>
                  </a:cubicBezTo>
                  <a:cubicBezTo>
                    <a:pt x="302" y="42"/>
                    <a:pt x="307" y="44"/>
                    <a:pt x="310" y="42"/>
                  </a:cubicBezTo>
                  <a:cubicBezTo>
                    <a:pt x="313" y="40"/>
                    <a:pt x="311" y="37"/>
                    <a:pt x="309" y="34"/>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2" name="Freeform 378"/>
            <p:cNvSpPr>
              <a:spLocks/>
            </p:cNvSpPr>
            <p:nvPr/>
          </p:nvSpPr>
          <p:spPr bwMode="auto">
            <a:xfrm>
              <a:off x="810" y="2400"/>
              <a:ext cx="605" cy="468"/>
            </a:xfrm>
            <a:custGeom>
              <a:avLst/>
              <a:gdLst>
                <a:gd name="T0" fmla="*/ 1 w 256"/>
                <a:gd name="T1" fmla="*/ 191 h 198"/>
                <a:gd name="T2" fmla="*/ 1 w 256"/>
                <a:gd name="T3" fmla="*/ 191 h 198"/>
                <a:gd name="T4" fmla="*/ 1 w 256"/>
                <a:gd name="T5" fmla="*/ 191 h 198"/>
                <a:gd name="T6" fmla="*/ 1 w 256"/>
                <a:gd name="T7" fmla="*/ 190 h 198"/>
                <a:gd name="T8" fmla="*/ 172 w 256"/>
                <a:gd name="T9" fmla="*/ 48 h 198"/>
                <a:gd name="T10" fmla="*/ 249 w 256"/>
                <a:gd name="T11" fmla="*/ 0 h 198"/>
                <a:gd name="T12" fmla="*/ 256 w 256"/>
                <a:gd name="T13" fmla="*/ 4 h 198"/>
                <a:gd name="T14" fmla="*/ 176 w 256"/>
                <a:gd name="T15" fmla="*/ 56 h 198"/>
                <a:gd name="T16" fmla="*/ 53 w 256"/>
                <a:gd name="T17" fmla="*/ 131 h 198"/>
                <a:gd name="T18" fmla="*/ 13 w 256"/>
                <a:gd name="T19" fmla="*/ 189 h 198"/>
                <a:gd name="T20" fmla="*/ 6 w 256"/>
                <a:gd name="T21" fmla="*/ 197 h 198"/>
                <a:gd name="T22" fmla="*/ 1 w 256"/>
                <a:gd name="T23" fmla="*/ 19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198">
                  <a:moveTo>
                    <a:pt x="1" y="191"/>
                  </a:moveTo>
                  <a:cubicBezTo>
                    <a:pt x="1" y="191"/>
                    <a:pt x="1" y="191"/>
                    <a:pt x="1" y="191"/>
                  </a:cubicBezTo>
                  <a:cubicBezTo>
                    <a:pt x="1" y="191"/>
                    <a:pt x="1" y="191"/>
                    <a:pt x="1" y="191"/>
                  </a:cubicBezTo>
                  <a:cubicBezTo>
                    <a:pt x="1" y="191"/>
                    <a:pt x="1" y="190"/>
                    <a:pt x="1" y="190"/>
                  </a:cubicBezTo>
                  <a:cubicBezTo>
                    <a:pt x="0" y="143"/>
                    <a:pt x="95" y="91"/>
                    <a:pt x="172" y="48"/>
                  </a:cubicBezTo>
                  <a:cubicBezTo>
                    <a:pt x="209" y="28"/>
                    <a:pt x="244" y="10"/>
                    <a:pt x="249" y="0"/>
                  </a:cubicBezTo>
                  <a:cubicBezTo>
                    <a:pt x="256" y="4"/>
                    <a:pt x="256" y="4"/>
                    <a:pt x="256" y="4"/>
                  </a:cubicBezTo>
                  <a:cubicBezTo>
                    <a:pt x="250" y="15"/>
                    <a:pt x="223" y="30"/>
                    <a:pt x="176" y="56"/>
                  </a:cubicBezTo>
                  <a:cubicBezTo>
                    <a:pt x="138" y="77"/>
                    <a:pt x="88" y="104"/>
                    <a:pt x="53" y="131"/>
                  </a:cubicBezTo>
                  <a:cubicBezTo>
                    <a:pt x="21" y="161"/>
                    <a:pt x="18" y="177"/>
                    <a:pt x="13" y="189"/>
                  </a:cubicBezTo>
                  <a:cubicBezTo>
                    <a:pt x="11" y="191"/>
                    <a:pt x="10" y="196"/>
                    <a:pt x="6" y="197"/>
                  </a:cubicBezTo>
                  <a:cubicBezTo>
                    <a:pt x="3" y="198"/>
                    <a:pt x="1" y="194"/>
                    <a:pt x="1" y="191"/>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3" name="Freeform 379"/>
            <p:cNvSpPr>
              <a:spLocks/>
            </p:cNvSpPr>
            <p:nvPr/>
          </p:nvSpPr>
          <p:spPr bwMode="auto">
            <a:xfrm>
              <a:off x="798" y="2511"/>
              <a:ext cx="653" cy="196"/>
            </a:xfrm>
            <a:custGeom>
              <a:avLst/>
              <a:gdLst>
                <a:gd name="T0" fmla="*/ 274 w 276"/>
                <a:gd name="T1" fmla="*/ 13 h 83"/>
                <a:gd name="T2" fmla="*/ 276 w 276"/>
                <a:gd name="T3" fmla="*/ 6 h 83"/>
                <a:gd name="T4" fmla="*/ 276 w 276"/>
                <a:gd name="T5" fmla="*/ 5 h 83"/>
                <a:gd name="T6" fmla="*/ 89 w 276"/>
                <a:gd name="T7" fmla="*/ 48 h 83"/>
                <a:gd name="T8" fmla="*/ 2 w 276"/>
                <a:gd name="T9" fmla="*/ 72 h 83"/>
                <a:gd name="T10" fmla="*/ 0 w 276"/>
                <a:gd name="T11" fmla="*/ 80 h 83"/>
                <a:gd name="T12" fmla="*/ 92 w 276"/>
                <a:gd name="T13" fmla="*/ 56 h 83"/>
                <a:gd name="T14" fmla="*/ 230 w 276"/>
                <a:gd name="T15" fmla="*/ 16 h 83"/>
                <a:gd name="T16" fmla="*/ 273 w 276"/>
                <a:gd name="T17" fmla="*/ 17 h 83"/>
                <a:gd name="T18" fmla="*/ 274 w 276"/>
                <a:gd name="T19"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83">
                  <a:moveTo>
                    <a:pt x="274" y="13"/>
                  </a:moveTo>
                  <a:cubicBezTo>
                    <a:pt x="274" y="11"/>
                    <a:pt x="276" y="8"/>
                    <a:pt x="276" y="6"/>
                  </a:cubicBezTo>
                  <a:cubicBezTo>
                    <a:pt x="276" y="6"/>
                    <a:pt x="276" y="5"/>
                    <a:pt x="276" y="5"/>
                  </a:cubicBezTo>
                  <a:cubicBezTo>
                    <a:pt x="229" y="0"/>
                    <a:pt x="154" y="26"/>
                    <a:pt x="89" y="48"/>
                  </a:cubicBezTo>
                  <a:cubicBezTo>
                    <a:pt x="50" y="62"/>
                    <a:pt x="13" y="74"/>
                    <a:pt x="2" y="72"/>
                  </a:cubicBezTo>
                  <a:cubicBezTo>
                    <a:pt x="0" y="80"/>
                    <a:pt x="0" y="80"/>
                    <a:pt x="0" y="80"/>
                  </a:cubicBezTo>
                  <a:cubicBezTo>
                    <a:pt x="12" y="83"/>
                    <a:pt x="42" y="73"/>
                    <a:pt x="92" y="56"/>
                  </a:cubicBezTo>
                  <a:cubicBezTo>
                    <a:pt x="134" y="42"/>
                    <a:pt x="187" y="24"/>
                    <a:pt x="230" y="16"/>
                  </a:cubicBezTo>
                  <a:cubicBezTo>
                    <a:pt x="249" y="15"/>
                    <a:pt x="263" y="15"/>
                    <a:pt x="273" y="17"/>
                  </a:cubicBezTo>
                  <a:cubicBezTo>
                    <a:pt x="273" y="16"/>
                    <a:pt x="273" y="15"/>
                    <a:pt x="274" y="13"/>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4" name="Freeform 380"/>
            <p:cNvSpPr>
              <a:spLocks/>
            </p:cNvSpPr>
            <p:nvPr/>
          </p:nvSpPr>
          <p:spPr bwMode="auto">
            <a:xfrm>
              <a:off x="836" y="2400"/>
              <a:ext cx="579" cy="400"/>
            </a:xfrm>
            <a:custGeom>
              <a:avLst/>
              <a:gdLst>
                <a:gd name="T0" fmla="*/ 238 w 245"/>
                <a:gd name="T1" fmla="*/ 0 h 169"/>
                <a:gd name="T2" fmla="*/ 161 w 245"/>
                <a:gd name="T3" fmla="*/ 48 h 169"/>
                <a:gd name="T4" fmla="*/ 0 w 245"/>
                <a:gd name="T5" fmla="*/ 161 h 169"/>
                <a:gd name="T6" fmla="*/ 5 w 245"/>
                <a:gd name="T7" fmla="*/ 166 h 169"/>
                <a:gd name="T8" fmla="*/ 5 w 245"/>
                <a:gd name="T9" fmla="*/ 166 h 169"/>
                <a:gd name="T10" fmla="*/ 5 w 245"/>
                <a:gd name="T11" fmla="*/ 166 h 169"/>
                <a:gd name="T12" fmla="*/ 6 w 245"/>
                <a:gd name="T13" fmla="*/ 167 h 169"/>
                <a:gd name="T14" fmla="*/ 10 w 245"/>
                <a:gd name="T15" fmla="*/ 169 h 169"/>
                <a:gd name="T16" fmla="*/ 42 w 245"/>
                <a:gd name="T17" fmla="*/ 131 h 169"/>
                <a:gd name="T18" fmla="*/ 165 w 245"/>
                <a:gd name="T19" fmla="*/ 56 h 169"/>
                <a:gd name="T20" fmla="*/ 245 w 245"/>
                <a:gd name="T21" fmla="*/ 4 h 169"/>
                <a:gd name="T22" fmla="*/ 238 w 245"/>
                <a:gd name="T2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169">
                  <a:moveTo>
                    <a:pt x="238" y="0"/>
                  </a:moveTo>
                  <a:cubicBezTo>
                    <a:pt x="233" y="10"/>
                    <a:pt x="198" y="28"/>
                    <a:pt x="161" y="48"/>
                  </a:cubicBezTo>
                  <a:cubicBezTo>
                    <a:pt x="99" y="82"/>
                    <a:pt x="26" y="122"/>
                    <a:pt x="0" y="161"/>
                  </a:cubicBezTo>
                  <a:cubicBezTo>
                    <a:pt x="2" y="162"/>
                    <a:pt x="3" y="164"/>
                    <a:pt x="5" y="166"/>
                  </a:cubicBezTo>
                  <a:cubicBezTo>
                    <a:pt x="5" y="166"/>
                    <a:pt x="5" y="166"/>
                    <a:pt x="5" y="166"/>
                  </a:cubicBezTo>
                  <a:cubicBezTo>
                    <a:pt x="5" y="166"/>
                    <a:pt x="5" y="166"/>
                    <a:pt x="5" y="166"/>
                  </a:cubicBezTo>
                  <a:cubicBezTo>
                    <a:pt x="6" y="166"/>
                    <a:pt x="6" y="167"/>
                    <a:pt x="6" y="167"/>
                  </a:cubicBezTo>
                  <a:cubicBezTo>
                    <a:pt x="8" y="168"/>
                    <a:pt x="9" y="168"/>
                    <a:pt x="10" y="169"/>
                  </a:cubicBezTo>
                  <a:cubicBezTo>
                    <a:pt x="16" y="160"/>
                    <a:pt x="24" y="147"/>
                    <a:pt x="42" y="131"/>
                  </a:cubicBezTo>
                  <a:cubicBezTo>
                    <a:pt x="77" y="104"/>
                    <a:pt x="127" y="77"/>
                    <a:pt x="165" y="56"/>
                  </a:cubicBezTo>
                  <a:cubicBezTo>
                    <a:pt x="212" y="30"/>
                    <a:pt x="239" y="15"/>
                    <a:pt x="245" y="4"/>
                  </a:cubicBezTo>
                  <a:lnTo>
                    <a:pt x="238" y="0"/>
                  </a:ln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5" name="Freeform 381"/>
            <p:cNvSpPr>
              <a:spLocks noEditPoints="1"/>
            </p:cNvSpPr>
            <p:nvPr/>
          </p:nvSpPr>
          <p:spPr bwMode="auto">
            <a:xfrm>
              <a:off x="782" y="2393"/>
              <a:ext cx="695" cy="442"/>
            </a:xfrm>
            <a:custGeom>
              <a:avLst/>
              <a:gdLst>
                <a:gd name="T0" fmla="*/ 265 w 294"/>
                <a:gd name="T1" fmla="*/ 2 h 187"/>
                <a:gd name="T2" fmla="*/ 265 w 294"/>
                <a:gd name="T3" fmla="*/ 2 h 187"/>
                <a:gd name="T4" fmla="*/ 260 w 294"/>
                <a:gd name="T5" fmla="*/ 1 h 187"/>
                <a:gd name="T6" fmla="*/ 3 w 294"/>
                <a:gd name="T7" fmla="*/ 114 h 187"/>
                <a:gd name="T8" fmla="*/ 0 w 294"/>
                <a:gd name="T9" fmla="*/ 119 h 187"/>
                <a:gd name="T10" fmla="*/ 0 w 294"/>
                <a:gd name="T11" fmla="*/ 119 h 187"/>
                <a:gd name="T12" fmla="*/ 0 w 294"/>
                <a:gd name="T13" fmla="*/ 119 h 187"/>
                <a:gd name="T14" fmla="*/ 0 w 294"/>
                <a:gd name="T15" fmla="*/ 120 h 187"/>
                <a:gd name="T16" fmla="*/ 10 w 294"/>
                <a:gd name="T17" fmla="*/ 153 h 187"/>
                <a:gd name="T18" fmla="*/ 11 w 294"/>
                <a:gd name="T19" fmla="*/ 156 h 187"/>
                <a:gd name="T20" fmla="*/ 64 w 294"/>
                <a:gd name="T21" fmla="*/ 178 h 187"/>
                <a:gd name="T22" fmla="*/ 122 w 294"/>
                <a:gd name="T23" fmla="*/ 152 h 187"/>
                <a:gd name="T24" fmla="*/ 142 w 294"/>
                <a:gd name="T25" fmla="*/ 98 h 187"/>
                <a:gd name="T26" fmla="*/ 140 w 294"/>
                <a:gd name="T27" fmla="*/ 94 h 187"/>
                <a:gd name="T28" fmla="*/ 140 w 294"/>
                <a:gd name="T29" fmla="*/ 94 h 187"/>
                <a:gd name="T30" fmla="*/ 147 w 294"/>
                <a:gd name="T31" fmla="*/ 89 h 187"/>
                <a:gd name="T32" fmla="*/ 151 w 294"/>
                <a:gd name="T33" fmla="*/ 89 h 187"/>
                <a:gd name="T34" fmla="*/ 152 w 294"/>
                <a:gd name="T35" fmla="*/ 89 h 187"/>
                <a:gd name="T36" fmla="*/ 154 w 294"/>
                <a:gd name="T37" fmla="*/ 95 h 187"/>
                <a:gd name="T38" fmla="*/ 207 w 294"/>
                <a:gd name="T39" fmla="*/ 117 h 187"/>
                <a:gd name="T40" fmla="*/ 265 w 294"/>
                <a:gd name="T41" fmla="*/ 91 h 187"/>
                <a:gd name="T42" fmla="*/ 285 w 294"/>
                <a:gd name="T43" fmla="*/ 37 h 187"/>
                <a:gd name="T44" fmla="*/ 284 w 294"/>
                <a:gd name="T45" fmla="*/ 36 h 187"/>
                <a:gd name="T46" fmla="*/ 265 w 294"/>
                <a:gd name="T47" fmla="*/ 2 h 187"/>
                <a:gd name="T48" fmla="*/ 119 w 294"/>
                <a:gd name="T49" fmla="*/ 145 h 187"/>
                <a:gd name="T50" fmla="*/ 61 w 294"/>
                <a:gd name="T51" fmla="*/ 170 h 187"/>
                <a:gd name="T52" fmla="*/ 19 w 294"/>
                <a:gd name="T53" fmla="*/ 153 h 187"/>
                <a:gd name="T54" fmla="*/ 35 w 294"/>
                <a:gd name="T55" fmla="*/ 110 h 187"/>
                <a:gd name="T56" fmla="*/ 93 w 294"/>
                <a:gd name="T57" fmla="*/ 85 h 187"/>
                <a:gd name="T58" fmla="*/ 135 w 294"/>
                <a:gd name="T59" fmla="*/ 102 h 187"/>
                <a:gd name="T60" fmla="*/ 119 w 294"/>
                <a:gd name="T61" fmla="*/ 145 h 187"/>
                <a:gd name="T62" fmla="*/ 261 w 294"/>
                <a:gd name="T63" fmla="*/ 84 h 187"/>
                <a:gd name="T64" fmla="*/ 204 w 294"/>
                <a:gd name="T65" fmla="*/ 109 h 187"/>
                <a:gd name="T66" fmla="*/ 162 w 294"/>
                <a:gd name="T67" fmla="*/ 92 h 187"/>
                <a:gd name="T68" fmla="*/ 161 w 294"/>
                <a:gd name="T69" fmla="*/ 68 h 187"/>
                <a:gd name="T70" fmla="*/ 161 w 294"/>
                <a:gd name="T71" fmla="*/ 67 h 187"/>
                <a:gd name="T72" fmla="*/ 178 w 294"/>
                <a:gd name="T73" fmla="*/ 49 h 187"/>
                <a:gd name="T74" fmla="*/ 236 w 294"/>
                <a:gd name="T75" fmla="*/ 23 h 187"/>
                <a:gd name="T76" fmla="*/ 278 w 294"/>
                <a:gd name="T77" fmla="*/ 41 h 187"/>
                <a:gd name="T78" fmla="*/ 261 w 294"/>
                <a:gd name="T79" fmla="*/ 8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187">
                  <a:moveTo>
                    <a:pt x="265" y="2"/>
                  </a:moveTo>
                  <a:cubicBezTo>
                    <a:pt x="265" y="2"/>
                    <a:pt x="265" y="2"/>
                    <a:pt x="265" y="2"/>
                  </a:cubicBezTo>
                  <a:cubicBezTo>
                    <a:pt x="264" y="1"/>
                    <a:pt x="262" y="0"/>
                    <a:pt x="260" y="1"/>
                  </a:cubicBezTo>
                  <a:cubicBezTo>
                    <a:pt x="3" y="114"/>
                    <a:pt x="3" y="114"/>
                    <a:pt x="3" y="114"/>
                  </a:cubicBezTo>
                  <a:cubicBezTo>
                    <a:pt x="1" y="115"/>
                    <a:pt x="0" y="117"/>
                    <a:pt x="0" y="119"/>
                  </a:cubicBezTo>
                  <a:cubicBezTo>
                    <a:pt x="0" y="119"/>
                    <a:pt x="0" y="119"/>
                    <a:pt x="0" y="119"/>
                  </a:cubicBezTo>
                  <a:cubicBezTo>
                    <a:pt x="0" y="119"/>
                    <a:pt x="0" y="119"/>
                    <a:pt x="0" y="119"/>
                  </a:cubicBezTo>
                  <a:cubicBezTo>
                    <a:pt x="0" y="119"/>
                    <a:pt x="0" y="119"/>
                    <a:pt x="0" y="120"/>
                  </a:cubicBezTo>
                  <a:cubicBezTo>
                    <a:pt x="2" y="131"/>
                    <a:pt x="4" y="140"/>
                    <a:pt x="10" y="153"/>
                  </a:cubicBezTo>
                  <a:cubicBezTo>
                    <a:pt x="11" y="154"/>
                    <a:pt x="11" y="155"/>
                    <a:pt x="11" y="156"/>
                  </a:cubicBezTo>
                  <a:cubicBezTo>
                    <a:pt x="20" y="177"/>
                    <a:pt x="44" y="187"/>
                    <a:pt x="64" y="178"/>
                  </a:cubicBezTo>
                  <a:cubicBezTo>
                    <a:pt x="122" y="152"/>
                    <a:pt x="122" y="152"/>
                    <a:pt x="122" y="152"/>
                  </a:cubicBezTo>
                  <a:cubicBezTo>
                    <a:pt x="142" y="144"/>
                    <a:pt x="151" y="119"/>
                    <a:pt x="142" y="98"/>
                  </a:cubicBezTo>
                  <a:cubicBezTo>
                    <a:pt x="142" y="97"/>
                    <a:pt x="141" y="96"/>
                    <a:pt x="140" y="94"/>
                  </a:cubicBezTo>
                  <a:cubicBezTo>
                    <a:pt x="140" y="94"/>
                    <a:pt x="140" y="94"/>
                    <a:pt x="140" y="94"/>
                  </a:cubicBezTo>
                  <a:cubicBezTo>
                    <a:pt x="141" y="93"/>
                    <a:pt x="143" y="90"/>
                    <a:pt x="147" y="89"/>
                  </a:cubicBezTo>
                  <a:cubicBezTo>
                    <a:pt x="149" y="88"/>
                    <a:pt x="150" y="88"/>
                    <a:pt x="151" y="89"/>
                  </a:cubicBezTo>
                  <a:cubicBezTo>
                    <a:pt x="152" y="89"/>
                    <a:pt x="152" y="89"/>
                    <a:pt x="152" y="89"/>
                  </a:cubicBezTo>
                  <a:cubicBezTo>
                    <a:pt x="153" y="91"/>
                    <a:pt x="153" y="93"/>
                    <a:pt x="154" y="95"/>
                  </a:cubicBezTo>
                  <a:cubicBezTo>
                    <a:pt x="163" y="116"/>
                    <a:pt x="187" y="126"/>
                    <a:pt x="207" y="117"/>
                  </a:cubicBezTo>
                  <a:cubicBezTo>
                    <a:pt x="265" y="91"/>
                    <a:pt x="265" y="91"/>
                    <a:pt x="265" y="91"/>
                  </a:cubicBezTo>
                  <a:cubicBezTo>
                    <a:pt x="285" y="83"/>
                    <a:pt x="294" y="58"/>
                    <a:pt x="285" y="37"/>
                  </a:cubicBezTo>
                  <a:cubicBezTo>
                    <a:pt x="285" y="37"/>
                    <a:pt x="285" y="36"/>
                    <a:pt x="284" y="36"/>
                  </a:cubicBezTo>
                  <a:cubicBezTo>
                    <a:pt x="279" y="20"/>
                    <a:pt x="273" y="11"/>
                    <a:pt x="265" y="2"/>
                  </a:cubicBezTo>
                  <a:close/>
                  <a:moveTo>
                    <a:pt x="119" y="145"/>
                  </a:moveTo>
                  <a:cubicBezTo>
                    <a:pt x="61" y="170"/>
                    <a:pt x="61" y="170"/>
                    <a:pt x="61" y="170"/>
                  </a:cubicBezTo>
                  <a:cubicBezTo>
                    <a:pt x="45" y="177"/>
                    <a:pt x="26" y="169"/>
                    <a:pt x="19" y="153"/>
                  </a:cubicBezTo>
                  <a:cubicBezTo>
                    <a:pt x="12" y="136"/>
                    <a:pt x="19" y="117"/>
                    <a:pt x="35" y="110"/>
                  </a:cubicBezTo>
                  <a:cubicBezTo>
                    <a:pt x="93" y="85"/>
                    <a:pt x="93" y="85"/>
                    <a:pt x="93" y="85"/>
                  </a:cubicBezTo>
                  <a:cubicBezTo>
                    <a:pt x="109" y="77"/>
                    <a:pt x="128" y="85"/>
                    <a:pt x="135" y="102"/>
                  </a:cubicBezTo>
                  <a:cubicBezTo>
                    <a:pt x="142" y="118"/>
                    <a:pt x="135" y="138"/>
                    <a:pt x="119" y="145"/>
                  </a:cubicBezTo>
                  <a:close/>
                  <a:moveTo>
                    <a:pt x="261" y="84"/>
                  </a:moveTo>
                  <a:cubicBezTo>
                    <a:pt x="204" y="109"/>
                    <a:pt x="204" y="109"/>
                    <a:pt x="204" y="109"/>
                  </a:cubicBezTo>
                  <a:cubicBezTo>
                    <a:pt x="188" y="116"/>
                    <a:pt x="169" y="108"/>
                    <a:pt x="162" y="92"/>
                  </a:cubicBezTo>
                  <a:cubicBezTo>
                    <a:pt x="158" y="84"/>
                    <a:pt x="158" y="76"/>
                    <a:pt x="161" y="68"/>
                  </a:cubicBezTo>
                  <a:cubicBezTo>
                    <a:pt x="161" y="68"/>
                    <a:pt x="161" y="67"/>
                    <a:pt x="161" y="67"/>
                  </a:cubicBezTo>
                  <a:cubicBezTo>
                    <a:pt x="164" y="59"/>
                    <a:pt x="170" y="52"/>
                    <a:pt x="178" y="49"/>
                  </a:cubicBezTo>
                  <a:cubicBezTo>
                    <a:pt x="236" y="23"/>
                    <a:pt x="236" y="23"/>
                    <a:pt x="236" y="23"/>
                  </a:cubicBezTo>
                  <a:cubicBezTo>
                    <a:pt x="252" y="16"/>
                    <a:pt x="270" y="24"/>
                    <a:pt x="278" y="41"/>
                  </a:cubicBezTo>
                  <a:cubicBezTo>
                    <a:pt x="285" y="57"/>
                    <a:pt x="277" y="77"/>
                    <a:pt x="261" y="84"/>
                  </a:cubicBezTo>
                  <a:close/>
                </a:path>
              </a:pathLst>
            </a:custGeom>
            <a:solidFill>
              <a:srgbClr val="C23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sp>
          <p:nvSpPr>
            <p:cNvPr id="226" name="Freeform 382"/>
            <p:cNvSpPr>
              <a:spLocks/>
            </p:cNvSpPr>
            <p:nvPr/>
          </p:nvSpPr>
          <p:spPr bwMode="auto">
            <a:xfrm>
              <a:off x="1250" y="2844"/>
              <a:ext cx="161" cy="175"/>
            </a:xfrm>
            <a:custGeom>
              <a:avLst/>
              <a:gdLst>
                <a:gd name="T0" fmla="*/ 60 w 68"/>
                <a:gd name="T1" fmla="*/ 8 h 74"/>
                <a:gd name="T2" fmla="*/ 54 w 68"/>
                <a:gd name="T3" fmla="*/ 4 h 74"/>
                <a:gd name="T4" fmla="*/ 34 w 68"/>
                <a:gd name="T5" fmla="*/ 8 h 74"/>
                <a:gd name="T6" fmla="*/ 5 w 68"/>
                <a:gd name="T7" fmla="*/ 49 h 74"/>
                <a:gd name="T8" fmla="*/ 8 w 68"/>
                <a:gd name="T9" fmla="*/ 70 h 74"/>
                <a:gd name="T10" fmla="*/ 29 w 68"/>
                <a:gd name="T11" fmla="*/ 66 h 74"/>
                <a:gd name="T12" fmla="*/ 29 w 68"/>
                <a:gd name="T13" fmla="*/ 66 h 74"/>
                <a:gd name="T14" fmla="*/ 29 w 68"/>
                <a:gd name="T15" fmla="*/ 66 h 74"/>
                <a:gd name="T16" fmla="*/ 54 w 68"/>
                <a:gd name="T17" fmla="*/ 31 h 74"/>
                <a:gd name="T18" fmla="*/ 52 w 68"/>
                <a:gd name="T19" fmla="*/ 19 h 74"/>
                <a:gd name="T20" fmla="*/ 39 w 68"/>
                <a:gd name="T21" fmla="*/ 21 h 74"/>
                <a:gd name="T22" fmla="*/ 16 w 68"/>
                <a:gd name="T23" fmla="*/ 54 h 74"/>
                <a:gd name="T24" fmla="*/ 15 w 68"/>
                <a:gd name="T25" fmla="*/ 56 h 74"/>
                <a:gd name="T26" fmla="*/ 14 w 68"/>
                <a:gd name="T27" fmla="*/ 57 h 74"/>
                <a:gd name="T28" fmla="*/ 15 w 68"/>
                <a:gd name="T29" fmla="*/ 59 h 74"/>
                <a:gd name="T30" fmla="*/ 17 w 68"/>
                <a:gd name="T31" fmla="*/ 58 h 74"/>
                <a:gd name="T32" fmla="*/ 18 w 68"/>
                <a:gd name="T33" fmla="*/ 58 h 74"/>
                <a:gd name="T34" fmla="*/ 19 w 68"/>
                <a:gd name="T35" fmla="*/ 56 h 74"/>
                <a:gd name="T36" fmla="*/ 42 w 68"/>
                <a:gd name="T37" fmla="*/ 23 h 74"/>
                <a:gd name="T38" fmla="*/ 50 w 68"/>
                <a:gd name="T39" fmla="*/ 22 h 74"/>
                <a:gd name="T40" fmla="*/ 51 w 68"/>
                <a:gd name="T41" fmla="*/ 29 h 74"/>
                <a:gd name="T42" fmla="*/ 33 w 68"/>
                <a:gd name="T43" fmla="*/ 55 h 74"/>
                <a:gd name="T44" fmla="*/ 33 w 68"/>
                <a:gd name="T45" fmla="*/ 55 h 74"/>
                <a:gd name="T46" fmla="*/ 26 w 68"/>
                <a:gd name="T47" fmla="*/ 64 h 74"/>
                <a:gd name="T48" fmla="*/ 10 w 68"/>
                <a:gd name="T49" fmla="*/ 67 h 74"/>
                <a:gd name="T50" fmla="*/ 8 w 68"/>
                <a:gd name="T51" fmla="*/ 51 h 74"/>
                <a:gd name="T52" fmla="*/ 36 w 68"/>
                <a:gd name="T53" fmla="*/ 10 h 74"/>
                <a:gd name="T54" fmla="*/ 52 w 68"/>
                <a:gd name="T55" fmla="*/ 7 h 74"/>
                <a:gd name="T56" fmla="*/ 58 w 68"/>
                <a:gd name="T57" fmla="*/ 11 h 74"/>
                <a:gd name="T58" fmla="*/ 61 w 68"/>
                <a:gd name="T59" fmla="*/ 26 h 74"/>
                <a:gd name="T60" fmla="*/ 57 w 68"/>
                <a:gd name="T61" fmla="*/ 32 h 74"/>
                <a:gd name="T62" fmla="*/ 60 w 68"/>
                <a:gd name="T63" fmla="*/ 34 h 74"/>
                <a:gd name="T64" fmla="*/ 63 w 68"/>
                <a:gd name="T65" fmla="*/ 29 h 74"/>
                <a:gd name="T66" fmla="*/ 63 w 68"/>
                <a:gd name="T67" fmla="*/ 29 h 74"/>
                <a:gd name="T68" fmla="*/ 60 w 68"/>
                <a:gd name="T69"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74">
                  <a:moveTo>
                    <a:pt x="60" y="8"/>
                  </a:moveTo>
                  <a:cubicBezTo>
                    <a:pt x="54" y="4"/>
                    <a:pt x="54" y="4"/>
                    <a:pt x="54" y="4"/>
                  </a:cubicBezTo>
                  <a:cubicBezTo>
                    <a:pt x="48" y="0"/>
                    <a:pt x="38" y="1"/>
                    <a:pt x="34" y="8"/>
                  </a:cubicBezTo>
                  <a:cubicBezTo>
                    <a:pt x="5" y="49"/>
                    <a:pt x="5" y="49"/>
                    <a:pt x="5" y="49"/>
                  </a:cubicBezTo>
                  <a:cubicBezTo>
                    <a:pt x="0" y="56"/>
                    <a:pt x="2" y="65"/>
                    <a:pt x="8" y="70"/>
                  </a:cubicBezTo>
                  <a:cubicBezTo>
                    <a:pt x="15" y="74"/>
                    <a:pt x="24" y="73"/>
                    <a:pt x="29" y="66"/>
                  </a:cubicBezTo>
                  <a:cubicBezTo>
                    <a:pt x="29" y="66"/>
                    <a:pt x="29" y="66"/>
                    <a:pt x="29" y="66"/>
                  </a:cubicBezTo>
                  <a:cubicBezTo>
                    <a:pt x="29" y="66"/>
                    <a:pt x="29" y="66"/>
                    <a:pt x="29" y="66"/>
                  </a:cubicBezTo>
                  <a:cubicBezTo>
                    <a:pt x="54" y="31"/>
                    <a:pt x="54" y="31"/>
                    <a:pt x="54" y="31"/>
                  </a:cubicBezTo>
                  <a:cubicBezTo>
                    <a:pt x="57" y="27"/>
                    <a:pt x="56" y="22"/>
                    <a:pt x="52" y="19"/>
                  </a:cubicBezTo>
                  <a:cubicBezTo>
                    <a:pt x="48" y="16"/>
                    <a:pt x="42" y="17"/>
                    <a:pt x="39" y="21"/>
                  </a:cubicBezTo>
                  <a:cubicBezTo>
                    <a:pt x="16" y="54"/>
                    <a:pt x="16" y="54"/>
                    <a:pt x="16" y="54"/>
                  </a:cubicBezTo>
                  <a:cubicBezTo>
                    <a:pt x="15" y="56"/>
                    <a:pt x="15" y="56"/>
                    <a:pt x="15" y="56"/>
                  </a:cubicBezTo>
                  <a:cubicBezTo>
                    <a:pt x="14" y="57"/>
                    <a:pt x="14" y="57"/>
                    <a:pt x="14" y="57"/>
                  </a:cubicBezTo>
                  <a:cubicBezTo>
                    <a:pt x="14" y="57"/>
                    <a:pt x="14" y="58"/>
                    <a:pt x="15" y="59"/>
                  </a:cubicBezTo>
                  <a:cubicBezTo>
                    <a:pt x="16" y="59"/>
                    <a:pt x="17" y="59"/>
                    <a:pt x="17" y="58"/>
                  </a:cubicBezTo>
                  <a:cubicBezTo>
                    <a:pt x="18" y="58"/>
                    <a:pt x="18" y="58"/>
                    <a:pt x="18" y="58"/>
                  </a:cubicBezTo>
                  <a:cubicBezTo>
                    <a:pt x="19" y="56"/>
                    <a:pt x="19" y="56"/>
                    <a:pt x="19" y="56"/>
                  </a:cubicBezTo>
                  <a:cubicBezTo>
                    <a:pt x="42" y="23"/>
                    <a:pt x="42" y="23"/>
                    <a:pt x="42" y="23"/>
                  </a:cubicBezTo>
                  <a:cubicBezTo>
                    <a:pt x="44" y="21"/>
                    <a:pt x="47" y="20"/>
                    <a:pt x="50" y="22"/>
                  </a:cubicBezTo>
                  <a:cubicBezTo>
                    <a:pt x="52" y="24"/>
                    <a:pt x="53" y="27"/>
                    <a:pt x="51" y="29"/>
                  </a:cubicBezTo>
                  <a:cubicBezTo>
                    <a:pt x="33" y="55"/>
                    <a:pt x="33" y="55"/>
                    <a:pt x="33" y="55"/>
                  </a:cubicBezTo>
                  <a:cubicBezTo>
                    <a:pt x="33" y="55"/>
                    <a:pt x="33" y="55"/>
                    <a:pt x="33" y="55"/>
                  </a:cubicBezTo>
                  <a:cubicBezTo>
                    <a:pt x="26" y="64"/>
                    <a:pt x="26" y="64"/>
                    <a:pt x="26" y="64"/>
                  </a:cubicBezTo>
                  <a:cubicBezTo>
                    <a:pt x="23" y="69"/>
                    <a:pt x="15" y="71"/>
                    <a:pt x="10" y="67"/>
                  </a:cubicBezTo>
                  <a:cubicBezTo>
                    <a:pt x="5" y="63"/>
                    <a:pt x="4" y="56"/>
                    <a:pt x="8" y="51"/>
                  </a:cubicBezTo>
                  <a:cubicBezTo>
                    <a:pt x="36" y="10"/>
                    <a:pt x="36" y="10"/>
                    <a:pt x="36" y="10"/>
                  </a:cubicBezTo>
                  <a:cubicBezTo>
                    <a:pt x="40" y="5"/>
                    <a:pt x="47" y="4"/>
                    <a:pt x="52" y="7"/>
                  </a:cubicBezTo>
                  <a:cubicBezTo>
                    <a:pt x="58" y="11"/>
                    <a:pt x="58" y="11"/>
                    <a:pt x="58" y="11"/>
                  </a:cubicBezTo>
                  <a:cubicBezTo>
                    <a:pt x="63" y="14"/>
                    <a:pt x="64" y="21"/>
                    <a:pt x="61" y="26"/>
                  </a:cubicBezTo>
                  <a:cubicBezTo>
                    <a:pt x="60" y="28"/>
                    <a:pt x="58" y="30"/>
                    <a:pt x="57" y="32"/>
                  </a:cubicBezTo>
                  <a:cubicBezTo>
                    <a:pt x="58" y="33"/>
                    <a:pt x="59" y="33"/>
                    <a:pt x="60" y="34"/>
                  </a:cubicBezTo>
                  <a:cubicBezTo>
                    <a:pt x="61" y="32"/>
                    <a:pt x="62" y="31"/>
                    <a:pt x="63" y="29"/>
                  </a:cubicBezTo>
                  <a:cubicBezTo>
                    <a:pt x="63" y="29"/>
                    <a:pt x="63" y="29"/>
                    <a:pt x="63" y="29"/>
                  </a:cubicBezTo>
                  <a:cubicBezTo>
                    <a:pt x="68" y="22"/>
                    <a:pt x="66" y="13"/>
                    <a:pt x="60" y="8"/>
                  </a:cubicBezTo>
                  <a:close/>
                </a:path>
              </a:pathLst>
            </a:custGeom>
            <a:solidFill>
              <a:srgbClr val="E84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grpSp>
      <p:sp>
        <p:nvSpPr>
          <p:cNvPr id="426" name="Rectangle 425"/>
          <p:cNvSpPr/>
          <p:nvPr/>
        </p:nvSpPr>
        <p:spPr>
          <a:xfrm>
            <a:off x="7535696" y="1700555"/>
            <a:ext cx="1372775"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pitchFamily="-65" charset="-128"/>
                <a:cs typeface="+mn-cs"/>
              </a:rPr>
              <a:t>Duration: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pitchFamily="-65" charset="-128"/>
                <a:cs typeface="+mn-cs"/>
              </a:rPr>
              <a:t>60 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pitchFamily="-65" charset="-128"/>
                <a:cs typeface="+mn-cs"/>
              </a:rPr>
              <a:t>Tues &amp; Thurs 16:00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pitchFamily="-65" charset="-128"/>
                <a:cs typeface="+mn-cs"/>
              </a:rPr>
              <a:t>Room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ＭＳ Ｐゴシック" pitchFamily="-65" charset="-128"/>
              <a:cs typeface="+mn-cs"/>
            </a:endParaRPr>
          </a:p>
        </p:txBody>
      </p:sp>
      <p:pic>
        <p:nvPicPr>
          <p:cNvPr id="428" name="Picture 427" descr="Barts-Health-NHS-Trust-–-CMYK-BLU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7982" y="204256"/>
            <a:ext cx="1309686" cy="773488"/>
          </a:xfrm>
          <a:prstGeom prst="rect">
            <a:avLst/>
          </a:prstGeom>
        </p:spPr>
      </p:pic>
      <p:sp>
        <p:nvSpPr>
          <p:cNvPr id="430" name="Text Placeholder 1">
            <a:extLst>
              <a:ext uri="{FF2B5EF4-FFF2-40B4-BE49-F238E27FC236}">
                <a16:creationId xmlns:a16="http://schemas.microsoft.com/office/drawing/2014/main" id="{F540DA41-EAC8-4087-A2DD-177819156A96}"/>
              </a:ext>
            </a:extLst>
          </p:cNvPr>
          <p:cNvSpPr txBox="1">
            <a:spLocks/>
          </p:cNvSpPr>
          <p:nvPr/>
        </p:nvSpPr>
        <p:spPr>
          <a:xfrm>
            <a:off x="185581" y="135724"/>
            <a:ext cx="1416391" cy="443102"/>
          </a:xfrm>
          <a:prstGeom prst="roundRect">
            <a:avLst/>
          </a:prstGeom>
          <a:solidFill>
            <a:schemeClr val="accent5">
              <a:lumMod val="20000"/>
              <a:lumOff val="80000"/>
            </a:schemeClr>
          </a:solidFill>
          <a:ln w="25400" cap="flat" cmpd="sng" algn="ctr">
            <a:solidFill>
              <a:schemeClr val="accent5">
                <a:lumMod val="60000"/>
                <a:lumOff val="40000"/>
              </a:schemeClr>
            </a:solidFill>
            <a:prstDash val="solid"/>
          </a:ln>
          <a:effectLst/>
        </p:spPr>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ts val="0"/>
              </a:spcBef>
              <a:spcAft>
                <a:spcPts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Decision making</a:t>
            </a:r>
          </a:p>
        </p:txBody>
      </p:sp>
    </p:spTree>
    <p:extLst>
      <p:ext uri="{BB962C8B-B14F-4D97-AF65-F5344CB8AC3E}">
        <p14:creationId xmlns:p14="http://schemas.microsoft.com/office/powerpoint/2010/main" val="337773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159160" y="1283500"/>
            <a:ext cx="4796823" cy="4561719"/>
            <a:chOff x="483928" y="1360035"/>
            <a:chExt cx="5276505" cy="4561719"/>
          </a:xfrm>
        </p:grpSpPr>
        <p:sp>
          <p:nvSpPr>
            <p:cNvPr id="20" name="Rectangle 19">
              <a:extLst>
                <a:ext uri="{FF2B5EF4-FFF2-40B4-BE49-F238E27FC236}">
                  <a16:creationId xmlns:a16="http://schemas.microsoft.com/office/drawing/2014/main" id="{8E1369E5-F436-4A99-8A86-458F42E00F2D}"/>
                </a:ext>
              </a:extLst>
            </p:cNvPr>
            <p:cNvSpPr/>
            <p:nvPr/>
          </p:nvSpPr>
          <p:spPr bwMode="auto">
            <a:xfrm>
              <a:off x="483928" y="3242054"/>
              <a:ext cx="1270064" cy="1283284"/>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Internal Data</a:t>
              </a:r>
              <a:endParaRPr lang="id-ID" sz="1400" b="1" dirty="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8E1369E5-F436-4A99-8A86-458F42E00F2D}"/>
                </a:ext>
              </a:extLst>
            </p:cNvPr>
            <p:cNvSpPr/>
            <p:nvPr/>
          </p:nvSpPr>
          <p:spPr bwMode="auto">
            <a:xfrm>
              <a:off x="2225622" y="1360035"/>
              <a:ext cx="1705903" cy="513473"/>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External Advisory Group</a:t>
              </a:r>
              <a:endParaRPr lang="id-ID" sz="1400" b="1" dirty="0">
                <a:solidFill>
                  <a:srgbClr val="FFFFFF"/>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E1369E5-F436-4A99-8A86-458F42E00F2D}"/>
                </a:ext>
              </a:extLst>
            </p:cNvPr>
            <p:cNvSpPr/>
            <p:nvPr/>
          </p:nvSpPr>
          <p:spPr bwMode="auto">
            <a:xfrm>
              <a:off x="2228227" y="2342918"/>
              <a:ext cx="1701535" cy="513474"/>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Q&amp;L Team</a:t>
              </a:r>
              <a:endParaRPr lang="id-ID" sz="1400" b="1" dirty="0">
                <a:solidFill>
                  <a:schemeClr val="bg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8E1369E5-F436-4A99-8A86-458F42E00F2D}"/>
                </a:ext>
              </a:extLst>
            </p:cNvPr>
            <p:cNvSpPr/>
            <p:nvPr/>
          </p:nvSpPr>
          <p:spPr bwMode="auto">
            <a:xfrm>
              <a:off x="2232114" y="5147490"/>
              <a:ext cx="1705903" cy="774264"/>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Implementation into Action</a:t>
              </a:r>
              <a:endParaRPr lang="id-ID" sz="1400" b="1" dirty="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8E1369E5-F436-4A99-8A86-458F42E00F2D}"/>
                </a:ext>
              </a:extLst>
            </p:cNvPr>
            <p:cNvSpPr/>
            <p:nvPr/>
          </p:nvSpPr>
          <p:spPr bwMode="auto">
            <a:xfrm>
              <a:off x="2232114" y="3203388"/>
              <a:ext cx="1705903" cy="885801"/>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Internal Change Authority</a:t>
              </a:r>
            </a:p>
          </p:txBody>
        </p:sp>
        <p:sp>
          <p:nvSpPr>
            <p:cNvPr id="52" name="Rectangle 51">
              <a:extLst>
                <a:ext uri="{FF2B5EF4-FFF2-40B4-BE49-F238E27FC236}">
                  <a16:creationId xmlns:a16="http://schemas.microsoft.com/office/drawing/2014/main" id="{75CCF2AD-38D2-415B-B14B-FECECB5A1113}"/>
                </a:ext>
              </a:extLst>
            </p:cNvPr>
            <p:cNvSpPr/>
            <p:nvPr/>
          </p:nvSpPr>
          <p:spPr bwMode="auto">
            <a:xfrm>
              <a:off x="4490369" y="5165020"/>
              <a:ext cx="1270064" cy="756733"/>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Share inter / nationally</a:t>
              </a:r>
              <a:endParaRPr lang="id-ID" sz="1400" b="1" dirty="0">
                <a:solidFill>
                  <a:schemeClr val="bg1"/>
                </a:solidFill>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85ED1C9D-D04F-4F23-AFA3-EEA171C35E89}"/>
                </a:ext>
              </a:extLst>
            </p:cNvPr>
            <p:cNvCxnSpPr>
              <a:cxnSpLocks/>
              <a:stCxn id="39" idx="3"/>
              <a:endCxn id="52" idx="1"/>
            </p:cNvCxnSpPr>
            <p:nvPr/>
          </p:nvCxnSpPr>
          <p:spPr>
            <a:xfrm>
              <a:off x="3938017" y="5534622"/>
              <a:ext cx="552352" cy="8765"/>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Connector: Elbow 7">
              <a:extLst>
                <a:ext uri="{FF2B5EF4-FFF2-40B4-BE49-F238E27FC236}">
                  <a16:creationId xmlns:a16="http://schemas.microsoft.com/office/drawing/2014/main" id="{7859B634-FE23-4372-BE73-319AAF3D002C}"/>
                </a:ext>
              </a:extLst>
            </p:cNvPr>
            <p:cNvCxnSpPr>
              <a:cxnSpLocks/>
              <a:stCxn id="39" idx="1"/>
              <a:endCxn id="20" idx="2"/>
            </p:cNvCxnSpPr>
            <p:nvPr/>
          </p:nvCxnSpPr>
          <p:spPr>
            <a:xfrm rot="10800000">
              <a:off x="1118960" y="4525338"/>
              <a:ext cx="1113154" cy="1009284"/>
            </a:xfrm>
            <a:prstGeom prst="bentConnector2">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ctor: Elbow 24">
              <a:extLst>
                <a:ext uri="{FF2B5EF4-FFF2-40B4-BE49-F238E27FC236}">
                  <a16:creationId xmlns:a16="http://schemas.microsoft.com/office/drawing/2014/main" id="{B3316BF2-ECFA-48FD-9047-E451C025676B}"/>
                </a:ext>
              </a:extLst>
            </p:cNvPr>
            <p:cNvCxnSpPr>
              <a:cxnSpLocks/>
              <a:stCxn id="42" idx="3"/>
              <a:endCxn id="45" idx="0"/>
            </p:cNvCxnSpPr>
            <p:nvPr/>
          </p:nvCxnSpPr>
          <p:spPr>
            <a:xfrm>
              <a:off x="3938017" y="3646289"/>
              <a:ext cx="1175839" cy="501355"/>
            </a:xfrm>
            <a:prstGeom prst="bentConnector2">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Connector: Elbow 28">
              <a:extLst>
                <a:ext uri="{FF2B5EF4-FFF2-40B4-BE49-F238E27FC236}">
                  <a16:creationId xmlns:a16="http://schemas.microsoft.com/office/drawing/2014/main" id="{A02407ED-EA61-40FA-89EA-704925D492D5}"/>
                </a:ext>
              </a:extLst>
            </p:cNvPr>
            <p:cNvCxnSpPr>
              <a:cxnSpLocks/>
            </p:cNvCxnSpPr>
            <p:nvPr/>
          </p:nvCxnSpPr>
          <p:spPr>
            <a:xfrm rot="10800000">
              <a:off x="3612905" y="4089190"/>
              <a:ext cx="1777878" cy="395481"/>
            </a:xfrm>
            <a:prstGeom prst="bentConnector2">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C6DBFAC-4F34-4319-86B9-6E97F5FFFB07}"/>
                </a:ext>
              </a:extLst>
            </p:cNvPr>
            <p:cNvCxnSpPr>
              <a:cxnSpLocks/>
              <a:stCxn id="42" idx="2"/>
              <a:endCxn id="39" idx="0"/>
            </p:cNvCxnSpPr>
            <p:nvPr/>
          </p:nvCxnSpPr>
          <p:spPr>
            <a:xfrm>
              <a:off x="3085066" y="4089189"/>
              <a:ext cx="0" cy="1058301"/>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4CB9590C-2B49-43B6-AB36-EDF675A47E5B}"/>
                </a:ext>
              </a:extLst>
            </p:cNvPr>
            <p:cNvCxnSpPr>
              <a:cxnSpLocks/>
              <a:stCxn id="28" idx="2"/>
              <a:endCxn id="33" idx="0"/>
            </p:cNvCxnSpPr>
            <p:nvPr/>
          </p:nvCxnSpPr>
          <p:spPr>
            <a:xfrm>
              <a:off x="3078574" y="1873508"/>
              <a:ext cx="421" cy="469410"/>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6C5A516-9277-4A7A-9CE4-0B0CD4A89DAA}"/>
                </a:ext>
              </a:extLst>
            </p:cNvPr>
            <p:cNvCxnSpPr>
              <a:cxnSpLocks/>
              <a:stCxn id="33" idx="2"/>
              <a:endCxn id="42" idx="0"/>
            </p:cNvCxnSpPr>
            <p:nvPr/>
          </p:nvCxnSpPr>
          <p:spPr>
            <a:xfrm>
              <a:off x="3078995" y="2856392"/>
              <a:ext cx="6071" cy="346996"/>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Connector: Elbow 17">
              <a:extLst>
                <a:ext uri="{FF2B5EF4-FFF2-40B4-BE49-F238E27FC236}">
                  <a16:creationId xmlns:a16="http://schemas.microsoft.com/office/drawing/2014/main" id="{C94B4770-84F5-46D9-812C-5681F945F24D}"/>
                </a:ext>
              </a:extLst>
            </p:cNvPr>
            <p:cNvCxnSpPr>
              <a:cxnSpLocks/>
              <a:stCxn id="33" idx="3"/>
              <a:endCxn id="28" idx="3"/>
            </p:cNvCxnSpPr>
            <p:nvPr/>
          </p:nvCxnSpPr>
          <p:spPr>
            <a:xfrm flipV="1">
              <a:off x="3929762" y="1616772"/>
              <a:ext cx="1763" cy="982883"/>
            </a:xfrm>
            <a:prstGeom prst="bentConnector3">
              <a:avLst>
                <a:gd name="adj1" fmla="val 13066534"/>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Connector: Elbow 18">
              <a:extLst>
                <a:ext uri="{FF2B5EF4-FFF2-40B4-BE49-F238E27FC236}">
                  <a16:creationId xmlns:a16="http://schemas.microsoft.com/office/drawing/2014/main" id="{791217F4-F6D0-4A31-B702-F53B38D7A6B5}"/>
                </a:ext>
              </a:extLst>
            </p:cNvPr>
            <p:cNvCxnSpPr>
              <a:cxnSpLocks/>
            </p:cNvCxnSpPr>
            <p:nvPr/>
          </p:nvCxnSpPr>
          <p:spPr>
            <a:xfrm rot="10800000" flipV="1">
              <a:off x="3590638" y="4618181"/>
              <a:ext cx="854363" cy="473363"/>
            </a:xfrm>
            <a:prstGeom prst="bentConnector3">
              <a:avLst>
                <a:gd name="adj1" fmla="val 98649"/>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EC48EE2C-47EA-4922-BE9A-3338CD0A8419}"/>
                </a:ext>
              </a:extLst>
            </p:cNvPr>
            <p:cNvSpPr/>
            <p:nvPr/>
          </p:nvSpPr>
          <p:spPr bwMode="auto">
            <a:xfrm>
              <a:off x="4478824" y="4147644"/>
              <a:ext cx="1270064" cy="674053"/>
            </a:xfrm>
            <a:prstGeom prst="rect">
              <a:avLst/>
            </a:prstGeom>
            <a:solidFill>
              <a:schemeClr val="accent1"/>
            </a:solidFill>
            <a:ln w="12700" cap="flat" cmpd="sng" algn="ctr">
              <a:solidFill>
                <a:schemeClr val="accent1"/>
              </a:solid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panose="020B0604020202020204" pitchFamily="34" charset="0"/>
                  <a:cs typeface="Arial" panose="020B0604020202020204" pitchFamily="34" charset="0"/>
                </a:rPr>
                <a:t>Testing, sim &amp; research</a:t>
              </a:r>
              <a:endParaRPr lang="id-ID" sz="1400" b="1" dirty="0">
                <a:solidFill>
                  <a:schemeClr val="bg1"/>
                </a:solidFill>
                <a:latin typeface="Arial" panose="020B0604020202020204" pitchFamily="34" charset="0"/>
                <a:cs typeface="Arial" panose="020B0604020202020204" pitchFamily="34" charset="0"/>
              </a:endParaRPr>
            </a:p>
          </p:txBody>
        </p:sp>
        <p:cxnSp>
          <p:nvCxnSpPr>
            <p:cNvPr id="26" name="Connector: Elbow 7">
              <a:extLst>
                <a:ext uri="{FF2B5EF4-FFF2-40B4-BE49-F238E27FC236}">
                  <a16:creationId xmlns:a16="http://schemas.microsoft.com/office/drawing/2014/main" id="{7859B634-FE23-4372-BE73-319AAF3D002C}"/>
                </a:ext>
              </a:extLst>
            </p:cNvPr>
            <p:cNvCxnSpPr>
              <a:cxnSpLocks/>
              <a:stCxn id="20" idx="0"/>
              <a:endCxn id="33" idx="1"/>
            </p:cNvCxnSpPr>
            <p:nvPr/>
          </p:nvCxnSpPr>
          <p:spPr>
            <a:xfrm rot="5400000" flipH="1" flipV="1">
              <a:off x="1352394" y="2366222"/>
              <a:ext cx="642399" cy="1109267"/>
            </a:xfrm>
            <a:prstGeom prst="bentConnector2">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1" name="Text Placeholder 1">
            <a:extLst>
              <a:ext uri="{FF2B5EF4-FFF2-40B4-BE49-F238E27FC236}">
                <a16:creationId xmlns:a16="http://schemas.microsoft.com/office/drawing/2014/main" id="{5F540B31-638C-4A57-8E25-ECA512E6DA3E}"/>
              </a:ext>
            </a:extLst>
          </p:cNvPr>
          <p:cNvSpPr txBox="1">
            <a:spLocks/>
          </p:cNvSpPr>
          <p:nvPr/>
        </p:nvSpPr>
        <p:spPr>
          <a:xfrm>
            <a:off x="534115" y="712229"/>
            <a:ext cx="7630856"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Nightingale Learning System overview</a:t>
            </a:r>
          </a:p>
        </p:txBody>
      </p:sp>
      <p:sp>
        <p:nvSpPr>
          <p:cNvPr id="22" name="Text Placeholder 1">
            <a:extLst>
              <a:ext uri="{FF2B5EF4-FFF2-40B4-BE49-F238E27FC236}">
                <a16:creationId xmlns:a16="http://schemas.microsoft.com/office/drawing/2014/main" id="{6E921489-F884-47BE-BD46-7397331156CD}"/>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3448636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B887E-B345-49A2-927F-2E5580625CBB}"/>
              </a:ext>
            </a:extLst>
          </p:cNvPr>
          <p:cNvSpPr>
            <a:spLocks noGrp="1"/>
          </p:cNvSpPr>
          <p:nvPr>
            <p:ph type="body" sz="quarter" idx="10"/>
          </p:nvPr>
        </p:nvSpPr>
        <p:spPr>
          <a:xfrm>
            <a:off x="478528" y="774883"/>
            <a:ext cx="7630856" cy="323165"/>
          </a:xfrm>
        </p:spPr>
        <p:txBody>
          <a:bodyPr/>
          <a:lstStyle/>
          <a:p>
            <a:r>
              <a:rPr lang="en-GB" b="1" dirty="0"/>
              <a:t>Nightingale Learning System: Unique elements</a:t>
            </a:r>
          </a:p>
        </p:txBody>
      </p:sp>
      <p:sp>
        <p:nvSpPr>
          <p:cNvPr id="4" name="Text Placeholder 1">
            <a:extLst>
              <a:ext uri="{FF2B5EF4-FFF2-40B4-BE49-F238E27FC236}">
                <a16:creationId xmlns:a16="http://schemas.microsoft.com/office/drawing/2014/main" id="{867584CD-5176-465F-BE78-92D48218EB68}"/>
              </a:ext>
            </a:extLst>
          </p:cNvPr>
          <p:cNvSpPr txBox="1">
            <a:spLocks/>
          </p:cNvSpPr>
          <p:nvPr/>
        </p:nvSpPr>
        <p:spPr>
          <a:xfrm>
            <a:off x="225374" y="1310077"/>
            <a:ext cx="2648888" cy="4772422"/>
          </a:xfrm>
          <a:prstGeom prst="roundRect">
            <a:avLst>
              <a:gd name="adj" fmla="val 7446"/>
            </a:avLst>
          </a:prstGeom>
          <a:solidFill>
            <a:srgbClr val="D4ECBA"/>
          </a:solidFill>
          <a:ln/>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174625"/>
            <a:endParaRPr lang="en-US" sz="1400" dirty="0">
              <a:solidFill>
                <a:schemeClr val="tx1"/>
              </a:solidFill>
            </a:endParaRPr>
          </a:p>
          <a:p>
            <a:pPr marL="174625"/>
            <a:endParaRPr lang="en-US" sz="1400" dirty="0">
              <a:solidFill>
                <a:schemeClr val="tx1"/>
              </a:solidFill>
            </a:endParaRPr>
          </a:p>
          <a:p>
            <a:pPr marL="174625"/>
            <a:endParaRPr lang="en-US" sz="1400" dirty="0">
              <a:solidFill>
                <a:schemeClr val="tx1"/>
              </a:solidFill>
            </a:endParaRPr>
          </a:p>
          <a:p>
            <a:pPr marL="174625"/>
            <a:endParaRPr lang="en-US" sz="1400" b="1" dirty="0">
              <a:solidFill>
                <a:schemeClr val="tx1"/>
              </a:solidFill>
            </a:endParaRPr>
          </a:p>
          <a:p>
            <a:pPr marL="174625"/>
            <a:r>
              <a:rPr lang="en-US" sz="1400" b="1" dirty="0">
                <a:solidFill>
                  <a:schemeClr val="tx1"/>
                </a:solidFill>
              </a:rPr>
              <a:t>What it is</a:t>
            </a:r>
          </a:p>
          <a:p>
            <a:pPr marL="358775" indent="-184150">
              <a:buFont typeface="Arial" panose="020B0604020202020204" pitchFamily="34" charset="0"/>
              <a:buChar char="•"/>
            </a:pPr>
            <a:r>
              <a:rPr lang="en-US" sz="1400" dirty="0">
                <a:solidFill>
                  <a:schemeClr val="tx1"/>
                </a:solidFill>
              </a:rPr>
              <a:t>Full time role dedicated to capturing data and insights from the bedside and relaying changes back to staff on a 24 hour cycle</a:t>
            </a:r>
          </a:p>
          <a:p>
            <a:pPr marL="174625"/>
            <a:endParaRPr lang="en-US" sz="1400" dirty="0">
              <a:solidFill>
                <a:schemeClr val="tx1"/>
              </a:solidFill>
            </a:endParaRPr>
          </a:p>
          <a:p>
            <a:pPr marL="174625"/>
            <a:r>
              <a:rPr lang="en-US" sz="1400" b="1" dirty="0">
                <a:solidFill>
                  <a:schemeClr val="tx1"/>
                </a:solidFill>
              </a:rPr>
              <a:t>Who it is</a:t>
            </a:r>
          </a:p>
          <a:p>
            <a:pPr marL="358775" indent="-184150">
              <a:buFont typeface="Arial" panose="020B0604020202020204" pitchFamily="34" charset="0"/>
              <a:buChar char="•"/>
            </a:pPr>
            <a:r>
              <a:rPr lang="en-US" sz="1400" dirty="0">
                <a:solidFill>
                  <a:schemeClr val="tx1"/>
                </a:solidFill>
              </a:rPr>
              <a:t>Diverse group of staff drawn from nursing, medicine, pharmacy, therapies and non-clinical staff</a:t>
            </a:r>
          </a:p>
          <a:p>
            <a:pPr marL="358775" indent="-184150">
              <a:buFont typeface="Arial" panose="020B0604020202020204" pitchFamily="34" charset="0"/>
              <a:buChar char="•"/>
            </a:pPr>
            <a:endParaRPr lang="en-US" sz="1400" dirty="0">
              <a:solidFill>
                <a:schemeClr val="tx1"/>
              </a:solidFill>
            </a:endParaRPr>
          </a:p>
          <a:p>
            <a:pPr marL="174625"/>
            <a:endParaRPr lang="en-US" sz="1400" dirty="0">
              <a:solidFill>
                <a:schemeClr val="tx1"/>
              </a:solidFill>
            </a:endParaRPr>
          </a:p>
          <a:p>
            <a:pPr marL="358775" indent="-184150">
              <a:buFont typeface="Arial" panose="020B0604020202020204" pitchFamily="34" charset="0"/>
              <a:buChar char="•"/>
            </a:pPr>
            <a:endParaRPr lang="en-US" sz="1400" dirty="0">
              <a:solidFill>
                <a:schemeClr val="tx1"/>
              </a:solidFill>
            </a:endParaRPr>
          </a:p>
        </p:txBody>
      </p:sp>
      <p:sp>
        <p:nvSpPr>
          <p:cNvPr id="23" name="Text Placeholder 1">
            <a:extLst>
              <a:ext uri="{FF2B5EF4-FFF2-40B4-BE49-F238E27FC236}">
                <a16:creationId xmlns:a16="http://schemas.microsoft.com/office/drawing/2014/main" id="{867584CD-5176-465F-BE78-92D48218EB68}"/>
              </a:ext>
            </a:extLst>
          </p:cNvPr>
          <p:cNvSpPr txBox="1">
            <a:spLocks/>
          </p:cNvSpPr>
          <p:nvPr/>
        </p:nvSpPr>
        <p:spPr>
          <a:xfrm>
            <a:off x="3249393" y="1310077"/>
            <a:ext cx="2648888" cy="4772422"/>
          </a:xfrm>
          <a:prstGeom prst="roundRect">
            <a:avLst>
              <a:gd name="adj" fmla="val 7446"/>
            </a:avLst>
          </a:prstGeom>
          <a:solidFill>
            <a:srgbClr val="D4ECBA"/>
          </a:solidFill>
          <a:ln/>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174625"/>
            <a:endParaRPr lang="en-US" sz="1400" dirty="0">
              <a:solidFill>
                <a:schemeClr val="tx1"/>
              </a:solidFill>
            </a:endParaRPr>
          </a:p>
          <a:p>
            <a:pPr marL="174625"/>
            <a:endParaRPr lang="en-US" sz="1400" dirty="0">
              <a:solidFill>
                <a:schemeClr val="tx1"/>
              </a:solidFill>
            </a:endParaRPr>
          </a:p>
          <a:p>
            <a:pPr marL="174625"/>
            <a:endParaRPr lang="en-US" sz="1400" dirty="0">
              <a:solidFill>
                <a:schemeClr val="tx1"/>
              </a:solidFill>
            </a:endParaRPr>
          </a:p>
          <a:p>
            <a:pPr marL="174625"/>
            <a:endParaRPr lang="en-US" sz="1400" b="1" dirty="0">
              <a:solidFill>
                <a:schemeClr val="tx1"/>
              </a:solidFill>
            </a:endParaRPr>
          </a:p>
          <a:p>
            <a:pPr marL="174625"/>
            <a:r>
              <a:rPr lang="en-US" sz="1400" b="1" dirty="0">
                <a:solidFill>
                  <a:schemeClr val="tx1"/>
                </a:solidFill>
              </a:rPr>
              <a:t>What it is</a:t>
            </a:r>
          </a:p>
          <a:p>
            <a:pPr marL="358775" indent="-184150">
              <a:buFont typeface="Arial" panose="020B0604020202020204" pitchFamily="34" charset="0"/>
              <a:buChar char="•"/>
            </a:pPr>
            <a:r>
              <a:rPr lang="en-US" sz="1400" dirty="0">
                <a:solidFill>
                  <a:schemeClr val="tx1"/>
                </a:solidFill>
              </a:rPr>
              <a:t>Running list of interventions derived from internal data</a:t>
            </a:r>
          </a:p>
          <a:p>
            <a:pPr marL="174625"/>
            <a:endParaRPr lang="en-US" sz="1400" dirty="0">
              <a:solidFill>
                <a:schemeClr val="tx1"/>
              </a:solidFill>
            </a:endParaRPr>
          </a:p>
          <a:p>
            <a:pPr marL="174625"/>
            <a:r>
              <a:rPr lang="en-US" sz="1400" b="1" dirty="0">
                <a:solidFill>
                  <a:schemeClr val="tx1"/>
                </a:solidFill>
              </a:rPr>
              <a:t>Who is responsible for it</a:t>
            </a:r>
          </a:p>
          <a:p>
            <a:pPr marL="358775" indent="-184150">
              <a:buFont typeface="Arial" panose="020B0604020202020204" pitchFamily="34" charset="0"/>
              <a:buChar char="•"/>
            </a:pPr>
            <a:r>
              <a:rPr lang="en-US" sz="1400" dirty="0">
                <a:solidFill>
                  <a:schemeClr val="tx1"/>
                </a:solidFill>
              </a:rPr>
              <a:t>Q and L team</a:t>
            </a:r>
          </a:p>
          <a:p>
            <a:pPr marL="174625"/>
            <a:endParaRPr lang="en-US" sz="1400" dirty="0">
              <a:solidFill>
                <a:schemeClr val="tx1"/>
              </a:solidFill>
            </a:endParaRPr>
          </a:p>
          <a:p>
            <a:pPr marL="174625"/>
            <a:r>
              <a:rPr lang="en-US" sz="1400" b="1" dirty="0">
                <a:solidFill>
                  <a:schemeClr val="tx1"/>
                </a:solidFill>
              </a:rPr>
              <a:t>How it is used</a:t>
            </a:r>
            <a:endParaRPr lang="en-US" sz="1400" dirty="0">
              <a:solidFill>
                <a:schemeClr val="tx1"/>
              </a:solidFill>
            </a:endParaRPr>
          </a:p>
          <a:p>
            <a:pPr marL="358775" indent="-184150">
              <a:buFont typeface="Arial" panose="020B0604020202020204" pitchFamily="34" charset="0"/>
              <a:buChar char="•"/>
            </a:pPr>
            <a:r>
              <a:rPr lang="en-US" sz="1400" dirty="0">
                <a:solidFill>
                  <a:schemeClr val="tx1"/>
                </a:solidFill>
              </a:rPr>
              <a:t>Updated daily and used to triage actions to operations and clinical teams</a:t>
            </a:r>
          </a:p>
          <a:p>
            <a:pPr marL="174625"/>
            <a:endParaRPr lang="en-US" sz="1400" dirty="0">
              <a:solidFill>
                <a:schemeClr val="tx1"/>
              </a:solidFill>
            </a:endParaRPr>
          </a:p>
          <a:p>
            <a:pPr marL="174625"/>
            <a:endParaRPr lang="en-US" sz="1400" dirty="0">
              <a:solidFill>
                <a:schemeClr val="tx1"/>
              </a:solidFill>
            </a:endParaRPr>
          </a:p>
          <a:p>
            <a:pPr marL="174625"/>
            <a:endParaRPr lang="en-US" sz="1400" dirty="0">
              <a:solidFill>
                <a:schemeClr val="tx1"/>
              </a:solidFill>
            </a:endParaRPr>
          </a:p>
          <a:p>
            <a:pPr marL="174625"/>
            <a:endParaRPr lang="en-US" sz="1400" dirty="0">
              <a:solidFill>
                <a:schemeClr val="tx1"/>
              </a:solidFill>
            </a:endParaRPr>
          </a:p>
        </p:txBody>
      </p:sp>
      <p:sp>
        <p:nvSpPr>
          <p:cNvPr id="26" name="Text Placeholder 1">
            <a:extLst>
              <a:ext uri="{FF2B5EF4-FFF2-40B4-BE49-F238E27FC236}">
                <a16:creationId xmlns:a16="http://schemas.microsoft.com/office/drawing/2014/main" id="{867584CD-5176-465F-BE78-92D48218EB68}"/>
              </a:ext>
            </a:extLst>
          </p:cNvPr>
          <p:cNvSpPr txBox="1">
            <a:spLocks/>
          </p:cNvSpPr>
          <p:nvPr/>
        </p:nvSpPr>
        <p:spPr>
          <a:xfrm>
            <a:off x="6273412" y="1310077"/>
            <a:ext cx="2648888" cy="4772422"/>
          </a:xfrm>
          <a:prstGeom prst="roundRect">
            <a:avLst>
              <a:gd name="adj" fmla="val 7446"/>
            </a:avLst>
          </a:prstGeom>
          <a:solidFill>
            <a:srgbClr val="D4ECBA"/>
          </a:solidFill>
          <a:ln/>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174625"/>
            <a:endParaRPr lang="en-US" sz="1400" dirty="0">
              <a:solidFill>
                <a:schemeClr val="tx1"/>
              </a:solidFill>
            </a:endParaRPr>
          </a:p>
          <a:p>
            <a:pPr marL="174625"/>
            <a:endParaRPr lang="en-US" sz="1400" dirty="0">
              <a:solidFill>
                <a:schemeClr val="tx1"/>
              </a:solidFill>
            </a:endParaRPr>
          </a:p>
          <a:p>
            <a:pPr marL="174625"/>
            <a:endParaRPr lang="en-US" sz="1400" dirty="0">
              <a:solidFill>
                <a:schemeClr val="tx1"/>
              </a:solidFill>
            </a:endParaRPr>
          </a:p>
          <a:p>
            <a:pPr marL="174625"/>
            <a:endParaRPr lang="en-US" sz="1400" b="1" dirty="0">
              <a:solidFill>
                <a:schemeClr val="tx1"/>
              </a:solidFill>
            </a:endParaRPr>
          </a:p>
          <a:p>
            <a:pPr marL="174625"/>
            <a:r>
              <a:rPr lang="en-US" sz="1400" b="1" dirty="0">
                <a:solidFill>
                  <a:schemeClr val="tx1"/>
                </a:solidFill>
              </a:rPr>
              <a:t>What it is</a:t>
            </a:r>
          </a:p>
          <a:p>
            <a:pPr marL="358775" indent="-184150">
              <a:buFont typeface="Arial" panose="020B0604020202020204" pitchFamily="34" charset="0"/>
              <a:buChar char="•"/>
            </a:pPr>
            <a:r>
              <a:rPr lang="en-US" sz="1400" dirty="0">
                <a:solidFill>
                  <a:schemeClr val="tx1"/>
                </a:solidFill>
              </a:rPr>
              <a:t>Weekly review of the literature and conference call outputs</a:t>
            </a:r>
          </a:p>
          <a:p>
            <a:pPr marL="174625"/>
            <a:endParaRPr lang="en-US" sz="1400" dirty="0">
              <a:solidFill>
                <a:schemeClr val="tx1"/>
              </a:solidFill>
            </a:endParaRPr>
          </a:p>
          <a:p>
            <a:pPr marL="174625"/>
            <a:r>
              <a:rPr lang="en-US" sz="1400" b="1" dirty="0">
                <a:solidFill>
                  <a:schemeClr val="tx1"/>
                </a:solidFill>
              </a:rPr>
              <a:t>Who is responsible for it</a:t>
            </a:r>
          </a:p>
          <a:p>
            <a:pPr marL="358775" indent="-184150">
              <a:buFont typeface="Arial" panose="020B0604020202020204" pitchFamily="34" charset="0"/>
              <a:buChar char="•"/>
            </a:pPr>
            <a:r>
              <a:rPr lang="en-US" sz="1400" dirty="0">
                <a:solidFill>
                  <a:schemeClr val="tx1"/>
                </a:solidFill>
              </a:rPr>
              <a:t>Collaboration with UCLP</a:t>
            </a:r>
          </a:p>
          <a:p>
            <a:pPr marL="174625"/>
            <a:endParaRPr lang="en-US" sz="1400" dirty="0">
              <a:solidFill>
                <a:schemeClr val="tx1"/>
              </a:solidFill>
            </a:endParaRPr>
          </a:p>
          <a:p>
            <a:pPr marL="174625"/>
            <a:r>
              <a:rPr lang="en-US" sz="1400" b="1" dirty="0">
                <a:solidFill>
                  <a:schemeClr val="tx1"/>
                </a:solidFill>
              </a:rPr>
              <a:t>How it is used</a:t>
            </a:r>
            <a:endParaRPr lang="en-US" sz="1400" dirty="0">
              <a:solidFill>
                <a:schemeClr val="tx1"/>
              </a:solidFill>
            </a:endParaRPr>
          </a:p>
          <a:p>
            <a:pPr marL="358775" indent="-184150">
              <a:buFont typeface="Arial" panose="020B0604020202020204" pitchFamily="34" charset="0"/>
              <a:buChar char="•"/>
            </a:pPr>
            <a:r>
              <a:rPr lang="en-US" sz="1400" dirty="0">
                <a:solidFill>
                  <a:schemeClr val="tx1"/>
                </a:solidFill>
              </a:rPr>
              <a:t>Integrated with internal data to create Q and L outputs</a:t>
            </a:r>
          </a:p>
          <a:p>
            <a:pPr marL="358775" indent="-184150">
              <a:buFont typeface="Arial" panose="020B0604020202020204" pitchFamily="34" charset="0"/>
              <a:buChar char="•"/>
            </a:pPr>
            <a:r>
              <a:rPr lang="en-US" sz="1400" dirty="0">
                <a:solidFill>
                  <a:schemeClr val="tx1"/>
                </a:solidFill>
              </a:rPr>
              <a:t>Presented to the Clinical Forum weekly</a:t>
            </a:r>
          </a:p>
        </p:txBody>
      </p:sp>
      <p:sp>
        <p:nvSpPr>
          <p:cNvPr id="6" name="Text Placeholder 1">
            <a:extLst>
              <a:ext uri="{FF2B5EF4-FFF2-40B4-BE49-F238E27FC236}">
                <a16:creationId xmlns:a16="http://schemas.microsoft.com/office/drawing/2014/main" id="{4DC9B4C2-9547-4C55-8CBA-CC0DD6894502}"/>
              </a:ext>
            </a:extLst>
          </p:cNvPr>
          <p:cNvSpPr txBox="1">
            <a:spLocks/>
          </p:cNvSpPr>
          <p:nvPr/>
        </p:nvSpPr>
        <p:spPr>
          <a:xfrm>
            <a:off x="329486" y="1410971"/>
            <a:ext cx="2393407" cy="516719"/>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b="1" dirty="0">
                <a:solidFill>
                  <a:schemeClr val="tx1"/>
                </a:solidFill>
              </a:rPr>
              <a:t>Bedside Learning Coordinator</a:t>
            </a:r>
          </a:p>
        </p:txBody>
      </p:sp>
      <p:sp>
        <p:nvSpPr>
          <p:cNvPr id="7" name="Text Placeholder 1">
            <a:extLst>
              <a:ext uri="{FF2B5EF4-FFF2-40B4-BE49-F238E27FC236}">
                <a16:creationId xmlns:a16="http://schemas.microsoft.com/office/drawing/2014/main" id="{4DC9B4C2-9547-4C55-8CBA-CC0DD6894502}"/>
              </a:ext>
            </a:extLst>
          </p:cNvPr>
          <p:cNvSpPr txBox="1">
            <a:spLocks/>
          </p:cNvSpPr>
          <p:nvPr/>
        </p:nvSpPr>
        <p:spPr>
          <a:xfrm>
            <a:off x="3376390" y="1403184"/>
            <a:ext cx="2393407" cy="516719"/>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b="1" dirty="0">
                <a:solidFill>
                  <a:schemeClr val="tx1"/>
                </a:solidFill>
              </a:rPr>
              <a:t>Q and L Tracker</a:t>
            </a:r>
          </a:p>
        </p:txBody>
      </p:sp>
      <p:sp>
        <p:nvSpPr>
          <p:cNvPr id="8" name="Text Placeholder 1">
            <a:extLst>
              <a:ext uri="{FF2B5EF4-FFF2-40B4-BE49-F238E27FC236}">
                <a16:creationId xmlns:a16="http://schemas.microsoft.com/office/drawing/2014/main" id="{4DC9B4C2-9547-4C55-8CBA-CC0DD6894502}"/>
              </a:ext>
            </a:extLst>
          </p:cNvPr>
          <p:cNvSpPr txBox="1">
            <a:spLocks/>
          </p:cNvSpPr>
          <p:nvPr/>
        </p:nvSpPr>
        <p:spPr>
          <a:xfrm>
            <a:off x="6396741" y="1403184"/>
            <a:ext cx="2393407" cy="516719"/>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b="1" dirty="0">
                <a:solidFill>
                  <a:schemeClr val="tx1"/>
                </a:solidFill>
              </a:rPr>
              <a:t>External experience and expertise</a:t>
            </a:r>
          </a:p>
        </p:txBody>
      </p:sp>
      <p:sp>
        <p:nvSpPr>
          <p:cNvPr id="10" name="Text Placeholder 1">
            <a:extLst>
              <a:ext uri="{FF2B5EF4-FFF2-40B4-BE49-F238E27FC236}">
                <a16:creationId xmlns:a16="http://schemas.microsoft.com/office/drawing/2014/main" id="{29EDD2E5-ACA0-4C60-B3B0-D4C22D753509}"/>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2828428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FC3096-DEEA-4F93-9C64-DD8AEED4A231}"/>
              </a:ext>
            </a:extLst>
          </p:cNvPr>
          <p:cNvSpPr>
            <a:spLocks noGrp="1"/>
          </p:cNvSpPr>
          <p:nvPr>
            <p:ph type="body" sz="quarter" idx="10"/>
          </p:nvPr>
        </p:nvSpPr>
        <p:spPr>
          <a:xfrm>
            <a:off x="386456" y="621866"/>
            <a:ext cx="7630856" cy="323165"/>
          </a:xfrm>
        </p:spPr>
        <p:txBody>
          <a:bodyPr/>
          <a:lstStyle/>
          <a:p>
            <a:r>
              <a:rPr lang="en-GB" b="1" dirty="0"/>
              <a:t>Daily data driven change and review cycle</a:t>
            </a:r>
          </a:p>
        </p:txBody>
      </p:sp>
      <p:sp>
        <p:nvSpPr>
          <p:cNvPr id="3" name="Rectangle 2">
            <a:extLst>
              <a:ext uri="{FF2B5EF4-FFF2-40B4-BE49-F238E27FC236}">
                <a16:creationId xmlns:a16="http://schemas.microsoft.com/office/drawing/2014/main" id="{9BC2E434-5621-48D9-86DA-A93CFF65F5BF}"/>
              </a:ext>
            </a:extLst>
          </p:cNvPr>
          <p:cNvSpPr/>
          <p:nvPr/>
        </p:nvSpPr>
        <p:spPr>
          <a:xfrm>
            <a:off x="179257" y="1208314"/>
            <a:ext cx="1176790" cy="5182207"/>
          </a:xfrm>
          <a:prstGeom prst="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a:r>
              <a:rPr lang="en-GB" sz="900" b="1" dirty="0"/>
              <a:t>Daily data collection</a:t>
            </a:r>
          </a:p>
        </p:txBody>
      </p:sp>
      <p:sp>
        <p:nvSpPr>
          <p:cNvPr id="6" name="Rectangle 5">
            <a:extLst>
              <a:ext uri="{FF2B5EF4-FFF2-40B4-BE49-F238E27FC236}">
                <a16:creationId xmlns:a16="http://schemas.microsoft.com/office/drawing/2014/main" id="{32358642-11EA-4BD8-A2FB-1A284486AF7A}"/>
              </a:ext>
            </a:extLst>
          </p:cNvPr>
          <p:cNvSpPr/>
          <p:nvPr/>
        </p:nvSpPr>
        <p:spPr>
          <a:xfrm>
            <a:off x="280062" y="3264825"/>
            <a:ext cx="969977" cy="36253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GB" sz="900" dirty="0">
                <a:solidFill>
                  <a:prstClr val="black"/>
                </a:solidFill>
              </a:rPr>
              <a:t>BLC observations</a:t>
            </a:r>
          </a:p>
        </p:txBody>
      </p:sp>
      <p:sp>
        <p:nvSpPr>
          <p:cNvPr id="7" name="Rectangle 6">
            <a:extLst>
              <a:ext uri="{FF2B5EF4-FFF2-40B4-BE49-F238E27FC236}">
                <a16:creationId xmlns:a16="http://schemas.microsoft.com/office/drawing/2014/main" id="{781FFFC2-E7C7-47E1-BB7A-1EFF180EACE8}"/>
              </a:ext>
            </a:extLst>
          </p:cNvPr>
          <p:cNvSpPr/>
          <p:nvPr/>
        </p:nvSpPr>
        <p:spPr>
          <a:xfrm>
            <a:off x="280062" y="2403167"/>
            <a:ext cx="969977" cy="3261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a:t>Staff survey</a:t>
            </a:r>
          </a:p>
        </p:txBody>
      </p:sp>
      <p:sp>
        <p:nvSpPr>
          <p:cNvPr id="8" name="Rectangle 7">
            <a:extLst>
              <a:ext uri="{FF2B5EF4-FFF2-40B4-BE49-F238E27FC236}">
                <a16:creationId xmlns:a16="http://schemas.microsoft.com/office/drawing/2014/main" id="{1E799962-F428-412E-8D4E-AD0646053BFC}"/>
              </a:ext>
            </a:extLst>
          </p:cNvPr>
          <p:cNvSpPr/>
          <p:nvPr/>
        </p:nvSpPr>
        <p:spPr>
          <a:xfrm>
            <a:off x="280062" y="3732048"/>
            <a:ext cx="969977" cy="3261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err="1"/>
              <a:t>ImproveWell</a:t>
            </a:r>
            <a:r>
              <a:rPr lang="en-GB" sz="900" dirty="0"/>
              <a:t> staff feedback</a:t>
            </a:r>
          </a:p>
        </p:txBody>
      </p:sp>
      <p:sp>
        <p:nvSpPr>
          <p:cNvPr id="16" name="Rectangle 15">
            <a:extLst>
              <a:ext uri="{FF2B5EF4-FFF2-40B4-BE49-F238E27FC236}">
                <a16:creationId xmlns:a16="http://schemas.microsoft.com/office/drawing/2014/main" id="{07830784-3495-46A2-89DA-DFCBB181306D}"/>
              </a:ext>
            </a:extLst>
          </p:cNvPr>
          <p:cNvSpPr/>
          <p:nvPr/>
        </p:nvSpPr>
        <p:spPr>
          <a:xfrm>
            <a:off x="1897010" y="1400368"/>
            <a:ext cx="1510497" cy="393411"/>
          </a:xfrm>
          <a:prstGeom prst="rect">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b="1" dirty="0"/>
              <a:t>NHL Quality and Risk Board (wkly)</a:t>
            </a:r>
            <a:endParaRPr lang="en-GB" sz="900" dirty="0"/>
          </a:p>
        </p:txBody>
      </p:sp>
      <p:sp>
        <p:nvSpPr>
          <p:cNvPr id="17" name="Rectangle 16">
            <a:extLst>
              <a:ext uri="{FF2B5EF4-FFF2-40B4-BE49-F238E27FC236}">
                <a16:creationId xmlns:a16="http://schemas.microsoft.com/office/drawing/2014/main" id="{5C4275B1-56A5-46AB-A478-DAB4D0412301}"/>
              </a:ext>
            </a:extLst>
          </p:cNvPr>
          <p:cNvSpPr/>
          <p:nvPr/>
        </p:nvSpPr>
        <p:spPr>
          <a:xfrm>
            <a:off x="1897010" y="979939"/>
            <a:ext cx="1510497" cy="347879"/>
          </a:xfrm>
          <a:prstGeom prst="rect">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b="1" dirty="0"/>
              <a:t>Barts  and NHL Governance</a:t>
            </a:r>
            <a:endParaRPr lang="en-GB" sz="900" dirty="0"/>
          </a:p>
        </p:txBody>
      </p:sp>
      <p:cxnSp>
        <p:nvCxnSpPr>
          <p:cNvPr id="19" name="Connector: Elbow 18">
            <a:extLst>
              <a:ext uri="{FF2B5EF4-FFF2-40B4-BE49-F238E27FC236}">
                <a16:creationId xmlns:a16="http://schemas.microsoft.com/office/drawing/2014/main" id="{7721DA55-84D9-4B41-B725-6D7F2202A3F2}"/>
              </a:ext>
            </a:extLst>
          </p:cNvPr>
          <p:cNvCxnSpPr>
            <a:cxnSpLocks/>
            <a:endCxn id="99" idx="1"/>
          </p:cNvCxnSpPr>
          <p:nvPr/>
        </p:nvCxnSpPr>
        <p:spPr>
          <a:xfrm>
            <a:off x="1250039" y="1769897"/>
            <a:ext cx="1641401" cy="1242768"/>
          </a:xfrm>
          <a:prstGeom prst="bentConnector3">
            <a:avLst>
              <a:gd name="adj1" fmla="val 20156"/>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0" name="Connector: Elbow 19">
            <a:extLst>
              <a:ext uri="{FF2B5EF4-FFF2-40B4-BE49-F238E27FC236}">
                <a16:creationId xmlns:a16="http://schemas.microsoft.com/office/drawing/2014/main" id="{7BBF2F7D-7FD3-43F0-991D-0B0243F96B6B}"/>
              </a:ext>
            </a:extLst>
          </p:cNvPr>
          <p:cNvCxnSpPr>
            <a:cxnSpLocks/>
            <a:stCxn id="56" idx="3"/>
            <a:endCxn id="16" idx="1"/>
          </p:cNvCxnSpPr>
          <p:nvPr/>
        </p:nvCxnSpPr>
        <p:spPr>
          <a:xfrm flipV="1">
            <a:off x="1250039" y="1597074"/>
            <a:ext cx="646971" cy="107507"/>
          </a:xfrm>
          <a:prstGeom prst="bentConnector3">
            <a:avLst>
              <a:gd name="adj1" fmla="val 50000"/>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26C50C55-C8F8-43BF-B204-B8D6E90BBA4A}"/>
              </a:ext>
            </a:extLst>
          </p:cNvPr>
          <p:cNvCxnSpPr>
            <a:cxnSpLocks/>
            <a:stCxn id="56" idx="3"/>
            <a:endCxn id="17" idx="1"/>
          </p:cNvCxnSpPr>
          <p:nvPr/>
        </p:nvCxnSpPr>
        <p:spPr>
          <a:xfrm flipV="1">
            <a:off x="1250039" y="1153879"/>
            <a:ext cx="646971" cy="550702"/>
          </a:xfrm>
          <a:prstGeom prst="bentConnector3">
            <a:avLst>
              <a:gd name="adj1" fmla="val 50000"/>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10155762-A082-4814-9A8F-717C535A6B27}"/>
              </a:ext>
            </a:extLst>
          </p:cNvPr>
          <p:cNvCxnSpPr>
            <a:cxnSpLocks/>
            <a:stCxn id="8" idx="3"/>
            <a:endCxn id="99" idx="2"/>
          </p:cNvCxnSpPr>
          <p:nvPr/>
        </p:nvCxnSpPr>
        <p:spPr>
          <a:xfrm flipV="1">
            <a:off x="1250039" y="3441724"/>
            <a:ext cx="2061000" cy="453396"/>
          </a:xfrm>
          <a:prstGeom prst="bentConnector2">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63" name="Rectangle 62">
            <a:extLst>
              <a:ext uri="{FF2B5EF4-FFF2-40B4-BE49-F238E27FC236}">
                <a16:creationId xmlns:a16="http://schemas.microsoft.com/office/drawing/2014/main" id="{CCAD17CD-04C8-45E9-93A8-352FB4F08085}"/>
              </a:ext>
            </a:extLst>
          </p:cNvPr>
          <p:cNvSpPr/>
          <p:nvPr/>
        </p:nvSpPr>
        <p:spPr>
          <a:xfrm>
            <a:off x="3942432" y="2012103"/>
            <a:ext cx="901571" cy="114300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b="1" dirty="0"/>
              <a:t>CHANGES</a:t>
            </a:r>
          </a:p>
          <a:p>
            <a:pPr algn="ctr"/>
            <a:r>
              <a:rPr lang="en-GB" sz="900" b="1" dirty="0"/>
              <a:t>Fix / Improve / Change Items</a:t>
            </a:r>
            <a:endParaRPr lang="en-GB" sz="900" dirty="0"/>
          </a:p>
        </p:txBody>
      </p:sp>
      <p:cxnSp>
        <p:nvCxnSpPr>
          <p:cNvPr id="80" name="Connector: Elbow 79">
            <a:extLst>
              <a:ext uri="{FF2B5EF4-FFF2-40B4-BE49-F238E27FC236}">
                <a16:creationId xmlns:a16="http://schemas.microsoft.com/office/drawing/2014/main" id="{8113E9BA-A774-431C-BD2C-61B8E1D44322}"/>
              </a:ext>
            </a:extLst>
          </p:cNvPr>
          <p:cNvCxnSpPr>
            <a:cxnSpLocks/>
            <a:stCxn id="99" idx="3"/>
            <a:endCxn id="63" idx="1"/>
          </p:cNvCxnSpPr>
          <p:nvPr/>
        </p:nvCxnSpPr>
        <p:spPr>
          <a:xfrm flipV="1">
            <a:off x="3730638" y="2583606"/>
            <a:ext cx="211794" cy="429059"/>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6" name="Rectangle 75">
            <a:extLst>
              <a:ext uri="{FF2B5EF4-FFF2-40B4-BE49-F238E27FC236}">
                <a16:creationId xmlns:a16="http://schemas.microsoft.com/office/drawing/2014/main" id="{49098B86-D2CE-4BEA-9811-48B791E8F938}"/>
              </a:ext>
            </a:extLst>
          </p:cNvPr>
          <p:cNvSpPr/>
          <p:nvPr/>
        </p:nvSpPr>
        <p:spPr>
          <a:xfrm>
            <a:off x="7285546" y="2213357"/>
            <a:ext cx="1463534" cy="7404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900" b="1" dirty="0"/>
              <a:t>Clinical Forum</a:t>
            </a:r>
          </a:p>
          <a:p>
            <a:pPr algn="ctr"/>
            <a:r>
              <a:rPr lang="en-GB" sz="900" b="1" dirty="0"/>
              <a:t>4pm</a:t>
            </a:r>
          </a:p>
        </p:txBody>
      </p:sp>
      <p:sp>
        <p:nvSpPr>
          <p:cNvPr id="99" name="Rectangle 98">
            <a:extLst>
              <a:ext uri="{FF2B5EF4-FFF2-40B4-BE49-F238E27FC236}">
                <a16:creationId xmlns:a16="http://schemas.microsoft.com/office/drawing/2014/main" id="{9887FE8D-D54D-4CD3-9D4E-A86914391CBC}"/>
              </a:ext>
            </a:extLst>
          </p:cNvPr>
          <p:cNvSpPr/>
          <p:nvPr/>
        </p:nvSpPr>
        <p:spPr>
          <a:xfrm>
            <a:off x="2891440" y="2583605"/>
            <a:ext cx="839198" cy="85811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b="1" dirty="0"/>
              <a:t>Q&amp;L Lead updates Q&amp;L Tracker and classifies each item</a:t>
            </a:r>
            <a:endParaRPr lang="en-GB" sz="900" dirty="0"/>
          </a:p>
        </p:txBody>
      </p:sp>
      <p:sp>
        <p:nvSpPr>
          <p:cNvPr id="107" name="Rectangle 106">
            <a:extLst>
              <a:ext uri="{FF2B5EF4-FFF2-40B4-BE49-F238E27FC236}">
                <a16:creationId xmlns:a16="http://schemas.microsoft.com/office/drawing/2014/main" id="{9887FE8D-D54D-4CD3-9D4E-A86914391CBC}"/>
              </a:ext>
            </a:extLst>
          </p:cNvPr>
          <p:cNvSpPr/>
          <p:nvPr/>
        </p:nvSpPr>
        <p:spPr>
          <a:xfrm>
            <a:off x="1634728" y="3716161"/>
            <a:ext cx="1032535" cy="4703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a:t>Thematic analysis by </a:t>
            </a:r>
            <a:r>
              <a:rPr lang="en-GB" sz="900" dirty="0" err="1"/>
              <a:t>ImproveWell</a:t>
            </a:r>
            <a:endParaRPr lang="en-GB" sz="900" dirty="0"/>
          </a:p>
        </p:txBody>
      </p:sp>
      <p:sp>
        <p:nvSpPr>
          <p:cNvPr id="158" name="Rectangle 157">
            <a:extLst>
              <a:ext uri="{FF2B5EF4-FFF2-40B4-BE49-F238E27FC236}">
                <a16:creationId xmlns:a16="http://schemas.microsoft.com/office/drawing/2014/main" id="{1E799962-F428-412E-8D4E-AD0646053BFC}"/>
              </a:ext>
            </a:extLst>
          </p:cNvPr>
          <p:cNvSpPr/>
          <p:nvPr/>
        </p:nvSpPr>
        <p:spPr>
          <a:xfrm>
            <a:off x="291356" y="4162877"/>
            <a:ext cx="969977" cy="3261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a:t>Staff shift debrief</a:t>
            </a:r>
          </a:p>
        </p:txBody>
      </p:sp>
      <p:cxnSp>
        <p:nvCxnSpPr>
          <p:cNvPr id="159" name="Connector: Elbow 38">
            <a:extLst>
              <a:ext uri="{FF2B5EF4-FFF2-40B4-BE49-F238E27FC236}">
                <a16:creationId xmlns:a16="http://schemas.microsoft.com/office/drawing/2014/main" id="{10155762-A082-4814-9A8F-717C535A6B27}"/>
              </a:ext>
            </a:extLst>
          </p:cNvPr>
          <p:cNvCxnSpPr>
            <a:cxnSpLocks/>
            <a:stCxn id="158" idx="3"/>
            <a:endCxn id="99" idx="2"/>
          </p:cNvCxnSpPr>
          <p:nvPr/>
        </p:nvCxnSpPr>
        <p:spPr>
          <a:xfrm flipV="1">
            <a:off x="1261333" y="3441724"/>
            <a:ext cx="2049706" cy="884225"/>
          </a:xfrm>
          <a:prstGeom prst="bentConnector2">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61" name="Rectangle 160">
            <a:extLst>
              <a:ext uri="{FF2B5EF4-FFF2-40B4-BE49-F238E27FC236}">
                <a16:creationId xmlns:a16="http://schemas.microsoft.com/office/drawing/2014/main" id="{9887FE8D-D54D-4CD3-9D4E-A86914391CBC}"/>
              </a:ext>
            </a:extLst>
          </p:cNvPr>
          <p:cNvSpPr/>
          <p:nvPr/>
        </p:nvSpPr>
        <p:spPr>
          <a:xfrm>
            <a:off x="1634262" y="4275183"/>
            <a:ext cx="1032535" cy="5092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a:t>Feedback forms in box at S10 collected by Q&amp;L</a:t>
            </a:r>
          </a:p>
        </p:txBody>
      </p:sp>
      <p:sp>
        <p:nvSpPr>
          <p:cNvPr id="50" name="Rectangle 49">
            <a:extLst>
              <a:ext uri="{FF2B5EF4-FFF2-40B4-BE49-F238E27FC236}">
                <a16:creationId xmlns:a16="http://schemas.microsoft.com/office/drawing/2014/main" id="{D282B2C5-EA5B-444F-8F10-F2657950F554}"/>
              </a:ext>
            </a:extLst>
          </p:cNvPr>
          <p:cNvSpPr/>
          <p:nvPr/>
        </p:nvSpPr>
        <p:spPr>
          <a:xfrm>
            <a:off x="4635668" y="3448458"/>
            <a:ext cx="1985204" cy="20093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135" name="Rectangle 134">
            <a:extLst>
              <a:ext uri="{FF2B5EF4-FFF2-40B4-BE49-F238E27FC236}">
                <a16:creationId xmlns:a16="http://schemas.microsoft.com/office/drawing/2014/main" id="{1556BF63-CC97-4F68-BA4D-6D05F6AD1948}"/>
              </a:ext>
            </a:extLst>
          </p:cNvPr>
          <p:cNvSpPr/>
          <p:nvPr/>
        </p:nvSpPr>
        <p:spPr>
          <a:xfrm>
            <a:off x="4696060" y="3769167"/>
            <a:ext cx="1880208" cy="43405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900" b="1" dirty="0"/>
              <a:t>Operations </a:t>
            </a:r>
          </a:p>
          <a:p>
            <a:pPr algn="ctr"/>
            <a:r>
              <a:rPr lang="en-GB" sz="900" b="1" dirty="0"/>
              <a:t>(meeting 8.30am / 10am; 1:1s)</a:t>
            </a:r>
          </a:p>
        </p:txBody>
      </p:sp>
      <p:sp>
        <p:nvSpPr>
          <p:cNvPr id="89" name="Rectangle 88">
            <a:extLst>
              <a:ext uri="{FF2B5EF4-FFF2-40B4-BE49-F238E27FC236}">
                <a16:creationId xmlns:a16="http://schemas.microsoft.com/office/drawing/2014/main" id="{CCAD17CD-04C8-45E9-93A8-352FB4F08085}"/>
              </a:ext>
            </a:extLst>
          </p:cNvPr>
          <p:cNvSpPr/>
          <p:nvPr/>
        </p:nvSpPr>
        <p:spPr>
          <a:xfrm>
            <a:off x="4696060" y="4638009"/>
            <a:ext cx="1880208" cy="3415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900" b="1" dirty="0"/>
              <a:t>Workforce </a:t>
            </a:r>
          </a:p>
          <a:p>
            <a:pPr algn="ctr"/>
            <a:r>
              <a:rPr lang="en-GB" sz="900" b="1" dirty="0"/>
              <a:t>(9.15am / 1:1s)</a:t>
            </a:r>
          </a:p>
        </p:txBody>
      </p:sp>
      <p:sp>
        <p:nvSpPr>
          <p:cNvPr id="164" name="Rectangle 163">
            <a:extLst>
              <a:ext uri="{FF2B5EF4-FFF2-40B4-BE49-F238E27FC236}">
                <a16:creationId xmlns:a16="http://schemas.microsoft.com/office/drawing/2014/main" id="{1556BF63-CC97-4F68-BA4D-6D05F6AD1948}"/>
              </a:ext>
            </a:extLst>
          </p:cNvPr>
          <p:cNvSpPr/>
          <p:nvPr/>
        </p:nvSpPr>
        <p:spPr>
          <a:xfrm>
            <a:off x="4696060" y="4259947"/>
            <a:ext cx="1880208" cy="3213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900" b="1" dirty="0"/>
              <a:t>Matrons</a:t>
            </a:r>
          </a:p>
          <a:p>
            <a:pPr algn="ctr"/>
            <a:r>
              <a:rPr lang="en-GB" sz="900" b="1" dirty="0"/>
              <a:t>(1.30pm /1:1 with admin matron)</a:t>
            </a:r>
          </a:p>
        </p:txBody>
      </p:sp>
      <p:sp>
        <p:nvSpPr>
          <p:cNvPr id="49" name="TextBox 48">
            <a:extLst>
              <a:ext uri="{FF2B5EF4-FFF2-40B4-BE49-F238E27FC236}">
                <a16:creationId xmlns:a16="http://schemas.microsoft.com/office/drawing/2014/main" id="{E55BD748-6220-4A18-8F6E-94E1B41E75F8}"/>
              </a:ext>
            </a:extLst>
          </p:cNvPr>
          <p:cNvSpPr txBox="1"/>
          <p:nvPr/>
        </p:nvSpPr>
        <p:spPr>
          <a:xfrm>
            <a:off x="4668067" y="3518274"/>
            <a:ext cx="1920406" cy="258735"/>
          </a:xfrm>
          <a:prstGeom prst="rect">
            <a:avLst/>
          </a:prstGeom>
          <a:noFill/>
          <a:ln>
            <a:noFill/>
          </a:ln>
        </p:spPr>
        <p:txBody>
          <a:bodyPr wrap="square" rtlCol="0">
            <a:spAutoFit/>
          </a:bodyPr>
          <a:lstStyle/>
          <a:p>
            <a:pPr algn="ctr"/>
            <a:r>
              <a:rPr lang="en-GB" sz="1100" baseline="30000" dirty="0"/>
              <a:t>Triaged to appropriate decision group</a:t>
            </a:r>
          </a:p>
        </p:txBody>
      </p:sp>
      <p:cxnSp>
        <p:nvCxnSpPr>
          <p:cNvPr id="104" name="Connector: Elbow 162">
            <a:extLst>
              <a:ext uri="{FF2B5EF4-FFF2-40B4-BE49-F238E27FC236}">
                <a16:creationId xmlns:a16="http://schemas.microsoft.com/office/drawing/2014/main" id="{B868DE64-47CC-456F-8E66-7D167A4A0299}"/>
              </a:ext>
            </a:extLst>
          </p:cNvPr>
          <p:cNvCxnSpPr>
            <a:cxnSpLocks/>
            <a:stCxn id="50" idx="3"/>
            <a:endCxn id="76" idx="1"/>
          </p:cNvCxnSpPr>
          <p:nvPr/>
        </p:nvCxnSpPr>
        <p:spPr>
          <a:xfrm flipV="1">
            <a:off x="6620872" y="2583605"/>
            <a:ext cx="664674" cy="1869537"/>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Connector: Elbow 162">
            <a:extLst>
              <a:ext uri="{FF2B5EF4-FFF2-40B4-BE49-F238E27FC236}">
                <a16:creationId xmlns:a16="http://schemas.microsoft.com/office/drawing/2014/main" id="{570544A8-B602-4C70-B27E-9BAD9BAF3528}"/>
              </a:ext>
            </a:extLst>
          </p:cNvPr>
          <p:cNvCxnSpPr>
            <a:cxnSpLocks/>
            <a:stCxn id="63" idx="2"/>
            <a:endCxn id="50" idx="1"/>
          </p:cNvCxnSpPr>
          <p:nvPr/>
        </p:nvCxnSpPr>
        <p:spPr>
          <a:xfrm rot="16200000" flipH="1">
            <a:off x="3865426" y="3682900"/>
            <a:ext cx="1298034" cy="242450"/>
          </a:xfrm>
          <a:prstGeom prst="bentConnector2">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Connector: Elbow 162">
            <a:extLst>
              <a:ext uri="{FF2B5EF4-FFF2-40B4-BE49-F238E27FC236}">
                <a16:creationId xmlns:a16="http://schemas.microsoft.com/office/drawing/2014/main" id="{988B6392-1F38-4DA4-9B4A-545DD12B9383}"/>
              </a:ext>
            </a:extLst>
          </p:cNvPr>
          <p:cNvCxnSpPr>
            <a:cxnSpLocks/>
          </p:cNvCxnSpPr>
          <p:nvPr/>
        </p:nvCxnSpPr>
        <p:spPr>
          <a:xfrm flipV="1">
            <a:off x="4844003" y="2494397"/>
            <a:ext cx="2441543" cy="1"/>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6623CA59-F33F-41E8-865F-1B491B57564A}"/>
              </a:ext>
            </a:extLst>
          </p:cNvPr>
          <p:cNvSpPr/>
          <p:nvPr/>
        </p:nvSpPr>
        <p:spPr>
          <a:xfrm>
            <a:off x="7095834" y="3302166"/>
            <a:ext cx="1063837" cy="1102410"/>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b="1" dirty="0"/>
              <a:t>Task and Finish groups as required</a:t>
            </a:r>
          </a:p>
          <a:p>
            <a:pPr algn="ctr"/>
            <a:endParaRPr lang="en-GB" sz="900" b="1" dirty="0"/>
          </a:p>
          <a:p>
            <a:pPr algn="ctr"/>
            <a:r>
              <a:rPr lang="en-GB" sz="900" b="1" dirty="0"/>
              <a:t>Testing/validation as required</a:t>
            </a:r>
          </a:p>
        </p:txBody>
      </p:sp>
      <p:cxnSp>
        <p:nvCxnSpPr>
          <p:cNvPr id="160" name="Connector: Elbow 162">
            <a:extLst>
              <a:ext uri="{FF2B5EF4-FFF2-40B4-BE49-F238E27FC236}">
                <a16:creationId xmlns:a16="http://schemas.microsoft.com/office/drawing/2014/main" id="{E9EC36A0-D36E-4148-B8BB-39D871C515D4}"/>
              </a:ext>
            </a:extLst>
          </p:cNvPr>
          <p:cNvCxnSpPr>
            <a:cxnSpLocks/>
            <a:stCxn id="157" idx="3"/>
          </p:cNvCxnSpPr>
          <p:nvPr/>
        </p:nvCxnSpPr>
        <p:spPr>
          <a:xfrm flipV="1">
            <a:off x="8159671" y="2953554"/>
            <a:ext cx="167639" cy="899817"/>
          </a:xfrm>
          <a:prstGeom prst="bentConnector2">
            <a:avLst/>
          </a:prstGeom>
          <a:ln>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62" name="Connector: Elbow 162">
            <a:extLst>
              <a:ext uri="{FF2B5EF4-FFF2-40B4-BE49-F238E27FC236}">
                <a16:creationId xmlns:a16="http://schemas.microsoft.com/office/drawing/2014/main" id="{FC7FE929-3FA3-4E77-A6F9-C16A67F1F5E8}"/>
              </a:ext>
            </a:extLst>
          </p:cNvPr>
          <p:cNvCxnSpPr>
            <a:cxnSpLocks/>
            <a:stCxn id="76" idx="2"/>
          </p:cNvCxnSpPr>
          <p:nvPr/>
        </p:nvCxnSpPr>
        <p:spPr>
          <a:xfrm rot="16200000" flipH="1">
            <a:off x="7843156" y="3128008"/>
            <a:ext cx="348314" cy="1"/>
          </a:xfrm>
          <a:prstGeom prst="bentConnector3">
            <a:avLst>
              <a:gd name="adj1" fmla="val 50000"/>
            </a:avLst>
          </a:prstGeom>
          <a:ln>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166" name="Rectangle 165">
            <a:extLst>
              <a:ext uri="{FF2B5EF4-FFF2-40B4-BE49-F238E27FC236}">
                <a16:creationId xmlns:a16="http://schemas.microsoft.com/office/drawing/2014/main" id="{2F1CF05A-3621-468D-B171-30ED39FF040E}"/>
              </a:ext>
            </a:extLst>
          </p:cNvPr>
          <p:cNvSpPr/>
          <p:nvPr/>
        </p:nvSpPr>
        <p:spPr>
          <a:xfrm>
            <a:off x="291356" y="4593706"/>
            <a:ext cx="958683" cy="434055"/>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b="1" dirty="0"/>
              <a:t>Operations changes</a:t>
            </a:r>
          </a:p>
        </p:txBody>
      </p:sp>
      <p:sp>
        <p:nvSpPr>
          <p:cNvPr id="169" name="Rectangle 168">
            <a:extLst>
              <a:ext uri="{FF2B5EF4-FFF2-40B4-BE49-F238E27FC236}">
                <a16:creationId xmlns:a16="http://schemas.microsoft.com/office/drawing/2014/main" id="{3F8161EC-4673-46E1-9715-6A562969E696}"/>
              </a:ext>
            </a:extLst>
          </p:cNvPr>
          <p:cNvSpPr/>
          <p:nvPr/>
        </p:nvSpPr>
        <p:spPr>
          <a:xfrm>
            <a:off x="291356" y="5132446"/>
            <a:ext cx="958683" cy="321337"/>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b="1" dirty="0"/>
              <a:t>Workforce</a:t>
            </a:r>
          </a:p>
          <a:p>
            <a:pPr algn="ctr"/>
            <a:r>
              <a:rPr lang="en-GB" sz="900" b="1" dirty="0"/>
              <a:t>changes</a:t>
            </a:r>
          </a:p>
        </p:txBody>
      </p:sp>
      <p:cxnSp>
        <p:nvCxnSpPr>
          <p:cNvPr id="173" name="Connector: Elbow 38">
            <a:extLst>
              <a:ext uri="{FF2B5EF4-FFF2-40B4-BE49-F238E27FC236}">
                <a16:creationId xmlns:a16="http://schemas.microsoft.com/office/drawing/2014/main" id="{E4261A0A-F83B-4FBC-A0FE-28BDD15AEAC0}"/>
              </a:ext>
            </a:extLst>
          </p:cNvPr>
          <p:cNvCxnSpPr>
            <a:cxnSpLocks/>
          </p:cNvCxnSpPr>
          <p:nvPr/>
        </p:nvCxnSpPr>
        <p:spPr>
          <a:xfrm flipV="1">
            <a:off x="1184723" y="3459090"/>
            <a:ext cx="2226174" cy="2270164"/>
          </a:xfrm>
          <a:prstGeom prst="bentConnector2">
            <a:avLst/>
          </a:prstGeom>
          <a:ln w="28575">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174" name="Connector: Elbow 38">
            <a:extLst>
              <a:ext uri="{FF2B5EF4-FFF2-40B4-BE49-F238E27FC236}">
                <a16:creationId xmlns:a16="http://schemas.microsoft.com/office/drawing/2014/main" id="{5383C3A4-3534-4167-AD77-C99C7085522A}"/>
              </a:ext>
            </a:extLst>
          </p:cNvPr>
          <p:cNvCxnSpPr>
            <a:cxnSpLocks/>
          </p:cNvCxnSpPr>
          <p:nvPr/>
        </p:nvCxnSpPr>
        <p:spPr>
          <a:xfrm flipV="1">
            <a:off x="1250039" y="4935987"/>
            <a:ext cx="2157469" cy="1299254"/>
          </a:xfrm>
          <a:prstGeom prst="bentConnector3">
            <a:avLst>
              <a:gd name="adj1" fmla="val 100232"/>
            </a:avLst>
          </a:prstGeom>
          <a:ln w="28575">
            <a:solidFill>
              <a:srgbClr val="FFC000"/>
            </a:solidFill>
            <a:tailEnd type="none"/>
          </a:ln>
        </p:spPr>
        <p:style>
          <a:lnRef idx="1">
            <a:schemeClr val="accent2"/>
          </a:lnRef>
          <a:fillRef idx="0">
            <a:schemeClr val="accent2"/>
          </a:fillRef>
          <a:effectRef idx="0">
            <a:schemeClr val="accent2"/>
          </a:effectRef>
          <a:fontRef idx="minor">
            <a:schemeClr val="tx1"/>
          </a:fontRef>
        </p:style>
      </p:cxnSp>
      <p:sp>
        <p:nvSpPr>
          <p:cNvPr id="178" name="Rectangle 177">
            <a:extLst>
              <a:ext uri="{FF2B5EF4-FFF2-40B4-BE49-F238E27FC236}">
                <a16:creationId xmlns:a16="http://schemas.microsoft.com/office/drawing/2014/main" id="{9468924B-6973-4192-B953-774CF1C48914}"/>
              </a:ext>
            </a:extLst>
          </p:cNvPr>
          <p:cNvSpPr/>
          <p:nvPr/>
        </p:nvSpPr>
        <p:spPr>
          <a:xfrm>
            <a:off x="291356" y="6004725"/>
            <a:ext cx="958683" cy="34157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900" b="1" dirty="0"/>
              <a:t>Clinical forum</a:t>
            </a:r>
          </a:p>
        </p:txBody>
      </p:sp>
      <p:sp>
        <p:nvSpPr>
          <p:cNvPr id="186" name="Text Placeholder 1">
            <a:extLst>
              <a:ext uri="{FF2B5EF4-FFF2-40B4-BE49-F238E27FC236}">
                <a16:creationId xmlns:a16="http://schemas.microsoft.com/office/drawing/2014/main" id="{8CBF737E-99DB-4FE0-AB73-9D26087FA7B2}"/>
              </a:ext>
            </a:extLst>
          </p:cNvPr>
          <p:cNvSpPr txBox="1">
            <a:spLocks/>
          </p:cNvSpPr>
          <p:nvPr/>
        </p:nvSpPr>
        <p:spPr>
          <a:xfrm>
            <a:off x="3506993" y="4803006"/>
            <a:ext cx="793005" cy="1019503"/>
          </a:xfrm>
          <a:prstGeom prst="roundRect">
            <a:avLst/>
          </a:prstGeom>
          <a:ln/>
        </p:spPr>
        <p:style>
          <a:lnRef idx="2">
            <a:schemeClr val="accent1"/>
          </a:lnRef>
          <a:fillRef idx="1">
            <a:schemeClr val="lt1"/>
          </a:fillRef>
          <a:effectRef idx="0">
            <a:schemeClr val="accent1"/>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900" dirty="0">
                <a:solidFill>
                  <a:schemeClr val="tx1"/>
                </a:solidFill>
                <a:latin typeface="+mn-lt"/>
              </a:rPr>
              <a:t>Update change tracking log (Q&amp;L)</a:t>
            </a:r>
            <a:endParaRPr lang="en-GB" sz="900" dirty="0">
              <a:solidFill>
                <a:schemeClr val="tx1"/>
              </a:solidFill>
              <a:latin typeface="+mn-lt"/>
            </a:endParaRPr>
          </a:p>
        </p:txBody>
      </p:sp>
      <p:cxnSp>
        <p:nvCxnSpPr>
          <p:cNvPr id="187" name="Connector: Elbow 79">
            <a:extLst>
              <a:ext uri="{FF2B5EF4-FFF2-40B4-BE49-F238E27FC236}">
                <a16:creationId xmlns:a16="http://schemas.microsoft.com/office/drawing/2014/main" id="{367D7B3D-A35D-4F12-B619-8213C019D010}"/>
              </a:ext>
            </a:extLst>
          </p:cNvPr>
          <p:cNvCxnSpPr>
            <a:cxnSpLocks/>
            <a:stCxn id="76" idx="3"/>
            <a:endCxn id="186" idx="2"/>
          </p:cNvCxnSpPr>
          <p:nvPr/>
        </p:nvCxnSpPr>
        <p:spPr>
          <a:xfrm flipH="1">
            <a:off x="3903496" y="2583605"/>
            <a:ext cx="4845584" cy="3238904"/>
          </a:xfrm>
          <a:prstGeom prst="bentConnector4">
            <a:avLst>
              <a:gd name="adj1" fmla="val -4718"/>
              <a:gd name="adj2" fmla="val 107058"/>
            </a:avLst>
          </a:prstGeom>
          <a:ln>
            <a:tailEnd type="triangle"/>
          </a:ln>
        </p:spPr>
        <p:style>
          <a:lnRef idx="2">
            <a:schemeClr val="accent1"/>
          </a:lnRef>
          <a:fillRef idx="1">
            <a:schemeClr val="lt1"/>
          </a:fillRef>
          <a:effectRef idx="0">
            <a:schemeClr val="accent1"/>
          </a:effectRef>
          <a:fontRef idx="minor">
            <a:schemeClr val="dk1"/>
          </a:fontRef>
        </p:style>
      </p:cxnSp>
      <p:cxnSp>
        <p:nvCxnSpPr>
          <p:cNvPr id="192" name="Connector: Elbow 79">
            <a:extLst>
              <a:ext uri="{FF2B5EF4-FFF2-40B4-BE49-F238E27FC236}">
                <a16:creationId xmlns:a16="http://schemas.microsoft.com/office/drawing/2014/main" id="{57092890-0EEF-4366-84EF-16847A40E20F}"/>
              </a:ext>
            </a:extLst>
          </p:cNvPr>
          <p:cNvCxnSpPr>
            <a:cxnSpLocks/>
            <a:stCxn id="186" idx="0"/>
          </p:cNvCxnSpPr>
          <p:nvPr/>
        </p:nvCxnSpPr>
        <p:spPr>
          <a:xfrm rot="16200000" flipV="1">
            <a:off x="3047734" y="3947244"/>
            <a:ext cx="1361282" cy="350242"/>
          </a:xfrm>
          <a:prstGeom prst="bentConnector3">
            <a:avLst>
              <a:gd name="adj1" fmla="val 50000"/>
            </a:avLst>
          </a:prstGeom>
          <a:ln>
            <a:tailEnd type="triangle"/>
          </a:ln>
        </p:spPr>
        <p:style>
          <a:lnRef idx="2">
            <a:schemeClr val="accent1"/>
          </a:lnRef>
          <a:fillRef idx="1">
            <a:schemeClr val="lt1"/>
          </a:fillRef>
          <a:effectRef idx="0">
            <a:schemeClr val="accent1"/>
          </a:effectRef>
          <a:fontRef idx="minor">
            <a:schemeClr val="dk1"/>
          </a:fontRef>
        </p:style>
      </p:cxnSp>
      <p:sp>
        <p:nvSpPr>
          <p:cNvPr id="199" name="Rectangle 198">
            <a:extLst>
              <a:ext uri="{FF2B5EF4-FFF2-40B4-BE49-F238E27FC236}">
                <a16:creationId xmlns:a16="http://schemas.microsoft.com/office/drawing/2014/main" id="{1E3A4251-73E9-41AB-9FE7-D744176F90B9}"/>
              </a:ext>
            </a:extLst>
          </p:cNvPr>
          <p:cNvSpPr/>
          <p:nvPr/>
        </p:nvSpPr>
        <p:spPr>
          <a:xfrm>
            <a:off x="4696060" y="5036307"/>
            <a:ext cx="1880208" cy="3415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900" b="1" dirty="0"/>
              <a:t>Clinical Reference Group &amp; Clinical Oversight Group (2-4 / week)</a:t>
            </a:r>
          </a:p>
        </p:txBody>
      </p:sp>
      <p:cxnSp>
        <p:nvCxnSpPr>
          <p:cNvPr id="51" name="Connector: Elbow 162">
            <a:extLst>
              <a:ext uri="{FF2B5EF4-FFF2-40B4-BE49-F238E27FC236}">
                <a16:creationId xmlns:a16="http://schemas.microsoft.com/office/drawing/2014/main" id="{E9EC36A0-D36E-4148-B8BB-39D871C515D4}"/>
              </a:ext>
            </a:extLst>
          </p:cNvPr>
          <p:cNvCxnSpPr>
            <a:cxnSpLocks/>
            <a:endCxn id="157" idx="2"/>
          </p:cNvCxnSpPr>
          <p:nvPr/>
        </p:nvCxnSpPr>
        <p:spPr>
          <a:xfrm flipV="1">
            <a:off x="6624180" y="4404576"/>
            <a:ext cx="1003573" cy="572662"/>
          </a:xfrm>
          <a:prstGeom prst="bentConnector2">
            <a:avLst/>
          </a:prstGeom>
          <a:ln>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7" name="Rectangle 66">
            <a:extLst>
              <a:ext uri="{FF2B5EF4-FFF2-40B4-BE49-F238E27FC236}">
                <a16:creationId xmlns:a16="http://schemas.microsoft.com/office/drawing/2014/main" id="{CCAD17CD-04C8-45E9-93A8-352FB4F08085}"/>
              </a:ext>
            </a:extLst>
          </p:cNvPr>
          <p:cNvSpPr/>
          <p:nvPr/>
        </p:nvSpPr>
        <p:spPr>
          <a:xfrm>
            <a:off x="5087031" y="1098493"/>
            <a:ext cx="1090901" cy="780687"/>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b="1" dirty="0"/>
              <a:t>Executive Strategic, External and academic inputs</a:t>
            </a:r>
          </a:p>
        </p:txBody>
      </p:sp>
      <p:cxnSp>
        <p:nvCxnSpPr>
          <p:cNvPr id="68" name="Connector: Elbow 162">
            <a:extLst>
              <a:ext uri="{FF2B5EF4-FFF2-40B4-BE49-F238E27FC236}">
                <a16:creationId xmlns:a16="http://schemas.microsoft.com/office/drawing/2014/main" id="{570544A8-B602-4C70-B27E-9BAD9BAF3528}"/>
              </a:ext>
            </a:extLst>
          </p:cNvPr>
          <p:cNvCxnSpPr>
            <a:cxnSpLocks/>
            <a:stCxn id="67" idx="3"/>
            <a:endCxn id="76" idx="0"/>
          </p:cNvCxnSpPr>
          <p:nvPr/>
        </p:nvCxnSpPr>
        <p:spPr>
          <a:xfrm>
            <a:off x="6177932" y="1488837"/>
            <a:ext cx="1839381" cy="724520"/>
          </a:xfrm>
          <a:prstGeom prst="bentConnector2">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Connector: Elbow 162">
            <a:extLst>
              <a:ext uri="{FF2B5EF4-FFF2-40B4-BE49-F238E27FC236}">
                <a16:creationId xmlns:a16="http://schemas.microsoft.com/office/drawing/2014/main" id="{570544A8-B602-4C70-B27E-9BAD9BAF3528}"/>
              </a:ext>
            </a:extLst>
          </p:cNvPr>
          <p:cNvCxnSpPr>
            <a:cxnSpLocks/>
            <a:stCxn id="67" idx="2"/>
            <a:endCxn id="50" idx="0"/>
          </p:cNvCxnSpPr>
          <p:nvPr/>
        </p:nvCxnSpPr>
        <p:spPr>
          <a:xfrm rot="5400000">
            <a:off x="4845737" y="2661713"/>
            <a:ext cx="1569278" cy="4212"/>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C6F7B117-9FCD-40E8-99CA-1AD70298B904}"/>
              </a:ext>
            </a:extLst>
          </p:cNvPr>
          <p:cNvSpPr/>
          <p:nvPr/>
        </p:nvSpPr>
        <p:spPr>
          <a:xfrm>
            <a:off x="280062" y="1972338"/>
            <a:ext cx="969977" cy="3261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a:t>Dashboard</a:t>
            </a:r>
          </a:p>
        </p:txBody>
      </p:sp>
      <p:sp>
        <p:nvSpPr>
          <p:cNvPr id="56" name="Rectangle 55">
            <a:extLst>
              <a:ext uri="{FF2B5EF4-FFF2-40B4-BE49-F238E27FC236}">
                <a16:creationId xmlns:a16="http://schemas.microsoft.com/office/drawing/2014/main" id="{C1F59FF4-6E93-4A01-948E-A74A33F4FA38}"/>
              </a:ext>
            </a:extLst>
          </p:cNvPr>
          <p:cNvSpPr/>
          <p:nvPr/>
        </p:nvSpPr>
        <p:spPr>
          <a:xfrm>
            <a:off x="280062" y="1541509"/>
            <a:ext cx="969977" cy="3261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a:t>Datix incidents</a:t>
            </a:r>
          </a:p>
        </p:txBody>
      </p:sp>
      <p:sp>
        <p:nvSpPr>
          <p:cNvPr id="72" name="Rectangle 71">
            <a:extLst>
              <a:ext uri="{FF2B5EF4-FFF2-40B4-BE49-F238E27FC236}">
                <a16:creationId xmlns:a16="http://schemas.microsoft.com/office/drawing/2014/main" id="{20719A38-8ECD-474B-996E-0D0937F96779}"/>
              </a:ext>
            </a:extLst>
          </p:cNvPr>
          <p:cNvSpPr/>
          <p:nvPr/>
        </p:nvSpPr>
        <p:spPr>
          <a:xfrm>
            <a:off x="280062" y="2833996"/>
            <a:ext cx="969977" cy="3261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a:t>Staff roster data</a:t>
            </a:r>
          </a:p>
        </p:txBody>
      </p:sp>
      <p:cxnSp>
        <p:nvCxnSpPr>
          <p:cNvPr id="105" name="Connector: Elbow 104">
            <a:extLst>
              <a:ext uri="{FF2B5EF4-FFF2-40B4-BE49-F238E27FC236}">
                <a16:creationId xmlns:a16="http://schemas.microsoft.com/office/drawing/2014/main" id="{78BAC45A-715E-452D-8D15-838E6700C533}"/>
              </a:ext>
            </a:extLst>
          </p:cNvPr>
          <p:cNvCxnSpPr>
            <a:cxnSpLocks/>
            <a:stCxn id="6" idx="3"/>
          </p:cNvCxnSpPr>
          <p:nvPr/>
        </p:nvCxnSpPr>
        <p:spPr>
          <a:xfrm flipV="1">
            <a:off x="1250039" y="3362662"/>
            <a:ext cx="1641401" cy="83432"/>
          </a:xfrm>
          <a:prstGeom prst="bent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9887FE8D-D54D-4CD3-9D4E-A86914391CBC}"/>
              </a:ext>
            </a:extLst>
          </p:cNvPr>
          <p:cNvSpPr/>
          <p:nvPr/>
        </p:nvSpPr>
        <p:spPr>
          <a:xfrm>
            <a:off x="1635194" y="3187497"/>
            <a:ext cx="1032535" cy="4703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dirty="0"/>
              <a:t>Scanned form to BH Business Intelligence</a:t>
            </a:r>
          </a:p>
        </p:txBody>
      </p:sp>
      <p:cxnSp>
        <p:nvCxnSpPr>
          <p:cNvPr id="106" name="Connector: Elbow 105">
            <a:extLst>
              <a:ext uri="{FF2B5EF4-FFF2-40B4-BE49-F238E27FC236}">
                <a16:creationId xmlns:a16="http://schemas.microsoft.com/office/drawing/2014/main" id="{5091CCCE-D5B4-4AF3-B9C8-1EA62300E050}"/>
              </a:ext>
            </a:extLst>
          </p:cNvPr>
          <p:cNvCxnSpPr>
            <a:cxnSpLocks/>
            <a:endCxn id="99" idx="1"/>
          </p:cNvCxnSpPr>
          <p:nvPr/>
        </p:nvCxnSpPr>
        <p:spPr>
          <a:xfrm>
            <a:off x="1250039" y="2967102"/>
            <a:ext cx="1641401" cy="45563"/>
          </a:xfrm>
          <a:prstGeom prst="bentConnector3">
            <a:avLst>
              <a:gd name="adj1" fmla="val 20819"/>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9" name="Connector: Elbow 108">
            <a:extLst>
              <a:ext uri="{FF2B5EF4-FFF2-40B4-BE49-F238E27FC236}">
                <a16:creationId xmlns:a16="http://schemas.microsoft.com/office/drawing/2014/main" id="{85DF0118-CC40-41DD-8621-7C5FE81B5671}"/>
              </a:ext>
            </a:extLst>
          </p:cNvPr>
          <p:cNvCxnSpPr>
            <a:cxnSpLocks/>
            <a:stCxn id="7" idx="3"/>
            <a:endCxn id="99" idx="1"/>
          </p:cNvCxnSpPr>
          <p:nvPr/>
        </p:nvCxnSpPr>
        <p:spPr>
          <a:xfrm>
            <a:off x="1250039" y="2566239"/>
            <a:ext cx="1641401" cy="446426"/>
          </a:xfrm>
          <a:prstGeom prst="bentConnector3">
            <a:avLst>
              <a:gd name="adj1" fmla="val 20156"/>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2" name="Connector: Elbow 111">
            <a:extLst>
              <a:ext uri="{FF2B5EF4-FFF2-40B4-BE49-F238E27FC236}">
                <a16:creationId xmlns:a16="http://schemas.microsoft.com/office/drawing/2014/main" id="{20B505A7-37E6-4A2F-8B2A-1A0A5EE6C116}"/>
              </a:ext>
            </a:extLst>
          </p:cNvPr>
          <p:cNvCxnSpPr>
            <a:cxnSpLocks/>
            <a:stCxn id="55" idx="3"/>
            <a:endCxn id="99" idx="1"/>
          </p:cNvCxnSpPr>
          <p:nvPr/>
        </p:nvCxnSpPr>
        <p:spPr>
          <a:xfrm>
            <a:off x="1250039" y="2135410"/>
            <a:ext cx="1641401" cy="877255"/>
          </a:xfrm>
          <a:prstGeom prst="bentConnector3">
            <a:avLst>
              <a:gd name="adj1" fmla="val 19493"/>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91" name="Straight Connector 90">
            <a:extLst>
              <a:ext uri="{FF2B5EF4-FFF2-40B4-BE49-F238E27FC236}">
                <a16:creationId xmlns:a16="http://schemas.microsoft.com/office/drawing/2014/main" id="{83F2028E-9EAD-4A9D-8D1D-9D3025CF056B}"/>
              </a:ext>
            </a:extLst>
          </p:cNvPr>
          <p:cNvCxnSpPr>
            <a:stCxn id="169" idx="3"/>
          </p:cNvCxnSpPr>
          <p:nvPr/>
        </p:nvCxnSpPr>
        <p:spPr>
          <a:xfrm flipV="1">
            <a:off x="1250039" y="5293114"/>
            <a:ext cx="2157469" cy="1"/>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A880658C-79CB-4ED9-952B-A0DBC063DA25}"/>
              </a:ext>
            </a:extLst>
          </p:cNvPr>
          <p:cNvCxnSpPr/>
          <p:nvPr/>
        </p:nvCxnSpPr>
        <p:spPr>
          <a:xfrm flipV="1">
            <a:off x="1250039" y="4891761"/>
            <a:ext cx="2157469" cy="1"/>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168" name="Rectangle 167">
            <a:extLst>
              <a:ext uri="{FF2B5EF4-FFF2-40B4-BE49-F238E27FC236}">
                <a16:creationId xmlns:a16="http://schemas.microsoft.com/office/drawing/2014/main" id="{9180333F-320C-4D46-A183-ADBFB3192D03}"/>
              </a:ext>
            </a:extLst>
          </p:cNvPr>
          <p:cNvSpPr/>
          <p:nvPr/>
        </p:nvSpPr>
        <p:spPr>
          <a:xfrm>
            <a:off x="291356" y="5558468"/>
            <a:ext cx="958683" cy="341572"/>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900" b="1" dirty="0"/>
              <a:t>Clinical changes</a:t>
            </a:r>
          </a:p>
        </p:txBody>
      </p:sp>
      <p:sp>
        <p:nvSpPr>
          <p:cNvPr id="58" name="Text Placeholder 1">
            <a:extLst>
              <a:ext uri="{FF2B5EF4-FFF2-40B4-BE49-F238E27FC236}">
                <a16:creationId xmlns:a16="http://schemas.microsoft.com/office/drawing/2014/main" id="{458E81C5-90AF-4D41-BA00-0A96FF130B6C}"/>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955488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 Placeholder 1">
            <a:extLst>
              <a:ext uri="{FF2B5EF4-FFF2-40B4-BE49-F238E27FC236}">
                <a16:creationId xmlns:a16="http://schemas.microsoft.com/office/drawing/2014/main" id="{4C72137A-828F-4824-9D23-3957CB00866D}"/>
              </a:ext>
            </a:extLst>
          </p:cNvPr>
          <p:cNvSpPr txBox="1">
            <a:spLocks/>
          </p:cNvSpPr>
          <p:nvPr/>
        </p:nvSpPr>
        <p:spPr>
          <a:xfrm>
            <a:off x="7274647" y="3652429"/>
            <a:ext cx="1797863" cy="2277420"/>
          </a:xfrm>
          <a:prstGeom prst="roundRect">
            <a:avLst>
              <a:gd name="adj" fmla="val 10612"/>
            </a:avLst>
          </a:prstGeom>
          <a:solidFill>
            <a:srgbClr val="D4ECBA"/>
          </a:solidFill>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GB" sz="1100" b="1" dirty="0">
                <a:solidFill>
                  <a:schemeClr val="tx1"/>
                </a:solidFill>
              </a:rPr>
              <a:t>Audit</a:t>
            </a:r>
          </a:p>
        </p:txBody>
      </p:sp>
      <p:sp>
        <p:nvSpPr>
          <p:cNvPr id="4" name="Text Placeholder 1">
            <a:extLst>
              <a:ext uri="{FF2B5EF4-FFF2-40B4-BE49-F238E27FC236}">
                <a16:creationId xmlns:a16="http://schemas.microsoft.com/office/drawing/2014/main" id="{BF096844-E02E-4343-870A-A873E9FDC4CA}"/>
              </a:ext>
            </a:extLst>
          </p:cNvPr>
          <p:cNvSpPr txBox="1">
            <a:spLocks/>
          </p:cNvSpPr>
          <p:nvPr/>
        </p:nvSpPr>
        <p:spPr>
          <a:xfrm>
            <a:off x="1869352" y="1227366"/>
            <a:ext cx="1887485" cy="982386"/>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100" b="1" dirty="0">
                <a:solidFill>
                  <a:schemeClr val="tx1"/>
                </a:solidFill>
              </a:rPr>
              <a:t>Training &amp; Education:</a:t>
            </a:r>
          </a:p>
          <a:p>
            <a:pPr marL="171450" indent="-114300">
              <a:buFont typeface="Arial"/>
              <a:buChar char="•"/>
            </a:pPr>
            <a:r>
              <a:rPr lang="en-US" sz="1100" dirty="0">
                <a:solidFill>
                  <a:schemeClr val="tx1"/>
                </a:solidFill>
              </a:rPr>
              <a:t>Induction / Day 0 SIM / on the floor updates &amp; teaching</a:t>
            </a:r>
            <a:endParaRPr lang="en-GB" sz="1100" dirty="0">
              <a:solidFill>
                <a:schemeClr val="tx1"/>
              </a:solidFill>
            </a:endParaRPr>
          </a:p>
        </p:txBody>
      </p:sp>
      <p:sp>
        <p:nvSpPr>
          <p:cNvPr id="5" name="Text Placeholder 1">
            <a:extLst>
              <a:ext uri="{FF2B5EF4-FFF2-40B4-BE49-F238E27FC236}">
                <a16:creationId xmlns:a16="http://schemas.microsoft.com/office/drawing/2014/main" id="{BF096844-E02E-4343-870A-A873E9FDC4CA}"/>
              </a:ext>
            </a:extLst>
          </p:cNvPr>
          <p:cNvSpPr txBox="1">
            <a:spLocks/>
          </p:cNvSpPr>
          <p:nvPr/>
        </p:nvSpPr>
        <p:spPr>
          <a:xfrm>
            <a:off x="1869352" y="4707562"/>
            <a:ext cx="1887483" cy="1625516"/>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b="1" dirty="0">
                <a:solidFill>
                  <a:schemeClr val="tx1"/>
                </a:solidFill>
              </a:rPr>
              <a:t>Communications:</a:t>
            </a:r>
          </a:p>
          <a:p>
            <a:pPr marL="171450" indent="-114300">
              <a:buFont typeface="Arial"/>
              <a:buChar char="•"/>
            </a:pPr>
            <a:r>
              <a:rPr lang="en-US" sz="1100" dirty="0">
                <a:solidFill>
                  <a:schemeClr val="tx1"/>
                </a:solidFill>
              </a:rPr>
              <a:t>Daily key message log (including safety messages)</a:t>
            </a:r>
          </a:p>
          <a:p>
            <a:pPr marL="171450" indent="-114300">
              <a:buFont typeface="Arial"/>
              <a:buChar char="•"/>
            </a:pPr>
            <a:r>
              <a:rPr lang="en-US" sz="1100" dirty="0">
                <a:solidFill>
                  <a:schemeClr val="tx1"/>
                </a:solidFill>
              </a:rPr>
              <a:t>Q&amp;L weekly summary of significant changes</a:t>
            </a:r>
          </a:p>
          <a:p>
            <a:pPr marL="171450" indent="-114300">
              <a:buFont typeface="Arial"/>
              <a:buChar char="•"/>
            </a:pPr>
            <a:r>
              <a:rPr lang="en-US" sz="1100" dirty="0">
                <a:solidFill>
                  <a:schemeClr val="tx1"/>
                </a:solidFill>
              </a:rPr>
              <a:t>“”We said-We did” messages</a:t>
            </a:r>
          </a:p>
        </p:txBody>
      </p:sp>
      <p:sp>
        <p:nvSpPr>
          <p:cNvPr id="67" name="Text Placeholder 1">
            <a:extLst>
              <a:ext uri="{FF2B5EF4-FFF2-40B4-BE49-F238E27FC236}">
                <a16:creationId xmlns:a16="http://schemas.microsoft.com/office/drawing/2014/main" id="{BF096844-E02E-4343-870A-A873E9FDC4CA}"/>
              </a:ext>
            </a:extLst>
          </p:cNvPr>
          <p:cNvSpPr txBox="1">
            <a:spLocks/>
          </p:cNvSpPr>
          <p:nvPr/>
        </p:nvSpPr>
        <p:spPr>
          <a:xfrm>
            <a:off x="4333821" y="1097136"/>
            <a:ext cx="2721814" cy="1316798"/>
          </a:xfrm>
          <a:prstGeom prst="roundRect">
            <a:avLst>
              <a:gd name="adj" fmla="val 9531"/>
            </a:avLst>
          </a:prstGeom>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GB" sz="1100" b="1" dirty="0">
                <a:solidFill>
                  <a:schemeClr val="tx1"/>
                </a:solidFill>
              </a:rPr>
              <a:t>Before shift</a:t>
            </a:r>
          </a:p>
        </p:txBody>
      </p:sp>
      <p:sp>
        <p:nvSpPr>
          <p:cNvPr id="66" name="Text Placeholder 1">
            <a:extLst>
              <a:ext uri="{FF2B5EF4-FFF2-40B4-BE49-F238E27FC236}">
                <a16:creationId xmlns:a16="http://schemas.microsoft.com/office/drawing/2014/main" id="{BF096844-E02E-4343-870A-A873E9FDC4CA}"/>
              </a:ext>
            </a:extLst>
          </p:cNvPr>
          <p:cNvSpPr txBox="1">
            <a:spLocks/>
          </p:cNvSpPr>
          <p:nvPr/>
        </p:nvSpPr>
        <p:spPr>
          <a:xfrm>
            <a:off x="4333819" y="4635853"/>
            <a:ext cx="2715230" cy="1855401"/>
          </a:xfrm>
          <a:prstGeom prst="roundRect">
            <a:avLst>
              <a:gd name="adj" fmla="val 10612"/>
            </a:avLst>
          </a:prstGeom>
          <a:solidFill>
            <a:srgbClr val="D4ECBA"/>
          </a:solidFill>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GB" sz="1100" b="1" dirty="0">
                <a:solidFill>
                  <a:schemeClr val="tx1"/>
                </a:solidFill>
              </a:rPr>
              <a:t>Within the clinical area</a:t>
            </a:r>
          </a:p>
          <a:p>
            <a:pPr marL="57150" algn="ctr"/>
            <a:endParaRPr lang="en-GB" sz="1100" b="1" dirty="0">
              <a:solidFill>
                <a:schemeClr val="tx1"/>
              </a:solidFill>
            </a:endParaRPr>
          </a:p>
        </p:txBody>
      </p:sp>
      <p:sp>
        <p:nvSpPr>
          <p:cNvPr id="64" name="Text Placeholder 1">
            <a:extLst>
              <a:ext uri="{FF2B5EF4-FFF2-40B4-BE49-F238E27FC236}">
                <a16:creationId xmlns:a16="http://schemas.microsoft.com/office/drawing/2014/main" id="{BF096844-E02E-4343-870A-A873E9FDC4CA}"/>
              </a:ext>
            </a:extLst>
          </p:cNvPr>
          <p:cNvSpPr txBox="1">
            <a:spLocks/>
          </p:cNvSpPr>
          <p:nvPr/>
        </p:nvSpPr>
        <p:spPr>
          <a:xfrm>
            <a:off x="4333821" y="2565560"/>
            <a:ext cx="2715230" cy="1918666"/>
          </a:xfrm>
          <a:prstGeom prst="roundRect">
            <a:avLst>
              <a:gd name="adj" fmla="val 6397"/>
            </a:avLst>
          </a:prstGeom>
          <a:solidFill>
            <a:srgbClr val="D4ECBA"/>
          </a:solidFill>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GB" sz="1100" b="1" dirty="0">
                <a:solidFill>
                  <a:schemeClr val="tx1"/>
                </a:solidFill>
              </a:rPr>
              <a:t>At entry into clinical area</a:t>
            </a:r>
          </a:p>
        </p:txBody>
      </p:sp>
      <p:sp>
        <p:nvSpPr>
          <p:cNvPr id="6" name="Text Placeholder 1">
            <a:extLst>
              <a:ext uri="{FF2B5EF4-FFF2-40B4-BE49-F238E27FC236}">
                <a16:creationId xmlns:a16="http://schemas.microsoft.com/office/drawing/2014/main" id="{BF096844-E02E-4343-870A-A873E9FDC4CA}"/>
              </a:ext>
            </a:extLst>
          </p:cNvPr>
          <p:cNvSpPr txBox="1">
            <a:spLocks/>
          </p:cNvSpPr>
          <p:nvPr/>
        </p:nvSpPr>
        <p:spPr>
          <a:xfrm>
            <a:off x="4475691" y="1875682"/>
            <a:ext cx="2471347" cy="432674"/>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Email / ImproveWell alert to relevant staff</a:t>
            </a:r>
            <a:endParaRPr lang="en-GB" sz="1100" dirty="0">
              <a:solidFill>
                <a:schemeClr val="tx1"/>
              </a:solidFill>
            </a:endParaRPr>
          </a:p>
        </p:txBody>
      </p:sp>
      <p:sp>
        <p:nvSpPr>
          <p:cNvPr id="7" name="Text Placeholder 1">
            <a:extLst>
              <a:ext uri="{FF2B5EF4-FFF2-40B4-BE49-F238E27FC236}">
                <a16:creationId xmlns:a16="http://schemas.microsoft.com/office/drawing/2014/main" id="{BF096844-E02E-4343-870A-A873E9FDC4CA}"/>
              </a:ext>
            </a:extLst>
          </p:cNvPr>
          <p:cNvSpPr txBox="1">
            <a:spLocks/>
          </p:cNvSpPr>
          <p:nvPr/>
        </p:nvSpPr>
        <p:spPr>
          <a:xfrm>
            <a:off x="4456129" y="2854695"/>
            <a:ext cx="2503312" cy="461126"/>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Electronic boards and whiteboards inside Excel</a:t>
            </a:r>
            <a:endParaRPr lang="en-GB" sz="1100" dirty="0">
              <a:solidFill>
                <a:schemeClr val="tx1"/>
              </a:solidFill>
            </a:endParaRPr>
          </a:p>
        </p:txBody>
      </p:sp>
      <p:sp>
        <p:nvSpPr>
          <p:cNvPr id="8" name="Text Placeholder 1">
            <a:extLst>
              <a:ext uri="{FF2B5EF4-FFF2-40B4-BE49-F238E27FC236}">
                <a16:creationId xmlns:a16="http://schemas.microsoft.com/office/drawing/2014/main" id="{BF096844-E02E-4343-870A-A873E9FDC4CA}"/>
              </a:ext>
            </a:extLst>
          </p:cNvPr>
          <p:cNvSpPr txBox="1">
            <a:spLocks/>
          </p:cNvSpPr>
          <p:nvPr/>
        </p:nvSpPr>
        <p:spPr>
          <a:xfrm>
            <a:off x="4446881" y="3388617"/>
            <a:ext cx="2503312" cy="461126"/>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Tactical Ops reminds staff of the day’s changes at shift check-in</a:t>
            </a:r>
            <a:endParaRPr lang="en-GB" sz="1100" dirty="0">
              <a:solidFill>
                <a:schemeClr val="tx1"/>
              </a:solidFill>
            </a:endParaRPr>
          </a:p>
        </p:txBody>
      </p:sp>
      <p:sp>
        <p:nvSpPr>
          <p:cNvPr id="9" name="Text Placeholder 1">
            <a:extLst>
              <a:ext uri="{FF2B5EF4-FFF2-40B4-BE49-F238E27FC236}">
                <a16:creationId xmlns:a16="http://schemas.microsoft.com/office/drawing/2014/main" id="{BF096844-E02E-4343-870A-A873E9FDC4CA}"/>
              </a:ext>
            </a:extLst>
          </p:cNvPr>
          <p:cNvSpPr txBox="1">
            <a:spLocks/>
          </p:cNvSpPr>
          <p:nvPr/>
        </p:nvSpPr>
        <p:spPr>
          <a:xfrm>
            <a:off x="4446882" y="3922539"/>
            <a:ext cx="2503312" cy="461126"/>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Placed on white boards at staff check-in</a:t>
            </a:r>
            <a:endParaRPr lang="en-GB" sz="1100" dirty="0">
              <a:solidFill>
                <a:schemeClr val="tx1"/>
              </a:solidFill>
            </a:endParaRPr>
          </a:p>
        </p:txBody>
      </p:sp>
      <p:sp>
        <p:nvSpPr>
          <p:cNvPr id="10" name="Text Placeholder 1">
            <a:extLst>
              <a:ext uri="{FF2B5EF4-FFF2-40B4-BE49-F238E27FC236}">
                <a16:creationId xmlns:a16="http://schemas.microsoft.com/office/drawing/2014/main" id="{BF096844-E02E-4343-870A-A873E9FDC4CA}"/>
              </a:ext>
            </a:extLst>
          </p:cNvPr>
          <p:cNvSpPr txBox="1">
            <a:spLocks/>
          </p:cNvSpPr>
          <p:nvPr/>
        </p:nvSpPr>
        <p:spPr>
          <a:xfrm>
            <a:off x="4446880" y="4917818"/>
            <a:ext cx="2489181" cy="457200"/>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Consultant, Matron, bedside checklists and teaching</a:t>
            </a:r>
            <a:endParaRPr lang="en-GB" sz="1100" dirty="0">
              <a:solidFill>
                <a:schemeClr val="tx1"/>
              </a:solidFill>
            </a:endParaRPr>
          </a:p>
        </p:txBody>
      </p:sp>
      <p:sp>
        <p:nvSpPr>
          <p:cNvPr id="11" name="Text Placeholder 1">
            <a:extLst>
              <a:ext uri="{FF2B5EF4-FFF2-40B4-BE49-F238E27FC236}">
                <a16:creationId xmlns:a16="http://schemas.microsoft.com/office/drawing/2014/main" id="{BF096844-E02E-4343-870A-A873E9FDC4CA}"/>
              </a:ext>
            </a:extLst>
          </p:cNvPr>
          <p:cNvSpPr txBox="1">
            <a:spLocks/>
          </p:cNvSpPr>
          <p:nvPr/>
        </p:nvSpPr>
        <p:spPr>
          <a:xfrm>
            <a:off x="4446881" y="5448266"/>
            <a:ext cx="2489181" cy="457200"/>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Intranet (WeShare and QRG)</a:t>
            </a:r>
            <a:endParaRPr lang="en-GB" sz="1100" dirty="0">
              <a:solidFill>
                <a:schemeClr val="tx1"/>
              </a:solidFill>
            </a:endParaRPr>
          </a:p>
        </p:txBody>
      </p:sp>
      <p:sp>
        <p:nvSpPr>
          <p:cNvPr id="12" name="Text Placeholder 1">
            <a:extLst>
              <a:ext uri="{FF2B5EF4-FFF2-40B4-BE49-F238E27FC236}">
                <a16:creationId xmlns:a16="http://schemas.microsoft.com/office/drawing/2014/main" id="{BF096844-E02E-4343-870A-A873E9FDC4CA}"/>
              </a:ext>
            </a:extLst>
          </p:cNvPr>
          <p:cNvSpPr txBox="1">
            <a:spLocks/>
          </p:cNvSpPr>
          <p:nvPr/>
        </p:nvSpPr>
        <p:spPr>
          <a:xfrm>
            <a:off x="7680716" y="3939995"/>
            <a:ext cx="1072542" cy="914400"/>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Perfect Ward Audit tool*</a:t>
            </a:r>
            <a:endParaRPr lang="en-GB" sz="1100" dirty="0">
              <a:solidFill>
                <a:schemeClr val="tx1"/>
              </a:solidFill>
            </a:endParaRPr>
          </a:p>
        </p:txBody>
      </p:sp>
      <p:cxnSp>
        <p:nvCxnSpPr>
          <p:cNvPr id="17" name="Connector: Elbow 79">
            <a:extLst>
              <a:ext uri="{FF2B5EF4-FFF2-40B4-BE49-F238E27FC236}">
                <a16:creationId xmlns:a16="http://schemas.microsoft.com/office/drawing/2014/main" id="{8113E9BA-A774-431C-BD2C-61B8E1D44322}"/>
              </a:ext>
            </a:extLst>
          </p:cNvPr>
          <p:cNvCxnSpPr>
            <a:cxnSpLocks/>
            <a:stCxn id="3" idx="3"/>
            <a:endCxn id="4" idx="1"/>
          </p:cNvCxnSpPr>
          <p:nvPr/>
        </p:nvCxnSpPr>
        <p:spPr>
          <a:xfrm flipV="1">
            <a:off x="1486069" y="1718559"/>
            <a:ext cx="383283" cy="2358270"/>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8" name="Connector: Elbow 79">
            <a:extLst>
              <a:ext uri="{FF2B5EF4-FFF2-40B4-BE49-F238E27FC236}">
                <a16:creationId xmlns:a16="http://schemas.microsoft.com/office/drawing/2014/main" id="{8113E9BA-A774-431C-BD2C-61B8E1D44322}"/>
              </a:ext>
            </a:extLst>
          </p:cNvPr>
          <p:cNvCxnSpPr>
            <a:cxnSpLocks/>
            <a:stCxn id="3" idx="3"/>
            <a:endCxn id="5" idx="1"/>
          </p:cNvCxnSpPr>
          <p:nvPr/>
        </p:nvCxnSpPr>
        <p:spPr>
          <a:xfrm>
            <a:off x="1486069" y="4076829"/>
            <a:ext cx="383283" cy="1443491"/>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5" name="Text Placeholder 1">
            <a:extLst>
              <a:ext uri="{FF2B5EF4-FFF2-40B4-BE49-F238E27FC236}">
                <a16:creationId xmlns:a16="http://schemas.microsoft.com/office/drawing/2014/main" id="{4B4908A6-B190-4402-8175-D487DDA5B96A}"/>
              </a:ext>
            </a:extLst>
          </p:cNvPr>
          <p:cNvSpPr txBox="1">
            <a:spLocks/>
          </p:cNvSpPr>
          <p:nvPr/>
        </p:nvSpPr>
        <p:spPr>
          <a:xfrm>
            <a:off x="286597" y="684258"/>
            <a:ext cx="7439455" cy="646331"/>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Systematic way to communicate changes back to </a:t>
            </a:r>
          </a:p>
          <a:p>
            <a:r>
              <a:rPr lang="en-GB" b="1" dirty="0"/>
              <a:t>the floor</a:t>
            </a:r>
          </a:p>
        </p:txBody>
      </p:sp>
      <p:cxnSp>
        <p:nvCxnSpPr>
          <p:cNvPr id="119" name="Connector: Elbow 118">
            <a:extLst>
              <a:ext uri="{FF2B5EF4-FFF2-40B4-BE49-F238E27FC236}">
                <a16:creationId xmlns:a16="http://schemas.microsoft.com/office/drawing/2014/main" id="{140FDA3E-A903-414C-B897-0DECCABE8250}"/>
              </a:ext>
            </a:extLst>
          </p:cNvPr>
          <p:cNvCxnSpPr>
            <a:cxnSpLocks/>
            <a:stCxn id="67" idx="1"/>
            <a:endCxn id="5" idx="3"/>
          </p:cNvCxnSpPr>
          <p:nvPr/>
        </p:nvCxnSpPr>
        <p:spPr>
          <a:xfrm rot="10800000" flipV="1">
            <a:off x="3756835" y="1755534"/>
            <a:ext cx="576986" cy="3764785"/>
          </a:xfrm>
          <a:prstGeom prst="bentConnector3">
            <a:avLst>
              <a:gd name="adj1" fmla="val 41400"/>
            </a:avLst>
          </a:prstGeom>
          <a:ln>
            <a:tailEnd type="none"/>
          </a:ln>
          <a:effectLst/>
        </p:spPr>
        <p:style>
          <a:lnRef idx="2">
            <a:schemeClr val="accent1"/>
          </a:lnRef>
          <a:fillRef idx="0">
            <a:schemeClr val="accent1"/>
          </a:fillRef>
          <a:effectRef idx="1">
            <a:schemeClr val="accent1"/>
          </a:effectRef>
          <a:fontRef idx="minor">
            <a:schemeClr val="tx1"/>
          </a:fontRef>
        </p:style>
      </p:cxnSp>
      <p:cxnSp>
        <p:nvCxnSpPr>
          <p:cNvPr id="135" name="Connector: Elbow 79">
            <a:extLst>
              <a:ext uri="{FF2B5EF4-FFF2-40B4-BE49-F238E27FC236}">
                <a16:creationId xmlns:a16="http://schemas.microsoft.com/office/drawing/2014/main" id="{63A3813A-6FAA-4299-B81F-954CBF86B4B5}"/>
              </a:ext>
            </a:extLst>
          </p:cNvPr>
          <p:cNvCxnSpPr>
            <a:cxnSpLocks/>
            <a:stCxn id="5" idx="3"/>
            <a:endCxn id="64" idx="1"/>
          </p:cNvCxnSpPr>
          <p:nvPr/>
        </p:nvCxnSpPr>
        <p:spPr>
          <a:xfrm flipV="1">
            <a:off x="3756835" y="3524893"/>
            <a:ext cx="576986" cy="1995427"/>
          </a:xfrm>
          <a:prstGeom prst="bentConnector3">
            <a:avLst>
              <a:gd name="adj1" fmla="val 59605"/>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42" name="Connector: Elbow 79">
            <a:extLst>
              <a:ext uri="{FF2B5EF4-FFF2-40B4-BE49-F238E27FC236}">
                <a16:creationId xmlns:a16="http://schemas.microsoft.com/office/drawing/2014/main" id="{2B7889EB-FBBC-48AF-8A58-0C495CE17E3F}"/>
              </a:ext>
            </a:extLst>
          </p:cNvPr>
          <p:cNvCxnSpPr>
            <a:cxnSpLocks/>
            <a:stCxn id="5" idx="3"/>
          </p:cNvCxnSpPr>
          <p:nvPr/>
        </p:nvCxnSpPr>
        <p:spPr>
          <a:xfrm>
            <a:off x="3756835" y="5520320"/>
            <a:ext cx="578273" cy="154984"/>
          </a:xfrm>
          <a:prstGeom prst="bentConnector3">
            <a:avLst>
              <a:gd name="adj1" fmla="val 59583"/>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4" name="Text Placeholder 1">
            <a:extLst>
              <a:ext uri="{FF2B5EF4-FFF2-40B4-BE49-F238E27FC236}">
                <a16:creationId xmlns:a16="http://schemas.microsoft.com/office/drawing/2014/main" id="{C3B537C6-C95C-46E7-B7B0-3908D51603CF}"/>
              </a:ext>
            </a:extLst>
          </p:cNvPr>
          <p:cNvSpPr txBox="1">
            <a:spLocks/>
          </p:cNvSpPr>
          <p:nvPr/>
        </p:nvSpPr>
        <p:spPr>
          <a:xfrm>
            <a:off x="286597" y="5421627"/>
            <a:ext cx="1128675" cy="998467"/>
          </a:xfrm>
          <a:prstGeom prst="roundRect">
            <a:avLst/>
          </a:prstGeom>
          <a:ln/>
        </p:spPr>
        <p:style>
          <a:lnRef idx="2">
            <a:schemeClr val="accent5"/>
          </a:lnRef>
          <a:fillRef idx="1">
            <a:schemeClr val="lt1"/>
          </a:fillRef>
          <a:effectRef idx="0">
            <a:schemeClr val="accent5"/>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Update change tracking log (Q&amp;L)</a:t>
            </a:r>
            <a:endParaRPr lang="en-GB" sz="1100" dirty="0">
              <a:solidFill>
                <a:schemeClr val="tx1"/>
              </a:solidFill>
            </a:endParaRPr>
          </a:p>
        </p:txBody>
      </p:sp>
      <p:sp>
        <p:nvSpPr>
          <p:cNvPr id="3" name="Text Placeholder 1">
            <a:extLst>
              <a:ext uri="{FF2B5EF4-FFF2-40B4-BE49-F238E27FC236}">
                <a16:creationId xmlns:a16="http://schemas.microsoft.com/office/drawing/2014/main" id="{BF096844-E02E-4343-870A-A873E9FDC4CA}"/>
              </a:ext>
            </a:extLst>
          </p:cNvPr>
          <p:cNvSpPr txBox="1">
            <a:spLocks/>
          </p:cNvSpPr>
          <p:nvPr/>
        </p:nvSpPr>
        <p:spPr>
          <a:xfrm>
            <a:off x="215799" y="3338030"/>
            <a:ext cx="1270270" cy="1477598"/>
          </a:xfrm>
          <a:prstGeom prst="roundRect">
            <a:avLst/>
          </a:prstGeom>
        </p:spPr>
        <p:style>
          <a:lnRef idx="3">
            <a:schemeClr val="lt1"/>
          </a:lnRef>
          <a:fillRef idx="1">
            <a:schemeClr val="accent2"/>
          </a:fillRef>
          <a:effectRef idx="1">
            <a:schemeClr val="accent2"/>
          </a:effectRef>
          <a:fontRef idx="minor">
            <a:schemeClr val="lt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b="1" dirty="0">
                <a:solidFill>
                  <a:schemeClr val="bg1"/>
                </a:solidFill>
              </a:rPr>
              <a:t>Change </a:t>
            </a:r>
          </a:p>
          <a:p>
            <a:pPr marL="57150" algn="ctr"/>
            <a:r>
              <a:rPr lang="en-US" sz="1100" b="1" dirty="0">
                <a:solidFill>
                  <a:schemeClr val="bg1"/>
                </a:solidFill>
              </a:rPr>
              <a:t>agreed</a:t>
            </a:r>
          </a:p>
          <a:p>
            <a:pPr marL="57150" algn="ctr"/>
            <a:r>
              <a:rPr lang="en-US" sz="1100" dirty="0">
                <a:solidFill>
                  <a:schemeClr val="bg1"/>
                </a:solidFill>
              </a:rPr>
              <a:t>(ops/ matrons/ CRG/ 4pm clinical forum)</a:t>
            </a:r>
            <a:endParaRPr lang="en-GB" sz="1100" dirty="0">
              <a:solidFill>
                <a:schemeClr val="bg1"/>
              </a:solidFill>
            </a:endParaRPr>
          </a:p>
        </p:txBody>
      </p:sp>
      <p:cxnSp>
        <p:nvCxnSpPr>
          <p:cNvPr id="37" name="Connector: Elbow 79">
            <a:extLst>
              <a:ext uri="{FF2B5EF4-FFF2-40B4-BE49-F238E27FC236}">
                <a16:creationId xmlns:a16="http://schemas.microsoft.com/office/drawing/2014/main" id="{760FBB83-63D1-4A1E-B430-527B028773BC}"/>
              </a:ext>
            </a:extLst>
          </p:cNvPr>
          <p:cNvCxnSpPr>
            <a:cxnSpLocks/>
            <a:stCxn id="12" idx="3"/>
            <a:endCxn id="34" idx="2"/>
          </p:cNvCxnSpPr>
          <p:nvPr/>
        </p:nvCxnSpPr>
        <p:spPr>
          <a:xfrm flipH="1">
            <a:off x="850935" y="4397195"/>
            <a:ext cx="7902323" cy="2022899"/>
          </a:xfrm>
          <a:prstGeom prst="bentConnector4">
            <a:avLst>
              <a:gd name="adj1" fmla="val -2893"/>
              <a:gd name="adj2" fmla="val 111301"/>
            </a:avLst>
          </a:prstGeom>
          <a:ln>
            <a:tailEnd type="triangle"/>
          </a:ln>
        </p:spPr>
        <p:style>
          <a:lnRef idx="2">
            <a:schemeClr val="accent5"/>
          </a:lnRef>
          <a:fillRef idx="1">
            <a:schemeClr val="lt1"/>
          </a:fillRef>
          <a:effectRef idx="0">
            <a:schemeClr val="accent5"/>
          </a:effectRef>
          <a:fontRef idx="minor">
            <a:schemeClr val="dk1"/>
          </a:fontRef>
        </p:style>
      </p:cxnSp>
      <p:sp>
        <p:nvSpPr>
          <p:cNvPr id="43" name="Text Placeholder 1">
            <a:extLst>
              <a:ext uri="{FF2B5EF4-FFF2-40B4-BE49-F238E27FC236}">
                <a16:creationId xmlns:a16="http://schemas.microsoft.com/office/drawing/2014/main" id="{BF096844-E02E-4343-870A-A873E9FDC4CA}"/>
              </a:ext>
            </a:extLst>
          </p:cNvPr>
          <p:cNvSpPr txBox="1">
            <a:spLocks/>
          </p:cNvSpPr>
          <p:nvPr/>
        </p:nvSpPr>
        <p:spPr>
          <a:xfrm>
            <a:off x="7672946" y="4961981"/>
            <a:ext cx="1072542" cy="914400"/>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BLC, Tactical Ops and others audits</a:t>
            </a:r>
            <a:endParaRPr lang="en-GB" sz="1100" dirty="0">
              <a:solidFill>
                <a:schemeClr val="tx1"/>
              </a:solidFill>
            </a:endParaRPr>
          </a:p>
        </p:txBody>
      </p:sp>
      <p:cxnSp>
        <p:nvCxnSpPr>
          <p:cNvPr id="46" name="Connector: Elbow 79">
            <a:extLst>
              <a:ext uri="{FF2B5EF4-FFF2-40B4-BE49-F238E27FC236}">
                <a16:creationId xmlns:a16="http://schemas.microsoft.com/office/drawing/2014/main" id="{C7933BC8-CEAA-4B89-A3B2-A0995ECB7538}"/>
              </a:ext>
            </a:extLst>
          </p:cNvPr>
          <p:cNvCxnSpPr>
            <a:cxnSpLocks/>
            <a:stCxn id="34" idx="0"/>
            <a:endCxn id="3" idx="2"/>
          </p:cNvCxnSpPr>
          <p:nvPr/>
        </p:nvCxnSpPr>
        <p:spPr>
          <a:xfrm rot="16200000" flipV="1">
            <a:off x="547936" y="5118627"/>
            <a:ext cx="605999" cy="1"/>
          </a:xfrm>
          <a:prstGeom prst="bentConnector3">
            <a:avLst>
              <a:gd name="adj1" fmla="val 50000"/>
            </a:avLst>
          </a:prstGeom>
          <a:ln>
            <a:tailEnd type="triangle"/>
          </a:ln>
        </p:spPr>
        <p:style>
          <a:lnRef idx="2">
            <a:schemeClr val="accent5"/>
          </a:lnRef>
          <a:fillRef idx="1">
            <a:schemeClr val="lt1"/>
          </a:fillRef>
          <a:effectRef idx="0">
            <a:schemeClr val="accent5"/>
          </a:effectRef>
          <a:fontRef idx="minor">
            <a:schemeClr val="dk1"/>
          </a:fontRef>
        </p:style>
      </p:cxnSp>
      <p:sp>
        <p:nvSpPr>
          <p:cNvPr id="55" name="Text Placeholder 1">
            <a:extLst>
              <a:ext uri="{FF2B5EF4-FFF2-40B4-BE49-F238E27FC236}">
                <a16:creationId xmlns:a16="http://schemas.microsoft.com/office/drawing/2014/main" id="{25ECE8AA-02C1-4525-B90F-DDF71561A152}"/>
              </a:ext>
            </a:extLst>
          </p:cNvPr>
          <p:cNvSpPr txBox="1">
            <a:spLocks/>
          </p:cNvSpPr>
          <p:nvPr/>
        </p:nvSpPr>
        <p:spPr>
          <a:xfrm>
            <a:off x="1869352" y="2330546"/>
            <a:ext cx="1887485" cy="1125691"/>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100" b="1" dirty="0">
                <a:solidFill>
                  <a:schemeClr val="tx1"/>
                </a:solidFill>
              </a:rPr>
              <a:t>Clinical Standards and Protocols:</a:t>
            </a:r>
          </a:p>
          <a:p>
            <a:pPr marL="171450" indent="-114300">
              <a:buFont typeface="Arial"/>
              <a:buChar char="•"/>
            </a:pPr>
            <a:r>
              <a:rPr lang="en-US" sz="1100" dirty="0">
                <a:solidFill>
                  <a:schemeClr val="tx1"/>
                </a:solidFill>
              </a:rPr>
              <a:t>Governance sign-off</a:t>
            </a:r>
          </a:p>
          <a:p>
            <a:pPr marL="171450" indent="-114300">
              <a:buFont typeface="Arial"/>
              <a:buChar char="•"/>
            </a:pPr>
            <a:r>
              <a:rPr lang="en-US" sz="1100" dirty="0">
                <a:solidFill>
                  <a:schemeClr val="tx1"/>
                </a:solidFill>
              </a:rPr>
              <a:t>Update Quick Reference Guides and SOPs</a:t>
            </a:r>
          </a:p>
        </p:txBody>
      </p:sp>
      <p:sp>
        <p:nvSpPr>
          <p:cNvPr id="90" name="Text Placeholder 1">
            <a:extLst>
              <a:ext uri="{FF2B5EF4-FFF2-40B4-BE49-F238E27FC236}">
                <a16:creationId xmlns:a16="http://schemas.microsoft.com/office/drawing/2014/main" id="{B771DCBB-173B-4F4F-9F22-FFFD6B84C7E7}"/>
              </a:ext>
            </a:extLst>
          </p:cNvPr>
          <p:cNvSpPr txBox="1">
            <a:spLocks/>
          </p:cNvSpPr>
          <p:nvPr/>
        </p:nvSpPr>
        <p:spPr>
          <a:xfrm>
            <a:off x="4446881" y="5989162"/>
            <a:ext cx="2489181" cy="457200"/>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BLC and other reminders at the bedside</a:t>
            </a:r>
            <a:endParaRPr lang="en-GB" sz="1100" dirty="0">
              <a:solidFill>
                <a:schemeClr val="tx1"/>
              </a:solidFill>
            </a:endParaRPr>
          </a:p>
        </p:txBody>
      </p:sp>
      <p:cxnSp>
        <p:nvCxnSpPr>
          <p:cNvPr id="106" name="Connector: Elbow 79">
            <a:extLst>
              <a:ext uri="{FF2B5EF4-FFF2-40B4-BE49-F238E27FC236}">
                <a16:creationId xmlns:a16="http://schemas.microsoft.com/office/drawing/2014/main" id="{CC945D53-920F-4AFA-9714-4C8B3D625FCF}"/>
              </a:ext>
            </a:extLst>
          </p:cNvPr>
          <p:cNvCxnSpPr>
            <a:cxnSpLocks/>
          </p:cNvCxnSpPr>
          <p:nvPr/>
        </p:nvCxnSpPr>
        <p:spPr>
          <a:xfrm flipH="1">
            <a:off x="2754720" y="5504245"/>
            <a:ext cx="5990768" cy="913897"/>
          </a:xfrm>
          <a:prstGeom prst="bentConnector4">
            <a:avLst>
              <a:gd name="adj1" fmla="val -3816"/>
              <a:gd name="adj2" fmla="val 125014"/>
            </a:avLst>
          </a:prstGeom>
          <a:ln>
            <a:tailEnd type="triangle"/>
          </a:ln>
        </p:spPr>
        <p:style>
          <a:lnRef idx="2">
            <a:schemeClr val="accent5"/>
          </a:lnRef>
          <a:fillRef idx="1">
            <a:schemeClr val="lt1"/>
          </a:fillRef>
          <a:effectRef idx="0">
            <a:schemeClr val="accent5"/>
          </a:effectRef>
          <a:fontRef idx="minor">
            <a:schemeClr val="dk1"/>
          </a:fontRef>
        </p:style>
      </p:cxnSp>
      <p:cxnSp>
        <p:nvCxnSpPr>
          <p:cNvPr id="114" name="Connector: Elbow 79">
            <a:extLst>
              <a:ext uri="{FF2B5EF4-FFF2-40B4-BE49-F238E27FC236}">
                <a16:creationId xmlns:a16="http://schemas.microsoft.com/office/drawing/2014/main" id="{3E0D7933-753F-47DF-82C3-3B15138E3498}"/>
              </a:ext>
            </a:extLst>
          </p:cNvPr>
          <p:cNvCxnSpPr>
            <a:cxnSpLocks/>
            <a:stCxn id="66" idx="3"/>
            <a:endCxn id="12" idx="1"/>
          </p:cNvCxnSpPr>
          <p:nvPr/>
        </p:nvCxnSpPr>
        <p:spPr>
          <a:xfrm flipV="1">
            <a:off x="7049049" y="4397195"/>
            <a:ext cx="631667" cy="1166359"/>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Connector: Elbow 79">
            <a:extLst>
              <a:ext uri="{FF2B5EF4-FFF2-40B4-BE49-F238E27FC236}">
                <a16:creationId xmlns:a16="http://schemas.microsoft.com/office/drawing/2014/main" id="{1798E2D9-587D-4890-9AF7-74631A36EC86}"/>
              </a:ext>
            </a:extLst>
          </p:cNvPr>
          <p:cNvCxnSpPr>
            <a:cxnSpLocks/>
            <a:stCxn id="66" idx="3"/>
            <a:endCxn id="43" idx="1"/>
          </p:cNvCxnSpPr>
          <p:nvPr/>
        </p:nvCxnSpPr>
        <p:spPr>
          <a:xfrm flipV="1">
            <a:off x="7049049" y="5419181"/>
            <a:ext cx="623897" cy="144373"/>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27" name="Text Placeholder 1">
            <a:extLst>
              <a:ext uri="{FF2B5EF4-FFF2-40B4-BE49-F238E27FC236}">
                <a16:creationId xmlns:a16="http://schemas.microsoft.com/office/drawing/2014/main" id="{7846CA7E-89AB-477D-830A-BDED44ED60A6}"/>
              </a:ext>
            </a:extLst>
          </p:cNvPr>
          <p:cNvSpPr txBox="1">
            <a:spLocks/>
          </p:cNvSpPr>
          <p:nvPr/>
        </p:nvSpPr>
        <p:spPr>
          <a:xfrm>
            <a:off x="4475691" y="1345988"/>
            <a:ext cx="2471347" cy="432674"/>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US" sz="1100" dirty="0">
                <a:solidFill>
                  <a:schemeClr val="tx1"/>
                </a:solidFill>
              </a:rPr>
              <a:t>Nightingale staff newsletter / Nightingale People website</a:t>
            </a:r>
            <a:endParaRPr lang="en-GB" sz="1100" dirty="0">
              <a:solidFill>
                <a:schemeClr val="tx1"/>
              </a:solidFill>
            </a:endParaRPr>
          </a:p>
        </p:txBody>
      </p:sp>
      <p:sp>
        <p:nvSpPr>
          <p:cNvPr id="38" name="Text Placeholder 1">
            <a:extLst>
              <a:ext uri="{FF2B5EF4-FFF2-40B4-BE49-F238E27FC236}">
                <a16:creationId xmlns:a16="http://schemas.microsoft.com/office/drawing/2014/main" id="{9D5E1170-8E07-497E-A14A-47EA42684C0E}"/>
              </a:ext>
            </a:extLst>
          </p:cNvPr>
          <p:cNvSpPr txBox="1">
            <a:spLocks/>
          </p:cNvSpPr>
          <p:nvPr/>
        </p:nvSpPr>
        <p:spPr>
          <a:xfrm>
            <a:off x="1860105" y="3571392"/>
            <a:ext cx="1896732" cy="1025991"/>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100" b="1" dirty="0">
                <a:solidFill>
                  <a:schemeClr val="tx1"/>
                </a:solidFill>
              </a:rPr>
              <a:t>Operational and support services:</a:t>
            </a:r>
          </a:p>
          <a:p>
            <a:pPr marL="171450" indent="-171450">
              <a:buFont typeface="Arial" panose="020B0604020202020204" pitchFamily="34" charset="0"/>
              <a:buChar char="•"/>
            </a:pPr>
            <a:r>
              <a:rPr lang="en-US" sz="1100" dirty="0">
                <a:solidFill>
                  <a:schemeClr val="tx1"/>
                </a:solidFill>
              </a:rPr>
              <a:t>Clinical Informatics</a:t>
            </a:r>
          </a:p>
          <a:p>
            <a:pPr marL="171450" indent="-171450">
              <a:buFont typeface="Arial" panose="020B0604020202020204" pitchFamily="34" charset="0"/>
              <a:buChar char="•"/>
            </a:pPr>
            <a:r>
              <a:rPr lang="en-US" sz="1100" dirty="0">
                <a:solidFill>
                  <a:schemeClr val="tx1"/>
                </a:solidFill>
              </a:rPr>
              <a:t>Equipment, Procurement</a:t>
            </a:r>
          </a:p>
          <a:p>
            <a:pPr marL="171450" indent="-171450">
              <a:buFont typeface="Arial" panose="020B0604020202020204" pitchFamily="34" charset="0"/>
              <a:buChar char="•"/>
            </a:pPr>
            <a:r>
              <a:rPr lang="en-US" sz="1100" dirty="0">
                <a:solidFill>
                  <a:schemeClr val="tx1"/>
                </a:solidFill>
              </a:rPr>
              <a:t>Others</a:t>
            </a:r>
          </a:p>
        </p:txBody>
      </p:sp>
      <p:sp>
        <p:nvSpPr>
          <p:cNvPr id="39" name="Text Placeholder 1">
            <a:extLst>
              <a:ext uri="{FF2B5EF4-FFF2-40B4-BE49-F238E27FC236}">
                <a16:creationId xmlns:a16="http://schemas.microsoft.com/office/drawing/2014/main" id="{1425B751-FD1B-4C06-9563-F835F960A13C}"/>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cxnSp>
        <p:nvCxnSpPr>
          <p:cNvPr id="53" name="Straight Arrow Connector 52">
            <a:extLst>
              <a:ext uri="{FF2B5EF4-FFF2-40B4-BE49-F238E27FC236}">
                <a16:creationId xmlns:a16="http://schemas.microsoft.com/office/drawing/2014/main" id="{F465D697-7DFE-4116-BA9D-78991C7739A2}"/>
              </a:ext>
            </a:extLst>
          </p:cNvPr>
          <p:cNvCxnSpPr>
            <a:cxnSpLocks/>
          </p:cNvCxnSpPr>
          <p:nvPr/>
        </p:nvCxnSpPr>
        <p:spPr>
          <a:xfrm>
            <a:off x="1680957" y="4076829"/>
            <a:ext cx="156274"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5AFF97DD-227A-48A8-8F5C-126DF3F77142}"/>
              </a:ext>
            </a:extLst>
          </p:cNvPr>
          <p:cNvCxnSpPr>
            <a:cxnSpLocks/>
          </p:cNvCxnSpPr>
          <p:nvPr/>
        </p:nvCxnSpPr>
        <p:spPr>
          <a:xfrm>
            <a:off x="1677710" y="2854695"/>
            <a:ext cx="156274"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1A8D865-604D-44A5-A596-ADED6057CF18}"/>
              </a:ext>
            </a:extLst>
          </p:cNvPr>
          <p:cNvSpPr txBox="1"/>
          <p:nvPr/>
        </p:nvSpPr>
        <p:spPr>
          <a:xfrm>
            <a:off x="7595673" y="1443647"/>
            <a:ext cx="1227088" cy="656590"/>
          </a:xfrm>
          <a:prstGeom prst="rect">
            <a:avLst/>
          </a:prstGeom>
          <a:noFill/>
          <a:ln>
            <a:solidFill>
              <a:schemeClr val="tx1"/>
            </a:solidFill>
          </a:ln>
        </p:spPr>
        <p:txBody>
          <a:bodyPr wrap="square" rtlCol="0">
            <a:spAutoFit/>
          </a:bodyPr>
          <a:lstStyle/>
          <a:p>
            <a:pPr algn="ctr"/>
            <a:endParaRPr lang="en-GB" sz="1100" i="1" baseline="30000" dirty="0"/>
          </a:p>
          <a:p>
            <a:pPr algn="ctr"/>
            <a:r>
              <a:rPr lang="en-GB" sz="1100" i="1" baseline="30000" dirty="0"/>
              <a:t>Model to be fully tested for reopening</a:t>
            </a:r>
          </a:p>
          <a:p>
            <a:pPr algn="ctr"/>
            <a:r>
              <a:rPr lang="en-GB" sz="1100" i="1" baseline="30000" dirty="0"/>
              <a:t>*Not implemented before standby</a:t>
            </a:r>
          </a:p>
        </p:txBody>
      </p:sp>
      <p:cxnSp>
        <p:nvCxnSpPr>
          <p:cNvPr id="40" name="Straight Arrow Connector 39">
            <a:extLst>
              <a:ext uri="{FF2B5EF4-FFF2-40B4-BE49-F238E27FC236}">
                <a16:creationId xmlns:a16="http://schemas.microsoft.com/office/drawing/2014/main" id="{715B4327-E7B9-403F-8062-B07FA9B1684A}"/>
              </a:ext>
            </a:extLst>
          </p:cNvPr>
          <p:cNvCxnSpPr>
            <a:cxnSpLocks/>
          </p:cNvCxnSpPr>
          <p:nvPr/>
        </p:nvCxnSpPr>
        <p:spPr>
          <a:xfrm>
            <a:off x="4177545" y="1749510"/>
            <a:ext cx="156274"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050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E17BEC62-F188-4B39-9CF1-FA2DA6C848B2}"/>
              </a:ext>
            </a:extLst>
          </p:cNvPr>
          <p:cNvSpPr txBox="1">
            <a:spLocks/>
          </p:cNvSpPr>
          <p:nvPr/>
        </p:nvSpPr>
        <p:spPr>
          <a:xfrm>
            <a:off x="3135086" y="1300252"/>
            <a:ext cx="1828801" cy="4476080"/>
          </a:xfrm>
          <a:prstGeom prst="roundRect">
            <a:avLst>
              <a:gd name="adj" fmla="val 6397"/>
            </a:avLst>
          </a:prstGeom>
          <a:solidFill>
            <a:srgbClr val="D4ECBA"/>
          </a:solidFill>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GB" sz="1400" b="1" dirty="0">
                <a:solidFill>
                  <a:schemeClr val="tx1"/>
                </a:solidFill>
              </a:rPr>
              <a:t>Data collection</a:t>
            </a:r>
          </a:p>
          <a:p>
            <a:pPr marL="57150" algn="ctr"/>
            <a:endParaRPr lang="en-GB" sz="1400" dirty="0">
              <a:solidFill>
                <a:schemeClr val="tx1"/>
              </a:solidFill>
            </a:endParaRPr>
          </a:p>
          <a:p>
            <a:pPr marL="342900" indent="-285750">
              <a:buFont typeface="Arial" panose="020B0604020202020204" pitchFamily="34" charset="0"/>
              <a:buChar char="•"/>
            </a:pPr>
            <a:r>
              <a:rPr lang="en-GB" sz="1400" dirty="0">
                <a:solidFill>
                  <a:schemeClr val="tx1"/>
                </a:solidFill>
              </a:rPr>
              <a:t>Mandatory </a:t>
            </a:r>
          </a:p>
          <a:p>
            <a:pPr marL="342900" indent="-285750">
              <a:buFont typeface="Arial" panose="020B0604020202020204" pitchFamily="34" charset="0"/>
              <a:buChar char="•"/>
            </a:pPr>
            <a:r>
              <a:rPr lang="en-GB" sz="1400" dirty="0">
                <a:solidFill>
                  <a:schemeClr val="tx1"/>
                </a:solidFill>
              </a:rPr>
              <a:t>Discretionary</a:t>
            </a:r>
          </a:p>
        </p:txBody>
      </p:sp>
      <p:sp>
        <p:nvSpPr>
          <p:cNvPr id="2" name="Text Placeholder 1">
            <a:extLst>
              <a:ext uri="{FF2B5EF4-FFF2-40B4-BE49-F238E27FC236}">
                <a16:creationId xmlns:a16="http://schemas.microsoft.com/office/drawing/2014/main" id="{F10B887E-B345-49A2-927F-2E5580625CBB}"/>
              </a:ext>
            </a:extLst>
          </p:cNvPr>
          <p:cNvSpPr>
            <a:spLocks noGrp="1"/>
          </p:cNvSpPr>
          <p:nvPr>
            <p:ph type="body" sz="quarter" idx="10"/>
          </p:nvPr>
        </p:nvSpPr>
        <p:spPr>
          <a:xfrm>
            <a:off x="350937" y="675689"/>
            <a:ext cx="7630856" cy="323165"/>
          </a:xfrm>
        </p:spPr>
        <p:txBody>
          <a:bodyPr/>
          <a:lstStyle/>
          <a:p>
            <a:r>
              <a:rPr lang="en-GB" b="1" dirty="0"/>
              <a:t>Audit plays a wider role in the Nightingale system</a:t>
            </a:r>
          </a:p>
        </p:txBody>
      </p:sp>
      <p:sp>
        <p:nvSpPr>
          <p:cNvPr id="3" name="Callout: Down Arrow 2">
            <a:extLst>
              <a:ext uri="{FF2B5EF4-FFF2-40B4-BE49-F238E27FC236}">
                <a16:creationId xmlns:a16="http://schemas.microsoft.com/office/drawing/2014/main" id="{B6EECA83-8104-4301-B881-1B509ABFC4A2}"/>
              </a:ext>
            </a:extLst>
          </p:cNvPr>
          <p:cNvSpPr/>
          <p:nvPr/>
        </p:nvSpPr>
        <p:spPr>
          <a:xfrm>
            <a:off x="225374" y="1140133"/>
            <a:ext cx="2648888" cy="2518657"/>
          </a:xfrm>
          <a:prstGeom prst="downArrowCallout">
            <a:avLst>
              <a:gd name="adj1" fmla="val 20069"/>
              <a:gd name="adj2" fmla="val 25000"/>
              <a:gd name="adj3" fmla="val 13904"/>
              <a:gd name="adj4" fmla="val 81506"/>
            </a:avLst>
          </a:prstGeom>
        </p:spPr>
        <p:style>
          <a:lnRef idx="2">
            <a:schemeClr val="accent1"/>
          </a:lnRef>
          <a:fillRef idx="1">
            <a:schemeClr val="lt1"/>
          </a:fillRef>
          <a:effectRef idx="0">
            <a:schemeClr val="accent1"/>
          </a:effectRef>
          <a:fontRef idx="minor">
            <a:schemeClr val="dk1"/>
          </a:fontRef>
        </p:style>
        <p:txBody>
          <a:bodyPr rtlCol="0" anchor="ctr"/>
          <a:lstStyle/>
          <a:p>
            <a:r>
              <a:rPr lang="en-GB" sz="1400" b="1" dirty="0">
                <a:latin typeface="Arial" panose="020B0604020202020204" pitchFamily="34" charset="0"/>
                <a:cs typeface="Arial" panose="020B0604020202020204" pitchFamily="34" charset="0"/>
              </a:rPr>
              <a:t>The role of audit</a:t>
            </a:r>
          </a:p>
          <a:p>
            <a:pPr marL="285750" indent="-285750">
              <a:spcAft>
                <a:spcPts val="600"/>
              </a:spcAft>
              <a:buFont typeface="Arial" panose="020B0604020202020204" pitchFamily="34" charset="0"/>
              <a:buChar char="•"/>
            </a:pPr>
            <a:r>
              <a:rPr lang="en-GB" sz="1400" dirty="0">
                <a:latin typeface="Arial" panose="020B0604020202020204" pitchFamily="34" charset="0"/>
                <a:cs typeface="Arial" panose="020B0604020202020204" pitchFamily="34" charset="0"/>
              </a:rPr>
              <a:t>To provide assurance </a:t>
            </a:r>
          </a:p>
          <a:p>
            <a:pPr marL="285750" indent="-285750">
              <a:spcAft>
                <a:spcPts val="600"/>
              </a:spcAft>
              <a:buFont typeface="Arial" panose="020B0604020202020204" pitchFamily="34" charset="0"/>
              <a:buChar char="•"/>
            </a:pPr>
            <a:r>
              <a:rPr lang="en-GB" sz="1400" dirty="0">
                <a:latin typeface="Arial" panose="020B0604020202020204" pitchFamily="34" charset="0"/>
                <a:cs typeface="Arial" panose="020B0604020202020204" pitchFamily="34" charset="0"/>
              </a:rPr>
              <a:t>To understand if a change has been successfully implemented</a:t>
            </a:r>
          </a:p>
          <a:p>
            <a:pPr marL="285750" indent="-285750">
              <a:spcAft>
                <a:spcPts val="600"/>
              </a:spcAft>
              <a:buFont typeface="Arial" panose="020B0604020202020204" pitchFamily="34" charset="0"/>
              <a:buChar char="•"/>
            </a:pPr>
            <a:r>
              <a:rPr lang="en-GB" sz="1400" dirty="0">
                <a:latin typeface="Arial" panose="020B0604020202020204" pitchFamily="34" charset="0"/>
                <a:cs typeface="Arial" panose="020B0604020202020204" pitchFamily="34" charset="0"/>
              </a:rPr>
              <a:t>To generate clinical insights</a:t>
            </a:r>
          </a:p>
          <a:p>
            <a:pPr marL="285750" indent="-285750">
              <a:spcAft>
                <a:spcPts val="600"/>
              </a:spcAft>
              <a:buFont typeface="Arial" panose="020B0604020202020204" pitchFamily="34" charset="0"/>
              <a:buChar char="•"/>
            </a:pPr>
            <a:r>
              <a:rPr lang="en-GB" sz="1400" dirty="0">
                <a:latin typeface="Arial" panose="020B0604020202020204" pitchFamily="34" charset="0"/>
                <a:cs typeface="Arial" panose="020B0604020202020204" pitchFamily="34" charset="0"/>
              </a:rPr>
              <a:t>To adhere to regulatory responsibilities</a:t>
            </a:r>
          </a:p>
        </p:txBody>
      </p:sp>
      <p:sp>
        <p:nvSpPr>
          <p:cNvPr id="4" name="Text Placeholder 1">
            <a:extLst>
              <a:ext uri="{FF2B5EF4-FFF2-40B4-BE49-F238E27FC236}">
                <a16:creationId xmlns:a16="http://schemas.microsoft.com/office/drawing/2014/main" id="{867584CD-5176-465F-BE78-92D48218EB68}"/>
              </a:ext>
            </a:extLst>
          </p:cNvPr>
          <p:cNvSpPr txBox="1">
            <a:spLocks/>
          </p:cNvSpPr>
          <p:nvPr/>
        </p:nvSpPr>
        <p:spPr>
          <a:xfrm>
            <a:off x="225374" y="3654894"/>
            <a:ext cx="2648888" cy="2146774"/>
          </a:xfrm>
          <a:prstGeom prst="roundRect">
            <a:avLst>
              <a:gd name="adj" fmla="val 7446"/>
            </a:avLst>
          </a:prstGeom>
          <a:solidFill>
            <a:srgbClr val="D4ECBA"/>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174625"/>
            <a:r>
              <a:rPr lang="en-US" sz="1400" b="1" dirty="0">
                <a:solidFill>
                  <a:schemeClr val="tx1"/>
                </a:solidFill>
              </a:rPr>
              <a:t>Audit recommended by</a:t>
            </a:r>
            <a:r>
              <a:rPr lang="en-US" sz="1400" dirty="0">
                <a:solidFill>
                  <a:schemeClr val="tx1"/>
                </a:solidFill>
              </a:rPr>
              <a:t>:</a:t>
            </a:r>
          </a:p>
          <a:p>
            <a:pPr marL="174625"/>
            <a:endParaRPr lang="en-US" sz="1400" dirty="0">
              <a:solidFill>
                <a:schemeClr val="tx1"/>
              </a:solidFill>
            </a:endParaRPr>
          </a:p>
          <a:p>
            <a:pPr marL="358775" indent="-184150">
              <a:buFont typeface="Arial" panose="020B0604020202020204" pitchFamily="34" charset="0"/>
              <a:buChar char="•"/>
            </a:pPr>
            <a:r>
              <a:rPr lang="en-US" sz="1400" dirty="0">
                <a:solidFill>
                  <a:schemeClr val="tx1"/>
                </a:solidFill>
              </a:rPr>
              <a:t>Matrons</a:t>
            </a:r>
          </a:p>
          <a:p>
            <a:pPr marL="358775" indent="-184150">
              <a:buFont typeface="Arial" panose="020B0604020202020204" pitchFamily="34" charset="0"/>
              <a:buChar char="•"/>
            </a:pPr>
            <a:r>
              <a:rPr lang="en-US" sz="1400" dirty="0">
                <a:solidFill>
                  <a:schemeClr val="tx1"/>
                </a:solidFill>
              </a:rPr>
              <a:t>CRG</a:t>
            </a:r>
          </a:p>
          <a:p>
            <a:pPr marL="358775" indent="-184150">
              <a:buFont typeface="Arial" panose="020B0604020202020204" pitchFamily="34" charset="0"/>
              <a:buChar char="•"/>
            </a:pPr>
            <a:r>
              <a:rPr lang="en-US" sz="1400" dirty="0">
                <a:solidFill>
                  <a:schemeClr val="tx1"/>
                </a:solidFill>
              </a:rPr>
              <a:t>Specific service or team</a:t>
            </a:r>
          </a:p>
          <a:p>
            <a:pPr marL="358775" indent="-184150">
              <a:buFont typeface="Arial" panose="020B0604020202020204" pitchFamily="34" charset="0"/>
              <a:buChar char="•"/>
            </a:pPr>
            <a:r>
              <a:rPr lang="en-US" sz="1400" dirty="0">
                <a:solidFill>
                  <a:schemeClr val="tx1"/>
                </a:solidFill>
              </a:rPr>
              <a:t>Clinical Forum</a:t>
            </a:r>
          </a:p>
          <a:p>
            <a:pPr marL="358775" indent="-184150">
              <a:buFont typeface="Arial" panose="020B0604020202020204" pitchFamily="34" charset="0"/>
              <a:buChar char="•"/>
            </a:pPr>
            <a:r>
              <a:rPr lang="en-US" sz="1400" dirty="0">
                <a:solidFill>
                  <a:schemeClr val="tx1"/>
                </a:solidFill>
              </a:rPr>
              <a:t>Q&amp;L team (to close loop)</a:t>
            </a:r>
          </a:p>
          <a:p>
            <a:pPr marL="358775" indent="-184150">
              <a:buFont typeface="Arial" panose="020B0604020202020204" pitchFamily="34" charset="0"/>
              <a:buChar char="•"/>
            </a:pPr>
            <a:endParaRPr lang="en-US" sz="1400" dirty="0">
              <a:solidFill>
                <a:schemeClr val="tx1"/>
              </a:solidFill>
            </a:endParaRPr>
          </a:p>
          <a:p>
            <a:pPr marL="174625"/>
            <a:r>
              <a:rPr lang="en-US" sz="1400" b="1" dirty="0">
                <a:solidFill>
                  <a:schemeClr val="tx1"/>
                </a:solidFill>
              </a:rPr>
              <a:t>Audit registered in Trust CEU database</a:t>
            </a:r>
          </a:p>
        </p:txBody>
      </p:sp>
      <p:sp>
        <p:nvSpPr>
          <p:cNvPr id="5" name="Text Placeholder 1">
            <a:extLst>
              <a:ext uri="{FF2B5EF4-FFF2-40B4-BE49-F238E27FC236}">
                <a16:creationId xmlns:a16="http://schemas.microsoft.com/office/drawing/2014/main" id="{4DC9B4C2-9547-4C55-8CBA-CC0DD6894502}"/>
              </a:ext>
            </a:extLst>
          </p:cNvPr>
          <p:cNvSpPr txBox="1">
            <a:spLocks/>
          </p:cNvSpPr>
          <p:nvPr/>
        </p:nvSpPr>
        <p:spPr>
          <a:xfrm>
            <a:off x="3212549" y="2463631"/>
            <a:ext cx="1671685" cy="516719"/>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b="1" dirty="0">
                <a:solidFill>
                  <a:schemeClr val="tx1"/>
                </a:solidFill>
              </a:rPr>
              <a:t>Desk based</a:t>
            </a:r>
          </a:p>
        </p:txBody>
      </p:sp>
      <p:sp>
        <p:nvSpPr>
          <p:cNvPr id="6" name="Text Placeholder 1">
            <a:extLst>
              <a:ext uri="{FF2B5EF4-FFF2-40B4-BE49-F238E27FC236}">
                <a16:creationId xmlns:a16="http://schemas.microsoft.com/office/drawing/2014/main" id="{F51C1857-94F4-4898-92E4-A24A398796F6}"/>
              </a:ext>
            </a:extLst>
          </p:cNvPr>
          <p:cNvSpPr txBox="1">
            <a:spLocks/>
          </p:cNvSpPr>
          <p:nvPr/>
        </p:nvSpPr>
        <p:spPr>
          <a:xfrm>
            <a:off x="3212549" y="3345366"/>
            <a:ext cx="1671685" cy="2002687"/>
          </a:xfrm>
          <a:prstGeom prst="roundRect">
            <a:avLst>
              <a:gd name="adj" fmla="val 5584"/>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r>
              <a:rPr lang="en-US" sz="1400" b="1" dirty="0">
                <a:solidFill>
                  <a:schemeClr val="tx1"/>
                </a:solidFill>
              </a:rPr>
              <a:t>On the floor</a:t>
            </a:r>
          </a:p>
        </p:txBody>
      </p:sp>
      <p:sp>
        <p:nvSpPr>
          <p:cNvPr id="8" name="Text Placeholder 1">
            <a:extLst>
              <a:ext uri="{FF2B5EF4-FFF2-40B4-BE49-F238E27FC236}">
                <a16:creationId xmlns:a16="http://schemas.microsoft.com/office/drawing/2014/main" id="{AB108CEA-A6B3-4948-A5D8-D49272C4C624}"/>
              </a:ext>
            </a:extLst>
          </p:cNvPr>
          <p:cNvSpPr txBox="1">
            <a:spLocks/>
          </p:cNvSpPr>
          <p:nvPr/>
        </p:nvSpPr>
        <p:spPr>
          <a:xfrm>
            <a:off x="3375836" y="3654893"/>
            <a:ext cx="1416391" cy="443102"/>
          </a:xfrm>
          <a:prstGeom prst="roundRect">
            <a:avLst/>
          </a:prstGeom>
          <a:solidFill>
            <a:srgbClr val="D9F5FF"/>
          </a:solidFill>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BLC</a:t>
            </a:r>
          </a:p>
        </p:txBody>
      </p:sp>
      <p:sp>
        <p:nvSpPr>
          <p:cNvPr id="9" name="Text Placeholder 1">
            <a:extLst>
              <a:ext uri="{FF2B5EF4-FFF2-40B4-BE49-F238E27FC236}">
                <a16:creationId xmlns:a16="http://schemas.microsoft.com/office/drawing/2014/main" id="{76E2B0EB-9CAA-46C5-A574-8F0F14BB449E}"/>
              </a:ext>
            </a:extLst>
          </p:cNvPr>
          <p:cNvSpPr txBox="1">
            <a:spLocks/>
          </p:cNvSpPr>
          <p:nvPr/>
        </p:nvSpPr>
        <p:spPr>
          <a:xfrm>
            <a:off x="3375835" y="4216951"/>
            <a:ext cx="1416391" cy="443102"/>
          </a:xfrm>
          <a:prstGeom prst="roundRect">
            <a:avLst/>
          </a:prstGeom>
          <a:solidFill>
            <a:srgbClr val="D9F5FF"/>
          </a:solidFill>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Specialty team</a:t>
            </a:r>
          </a:p>
        </p:txBody>
      </p:sp>
      <p:sp>
        <p:nvSpPr>
          <p:cNvPr id="10" name="Text Placeholder 1">
            <a:extLst>
              <a:ext uri="{FF2B5EF4-FFF2-40B4-BE49-F238E27FC236}">
                <a16:creationId xmlns:a16="http://schemas.microsoft.com/office/drawing/2014/main" id="{567FA254-F135-4FC7-9A7A-C466AE5F48E3}"/>
              </a:ext>
            </a:extLst>
          </p:cNvPr>
          <p:cNvSpPr txBox="1">
            <a:spLocks/>
          </p:cNvSpPr>
          <p:nvPr/>
        </p:nvSpPr>
        <p:spPr>
          <a:xfrm>
            <a:off x="3375834" y="4801332"/>
            <a:ext cx="1416391" cy="443102"/>
          </a:xfrm>
          <a:prstGeom prst="roundRect">
            <a:avLst/>
          </a:prstGeom>
          <a:solidFill>
            <a:srgbClr val="D9F5FF"/>
          </a:solidFill>
          <a:ln>
            <a:solidFill>
              <a:schemeClr val="accent1"/>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Combination of both</a:t>
            </a:r>
          </a:p>
        </p:txBody>
      </p:sp>
      <p:sp>
        <p:nvSpPr>
          <p:cNvPr id="15" name="Text Placeholder 1">
            <a:extLst>
              <a:ext uri="{FF2B5EF4-FFF2-40B4-BE49-F238E27FC236}">
                <a16:creationId xmlns:a16="http://schemas.microsoft.com/office/drawing/2014/main" id="{BE9FB13F-0FD4-4C2B-9C24-2FC7EB9DDF81}"/>
              </a:ext>
            </a:extLst>
          </p:cNvPr>
          <p:cNvSpPr txBox="1">
            <a:spLocks/>
          </p:cNvSpPr>
          <p:nvPr/>
        </p:nvSpPr>
        <p:spPr>
          <a:xfrm>
            <a:off x="5328660" y="2776548"/>
            <a:ext cx="3063500" cy="1243699"/>
          </a:xfrm>
          <a:prstGeom prst="roundRect">
            <a:avLst>
              <a:gd name="adj" fmla="val 6397"/>
            </a:avLst>
          </a:prstGeom>
          <a:solidFill>
            <a:srgbClr val="D4ECBA"/>
          </a:solidFill>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GB" sz="1400" b="1" dirty="0">
                <a:solidFill>
                  <a:schemeClr val="tx1"/>
                </a:solidFill>
              </a:rPr>
              <a:t>Report and publish</a:t>
            </a:r>
          </a:p>
          <a:p>
            <a:pPr marL="57150" algn="ctr"/>
            <a:endParaRPr lang="en-GB" sz="1400" b="1" dirty="0">
              <a:solidFill>
                <a:schemeClr val="tx1"/>
              </a:solidFill>
            </a:endParaRPr>
          </a:p>
          <a:p>
            <a:pPr marL="342900" indent="-285750">
              <a:buFont typeface="Arial" panose="020B0604020202020204" pitchFamily="34" charset="0"/>
              <a:buChar char="•"/>
            </a:pPr>
            <a:r>
              <a:rPr lang="en-GB" sz="1400" dirty="0">
                <a:solidFill>
                  <a:schemeClr val="tx1"/>
                </a:solidFill>
              </a:rPr>
              <a:t>Shared at 4pm</a:t>
            </a:r>
          </a:p>
          <a:p>
            <a:pPr marL="342900" indent="-285750">
              <a:buFont typeface="Arial" panose="020B0604020202020204" pitchFamily="34" charset="0"/>
              <a:buChar char="•"/>
            </a:pPr>
            <a:r>
              <a:rPr lang="en-GB" sz="1400" dirty="0">
                <a:solidFill>
                  <a:schemeClr val="tx1"/>
                </a:solidFill>
              </a:rPr>
              <a:t>Headlines in weekly staff newsletter</a:t>
            </a:r>
          </a:p>
        </p:txBody>
      </p:sp>
      <p:sp>
        <p:nvSpPr>
          <p:cNvPr id="17" name="Text Placeholder 1">
            <a:extLst>
              <a:ext uri="{FF2B5EF4-FFF2-40B4-BE49-F238E27FC236}">
                <a16:creationId xmlns:a16="http://schemas.microsoft.com/office/drawing/2014/main" id="{8BC1DF1D-6FB1-4FBA-A3EB-1312F9C25761}"/>
              </a:ext>
            </a:extLst>
          </p:cNvPr>
          <p:cNvSpPr txBox="1">
            <a:spLocks/>
          </p:cNvSpPr>
          <p:nvPr/>
        </p:nvSpPr>
        <p:spPr>
          <a:xfrm>
            <a:off x="5328659" y="4278256"/>
            <a:ext cx="3063500" cy="1382132"/>
          </a:xfrm>
          <a:prstGeom prst="roundRect">
            <a:avLst>
              <a:gd name="adj" fmla="val 6397"/>
            </a:avLst>
          </a:prstGeom>
          <a:solidFill>
            <a:srgbClr val="D4ECBA"/>
          </a:solidFill>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GB" sz="1400" b="1" dirty="0">
                <a:solidFill>
                  <a:schemeClr val="tx1"/>
                </a:solidFill>
              </a:rPr>
              <a:t>Implications acted on</a:t>
            </a:r>
          </a:p>
          <a:p>
            <a:pPr marL="57150" algn="ctr"/>
            <a:endParaRPr lang="en-GB" sz="1400" b="1" dirty="0">
              <a:solidFill>
                <a:schemeClr val="tx1"/>
              </a:solidFill>
            </a:endParaRPr>
          </a:p>
          <a:p>
            <a:pPr marL="342900" indent="-285750">
              <a:buFont typeface="Arial" panose="020B0604020202020204" pitchFamily="34" charset="0"/>
              <a:buChar char="•"/>
            </a:pPr>
            <a:r>
              <a:rPr lang="en-GB" sz="1400" dirty="0">
                <a:solidFill>
                  <a:schemeClr val="tx1"/>
                </a:solidFill>
              </a:rPr>
              <a:t>Close loops on actions</a:t>
            </a:r>
          </a:p>
          <a:p>
            <a:pPr marL="342900" indent="-285750">
              <a:buFont typeface="Arial" panose="020B0604020202020204" pitchFamily="34" charset="0"/>
              <a:buChar char="•"/>
            </a:pPr>
            <a:r>
              <a:rPr lang="en-GB" sz="1400" dirty="0">
                <a:solidFill>
                  <a:schemeClr val="tx1"/>
                </a:solidFill>
              </a:rPr>
              <a:t>Review implications for clinical and operational model</a:t>
            </a:r>
          </a:p>
          <a:p>
            <a:pPr marL="342900" indent="-285750">
              <a:buFont typeface="Arial" panose="020B0604020202020204" pitchFamily="34" charset="0"/>
              <a:buChar char="•"/>
            </a:pPr>
            <a:endParaRPr lang="en-GB" sz="1400" dirty="0">
              <a:solidFill>
                <a:schemeClr val="tx1"/>
              </a:solidFill>
            </a:endParaRPr>
          </a:p>
        </p:txBody>
      </p:sp>
      <p:sp>
        <p:nvSpPr>
          <p:cNvPr id="18" name="Text Placeholder 1">
            <a:extLst>
              <a:ext uri="{FF2B5EF4-FFF2-40B4-BE49-F238E27FC236}">
                <a16:creationId xmlns:a16="http://schemas.microsoft.com/office/drawing/2014/main" id="{B2197735-0999-4AA5-8A19-FE50FC8DAB97}"/>
              </a:ext>
            </a:extLst>
          </p:cNvPr>
          <p:cNvSpPr txBox="1">
            <a:spLocks/>
          </p:cNvSpPr>
          <p:nvPr/>
        </p:nvSpPr>
        <p:spPr>
          <a:xfrm>
            <a:off x="5328659" y="1240169"/>
            <a:ext cx="3063501" cy="1139939"/>
          </a:xfrm>
          <a:prstGeom prst="roundRect">
            <a:avLst>
              <a:gd name="adj" fmla="val 6397"/>
            </a:avLst>
          </a:prstGeom>
          <a:solidFill>
            <a:srgbClr val="D4ECBA"/>
          </a:solidFill>
        </p:spPr>
        <p:style>
          <a:lnRef idx="2">
            <a:schemeClr val="accent2"/>
          </a:lnRef>
          <a:fillRef idx="1">
            <a:schemeClr val="lt1"/>
          </a:fillRef>
          <a:effectRef idx="0">
            <a:schemeClr val="accent2"/>
          </a:effectRef>
          <a:fontRef idx="minor">
            <a:schemeClr val="dk1"/>
          </a:fontRef>
        </p:style>
        <p:txBody>
          <a:bodyPr vert="horz" wrap="square" lIns="0" tIns="0" rIns="0" bIns="0" anchor="t" anchorCtr="0">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57150" algn="ctr"/>
            <a:r>
              <a:rPr lang="en-GB" sz="1400" b="1" dirty="0">
                <a:solidFill>
                  <a:schemeClr val="tx1"/>
                </a:solidFill>
              </a:rPr>
              <a:t>Analysis</a:t>
            </a:r>
          </a:p>
          <a:p>
            <a:pPr marL="57150" algn="ctr"/>
            <a:endParaRPr lang="en-GB" sz="1400" b="1" dirty="0">
              <a:solidFill>
                <a:schemeClr val="tx1"/>
              </a:solidFill>
            </a:endParaRPr>
          </a:p>
          <a:p>
            <a:pPr marL="342900" indent="-285750">
              <a:buFont typeface="Arial" panose="020B0604020202020204" pitchFamily="34" charset="0"/>
              <a:buChar char="•"/>
            </a:pPr>
            <a:r>
              <a:rPr lang="en-GB" sz="1400" dirty="0">
                <a:solidFill>
                  <a:schemeClr val="tx1"/>
                </a:solidFill>
              </a:rPr>
              <a:t>Time trends / control charts</a:t>
            </a:r>
          </a:p>
          <a:p>
            <a:pPr marL="342900" indent="-285750">
              <a:buFont typeface="Arial" panose="020B0604020202020204" pitchFamily="34" charset="0"/>
              <a:buChar char="•"/>
            </a:pPr>
            <a:r>
              <a:rPr lang="en-GB" sz="1400" dirty="0">
                <a:solidFill>
                  <a:schemeClr val="tx1"/>
                </a:solidFill>
              </a:rPr>
              <a:t>Local, national and international benchmarking</a:t>
            </a:r>
          </a:p>
        </p:txBody>
      </p:sp>
      <p:sp>
        <p:nvSpPr>
          <p:cNvPr id="19" name="Arrow: Right 18">
            <a:extLst>
              <a:ext uri="{FF2B5EF4-FFF2-40B4-BE49-F238E27FC236}">
                <a16:creationId xmlns:a16="http://schemas.microsoft.com/office/drawing/2014/main" id="{E8001A3D-1F13-4EC4-838E-1A9917F0C827}"/>
              </a:ext>
            </a:extLst>
          </p:cNvPr>
          <p:cNvSpPr/>
          <p:nvPr/>
        </p:nvSpPr>
        <p:spPr>
          <a:xfrm>
            <a:off x="2787803" y="4680888"/>
            <a:ext cx="396441" cy="323165"/>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D46A4787-5858-44DF-96BE-83CBB9FB2B81}"/>
              </a:ext>
            </a:extLst>
          </p:cNvPr>
          <p:cNvSpPr/>
          <p:nvPr/>
        </p:nvSpPr>
        <p:spPr>
          <a:xfrm>
            <a:off x="4956798" y="1648555"/>
            <a:ext cx="396441" cy="323165"/>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6ED27DEA-E6EF-4636-BC07-909219558DB3}"/>
              </a:ext>
            </a:extLst>
          </p:cNvPr>
          <p:cNvSpPr/>
          <p:nvPr/>
        </p:nvSpPr>
        <p:spPr>
          <a:xfrm rot="5400000">
            <a:off x="6662188" y="2416746"/>
            <a:ext cx="396441" cy="323165"/>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FCE21F4D-C446-42E6-9D9B-194DF66F490E}"/>
              </a:ext>
            </a:extLst>
          </p:cNvPr>
          <p:cNvSpPr/>
          <p:nvPr/>
        </p:nvSpPr>
        <p:spPr>
          <a:xfrm rot="5400000">
            <a:off x="6730645" y="3986911"/>
            <a:ext cx="259526" cy="323165"/>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Arrow: Bent-Up 23">
            <a:extLst>
              <a:ext uri="{FF2B5EF4-FFF2-40B4-BE49-F238E27FC236}">
                <a16:creationId xmlns:a16="http://schemas.microsoft.com/office/drawing/2014/main" id="{31477523-85A4-4752-BA0D-64C456F6BA99}"/>
              </a:ext>
            </a:extLst>
          </p:cNvPr>
          <p:cNvSpPr/>
          <p:nvPr/>
        </p:nvSpPr>
        <p:spPr>
          <a:xfrm flipH="1">
            <a:off x="1274334" y="5801667"/>
            <a:ext cx="5583666" cy="515540"/>
          </a:xfrm>
          <a:prstGeom prst="bentUpArrow">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5" name="Rectangle 24">
            <a:extLst>
              <a:ext uri="{FF2B5EF4-FFF2-40B4-BE49-F238E27FC236}">
                <a16:creationId xmlns:a16="http://schemas.microsoft.com/office/drawing/2014/main" id="{B47448C2-9BF2-45A6-A1A9-9A0FD56AF947}"/>
              </a:ext>
            </a:extLst>
          </p:cNvPr>
          <p:cNvSpPr/>
          <p:nvPr/>
        </p:nvSpPr>
        <p:spPr>
          <a:xfrm>
            <a:off x="6858000" y="5660388"/>
            <a:ext cx="163991" cy="65681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Text Placeholder 1">
            <a:extLst>
              <a:ext uri="{FF2B5EF4-FFF2-40B4-BE49-F238E27FC236}">
                <a16:creationId xmlns:a16="http://schemas.microsoft.com/office/drawing/2014/main" id="{50069A91-3CB9-4146-AB35-E164B98198B6}"/>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Tree>
    <p:extLst>
      <p:ext uri="{BB962C8B-B14F-4D97-AF65-F5344CB8AC3E}">
        <p14:creationId xmlns:p14="http://schemas.microsoft.com/office/powerpoint/2010/main" val="4083681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6F2E5CD-F655-4562-B58B-512159324B7B}"/>
              </a:ext>
            </a:extLst>
          </p:cNvPr>
          <p:cNvSpPr txBox="1">
            <a:spLocks/>
          </p:cNvSpPr>
          <p:nvPr/>
        </p:nvSpPr>
        <p:spPr>
          <a:xfrm>
            <a:off x="359773" y="981417"/>
            <a:ext cx="7241177" cy="323165"/>
          </a:xfrm>
          <a:prstGeom prst="rect">
            <a:avLst/>
          </a:prstGeom>
        </p:spPr>
        <p:txBody>
          <a:bodyPr vert="horz" wrap="square" lIns="0" tIns="0" rIns="0" bIns="0">
            <a:spAutoFit/>
          </a:bodyPr>
          <a:lstStyle>
            <a:lvl1pPr marL="0" indent="0" algn="l" defTabSz="457200" rtl="0" eaLnBrk="1" fontAlgn="base" hangingPunct="1">
              <a:spcBef>
                <a:spcPts val="0"/>
              </a:spcBef>
              <a:spcAft>
                <a:spcPts val="0"/>
              </a:spcAft>
              <a:buFont typeface="Arial" charset="0"/>
              <a:buNone/>
              <a:defRPr sz="2100" kern="1200">
                <a:solidFill>
                  <a:schemeClr val="tx1"/>
                </a:solidFill>
                <a:latin typeface="Arial"/>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Insights triangulated across data sources to inform change</a:t>
            </a:r>
          </a:p>
        </p:txBody>
      </p:sp>
      <p:graphicFrame>
        <p:nvGraphicFramePr>
          <p:cNvPr id="4" name="Diagram 3">
            <a:extLst>
              <a:ext uri="{FF2B5EF4-FFF2-40B4-BE49-F238E27FC236}">
                <a16:creationId xmlns:a16="http://schemas.microsoft.com/office/drawing/2014/main" id="{7FA227F1-2789-4258-9CF7-104566F4A56A}"/>
              </a:ext>
            </a:extLst>
          </p:cNvPr>
          <p:cNvGraphicFramePr/>
          <p:nvPr>
            <p:extLst>
              <p:ext uri="{D42A27DB-BD31-4B8C-83A1-F6EECF244321}">
                <p14:modId xmlns:p14="http://schemas.microsoft.com/office/powerpoint/2010/main" val="218729711"/>
              </p:ext>
            </p:extLst>
          </p:nvPr>
        </p:nvGraphicFramePr>
        <p:xfrm>
          <a:off x="1524000" y="1404257"/>
          <a:ext cx="6096000" cy="4310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1">
            <a:extLst>
              <a:ext uri="{FF2B5EF4-FFF2-40B4-BE49-F238E27FC236}">
                <a16:creationId xmlns:a16="http://schemas.microsoft.com/office/drawing/2014/main" id="{017DCE9D-40B2-4F2D-9E6E-71EE66F3104A}"/>
              </a:ext>
            </a:extLst>
          </p:cNvPr>
          <p:cNvSpPr txBox="1">
            <a:spLocks/>
          </p:cNvSpPr>
          <p:nvPr/>
        </p:nvSpPr>
        <p:spPr>
          <a:xfrm>
            <a:off x="185581" y="135724"/>
            <a:ext cx="1416391" cy="443102"/>
          </a:xfrm>
          <a:prstGeom prst="roundRect">
            <a:avLst/>
          </a:prstGeom>
          <a:solidFill>
            <a:schemeClr val="bg2">
              <a:lumMod val="20000"/>
              <a:lumOff val="80000"/>
            </a:schemeClr>
          </a:solidFill>
          <a:ln>
            <a:solidFill>
              <a:schemeClr val="bg2">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anchor="ctr">
            <a:noAutofit/>
          </a:bodyPr>
          <a:lstStyle>
            <a:lvl1pPr marL="0" indent="0" algn="l" defTabSz="457200" rtl="0" eaLnBrk="1" fontAlgn="base" hangingPunct="1">
              <a:spcBef>
                <a:spcPts val="0"/>
              </a:spcBef>
              <a:spcAft>
                <a:spcPts val="0"/>
              </a:spcAft>
              <a:buFont typeface="Arial" charset="0"/>
              <a:buNone/>
              <a:defRPr sz="2100" kern="1200">
                <a:solidFill>
                  <a:schemeClr val="lt1"/>
                </a:solidFill>
                <a:latin typeface="Arial"/>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US" sz="1400" dirty="0">
                <a:solidFill>
                  <a:schemeClr val="tx1"/>
                </a:solidFill>
              </a:rPr>
              <a:t>Learning System</a:t>
            </a:r>
          </a:p>
        </p:txBody>
      </p:sp>
      <p:sp>
        <p:nvSpPr>
          <p:cNvPr id="6" name="Text Placeholder 1">
            <a:extLst>
              <a:ext uri="{FF2B5EF4-FFF2-40B4-BE49-F238E27FC236}">
                <a16:creationId xmlns:a16="http://schemas.microsoft.com/office/drawing/2014/main" id="{10AC6841-507B-498B-A022-7FA56DFDED04}"/>
              </a:ext>
            </a:extLst>
          </p:cNvPr>
          <p:cNvSpPr>
            <a:spLocks noGrp="1"/>
          </p:cNvSpPr>
          <p:nvPr>
            <p:ph type="body" sz="quarter" idx="10"/>
          </p:nvPr>
        </p:nvSpPr>
        <p:spPr>
          <a:xfrm>
            <a:off x="350937" y="675689"/>
            <a:ext cx="7630856" cy="323165"/>
          </a:xfrm>
        </p:spPr>
        <p:txBody>
          <a:bodyPr/>
          <a:lstStyle/>
          <a:p>
            <a:r>
              <a:rPr lang="en-GB" b="1" dirty="0"/>
              <a:t>Data sources</a:t>
            </a:r>
          </a:p>
        </p:txBody>
      </p:sp>
    </p:spTree>
    <p:extLst>
      <p:ext uri="{BB962C8B-B14F-4D97-AF65-F5344CB8AC3E}">
        <p14:creationId xmlns:p14="http://schemas.microsoft.com/office/powerpoint/2010/main" val="2002276407"/>
      </p:ext>
    </p:extLst>
  </p:cSld>
  <p:clrMapOvr>
    <a:masterClrMapping/>
  </p:clrMapOvr>
</p:sld>
</file>

<file path=ppt/theme/theme1.xml><?xml version="1.0" encoding="utf-8"?>
<a:theme xmlns:a="http://schemas.openxmlformats.org/drawingml/2006/main" name="BH_PowerPoint_Template_97_2003 v2">
  <a:themeElements>
    <a:clrScheme name="NHS 1">
      <a:dk1>
        <a:sysClr val="windowText" lastClr="000000"/>
      </a:dk1>
      <a:lt1>
        <a:srgbClr val="FFFFFF"/>
      </a:lt1>
      <a:dk2>
        <a:srgbClr val="001B76"/>
      </a:dk2>
      <a:lt2>
        <a:srgbClr val="0744AD"/>
      </a:lt2>
      <a:accent1>
        <a:srgbClr val="1398C5"/>
      </a:accent1>
      <a:accent2>
        <a:srgbClr val="64B704"/>
      </a:accent2>
      <a:accent3>
        <a:srgbClr val="139687"/>
      </a:accent3>
      <a:accent4>
        <a:srgbClr val="627380"/>
      </a:accent4>
      <a:accent5>
        <a:srgbClr val="250160"/>
      </a:accent5>
      <a:accent6>
        <a:srgbClr val="770129"/>
      </a:accent6>
      <a:hlink>
        <a:srgbClr val="E97807"/>
      </a:hlink>
      <a:folHlink>
        <a:srgbClr val="FAE00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solidFill>
            <a:schemeClr val="tx1"/>
          </a:solidFill>
        </a:ln>
      </a:spPr>
      <a:bodyPr wrap="square" rtlCol="0">
        <a:spAutoFit/>
      </a:bodyPr>
      <a:lstStyle>
        <a:defPPr algn="ctr">
          <a:defRPr sz="1100" baseline="30000" dirty="0"/>
        </a:defPPr>
      </a:lstStyle>
    </a:txDef>
  </a:objectDefaults>
  <a:extraClrSchemeLst/>
</a:theme>
</file>

<file path=ppt/theme/theme2.xml><?xml version="1.0" encoding="utf-8"?>
<a:theme xmlns:a="http://schemas.openxmlformats.org/drawingml/2006/main" name="KPMG_Standard_4x3_0922_2015">
  <a:themeElements>
    <a:clrScheme name="New KPMG Colours">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Blank.potx" id="{BD29F803-5C24-43EC-B222-8FB565F99700}" vid="{23F2FBA0-5BA2-4552-B38A-F5AF92F71D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6AD3C90F55E9408B6DADA909DC08E8" ma:contentTypeVersion="0" ma:contentTypeDescription="Create a new document." ma:contentTypeScope="" ma:versionID="24a8c4956c40e36b54426c6e92a8442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40DDAA-7CA2-4554-B492-D309A894D337}">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D8B300D-3640-4A06-8E04-AE6EA0B129D8}">
  <ds:schemaRefs>
    <ds:schemaRef ds:uri="http://schemas.microsoft.com/sharepoint/v3/contenttype/forms"/>
  </ds:schemaRefs>
</ds:datastoreItem>
</file>

<file path=customXml/itemProps3.xml><?xml version="1.0" encoding="utf-8"?>
<ds:datastoreItem xmlns:ds="http://schemas.openxmlformats.org/officeDocument/2006/customXml" ds:itemID="{114CD846-1A59-4B14-AEDC-84312A073B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18588</TotalTime>
  <Words>4027</Words>
  <Application>Microsoft Office PowerPoint</Application>
  <PresentationFormat>On-screen Show (4:3)</PresentationFormat>
  <Paragraphs>817</Paragraphs>
  <Slides>39</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KPMG Extralight</vt:lpstr>
      <vt:lpstr>Symbol</vt:lpstr>
      <vt:lpstr>BH_PowerPoint_Template_97_2003 v2</vt:lpstr>
      <vt:lpstr>KPMG_Standard_4x3_0922_2015</vt:lpstr>
      <vt:lpstr>The Nightingale Hospital London Learning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Reference Group ToR</vt:lpstr>
      <vt:lpstr>Clinical Oversight Group ToR</vt:lpstr>
      <vt:lpstr>4pm Clinical Forum ToR</vt:lpstr>
    </vt:vector>
  </TitlesOfParts>
  <Company>The Barts and the London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Sherlock Sarah</dc:creator>
  <cp:lastModifiedBy>Emma Mordaunt</cp:lastModifiedBy>
  <cp:revision>372</cp:revision>
  <cp:lastPrinted>2020-04-02T10:04:31Z</cp:lastPrinted>
  <dcterms:created xsi:type="dcterms:W3CDTF">2012-09-28T10:28:18Z</dcterms:created>
  <dcterms:modified xsi:type="dcterms:W3CDTF">2021-03-19T10:28:06Z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0x010100836AD3C90F55E9408B6DADA909DC08E8</vt:lpwstr>
  </property>
</Properties>
</file>