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4" r:id="rId3"/>
    <p:sldId id="261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093"/>
  </p:normalViewPr>
  <p:slideViewPr>
    <p:cSldViewPr snapToGrid="0">
      <p:cViewPr>
        <p:scale>
          <a:sx n="60" d="100"/>
          <a:sy n="60" d="100"/>
        </p:scale>
        <p:origin x="11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20926431791608E-2"/>
          <c:y val="2.917093299005381E-2"/>
          <c:w val="0.95367907356820836"/>
          <c:h val="0.9286932749132017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4444444444444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76-C14B-8595-6C7D1BB2C11C}"/>
                </c:ext>
              </c:extLst>
            </c:dLbl>
            <c:dLbl>
              <c:idx val="1"/>
              <c:layout>
                <c:manualLayout>
                  <c:x val="-3.611111111111110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76-C14B-8595-6C7D1BB2C11C}"/>
                </c:ext>
              </c:extLst>
            </c:dLbl>
            <c:dLbl>
              <c:idx val="2"/>
              <c:layout>
                <c:manualLayout>
                  <c:x val="-1.388888888888894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76-C14B-8595-6C7D1BB2C11C}"/>
                </c:ext>
              </c:extLst>
            </c:dLbl>
            <c:dLbl>
              <c:idx val="3"/>
              <c:layout>
                <c:manualLayout>
                  <c:x val="-2.2222222222222223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76-C14B-8595-6C7D1BB2C11C}"/>
                </c:ext>
              </c:extLst>
            </c:dLbl>
            <c:dLbl>
              <c:idx val="4"/>
              <c:layout>
                <c:manualLayout>
                  <c:x val="-5.833333333333333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76-C14B-8595-6C7D1BB2C11C}"/>
                </c:ext>
              </c:extLst>
            </c:dLbl>
            <c:dLbl>
              <c:idx val="5"/>
              <c:layout>
                <c:manualLayout>
                  <c:x val="-3.391689853379528E-2"/>
                  <c:y val="-4.120222015555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76-C14B-8595-6C7D1BB2C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Sheet1!$C$3:$C$8</c:f>
              <c:numCache>
                <c:formatCode>General</c:formatCode>
                <c:ptCount val="6"/>
                <c:pt idx="0">
                  <c:v>32</c:v>
                </c:pt>
                <c:pt idx="1">
                  <c:v>33</c:v>
                </c:pt>
                <c:pt idx="2">
                  <c:v>32</c:v>
                </c:pt>
                <c:pt idx="3">
                  <c:v>30</c:v>
                </c:pt>
                <c:pt idx="4">
                  <c:v>30</c:v>
                </c:pt>
                <c:pt idx="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B76-C14B-8595-6C7D1BB2C1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9131680"/>
        <c:axId val="1568962384"/>
      </c:lineChart>
      <c:catAx>
        <c:axId val="1569131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68962384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1568962384"/>
        <c:scaling>
          <c:orientation val="minMax"/>
          <c:max val="35"/>
          <c:min val="25"/>
        </c:scaling>
        <c:delete val="1"/>
        <c:axPos val="l"/>
        <c:numFmt formatCode="General" sourceLinked="1"/>
        <c:majorTickMark val="none"/>
        <c:minorTickMark val="none"/>
        <c:tickLblPos val="nextTo"/>
        <c:crossAx val="15691316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B6DB3-4391-A546-B27E-D9AD329D6D47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A244B-5805-3E49-957B-B0E0F9AB0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Helvetica" pitchFamily="2" charset="0"/>
              </a:rPr>
              <a:t>2017 In the early morning, started experiencing contraction-like abdominal pains. Attended hospital but was discharged following abdominal palpation and </a:t>
            </a:r>
            <a:r>
              <a:rPr lang="en-GB" dirty="0" err="1">
                <a:effectLst/>
                <a:latin typeface="Helvetica" pitchFamily="2" charset="0"/>
              </a:rPr>
              <a:t>fetal</a:t>
            </a:r>
            <a:r>
              <a:rPr lang="en-GB" dirty="0">
                <a:effectLst/>
                <a:latin typeface="Helvetica" pitchFamily="2" charset="0"/>
              </a:rPr>
              <a:t> heart auscultation. Overnight, the abdominal pain deteriorated. In utero demise diagnosed on attendance. Had an MRI that confirmed uterine rupture with </a:t>
            </a:r>
            <a:r>
              <a:rPr lang="en-GB" dirty="0" err="1">
                <a:effectLst/>
                <a:latin typeface="Helvetica" pitchFamily="2" charset="0"/>
              </a:rPr>
              <a:t>haemoperitoneum</a:t>
            </a:r>
            <a:r>
              <a:rPr lang="en-GB" dirty="0">
                <a:effectLst/>
                <a:latin typeface="Helvetica" pitchFamily="2" charset="0"/>
              </a:rPr>
              <a:t> (5L). Had an emergency LSCS. In ICU for 3 days. Had follow up scans during this pregnancy for </a:t>
            </a:r>
            <a:r>
              <a:rPr lang="en-GB" dirty="0" err="1">
                <a:effectLst/>
                <a:latin typeface="Helvetica" pitchFamily="2" charset="0"/>
              </a:rPr>
              <a:t>fetal</a:t>
            </a:r>
            <a:r>
              <a:rPr lang="en-GB" dirty="0">
                <a:effectLst/>
                <a:latin typeface="Helvetica" pitchFamily="2" charset="0"/>
              </a:rPr>
              <a:t> growth restriction. </a:t>
            </a:r>
          </a:p>
          <a:p>
            <a:pPr marL="0" indent="0">
              <a:buNone/>
            </a:pPr>
            <a:r>
              <a:rPr lang="en-GB" dirty="0">
                <a:effectLst/>
                <a:latin typeface="Helvetica" pitchFamily="2" charset="0"/>
              </a:rPr>
              <a:t>A few months following the delivery, attended clinic 3 with abdominal pain and amenorrhoea. It was     at this stage, that they diagnosed a right </a:t>
            </a:r>
            <a:r>
              <a:rPr lang="en-GB" dirty="0" err="1">
                <a:effectLst/>
                <a:latin typeface="Helvetica" pitchFamily="2" charset="0"/>
              </a:rPr>
              <a:t>unicornuate</a:t>
            </a:r>
            <a:r>
              <a:rPr lang="en-GB" dirty="0">
                <a:effectLst/>
                <a:latin typeface="Helvetica" pitchFamily="2" charset="0"/>
              </a:rPr>
              <a:t> uterus with an atretic, non-communicating functional left </a:t>
            </a:r>
            <a:r>
              <a:rPr lang="en-GB" dirty="0" err="1">
                <a:effectLst/>
                <a:latin typeface="Helvetica" pitchFamily="2" charset="0"/>
              </a:rPr>
              <a:t>cornu</a:t>
            </a:r>
            <a:r>
              <a:rPr lang="en-GB" dirty="0">
                <a:effectLst/>
                <a:latin typeface="Helvetica" pitchFamily="2" charset="0"/>
              </a:rPr>
              <a:t> and </a:t>
            </a:r>
            <a:r>
              <a:rPr lang="en-GB" dirty="0" err="1">
                <a:effectLst/>
                <a:latin typeface="Helvetica" pitchFamily="2" charset="0"/>
              </a:rPr>
              <a:t>haematometra</a:t>
            </a:r>
            <a:r>
              <a:rPr lang="en-GB" dirty="0">
                <a:effectLst/>
                <a:latin typeface="Helvetica" pitchFamily="2" charset="0"/>
              </a:rPr>
              <a:t>. Had laparoscopic removal of the left rudimentary horn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244B-5805-3E49-957B-B0E0F9AB0E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7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X 2 </a:t>
            </a:r>
            <a:r>
              <a:rPr lang="en-GB" dirty="0" err="1"/>
              <a:t>Prolene</a:t>
            </a:r>
            <a:r>
              <a:rPr lang="en-GB" dirty="0"/>
              <a:t> sutures</a:t>
            </a:r>
          </a:p>
          <a:p>
            <a:r>
              <a:rPr lang="en-GB" dirty="0"/>
              <a:t>22+5 </a:t>
            </a:r>
            <a:r>
              <a:rPr lang="en-GB" dirty="0" err="1"/>
              <a:t>ffn</a:t>
            </a:r>
            <a:r>
              <a:rPr lang="en-GB" dirty="0"/>
              <a:t> 3ng/ml</a:t>
            </a:r>
          </a:p>
          <a:p>
            <a:r>
              <a:rPr lang="en-GB" dirty="0"/>
              <a:t>Follow up Perinatal History clinic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244B-5805-3E49-957B-B0E0F9AB0E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1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244B-5805-3E49-957B-B0E0F9AB0E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1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244B-5805-3E49-957B-B0E0F9AB0E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1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3E65-BB80-2E31-53A5-7680AD25A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B88F2-783E-812B-BAED-8BC31F2FC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F3BC-88C9-9B68-2ECE-B847BC8E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880A2-66AD-38A2-40E5-CDD797F7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2B9A-6FD0-4BBD-A38A-F67961CF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2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2875-D7DF-22DF-C5DF-421DDCB9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B5BD2-1AD7-E58C-6E57-0CA1B33E5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699E2-D741-DF86-CCCD-84263FA6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5BC78-F9D8-9C4F-2B32-F8B9E673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D19D-B2F0-9DD6-E447-E9368CF8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1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65F61-58BD-DFD1-B3CA-06287FC4A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F673D-B851-C391-9F44-8D735CD3B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6DF5-21C8-6E7D-6B30-FCC566FB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39D5-A5AC-D71B-CFC2-8ECFD032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605F3-74BB-C911-0601-B9ED3E0D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4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D1C7-AB69-19F7-4A6C-69AE299B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DB44-2E65-E122-9E90-597EC09B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759B8-1C4D-C0B3-10D6-A3BA06D8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333EA-FE3A-3EEA-731E-2D38C45F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06649-F5C4-B2CD-5F20-E7C88547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5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F757-7834-F7F4-5727-9AC928AB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66F28-9AA7-5A88-1A98-719B03BC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1C116-8ECE-8995-7D09-036DC9B2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F7C5-A1A8-536E-FB8F-995DDE38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D4714-6D43-EC6F-1F90-4D690862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4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27DA-1691-739A-9895-DB739DB9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5125-7529-0B8B-79B8-7BC25B8CE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EBEF6-496C-BFFE-BF4F-6040FA291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5682C-51D1-ED32-45F8-9A58F2FF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4B49D-26B5-EA03-47DA-03CA4539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C979B-330F-006C-B6CB-92755A61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6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0F0D-2154-AF04-373D-C842FB2B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FD3A8-8C6F-ED8F-7BB7-6DC5EBFA5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8C8E-1A7F-90F1-4D17-94A0A3718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82102-E175-EBED-CB48-58CCDB2EE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59D57-7560-F478-3282-6A8E35B73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D4D4C-84AC-8AAB-4898-6FA838D6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005FA-A5AA-6920-63D0-F71FC98D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56AAB-7CF8-528A-33C1-4A1F255D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E096-304F-84CF-A275-922183BC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DDE08-3128-E7D4-2A9C-D571CC71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A68D3-E248-B06A-B7E6-054A5945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39591-FB06-4B6A-D992-7C62DDC0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5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33F29-A9AD-997A-E5EB-28E2DDCD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24E65-FDAD-B272-BF26-610EDF4F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C86AA-F6B2-BD15-607C-3B258F06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5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A6A1-01E8-B4E0-DD80-935E62B3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98B9-3BFC-5186-EDE1-80D173C3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39F19-1F38-4C5D-DADB-44934A20B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1EAB3-3160-B4E8-89C7-4EFB02F9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0249-B5A6-B799-EE24-5D0EC966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165C1-C232-2401-8E2D-E1416D21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5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A113-7B8B-6194-14FC-8081BB69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53AFA-AC53-9951-7605-E604C01B6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19AD1-9B91-DC40-EED3-38D1404FA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BBBA8-B286-20C1-9013-3F5897FE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49451-3513-CECC-2C44-631720B2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2AEC1-08D1-658A-3390-7FB62420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3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D4B3A-59F0-017D-55F3-A26795B3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7A30A-82D8-8E7E-D6E9-6B7DB0D0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9AE6D-2ED0-95D5-47A8-25B56C4A3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F733-7D1C-4D44-BB31-EA9F8F66676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5AFF-2B2D-CBF4-6DC9-1E07EC58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792BD-0946-4364-AB6C-081F8E9E6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AAA1-DD8E-AC43-A03B-5CABA700B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B427-6418-F77C-C9EB-B7FA8EC0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FAC1-E418-2802-9AA0-CF097BFF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32yrs BMI 30.5 spontaneous conception, non-smoker</a:t>
            </a:r>
          </a:p>
          <a:p>
            <a:pPr marL="0" indent="0">
              <a:buNone/>
            </a:pPr>
            <a:r>
              <a:rPr lang="en-GB" b="1" u="sng" dirty="0" err="1"/>
              <a:t>Obs</a:t>
            </a:r>
            <a:r>
              <a:rPr lang="en-GB" b="1" u="sng" dirty="0"/>
              <a:t> </a:t>
            </a:r>
            <a:r>
              <a:rPr lang="en-GB" b="1" u="sng" dirty="0" err="1"/>
              <a:t>Hx</a:t>
            </a:r>
            <a:r>
              <a:rPr lang="en-GB" b="1" u="sng" dirty="0"/>
              <a:t>: </a:t>
            </a:r>
            <a:r>
              <a:rPr lang="en-GB" dirty="0"/>
              <a:t>G4P2</a:t>
            </a:r>
          </a:p>
          <a:p>
            <a:pPr lvl="1"/>
            <a:r>
              <a:rPr lang="en-GB" b="1" dirty="0"/>
              <a:t>2017</a:t>
            </a:r>
            <a:r>
              <a:rPr lang="en-GB" dirty="0"/>
              <a:t> </a:t>
            </a:r>
            <a:r>
              <a:rPr lang="en-GB" sz="1700" dirty="0"/>
              <a:t>27+1/40 spontaneous uterine rupture and still birth, MOH (5L) and ICU recovery for 3 days</a:t>
            </a:r>
          </a:p>
          <a:p>
            <a:pPr marL="457200" lvl="1" indent="0">
              <a:buNone/>
            </a:pPr>
            <a:r>
              <a:rPr lang="en-GB" sz="1700" dirty="0">
                <a:effectLst/>
              </a:rPr>
              <a:t>PN abdominal pain and amenorrhoea </a:t>
            </a:r>
            <a:r>
              <a:rPr lang="en-GB" sz="1700" dirty="0">
                <a:effectLst/>
                <a:sym typeface="Wingdings" pitchFamily="2" charset="2"/>
              </a:rPr>
              <a:t> </a:t>
            </a:r>
            <a:r>
              <a:rPr lang="en-GB" sz="1700" dirty="0" err="1">
                <a:effectLst/>
                <a:sym typeface="Wingdings" pitchFamily="2" charset="2"/>
              </a:rPr>
              <a:t>unicornuate</a:t>
            </a:r>
            <a:r>
              <a:rPr lang="en-GB" sz="1700" dirty="0">
                <a:effectLst/>
                <a:sym typeface="Wingdings" pitchFamily="2" charset="2"/>
              </a:rPr>
              <a:t> uterus with non-communicating functional rudimentary horn and </a:t>
            </a:r>
            <a:r>
              <a:rPr lang="en-GB" sz="1700" dirty="0" err="1">
                <a:effectLst/>
                <a:sym typeface="Wingdings" pitchFamily="2" charset="2"/>
              </a:rPr>
              <a:t>haematometra</a:t>
            </a:r>
            <a:r>
              <a:rPr lang="en-GB" sz="1700" dirty="0">
                <a:sym typeface="Wingdings" pitchFamily="2" charset="2"/>
              </a:rPr>
              <a:t> </a:t>
            </a:r>
            <a:r>
              <a:rPr lang="en-GB" sz="1700" dirty="0">
                <a:effectLst/>
                <a:sym typeface="Wingdings" pitchFamily="2" charset="2"/>
              </a:rPr>
              <a:t> laparoscopic removal of the rudimentary horn</a:t>
            </a:r>
          </a:p>
          <a:p>
            <a:pPr marL="457200" lvl="1" indent="0">
              <a:buNone/>
            </a:pPr>
            <a:endParaRPr lang="en-GB" sz="1700" dirty="0">
              <a:effectLst/>
            </a:endParaRPr>
          </a:p>
          <a:p>
            <a:pPr lvl="1"/>
            <a:r>
              <a:rPr lang="en-GB" b="1" dirty="0"/>
              <a:t>2018 </a:t>
            </a:r>
            <a:r>
              <a:rPr lang="en-GB" sz="1700" dirty="0">
                <a:effectLst/>
              </a:rPr>
              <a:t>PPROM at 32+6/40 and immediate LSCS following 1 injection of steroids. Straightforward surgery. BW 1.8kg (male infant). Alive and well.  </a:t>
            </a:r>
            <a:r>
              <a:rPr lang="en-GB" sz="1700" dirty="0"/>
              <a:t>E</a:t>
            </a:r>
            <a:r>
              <a:rPr lang="en-GB" sz="1700" dirty="0">
                <a:effectLst/>
              </a:rPr>
              <a:t>lective cerclage at 13+ (CL 27mm)</a:t>
            </a:r>
          </a:p>
          <a:p>
            <a:pPr marL="457200" lvl="1" indent="0">
              <a:buNone/>
            </a:pPr>
            <a:endParaRPr lang="en-GB" sz="1700" dirty="0">
              <a:effectLst/>
            </a:endParaRPr>
          </a:p>
          <a:p>
            <a:pPr lvl="1"/>
            <a:r>
              <a:rPr lang="en-GB" b="1" dirty="0">
                <a:effectLst/>
              </a:rPr>
              <a:t>2020</a:t>
            </a:r>
            <a:r>
              <a:rPr lang="en-GB" dirty="0">
                <a:effectLst/>
              </a:rPr>
              <a:t> </a:t>
            </a:r>
            <a:r>
              <a:rPr lang="en-GB" sz="1700" dirty="0">
                <a:effectLst/>
              </a:rPr>
              <a:t>early MTOP </a:t>
            </a:r>
          </a:p>
          <a:p>
            <a:pPr marL="0" indent="0">
              <a:buNone/>
            </a:pPr>
            <a:r>
              <a:rPr lang="en-GB" b="1" u="sng" dirty="0"/>
              <a:t>PMHx</a:t>
            </a:r>
            <a:r>
              <a:rPr lang="en-GB" dirty="0"/>
              <a:t>: Hep B, Recurrent UTIs (no renal tract abnormalities)</a:t>
            </a:r>
          </a:p>
          <a:p>
            <a:pPr marL="0" indent="0">
              <a:buNone/>
            </a:pPr>
            <a:r>
              <a:rPr lang="en-GB" b="1" u="sng" dirty="0">
                <a:effectLst/>
              </a:rPr>
              <a:t>DHX</a:t>
            </a:r>
            <a:r>
              <a:rPr lang="en-GB" b="1" u="sng" dirty="0"/>
              <a:t>:</a:t>
            </a:r>
            <a:r>
              <a:rPr lang="en-GB" dirty="0"/>
              <a:t> nil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4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5EBBBCC-D966-E248-4355-8731D62CB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720522"/>
              </p:ext>
            </p:extLst>
          </p:nvPr>
        </p:nvGraphicFramePr>
        <p:xfrm>
          <a:off x="2823411" y="882316"/>
          <a:ext cx="6031831" cy="391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E0EFA3-0D4B-0B7C-53BF-9014CAD7F6E8}"/>
              </a:ext>
            </a:extLst>
          </p:cNvPr>
          <p:cNvSpPr txBox="1"/>
          <p:nvPr/>
        </p:nvSpPr>
        <p:spPr>
          <a:xfrm>
            <a:off x="3469105" y="3429000"/>
            <a:ext cx="7792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12            14              16              18             20            22                                                37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CB33F-50B3-BCF6-4F9F-54B733A01631}"/>
              </a:ext>
            </a:extLst>
          </p:cNvPr>
          <p:cNvSpPr txBox="1"/>
          <p:nvPr/>
        </p:nvSpPr>
        <p:spPr>
          <a:xfrm>
            <a:off x="545433" y="1970992"/>
            <a:ext cx="218172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Cervical length (mm)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73618-A0B6-6514-420E-42873CD63D23}"/>
              </a:ext>
            </a:extLst>
          </p:cNvPr>
          <p:cNvSpPr txBox="1"/>
          <p:nvPr/>
        </p:nvSpPr>
        <p:spPr>
          <a:xfrm>
            <a:off x="417096" y="3429000"/>
            <a:ext cx="2438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Gestational age (weeks)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091FF-441E-52AC-3C9B-112B46E2F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752" y="4181056"/>
            <a:ext cx="2675021" cy="23502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16D4293C-CD6D-5DA7-06BE-910E7ED6A0A9}"/>
              </a:ext>
            </a:extLst>
          </p:cNvPr>
          <p:cNvSpPr/>
          <p:nvPr/>
        </p:nvSpPr>
        <p:spPr>
          <a:xfrm>
            <a:off x="4989095" y="3822633"/>
            <a:ext cx="154402" cy="3306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ED752-6246-78FD-3607-4F2DCEB210EE}"/>
              </a:ext>
            </a:extLst>
          </p:cNvPr>
          <p:cNvSpPr txBox="1"/>
          <p:nvPr/>
        </p:nvSpPr>
        <p:spPr>
          <a:xfrm>
            <a:off x="417096" y="4167663"/>
            <a:ext cx="26629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Progesterone 200mg ON</a:t>
            </a:r>
          </a:p>
        </p:txBody>
      </p:sp>
      <p:sp>
        <p:nvSpPr>
          <p:cNvPr id="19" name="Bent Up Arrow 18">
            <a:extLst>
              <a:ext uri="{FF2B5EF4-FFF2-40B4-BE49-F238E27FC236}">
                <a16:creationId xmlns:a16="http://schemas.microsoft.com/office/drawing/2014/main" id="{C71A10FA-8C27-E9FE-22B1-A75F3612291E}"/>
              </a:ext>
            </a:extLst>
          </p:cNvPr>
          <p:cNvSpPr/>
          <p:nvPr/>
        </p:nvSpPr>
        <p:spPr>
          <a:xfrm>
            <a:off x="1748590" y="3811725"/>
            <a:ext cx="2839452" cy="18466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067F50-7440-24E3-64B8-0E8E4430C55C}"/>
              </a:ext>
            </a:extLst>
          </p:cNvPr>
          <p:cNvCxnSpPr>
            <a:stCxn id="19" idx="2"/>
            <a:endCxn id="9" idx="0"/>
          </p:cNvCxnSpPr>
          <p:nvPr/>
        </p:nvCxnSpPr>
        <p:spPr>
          <a:xfrm>
            <a:off x="1748590" y="3973308"/>
            <a:ext cx="0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ED4CF8D-1807-763E-0AAD-6BE52A9B7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030" y="4181056"/>
            <a:ext cx="1300262" cy="268720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Up Arrow 25">
            <a:extLst>
              <a:ext uri="{FF2B5EF4-FFF2-40B4-BE49-F238E27FC236}">
                <a16:creationId xmlns:a16="http://schemas.microsoft.com/office/drawing/2014/main" id="{54F553DC-E457-FBCE-80F0-6C40764AF1DF}"/>
              </a:ext>
            </a:extLst>
          </p:cNvPr>
          <p:cNvSpPr/>
          <p:nvPr/>
        </p:nvSpPr>
        <p:spPr>
          <a:xfrm>
            <a:off x="8146960" y="3822632"/>
            <a:ext cx="154402" cy="3306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B438B7-FCD2-43CD-6B01-FC16C3CA5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7473" y="5524660"/>
            <a:ext cx="813376" cy="7281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0E46AC-4C6C-C660-57DC-7DE81B454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489" y="954935"/>
            <a:ext cx="673100" cy="812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8235D7-D2D3-BE8E-A2BC-53738F674AFF}"/>
              </a:ext>
            </a:extLst>
          </p:cNvPr>
          <p:cNvSpPr txBox="1"/>
          <p:nvPr/>
        </p:nvSpPr>
        <p:spPr>
          <a:xfrm>
            <a:off x="8646892" y="880074"/>
            <a:ext cx="343281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          ELCS and cerclage removal</a:t>
            </a:r>
          </a:p>
          <a:p>
            <a:r>
              <a:rPr lang="en-GB" dirty="0"/>
              <a:t>               EBL 500 mL</a:t>
            </a:r>
          </a:p>
          <a:p>
            <a:r>
              <a:rPr lang="en-GB" dirty="0"/>
              <a:t>               Male BW 2860g well</a:t>
            </a: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6F8B1FE5-7166-4508-D316-7BAA31F438FB}"/>
              </a:ext>
            </a:extLst>
          </p:cNvPr>
          <p:cNvSpPr/>
          <p:nvPr/>
        </p:nvSpPr>
        <p:spPr>
          <a:xfrm>
            <a:off x="10940715" y="1831152"/>
            <a:ext cx="95825" cy="157354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077EB-7E01-8040-1EC3-22A2F6AF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315A3-4DD8-5B8D-7FE4-028B1A3B72C4}"/>
              </a:ext>
            </a:extLst>
          </p:cNvPr>
          <p:cNvSpPr txBox="1"/>
          <p:nvPr/>
        </p:nvSpPr>
        <p:spPr>
          <a:xfrm>
            <a:off x="1238491" y="2430684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E64A32-446A-6110-B9E2-0E6CFEE1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48" y="261540"/>
            <a:ext cx="7767104" cy="15640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F3587A-9EA4-4A45-4173-FF2A1D6A8324}"/>
              </a:ext>
            </a:extLst>
          </p:cNvPr>
          <p:cNvSpPr txBox="1"/>
          <p:nvPr/>
        </p:nvSpPr>
        <p:spPr>
          <a:xfrm>
            <a:off x="6821113" y="2088841"/>
            <a:ext cx="4132396" cy="4157291"/>
          </a:xfrm>
          <a:prstGeom prst="rect">
            <a:avLst/>
          </a:prstGeom>
          <a:solidFill>
            <a:schemeClr val="bg2">
              <a:alpha val="49918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Methods</a:t>
            </a:r>
          </a:p>
          <a:p>
            <a:pPr algn="ctr"/>
            <a:endParaRPr lang="en-US" sz="1600" dirty="0"/>
          </a:p>
          <a:p>
            <a:pPr marL="120558" indent="-120558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Prospective 10-year study of pregnant women diagnosed with unicornuate uterus who had antenatal surveillance in the UCLH PTB clinic between 2010 and 2021.</a:t>
            </a:r>
          </a:p>
          <a:p>
            <a:pPr marL="120558" indent="-120558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women underwent serial transvaginal ultrasound assessment of cervical length in the second trimester of pregnancy. </a:t>
            </a:r>
          </a:p>
          <a:p>
            <a:pPr marL="120558" indent="-120558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Maternal demographics and pregnancy data were collected. The primary outcome was spontaneous PTB.</a:t>
            </a:r>
          </a:p>
          <a:p>
            <a:pPr marL="120558" indent="-120558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Statistical analysis was performed using IBM SPSS v27 to assess the impact of individual clinical variables on gestational age at delivery.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1C1E3-D5B7-FAEC-09F0-D39D2E69CE02}"/>
              </a:ext>
            </a:extLst>
          </p:cNvPr>
          <p:cNvSpPr txBox="1"/>
          <p:nvPr/>
        </p:nvSpPr>
        <p:spPr>
          <a:xfrm>
            <a:off x="1238489" y="2088840"/>
            <a:ext cx="4132399" cy="4157292"/>
          </a:xfrm>
          <a:prstGeom prst="rect">
            <a:avLst/>
          </a:prstGeom>
          <a:solidFill>
            <a:schemeClr val="bg2">
              <a:alpha val="50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Background </a:t>
            </a:r>
            <a:r>
              <a:rPr lang="en-US" sz="1600" dirty="0"/>
              <a:t> </a:t>
            </a: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4670" indent="-144670">
              <a:buFont typeface="Arial" panose="020B0604020202020204" pitchFamily="34" charset="0"/>
              <a:buChar char="•"/>
            </a:pPr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4670" indent="-144670">
              <a:buFont typeface="Arial" panose="020B0604020202020204" pitchFamily="34" charset="0"/>
              <a:buChar char="•"/>
            </a:pPr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44670" indent="-144670">
              <a:buFont typeface="Arial" panose="020B0604020202020204" pitchFamily="34" charset="0"/>
              <a:buChar char="•"/>
            </a:pPr>
            <a:endParaRPr lang="en-US" sz="5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FFBA6-5CBA-5A2D-3B76-A49EB8D069B2}"/>
              </a:ext>
            </a:extLst>
          </p:cNvPr>
          <p:cNvSpPr txBox="1"/>
          <p:nvPr/>
        </p:nvSpPr>
        <p:spPr>
          <a:xfrm>
            <a:off x="1238491" y="2641684"/>
            <a:ext cx="26048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670" indent="-14467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Congenital uterine anomalies affect up to 1% of all pregnant  women and are associated with late miscarriage and preterm birth (PTB)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44670" indent="-144670" algn="just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4670" indent="-14467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Women with unicornuate uterus appear to be at higher risk of complications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although there is limited prospective literature data.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9E92C6-2839-E094-6A87-66D439286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7" t="1886" r="5729" b="5006"/>
          <a:stretch/>
        </p:blipFill>
        <p:spPr>
          <a:xfrm>
            <a:off x="4096122" y="3292267"/>
            <a:ext cx="1021983" cy="14996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D12524-B5CC-49C7-668D-E75A466D6672}"/>
              </a:ext>
            </a:extLst>
          </p:cNvPr>
          <p:cNvSpPr txBox="1"/>
          <p:nvPr/>
        </p:nvSpPr>
        <p:spPr>
          <a:xfrm>
            <a:off x="3946535" y="5011168"/>
            <a:ext cx="13211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3D Transvaginal ultrasound</a:t>
            </a:r>
          </a:p>
          <a:p>
            <a:pPr algn="ctr"/>
            <a:r>
              <a:rPr lang="en-US" sz="1200" dirty="0">
                <a:latin typeface="+mj-lt"/>
              </a:rPr>
              <a:t> image of unicornuate uterus</a:t>
            </a:r>
            <a:r>
              <a:rPr lang="en-US" sz="1200" baseline="30000" dirty="0">
                <a:latin typeface="+mj-lt"/>
              </a:rPr>
              <a:t>3</a:t>
            </a:r>
            <a:endParaRPr lang="en-US" sz="1200" dirty="0"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634FE1-8FF0-BA9D-AFBD-41A8312F64FE}"/>
              </a:ext>
            </a:extLst>
          </p:cNvPr>
          <p:cNvCxnSpPr>
            <a:cxnSpLocks/>
          </p:cNvCxnSpPr>
          <p:nvPr/>
        </p:nvCxnSpPr>
        <p:spPr>
          <a:xfrm>
            <a:off x="9553576" y="6419849"/>
            <a:ext cx="22002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768D17-8494-BA18-FB5D-2F22FF8C2CB4}"/>
              </a:ext>
            </a:extLst>
          </p:cNvPr>
          <p:cNvSpPr txBox="1"/>
          <p:nvPr/>
        </p:nvSpPr>
        <p:spPr>
          <a:xfrm>
            <a:off x="10089356" y="6419849"/>
            <a:ext cx="1128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Akhtar et al BJOG 2020</a:t>
            </a:r>
          </a:p>
          <a:p>
            <a:r>
              <a:rPr lang="en-GB" sz="800" dirty="0" err="1"/>
              <a:t>Ridout</a:t>
            </a:r>
            <a:r>
              <a:rPr lang="en-GB" sz="800" dirty="0"/>
              <a:t> et al AJOG 2019</a:t>
            </a:r>
          </a:p>
          <a:p>
            <a:endParaRPr lang="en-GB" sz="800" dirty="0"/>
          </a:p>
          <a:p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18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077EB-7E01-8040-1EC3-22A2F6AF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315A3-4DD8-5B8D-7FE4-028B1A3B72C4}"/>
              </a:ext>
            </a:extLst>
          </p:cNvPr>
          <p:cNvSpPr txBox="1"/>
          <p:nvPr/>
        </p:nvSpPr>
        <p:spPr>
          <a:xfrm>
            <a:off x="1238491" y="2430684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E64A32-446A-6110-B9E2-0E6CFEE1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48" y="261540"/>
            <a:ext cx="7767104" cy="1564085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99D0ADC-E4FD-7C33-1904-1E38CC2F1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4649" y="1929210"/>
            <a:ext cx="7862702" cy="4697716"/>
          </a:xfrm>
        </p:spPr>
      </p:pic>
    </p:spTree>
    <p:extLst>
      <p:ext uri="{BB962C8B-B14F-4D97-AF65-F5344CB8AC3E}">
        <p14:creationId xmlns:p14="http://schemas.microsoft.com/office/powerpoint/2010/main" val="19857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077EB-7E01-8040-1EC3-22A2F6AF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315A3-4DD8-5B8D-7FE4-028B1A3B72C4}"/>
              </a:ext>
            </a:extLst>
          </p:cNvPr>
          <p:cNvSpPr txBox="1"/>
          <p:nvPr/>
        </p:nvSpPr>
        <p:spPr>
          <a:xfrm>
            <a:off x="1238491" y="2430684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E64A32-446A-6110-B9E2-0E6CFEE1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48" y="261540"/>
            <a:ext cx="7767104" cy="1564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C16FF-3310-3657-4D92-78F09F7C532C}"/>
              </a:ext>
            </a:extLst>
          </p:cNvPr>
          <p:cNvSpPr txBox="1"/>
          <p:nvPr/>
        </p:nvSpPr>
        <p:spPr>
          <a:xfrm>
            <a:off x="2842437" y="2551347"/>
            <a:ext cx="6507125" cy="3941528"/>
          </a:xfrm>
          <a:prstGeom prst="rect">
            <a:avLst/>
          </a:prstGeom>
          <a:solidFill>
            <a:schemeClr val="bg2">
              <a:alpha val="50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Conclusions</a:t>
            </a:r>
          </a:p>
          <a:p>
            <a:pPr algn="ctr"/>
            <a:endParaRPr lang="en-GB" sz="1013" dirty="0"/>
          </a:p>
          <a:p>
            <a:pPr marL="120558" indent="-120558" algn="just">
              <a:buFont typeface="Arial" panose="020B0604020202020204" pitchFamily="34" charset="0"/>
              <a:buChar char="•"/>
            </a:pPr>
            <a:r>
              <a:rPr lang="en-GB" sz="2400" dirty="0"/>
              <a:t>Our results indicate a good pregnancy outcome of women with unicornuate uterus, even in women who underwent preterm birth interventions.</a:t>
            </a:r>
          </a:p>
          <a:p>
            <a:pPr marL="120558" indent="-120558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20558" indent="-120558" algn="just">
              <a:buFont typeface="Arial" panose="020B0604020202020204" pitchFamily="34" charset="0"/>
              <a:buChar char="•"/>
            </a:pPr>
            <a:r>
              <a:rPr lang="en-GB" sz="2400" dirty="0"/>
              <a:t>The sample size was small which limits the strength of some conclusions.</a:t>
            </a:r>
          </a:p>
          <a:p>
            <a:pPr algn="just"/>
            <a:endParaRPr lang="en-GB" sz="2400" dirty="0"/>
          </a:p>
          <a:p>
            <a:pPr marL="120558" indent="-120558" algn="just">
              <a:buFont typeface="Arial" panose="020B0604020202020204" pitchFamily="34" charset="0"/>
              <a:buChar char="•"/>
            </a:pPr>
            <a:r>
              <a:rPr lang="en-GB" sz="2400" dirty="0"/>
              <a:t>We propose a national multicentre study using the UK Preterm Birth Clinical Network.</a:t>
            </a:r>
          </a:p>
        </p:txBody>
      </p:sp>
    </p:spTree>
    <p:extLst>
      <p:ext uri="{BB962C8B-B14F-4D97-AF65-F5344CB8AC3E}">
        <p14:creationId xmlns:p14="http://schemas.microsoft.com/office/powerpoint/2010/main" val="199931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485</Words>
  <Application>Microsoft Office PowerPoint</Application>
  <PresentationFormat>Widescreen</PresentationFormat>
  <Paragraphs>96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Clinical case study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Ivan</dc:creator>
  <cp:lastModifiedBy>Maria Ivan</cp:lastModifiedBy>
  <cp:revision>6</cp:revision>
  <dcterms:created xsi:type="dcterms:W3CDTF">2023-04-18T08:47:15Z</dcterms:created>
  <dcterms:modified xsi:type="dcterms:W3CDTF">2025-09-26T10:55:02Z</dcterms:modified>
</cp:coreProperties>
</file>