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08788" cy="99409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80" d="100"/>
          <a:sy n="80" d="100"/>
        </p:scale>
        <p:origin x="576" y="-11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3A6F3-3E4F-48CB-9D10-582F8ED9BF85}" type="datetimeFigureOut">
              <a:rPr lang="en-GB" smtClean="0"/>
              <a:t>13/02/2019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1342B-2CF0-4CE5-B838-3F0CEF8A29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4432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3A6F3-3E4F-48CB-9D10-582F8ED9BF85}" type="datetimeFigureOut">
              <a:rPr lang="en-GB" smtClean="0"/>
              <a:t>13/02/2019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1342B-2CF0-4CE5-B838-3F0CEF8A29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9222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3A6F3-3E4F-48CB-9D10-582F8ED9BF85}" type="datetimeFigureOut">
              <a:rPr lang="en-GB" smtClean="0"/>
              <a:t>13/02/2019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1342B-2CF0-4CE5-B838-3F0CEF8A29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8151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3A6F3-3E4F-48CB-9D10-582F8ED9BF85}" type="datetimeFigureOut">
              <a:rPr lang="en-GB" smtClean="0"/>
              <a:t>13/02/2019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1342B-2CF0-4CE5-B838-3F0CEF8A29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2915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3A6F3-3E4F-48CB-9D10-582F8ED9BF85}" type="datetimeFigureOut">
              <a:rPr lang="en-GB" smtClean="0"/>
              <a:t>13/02/2019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1342B-2CF0-4CE5-B838-3F0CEF8A29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2737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3A6F3-3E4F-48CB-9D10-582F8ED9BF85}" type="datetimeFigureOut">
              <a:rPr lang="en-GB" smtClean="0"/>
              <a:t>13/02/2019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1342B-2CF0-4CE5-B838-3F0CEF8A29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4001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3A6F3-3E4F-48CB-9D10-582F8ED9BF85}" type="datetimeFigureOut">
              <a:rPr lang="en-GB" smtClean="0"/>
              <a:t>13/02/2019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1342B-2CF0-4CE5-B838-3F0CEF8A29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81699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3A6F3-3E4F-48CB-9D10-582F8ED9BF85}" type="datetimeFigureOut">
              <a:rPr lang="en-GB" smtClean="0"/>
              <a:t>13/02/2019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1342B-2CF0-4CE5-B838-3F0CEF8A29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7995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3A6F3-3E4F-48CB-9D10-582F8ED9BF85}" type="datetimeFigureOut">
              <a:rPr lang="en-GB" smtClean="0"/>
              <a:t>13/02/2019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1342B-2CF0-4CE5-B838-3F0CEF8A29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4410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3A6F3-3E4F-48CB-9D10-582F8ED9BF85}" type="datetimeFigureOut">
              <a:rPr lang="en-GB" smtClean="0"/>
              <a:t>13/02/2019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1342B-2CF0-4CE5-B838-3F0CEF8A29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622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3A6F3-3E4F-48CB-9D10-582F8ED9BF85}" type="datetimeFigureOut">
              <a:rPr lang="en-GB" smtClean="0"/>
              <a:t>13/02/2019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1342B-2CF0-4CE5-B838-3F0CEF8A29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9005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A3A6F3-3E4F-48CB-9D10-582F8ED9BF85}" type="datetimeFigureOut">
              <a:rPr lang="en-GB" smtClean="0"/>
              <a:t>13/02/2019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21342B-2CF0-4CE5-B838-3F0CEF8A29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1563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F2CB042B-5AFC-4ADE-8230-8AC989E1D1CE}"/>
              </a:ext>
            </a:extLst>
          </p:cNvPr>
          <p:cNvSpPr/>
          <p:nvPr/>
        </p:nvSpPr>
        <p:spPr>
          <a:xfrm>
            <a:off x="0" y="1"/>
            <a:ext cx="9144000" cy="100385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16BD182B-1425-43B9-B2E2-AD069F6FB5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75432" y="380845"/>
            <a:ext cx="3179639" cy="414285"/>
          </a:xfrm>
          <a:prstGeom prst="rect">
            <a:avLst/>
          </a:prstGeom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id="{F624A3AD-0388-48FC-9531-A88D2E749255}"/>
              </a:ext>
            </a:extLst>
          </p:cNvPr>
          <p:cNvGrpSpPr/>
          <p:nvPr/>
        </p:nvGrpSpPr>
        <p:grpSpPr>
          <a:xfrm>
            <a:off x="182020" y="167344"/>
            <a:ext cx="5552438" cy="841286"/>
            <a:chOff x="5708176" y="210295"/>
            <a:chExt cx="5552438" cy="640174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0CD69273-7AB3-44C0-BFE2-4BD1980B1FB3}"/>
                </a:ext>
              </a:extLst>
            </p:cNvPr>
            <p:cNvSpPr/>
            <p:nvPr/>
          </p:nvSpPr>
          <p:spPr>
            <a:xfrm>
              <a:off x="5708176" y="210295"/>
              <a:ext cx="2727591" cy="569110"/>
            </a:xfrm>
            <a:prstGeom prst="rect">
              <a:avLst/>
            </a:prstGeom>
          </p:spPr>
          <p:txBody>
            <a:bodyPr wrap="square" numCol="1">
              <a:spAutoFit/>
            </a:bodyPr>
            <a:lstStyle/>
            <a:p>
              <a:pPr lvl="0">
                <a:spcBef>
                  <a:spcPct val="20000"/>
                </a:spcBef>
                <a:buClr>
                  <a:srgbClr val="A4D620"/>
                </a:buClr>
              </a:pPr>
              <a:r>
                <a:rPr lang="en-GB" sz="1200" b="1" dirty="0">
                  <a:solidFill>
                    <a:prstClr val="black"/>
                  </a:solidFill>
                </a:rPr>
                <a:t>Process mapping Steps</a:t>
              </a:r>
              <a:r>
                <a:rPr lang="en-GB" sz="1100" dirty="0">
                  <a:solidFill>
                    <a:prstClr val="black"/>
                  </a:solidFill>
                </a:rPr>
                <a:t> </a:t>
              </a:r>
            </a:p>
            <a:p>
              <a:pPr marL="179388" lvl="0" indent="-179388">
                <a:spcBef>
                  <a:spcPct val="20000"/>
                </a:spcBef>
                <a:buClr>
                  <a:srgbClr val="A4D620"/>
                </a:buClr>
                <a:buFont typeface="Arial" panose="020B0604020202020204" pitchFamily="34" charset="0"/>
                <a:buChar char="•"/>
              </a:pPr>
              <a:r>
                <a:rPr lang="en-GB" sz="900" dirty="0">
                  <a:solidFill>
                    <a:prstClr val="black"/>
                  </a:solidFill>
                </a:rPr>
                <a:t>Step 1: Identify the problem</a:t>
              </a:r>
            </a:p>
            <a:p>
              <a:pPr marL="179388" lvl="0" indent="-179388">
                <a:spcBef>
                  <a:spcPct val="20000"/>
                </a:spcBef>
                <a:buClr>
                  <a:srgbClr val="A4D620"/>
                </a:buClr>
                <a:buFont typeface="Arial" panose="020B0604020202020204" pitchFamily="34" charset="0"/>
                <a:buChar char="•"/>
              </a:pPr>
              <a:r>
                <a:rPr lang="en-GB" sz="900" dirty="0">
                  <a:solidFill>
                    <a:prstClr val="black"/>
                  </a:solidFill>
                </a:rPr>
                <a:t>Step 2: Brainstorm all the activities that will be involved 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68208A3C-79F1-4BD9-BF29-EA5B8F3F9801}"/>
                </a:ext>
              </a:extLst>
            </p:cNvPr>
            <p:cNvSpPr/>
            <p:nvPr/>
          </p:nvSpPr>
          <p:spPr>
            <a:xfrm>
              <a:off x="8338510" y="287238"/>
              <a:ext cx="2922104" cy="563231"/>
            </a:xfrm>
            <a:prstGeom prst="rect">
              <a:avLst/>
            </a:prstGeom>
          </p:spPr>
          <p:txBody>
            <a:bodyPr wrap="square" numCol="1">
              <a:spAutoFit/>
            </a:bodyPr>
            <a:lstStyle/>
            <a:p>
              <a:pPr marL="179388" lvl="0" indent="-179388">
                <a:spcBef>
                  <a:spcPct val="20000"/>
                </a:spcBef>
                <a:buClr>
                  <a:srgbClr val="A4D620"/>
                </a:buClr>
                <a:buFont typeface="Arial" panose="020B0604020202020204" pitchFamily="34" charset="0"/>
                <a:buChar char="•"/>
              </a:pPr>
              <a:r>
                <a:rPr lang="en-GB" sz="900" dirty="0">
                  <a:solidFill>
                    <a:prstClr val="black"/>
                  </a:solidFill>
                </a:rPr>
                <a:t>Step 3: Figure out boundaries</a:t>
              </a:r>
            </a:p>
            <a:p>
              <a:pPr marL="179388" lvl="0" indent="-179388">
                <a:spcBef>
                  <a:spcPct val="20000"/>
                </a:spcBef>
                <a:buClr>
                  <a:srgbClr val="A4D620"/>
                </a:buClr>
                <a:buFont typeface="Arial" panose="020B0604020202020204" pitchFamily="34" charset="0"/>
                <a:buChar char="•"/>
              </a:pPr>
              <a:r>
                <a:rPr lang="en-GB" sz="900" dirty="0">
                  <a:solidFill>
                    <a:prstClr val="black"/>
                  </a:solidFill>
                </a:rPr>
                <a:t>Step 4: Determine and sequence the steps</a:t>
              </a:r>
            </a:p>
            <a:p>
              <a:pPr marL="179388" lvl="0" indent="-179388">
                <a:spcBef>
                  <a:spcPct val="20000"/>
                </a:spcBef>
                <a:buClr>
                  <a:srgbClr val="A4D620"/>
                </a:buClr>
                <a:buFont typeface="Arial" panose="020B0604020202020204" pitchFamily="34" charset="0"/>
                <a:buChar char="•"/>
              </a:pPr>
              <a:r>
                <a:rPr lang="en-GB" sz="900" dirty="0">
                  <a:solidFill>
                    <a:prstClr val="black"/>
                  </a:solidFill>
                </a:rPr>
                <a:t>Step 5: Draw basic flowchart symbols</a:t>
              </a:r>
            </a:p>
          </p:txBody>
        </p: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64C58714-4B48-4871-A475-3803809A34D3}"/>
              </a:ext>
            </a:extLst>
          </p:cNvPr>
          <p:cNvSpPr txBox="1"/>
          <p:nvPr/>
        </p:nvSpPr>
        <p:spPr>
          <a:xfrm>
            <a:off x="182020" y="1341227"/>
            <a:ext cx="87799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/>
              <a:t>Project/Process title (e.g. Managing pressure ulcers on ward in an acute setting)</a:t>
            </a:r>
          </a:p>
          <a:p>
            <a:r>
              <a:rPr lang="en-GB" sz="1600" dirty="0"/>
              <a:t>________________________________________________________ </a:t>
            </a:r>
            <a:endParaRPr lang="en-GB" sz="20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9B02DB6-43FF-403C-BE94-EA0CF90D9067}"/>
              </a:ext>
            </a:extLst>
          </p:cNvPr>
          <p:cNvSpPr txBox="1"/>
          <p:nvPr/>
        </p:nvSpPr>
        <p:spPr>
          <a:xfrm>
            <a:off x="5575432" y="103536"/>
            <a:ext cx="67678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b="1" dirty="0"/>
              <a:t>Symbols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C638ADA7-8015-4AC1-B967-7C500DF6E6A7}"/>
              </a:ext>
            </a:extLst>
          </p:cNvPr>
          <p:cNvSpPr/>
          <p:nvPr/>
        </p:nvSpPr>
        <p:spPr>
          <a:xfrm>
            <a:off x="405285" y="2460617"/>
            <a:ext cx="1473212" cy="648653"/>
          </a:xfrm>
          <a:prstGeom prst="ellipse">
            <a:avLst/>
          </a:prstGeom>
          <a:solidFill>
            <a:srgbClr val="FF9900"/>
          </a:solidFill>
          <a:ln w="25400" cap="flat" cmpd="sng" algn="ctr">
            <a:solidFill>
              <a:srgbClr val="FF9900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7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99D8EA38-3184-4718-A82C-B18382CF6406}"/>
              </a:ext>
            </a:extLst>
          </p:cNvPr>
          <p:cNvSpPr/>
          <p:nvPr/>
        </p:nvSpPr>
        <p:spPr>
          <a:xfrm>
            <a:off x="7405746" y="5934365"/>
            <a:ext cx="1473212" cy="648653"/>
          </a:xfrm>
          <a:prstGeom prst="ellipse">
            <a:avLst/>
          </a:prstGeom>
          <a:solidFill>
            <a:srgbClr val="FF9900"/>
          </a:solidFill>
          <a:ln w="25400" cap="flat" cmpd="sng" algn="ctr">
            <a:solidFill>
              <a:srgbClr val="FF9900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7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A2F67A46-2692-4B7B-BD99-AD3BBB7C7B9F}"/>
              </a:ext>
            </a:extLst>
          </p:cNvPr>
          <p:cNvCxnSpPr>
            <a:cxnSpLocks/>
          </p:cNvCxnSpPr>
          <p:nvPr/>
        </p:nvCxnSpPr>
        <p:spPr>
          <a:xfrm>
            <a:off x="2025937" y="2784943"/>
            <a:ext cx="574139" cy="0"/>
          </a:xfrm>
          <a:prstGeom prst="straightConnector1">
            <a:avLst/>
          </a:prstGeom>
          <a:noFill/>
          <a:ln w="101600" cap="flat" cmpd="sng" algn="ctr">
            <a:solidFill>
              <a:srgbClr val="A4D620">
                <a:shade val="95000"/>
                <a:satMod val="105000"/>
              </a:srgbClr>
            </a:solidFill>
            <a:prstDash val="solid"/>
            <a:tailEnd type="triangle"/>
          </a:ln>
          <a:effectLst/>
        </p:spPr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B754148C-F1A0-4A6A-AD93-AB46CFDE51DE}"/>
              </a:ext>
            </a:extLst>
          </p:cNvPr>
          <p:cNvSpPr txBox="1"/>
          <p:nvPr/>
        </p:nvSpPr>
        <p:spPr>
          <a:xfrm>
            <a:off x="326002" y="2165748"/>
            <a:ext cx="1927131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00" i="1" dirty="0"/>
              <a:t>Where does your process start from?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A8C6250-4AB6-45DB-9CCE-3D15EAC240A8}"/>
              </a:ext>
            </a:extLst>
          </p:cNvPr>
          <p:cNvSpPr txBox="1"/>
          <p:nvPr/>
        </p:nvSpPr>
        <p:spPr>
          <a:xfrm>
            <a:off x="7196097" y="6627168"/>
            <a:ext cx="197361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00" i="1" dirty="0"/>
              <a:t>What is the end point of your process?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7A877B0-65BC-47D8-913A-32AE1762F227}"/>
              </a:ext>
            </a:extLst>
          </p:cNvPr>
          <p:cNvSpPr txBox="1"/>
          <p:nvPr/>
        </p:nvSpPr>
        <p:spPr>
          <a:xfrm>
            <a:off x="182020" y="1135451"/>
            <a:ext cx="608692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00" i="1" dirty="0"/>
              <a:t>What is the process that you want to influence and improve? Make sure that it is clearly stated the process you are referring to</a:t>
            </a:r>
          </a:p>
        </p:txBody>
      </p:sp>
    </p:spTree>
    <p:extLst>
      <p:ext uri="{BB962C8B-B14F-4D97-AF65-F5344CB8AC3E}">
        <p14:creationId xmlns:p14="http://schemas.microsoft.com/office/powerpoint/2010/main" val="20722578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</TotalTime>
  <Words>103</Words>
  <Application>Microsoft Office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Agnese Lazzari</dc:creator>
  <cp:lastModifiedBy>Agnese Lazzari</cp:lastModifiedBy>
  <cp:revision>2</cp:revision>
  <cp:lastPrinted>2019-02-12T14:47:35Z</cp:lastPrinted>
  <dcterms:created xsi:type="dcterms:W3CDTF">2019-02-12T14:39:39Z</dcterms:created>
  <dcterms:modified xsi:type="dcterms:W3CDTF">2019-02-13T09:40:40Z</dcterms:modified>
</cp:coreProperties>
</file>