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9" r:id="rId3"/>
  </p:sldMasterIdLst>
  <p:notesMasterIdLst>
    <p:notesMasterId r:id="rId34"/>
  </p:notesMasterIdLst>
  <p:sldIdLst>
    <p:sldId id="271" r:id="rId4"/>
    <p:sldId id="301" r:id="rId5"/>
    <p:sldId id="279" r:id="rId6"/>
    <p:sldId id="281" r:id="rId7"/>
    <p:sldId id="287" r:id="rId8"/>
    <p:sldId id="288" r:id="rId9"/>
    <p:sldId id="542" r:id="rId10"/>
    <p:sldId id="541" r:id="rId11"/>
    <p:sldId id="537" r:id="rId12"/>
    <p:sldId id="303" r:id="rId13"/>
    <p:sldId id="304" r:id="rId14"/>
    <p:sldId id="313" r:id="rId15"/>
    <p:sldId id="539" r:id="rId16"/>
    <p:sldId id="294" r:id="rId17"/>
    <p:sldId id="481" r:id="rId18"/>
    <p:sldId id="543" r:id="rId19"/>
    <p:sldId id="544" r:id="rId20"/>
    <p:sldId id="540" r:id="rId21"/>
    <p:sldId id="522" r:id="rId22"/>
    <p:sldId id="536" r:id="rId23"/>
    <p:sldId id="289" r:id="rId24"/>
    <p:sldId id="291" r:id="rId25"/>
    <p:sldId id="292" r:id="rId26"/>
    <p:sldId id="257" r:id="rId27"/>
    <p:sldId id="258" r:id="rId28"/>
    <p:sldId id="259" r:id="rId29"/>
    <p:sldId id="284" r:id="rId30"/>
    <p:sldId id="285" r:id="rId31"/>
    <p:sldId id="286" r:id="rId32"/>
    <p:sldId id="54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10" autoAdjust="0"/>
    <p:restoredTop sz="89650"/>
  </p:normalViewPr>
  <p:slideViewPr>
    <p:cSldViewPr>
      <p:cViewPr varScale="1">
        <p:scale>
          <a:sx n="92" d="100"/>
          <a:sy n="92" d="100"/>
        </p:scale>
        <p:origin x="141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6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F5D7E-38C4-460C-9101-D93B25F4D4F5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B9D7B-B6E8-4A03-ACD5-ED76501D8E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704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A0670-0DF6-2A49-BE00-8A18EBFF93D8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419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E7BC6-C003-6548-8C52-831F6E125F1B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585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9EA5B-9CA2-D542-A214-FE1AA482761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296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 greatest value lies in its high negative predictive value </a:t>
            </a:r>
          </a:p>
          <a:p>
            <a:endParaRPr lang="en-GB" dirty="0"/>
          </a:p>
          <a:p>
            <a:r>
              <a:rPr lang="en-GB" dirty="0"/>
              <a:t>Sensitivity </a:t>
            </a:r>
            <a:r>
              <a:rPr lang="en-GB" dirty="0">
                <a:effectLst/>
              </a:rPr>
              <a:t>45.00%  23.06% to 68.47%</a:t>
            </a:r>
          </a:p>
          <a:p>
            <a:r>
              <a:rPr lang="en-GB" dirty="0"/>
              <a:t>Specificity </a:t>
            </a:r>
            <a:r>
              <a:rPr lang="en-GB" dirty="0">
                <a:effectLst/>
              </a:rPr>
              <a:t>90.43% 85.61% to 94.06%</a:t>
            </a:r>
          </a:p>
          <a:p>
            <a:r>
              <a:rPr lang="en-GB" dirty="0"/>
              <a:t>Positive Predictive Value (*)</a:t>
            </a:r>
            <a:r>
              <a:rPr lang="en-GB" dirty="0">
                <a:effectLst/>
              </a:rPr>
              <a:t>31.03%   19.19% to 46.02%</a:t>
            </a:r>
          </a:p>
          <a:p>
            <a:r>
              <a:rPr lang="en-GB" dirty="0"/>
              <a:t>Negative Predictive Value (*)</a:t>
            </a:r>
            <a:r>
              <a:rPr lang="en-GB" dirty="0">
                <a:effectLst/>
              </a:rPr>
              <a:t>94.50%  92.02% to 96.24%</a:t>
            </a:r>
          </a:p>
          <a:p>
            <a:r>
              <a:rPr lang="en-GB" dirty="0"/>
              <a:t>Accuracy (*)</a:t>
            </a:r>
            <a:r>
              <a:rPr lang="en-GB" dirty="0">
                <a:effectLst/>
              </a:rPr>
              <a:t>86.46%81.34% to 90.61%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68912-FCB0-8244-8C7B-B35527F7B5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180 FFN test results (iatrogenic deliveries were excluded from analysis)</a:t>
            </a:r>
          </a:p>
          <a:p>
            <a:r>
              <a:rPr lang="en-US" dirty="0"/>
              <a:t>Sens, spec, NPV and PPV were calculated using a FFN cut-off value of 50 and PTB cut off &lt; 37/40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68912-FCB0-8244-8C7B-B35527F7B5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95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Quipp</a:t>
            </a:r>
            <a:r>
              <a:rPr lang="en-US" dirty="0"/>
              <a:t> app not used as cervical cerclage in situ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36FD2-05B4-8D4B-932A-BFD9CCAE6B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02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328738" y="1485900"/>
            <a:ext cx="7505700" cy="1655763"/>
          </a:xfrm>
          <a:prstGeom prst="rect">
            <a:avLst/>
          </a:prstGeom>
          <a:solidFill>
            <a:srgbClr val="006A71"/>
          </a:solidFill>
          <a:ln w="9525">
            <a:noFill/>
            <a:miter lim="800000"/>
            <a:headEnd/>
            <a:tailEnd/>
          </a:ln>
        </p:spPr>
        <p:txBody>
          <a:bodyPr lIns="36000" tIns="0" rIns="0" bIns="0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3300"/>
              </a:lnSpc>
              <a:defRPr/>
            </a:pPr>
            <a:endParaRPr lang="en-US" altLang="en-US" sz="3200" b="0" baseline="0">
              <a:solidFill>
                <a:schemeClr val="bg1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28738" y="3143250"/>
            <a:ext cx="7505700" cy="828675"/>
          </a:xfrm>
          <a:prstGeom prst="rect">
            <a:avLst/>
          </a:prstGeom>
          <a:solidFill>
            <a:srgbClr val="82CE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389063" y="3079750"/>
            <a:ext cx="64008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0000" rIns="0" bIns="0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000"/>
              </a:lnSpc>
              <a:buFont typeface="Arial" charset="0"/>
              <a:buNone/>
              <a:defRPr/>
            </a:pPr>
            <a:endParaRPr lang="en-US" altLang="en-US" sz="2000" b="0" baseline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7" name="Picture 9" descr="uchfcola [Converted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938" y="214313"/>
            <a:ext cx="46386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UCLH_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3" y="1485900"/>
            <a:ext cx="74612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Placeholder 2"/>
          <p:cNvSpPr>
            <a:spLocks noGrp="1"/>
          </p:cNvSpPr>
          <p:nvPr>
            <p:ph type="subTitle" idx="1"/>
          </p:nvPr>
        </p:nvSpPr>
        <p:spPr>
          <a:xfrm>
            <a:off x="1412875" y="3198813"/>
            <a:ext cx="7337425" cy="690562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23560" name="Title Placeholder 1"/>
          <p:cNvSpPr>
            <a:spLocks noGrp="1"/>
          </p:cNvSpPr>
          <p:nvPr>
            <p:ph type="ctrTitle"/>
          </p:nvPr>
        </p:nvSpPr>
        <p:spPr>
          <a:xfrm>
            <a:off x="1412875" y="1574800"/>
            <a:ext cx="7321550" cy="1420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43929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927885A-6C3F-5244-91CE-4CF1D523E17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608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6900" y="1177925"/>
            <a:ext cx="1898650" cy="54244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46188" y="1177925"/>
            <a:ext cx="5548312" cy="54244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26F87E-4048-684C-874B-3C5D8214041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551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45371" y="1465970"/>
            <a:ext cx="7669794" cy="50558"/>
          </a:xfrm>
          <a:prstGeom prst="rect">
            <a:avLst/>
          </a:prstGeom>
        </p:spPr>
      </p:pic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892969" y="178897"/>
            <a:ext cx="7358063" cy="133945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470810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771773" y="3471334"/>
            <a:ext cx="3150000" cy="3318933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960702" y="3471334"/>
            <a:ext cx="3134042" cy="3318933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014679" y="70679"/>
            <a:ext cx="2080800" cy="3336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891771" y="70679"/>
            <a:ext cx="2080800" cy="3336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768863" y="70679"/>
            <a:ext cx="2080800" cy="3336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9"/>
          <p:cNvSpPr>
            <a:spLocks noGrp="1"/>
          </p:cNvSpPr>
          <p:nvPr>
            <p:ph type="title" hasCustomPrompt="1"/>
          </p:nvPr>
        </p:nvSpPr>
        <p:spPr>
          <a:xfrm>
            <a:off x="149571" y="2205356"/>
            <a:ext cx="2588605" cy="7477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dirty="0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ITC Franklin Gothic BookCp"/>
              </a:rPr>
              <a:t> 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-3118" y="2282464"/>
            <a:ext cx="154793" cy="180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2329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776-AA20-A942-8E72-F4F64C536F8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A19-6EC1-D74C-B1BA-5ECFA581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776-AA20-A942-8E72-F4F64C536F8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A19-6EC1-D74C-B1BA-5ECFA581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02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776-AA20-A942-8E72-F4F64C536F8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A19-6EC1-D74C-B1BA-5ECFA581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35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776-AA20-A942-8E72-F4F64C536F8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A19-6EC1-D74C-B1BA-5ECFA581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04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776-AA20-A942-8E72-F4F64C536F8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A19-6EC1-D74C-B1BA-5ECFA581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60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776-AA20-A942-8E72-F4F64C536F8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A19-6EC1-D74C-B1BA-5ECFA581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80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313C7F-2C3D-7D43-8159-D9F6F7177FB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76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776-AA20-A942-8E72-F4F64C536F8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A19-6EC1-D74C-B1BA-5ECFA581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4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776-AA20-A942-8E72-F4F64C536F8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A19-6EC1-D74C-B1BA-5ECFA581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54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776-AA20-A942-8E72-F4F64C536F8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A19-6EC1-D74C-B1BA-5ECFA581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07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776-AA20-A942-8E72-F4F64C536F8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A19-6EC1-D74C-B1BA-5ECFA581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09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776-AA20-A942-8E72-F4F64C536F8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A19-6EC1-D74C-B1BA-5ECFA581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292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21EB171-34AD-2C40-A705-5A840FF2EA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10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17EA6B5-9495-0D4F-8CA3-C31F7F4189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26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96FBBDF-1BF5-9A4F-A56C-0A2212698B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16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9DC96F-E3F7-8045-9FBC-1DD02CBBBB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BB4976-EB7D-9648-A510-EB80A61E59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8EE10E-5365-A249-82B5-4C5D1B836D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14D6D1-2D42-404F-814C-12C1DE2FBEC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1614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B924BD-7613-B143-B91E-E392AEF9A3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52AC80-7288-F747-AD8F-E0EFDBF729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CB6F95-58E8-1146-BF84-655B2AA15A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ECA03-528E-C94B-9775-9A00C906010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0014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3551E4-BAD8-5640-877B-51517229EFA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0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D95866-F70E-2A4A-A0D8-7CFE655DB8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6CF05D-17FB-774F-A318-6772866D1F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F3DC2B-09C2-A840-988C-CD374500C0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630CE4-22DE-3D47-8110-1E0A41A538A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9472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303581-DF13-F14A-B325-2CFD34CF39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7634FA-8708-AD46-B55D-22BA9812CE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CC1837-8CD6-D349-9764-F1C35E77C2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764E8-A3EF-5841-9BBD-0A745EF063C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2506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8F4C409-A693-FB49-B121-FA13B11937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1917DA1-4C5F-C54D-92A0-CEEB04321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EDA83C6-6412-754C-B420-833511AB83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9A6CBC-0677-EC4D-9779-D11D0211DF3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7319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D5A0986-6FD2-294A-97CF-06778A47C6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ADBACCA-B9F1-CE4D-8728-04F9125366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035A24F-3428-0846-8C98-B8B9F9975C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835E1-419A-A04C-8B6E-BAF07E1786B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01350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72C8D7-6EC0-4840-AA8D-186B6C2A09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39A82AE-DDE9-D54F-B0FB-1ED622EEAE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63EC0E2-847F-AC4F-81BC-BD7C0DEFB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66630-B67D-6E47-9651-0EAB69A8E4B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4271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3F806A-126E-494D-B80C-80C4A244CC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0BE2D9-4BFB-EC41-B820-7154A18BBC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FE773D-0674-3F4E-B8DB-4422395A32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103F2-5593-E045-9C83-899E3CED91B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6195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B00437-0D4C-7249-9050-2FC6A60D6E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31C433-CBA9-354D-9973-E196235D87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064D2C-EDE7-7044-A980-9766348339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70BF-85EC-4B41-82DB-0B919D63C78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5268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6C72E9-3353-9E41-8047-D59F9102B7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D3B7AE-307B-B248-A2D4-460D69069F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C7922D-CF6B-DD4A-BE29-755AE290E9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52D1F3-05C0-7E4E-8E3A-71B698D5EB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0960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C38B11-3E46-DE40-AE48-BE4E3A0B94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1389E0-F7F0-AF46-B050-F61CB5DFD8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36695B-FEBA-7445-8C60-8C6B6C3463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D893A-BDE5-9D42-9BA9-9F55CDA21E0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7835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957350E-16B0-C243-B8AC-B1248CFC29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15CF6B3-805C-9448-86D5-8698832D70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BF1161E-7AC4-3B42-B445-03EF9A73AC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E0D1FD-012B-A942-BD2D-20F72A6569D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8550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6188" y="2173288"/>
            <a:ext cx="3311525" cy="442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2173288"/>
            <a:ext cx="3313112" cy="442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4197D6-9A1B-CC4C-9793-15D10EC16C8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15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AC873C-2F06-CD47-B5BF-F993BCA1D0D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46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3DE85E-08A1-974D-BE59-9ED35D9DFF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95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E771AF-226B-F54F-BE9C-C86D2C89B3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14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7819D8-DE95-AD4F-8404-5EE63E2F86B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97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90C7B33-2D80-4C43-9D8E-82B81E10469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702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328738" y="1177925"/>
            <a:ext cx="7516812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46188" y="2173288"/>
            <a:ext cx="677703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028" name="Picture 9" descr="uchfcola [Converted]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938" y="214313"/>
            <a:ext cx="46386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0" descr="UCLH_Vert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8" y="5334000"/>
            <a:ext cx="569912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6738" y="6356350"/>
            <a:ext cx="652462" cy="24606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 b="0" baseline="0"/>
            </a:lvl1pPr>
          </a:lstStyle>
          <a:p>
            <a:fld id="{EB132A6B-DD6D-5A42-8C30-0814ACA11A4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51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9pPr>
    </p:titleStyle>
    <p:bodyStyle>
      <a:lvl1pPr marL="266700" indent="-1778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§"/>
        <a:defRPr sz="20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630238" indent="-18415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§"/>
        <a:defRPr sz="2000">
          <a:solidFill>
            <a:srgbClr val="000000"/>
          </a:solidFill>
          <a:latin typeface="+mn-lt"/>
          <a:ea typeface="+mn-ea"/>
        </a:defRPr>
      </a:lvl2pPr>
      <a:lvl3pPr marL="984250" indent="-174625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§"/>
        <a:defRPr sz="2000">
          <a:solidFill>
            <a:srgbClr val="000000"/>
          </a:solidFill>
          <a:latin typeface="+mn-lt"/>
          <a:ea typeface="+mn-ea"/>
        </a:defRPr>
      </a:lvl3pPr>
      <a:lvl4pPr marL="134620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60000"/>
        <a:buFont typeface="Wingdings" charset="0"/>
        <a:buChar char="§"/>
        <a:defRPr sz="2000">
          <a:solidFill>
            <a:srgbClr val="000000"/>
          </a:solidFill>
          <a:latin typeface="+mn-lt"/>
          <a:ea typeface="+mn-ea"/>
        </a:defRPr>
      </a:lvl4pPr>
      <a:lvl5pPr marL="2155825" indent="-177800" algn="l" defTabSz="457200" rtl="0" eaLnBrk="0" fontAlgn="base" hangingPunct="0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6130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702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5274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846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32776-AA20-A942-8E72-F4F64C536F8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34A19-6EC1-D74C-B1BA-5ECFA581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1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5A28BE4-1CEE-A643-BCFF-76533192E8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8277AD7-6E0A-C743-AC6B-4746131554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B645E8B-661E-CA46-8501-26DC8B775E5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9F9FDC1-94F6-FE43-9DCE-C6B8256161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EC5798F-CDDC-084A-ABA8-79FE4FF3411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5AFA2C4-9C0C-FA40-9BB5-C9321BB9F2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407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/>
          </p:cNvSpPr>
          <p:nvPr>
            <p:ph type="subTitle" idx="1"/>
          </p:nvPr>
        </p:nvSpPr>
        <p:spPr>
          <a:xfrm>
            <a:off x="1412875" y="3198813"/>
            <a:ext cx="7337425" cy="1109418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UCLH PTBC Team</a:t>
            </a:r>
          </a:p>
          <a:p>
            <a:pPr eaLnBrk="1" hangingPunct="1">
              <a:buFont typeface="Wingdings" charset="0"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7/7/2022</a:t>
            </a:r>
          </a:p>
          <a:p>
            <a:pPr eaLnBrk="1" hangingPunct="1">
              <a:buFont typeface="Wingdings" charset="0"/>
              <a:buNone/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75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b="1" dirty="0">
                <a:solidFill>
                  <a:schemeClr val="bg2"/>
                </a:solidFill>
              </a:rPr>
              <a:t>North Central London Preterm Birth Network: </a:t>
            </a:r>
            <a:r>
              <a:rPr lang="en-GB" b="1" dirty="0" err="1">
                <a:solidFill>
                  <a:schemeClr val="bg2"/>
                </a:solidFill>
              </a:rPr>
              <a:t>fFN</a:t>
            </a:r>
            <a:r>
              <a:rPr lang="en-GB" b="1" dirty="0">
                <a:solidFill>
                  <a:schemeClr val="bg2"/>
                </a:solidFill>
              </a:rPr>
              <a:t> in asymptomatic women: evidence and cases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06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14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19200"/>
            <a:ext cx="7772400" cy="1143000"/>
          </a:xfrm>
        </p:spPr>
        <p:txBody>
          <a:bodyPr/>
          <a:lstStyle/>
          <a:p>
            <a:r>
              <a:rPr lang="en-GB" sz="3200" dirty="0" err="1"/>
              <a:t>fFN</a:t>
            </a:r>
            <a:r>
              <a:rPr lang="en-GB" sz="3200" dirty="0"/>
              <a:t> @ 24 weeks</a:t>
            </a:r>
          </a:p>
        </p:txBody>
      </p:sp>
      <p:sp>
        <p:nvSpPr>
          <p:cNvPr id="629763" name="Rectangle 3"/>
          <p:cNvSpPr>
            <a:spLocks noChangeArrowheads="1"/>
          </p:cNvSpPr>
          <p:nvPr/>
        </p:nvSpPr>
        <p:spPr bwMode="auto">
          <a:xfrm>
            <a:off x="685800" y="2057400"/>
            <a:ext cx="8458200" cy="51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Delivery at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&lt; 30 weeks  &lt; 34 weeks &lt; 37 weeks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Times New Roman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24 week test 		(n=146)	  	(n=144)	    (n=137)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Times New Roman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Sensitivity (%)			75	      		54	       		25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Times New Roman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Specificity (%)			95       		95	       		95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PPV (%)	         			46	      		54	       		58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NPV (%)	         		98	     	 	95	       		83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Times New Roman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Times New Roman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629764" name="Text Box 4"/>
          <p:cNvSpPr txBox="1">
            <a:spLocks noChangeArrowheads="1"/>
          </p:cNvSpPr>
          <p:nvPr/>
        </p:nvSpPr>
        <p:spPr bwMode="auto">
          <a:xfrm>
            <a:off x="4953000" y="6248400"/>
            <a:ext cx="361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Shennan et al 2005 BJOG 112; 293-8</a:t>
            </a:r>
          </a:p>
        </p:txBody>
      </p:sp>
      <p:sp>
        <p:nvSpPr>
          <p:cNvPr id="629765" name="Rectangle 5"/>
          <p:cNvSpPr>
            <a:spLocks noChangeArrowheads="1"/>
          </p:cNvSpPr>
          <p:nvPr/>
        </p:nvSpPr>
        <p:spPr bwMode="auto">
          <a:xfrm>
            <a:off x="1118143" y="152400"/>
            <a:ext cx="683757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value of qualitative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fetal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fibronectin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asymptomatic high risk women</a:t>
            </a:r>
          </a:p>
        </p:txBody>
      </p:sp>
    </p:spTree>
    <p:extLst>
      <p:ext uri="{BB962C8B-B14F-4D97-AF65-F5344CB8AC3E}">
        <p14:creationId xmlns:p14="http://schemas.microsoft.com/office/powerpoint/2010/main" val="1617349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fFN @ 24 weeks</a:t>
            </a:r>
          </a:p>
        </p:txBody>
      </p:sp>
      <p:sp>
        <p:nvSpPr>
          <p:cNvPr id="631811" name="Rectangle 3"/>
          <p:cNvSpPr>
            <a:spLocks noChangeArrowheads="1"/>
          </p:cNvSpPr>
          <p:nvPr/>
        </p:nvSpPr>
        <p:spPr bwMode="auto">
          <a:xfrm>
            <a:off x="1066800" y="685800"/>
            <a:ext cx="685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31812" name="Picture 4" descr="BMJ Fig1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0"/>
          <a:stretch/>
        </p:blipFill>
        <p:spPr bwMode="auto">
          <a:xfrm>
            <a:off x="759267" y="1767133"/>
            <a:ext cx="7521131" cy="48770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1815" name="Text Box 7"/>
          <p:cNvSpPr txBox="1">
            <a:spLocks noChangeArrowheads="1"/>
          </p:cNvSpPr>
          <p:nvPr/>
        </p:nvSpPr>
        <p:spPr bwMode="auto">
          <a:xfrm>
            <a:off x="4202001" y="6260455"/>
            <a:ext cx="47894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Shennan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 2005 BJOG 112; 293-8</a:t>
            </a:r>
          </a:p>
        </p:txBody>
      </p:sp>
    </p:spTree>
    <p:extLst>
      <p:ext uri="{BB962C8B-B14F-4D97-AF65-F5344CB8AC3E}">
        <p14:creationId xmlns:p14="http://schemas.microsoft.com/office/powerpoint/2010/main" val="2258311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770" name="Group 2050"/>
          <p:cNvGrpSpPr>
            <a:grpSpLocks/>
          </p:cNvGrpSpPr>
          <p:nvPr/>
        </p:nvGrpSpPr>
        <p:grpSpPr bwMode="auto">
          <a:xfrm>
            <a:off x="838200" y="1447800"/>
            <a:ext cx="6248400" cy="5105400"/>
            <a:chOff x="0" y="0"/>
            <a:chExt cx="5760" cy="4320"/>
          </a:xfrm>
        </p:grpSpPr>
        <p:sp>
          <p:nvSpPr>
            <p:cNvPr id="672771" name="Rectangle 2051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E1E6F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72" name="Line 2052"/>
            <p:cNvSpPr>
              <a:spLocks noChangeShapeType="1"/>
            </p:cNvSpPr>
            <p:nvPr/>
          </p:nvSpPr>
          <p:spPr bwMode="auto">
            <a:xfrm>
              <a:off x="595" y="3396"/>
              <a:ext cx="4950" cy="1"/>
            </a:xfrm>
            <a:prstGeom prst="line">
              <a:avLst/>
            </a:prstGeom>
            <a:noFill/>
            <a:ln w="20638">
              <a:solidFill>
                <a:srgbClr val="E1E6F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73" name="Line 2053"/>
            <p:cNvSpPr>
              <a:spLocks noChangeShapeType="1"/>
            </p:cNvSpPr>
            <p:nvPr/>
          </p:nvSpPr>
          <p:spPr bwMode="auto">
            <a:xfrm>
              <a:off x="595" y="2624"/>
              <a:ext cx="4950" cy="1"/>
            </a:xfrm>
            <a:prstGeom prst="line">
              <a:avLst/>
            </a:prstGeom>
            <a:noFill/>
            <a:ln w="20638">
              <a:solidFill>
                <a:srgbClr val="E1E6F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74" name="Line 2054"/>
            <p:cNvSpPr>
              <a:spLocks noChangeShapeType="1"/>
            </p:cNvSpPr>
            <p:nvPr/>
          </p:nvSpPr>
          <p:spPr bwMode="auto">
            <a:xfrm>
              <a:off x="595" y="1092"/>
              <a:ext cx="4950" cy="1"/>
            </a:xfrm>
            <a:prstGeom prst="line">
              <a:avLst/>
            </a:prstGeom>
            <a:noFill/>
            <a:ln w="20638">
              <a:solidFill>
                <a:srgbClr val="E1E6F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75" name="Line 2055"/>
            <p:cNvSpPr>
              <a:spLocks noChangeShapeType="1"/>
            </p:cNvSpPr>
            <p:nvPr/>
          </p:nvSpPr>
          <p:spPr bwMode="auto">
            <a:xfrm>
              <a:off x="595" y="333"/>
              <a:ext cx="4950" cy="1"/>
            </a:xfrm>
            <a:prstGeom prst="line">
              <a:avLst/>
            </a:prstGeom>
            <a:noFill/>
            <a:ln w="20638">
              <a:solidFill>
                <a:srgbClr val="E1E6F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76" name="Line 2056"/>
            <p:cNvSpPr>
              <a:spLocks noChangeShapeType="1"/>
            </p:cNvSpPr>
            <p:nvPr/>
          </p:nvSpPr>
          <p:spPr bwMode="auto">
            <a:xfrm flipV="1">
              <a:off x="684" y="244"/>
              <a:ext cx="1" cy="3241"/>
            </a:xfrm>
            <a:prstGeom prst="line">
              <a:avLst/>
            </a:prstGeom>
            <a:noFill/>
            <a:ln w="20638">
              <a:solidFill>
                <a:srgbClr val="E1E6F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77" name="Line 2057"/>
            <p:cNvSpPr>
              <a:spLocks noChangeShapeType="1"/>
            </p:cNvSpPr>
            <p:nvPr/>
          </p:nvSpPr>
          <p:spPr bwMode="auto">
            <a:xfrm flipV="1">
              <a:off x="1874" y="244"/>
              <a:ext cx="1" cy="3241"/>
            </a:xfrm>
            <a:prstGeom prst="line">
              <a:avLst/>
            </a:prstGeom>
            <a:noFill/>
            <a:ln w="20638">
              <a:solidFill>
                <a:srgbClr val="E1E6F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78" name="Line 2058"/>
            <p:cNvSpPr>
              <a:spLocks noChangeShapeType="1"/>
            </p:cNvSpPr>
            <p:nvPr/>
          </p:nvSpPr>
          <p:spPr bwMode="auto">
            <a:xfrm flipV="1">
              <a:off x="3076" y="244"/>
              <a:ext cx="1" cy="3241"/>
            </a:xfrm>
            <a:prstGeom prst="line">
              <a:avLst/>
            </a:prstGeom>
            <a:noFill/>
            <a:ln w="20638">
              <a:solidFill>
                <a:srgbClr val="E1E6F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79" name="Line 2059"/>
            <p:cNvSpPr>
              <a:spLocks noChangeShapeType="1"/>
            </p:cNvSpPr>
            <p:nvPr/>
          </p:nvSpPr>
          <p:spPr bwMode="auto">
            <a:xfrm flipV="1">
              <a:off x="4266" y="244"/>
              <a:ext cx="1" cy="3241"/>
            </a:xfrm>
            <a:prstGeom prst="line">
              <a:avLst/>
            </a:prstGeom>
            <a:noFill/>
            <a:ln w="20638">
              <a:solidFill>
                <a:srgbClr val="E1E6F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80" name="Line 2060"/>
            <p:cNvSpPr>
              <a:spLocks noChangeShapeType="1"/>
            </p:cNvSpPr>
            <p:nvPr/>
          </p:nvSpPr>
          <p:spPr bwMode="auto">
            <a:xfrm flipV="1">
              <a:off x="5456" y="244"/>
              <a:ext cx="1" cy="3241"/>
            </a:xfrm>
            <a:prstGeom prst="line">
              <a:avLst/>
            </a:prstGeom>
            <a:noFill/>
            <a:ln w="20638">
              <a:solidFill>
                <a:srgbClr val="E1E6F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81" name="Freeform 2061"/>
            <p:cNvSpPr>
              <a:spLocks/>
            </p:cNvSpPr>
            <p:nvPr/>
          </p:nvSpPr>
          <p:spPr bwMode="auto">
            <a:xfrm>
              <a:off x="684" y="333"/>
              <a:ext cx="4772" cy="3063"/>
            </a:xfrm>
            <a:custGeom>
              <a:avLst/>
              <a:gdLst>
                <a:gd name="T0" fmla="*/ 1 w 377"/>
                <a:gd name="T1" fmla="*/ 218 h 242"/>
                <a:gd name="T2" fmla="*/ 2 w 377"/>
                <a:gd name="T3" fmla="*/ 201 h 242"/>
                <a:gd name="T4" fmla="*/ 3 w 377"/>
                <a:gd name="T5" fmla="*/ 182 h 242"/>
                <a:gd name="T6" fmla="*/ 5 w 377"/>
                <a:gd name="T7" fmla="*/ 162 h 242"/>
                <a:gd name="T8" fmla="*/ 7 w 377"/>
                <a:gd name="T9" fmla="*/ 146 h 242"/>
                <a:gd name="T10" fmla="*/ 9 w 377"/>
                <a:gd name="T11" fmla="*/ 133 h 242"/>
                <a:gd name="T12" fmla="*/ 12 w 377"/>
                <a:gd name="T13" fmla="*/ 119 h 242"/>
                <a:gd name="T14" fmla="*/ 13 w 377"/>
                <a:gd name="T15" fmla="*/ 110 h 242"/>
                <a:gd name="T16" fmla="*/ 16 w 377"/>
                <a:gd name="T17" fmla="*/ 97 h 242"/>
                <a:gd name="T18" fmla="*/ 20 w 377"/>
                <a:gd name="T19" fmla="*/ 85 h 242"/>
                <a:gd name="T20" fmla="*/ 23 w 377"/>
                <a:gd name="T21" fmla="*/ 76 h 242"/>
                <a:gd name="T22" fmla="*/ 28 w 377"/>
                <a:gd name="T23" fmla="*/ 64 h 242"/>
                <a:gd name="T24" fmla="*/ 33 w 377"/>
                <a:gd name="T25" fmla="*/ 54 h 242"/>
                <a:gd name="T26" fmla="*/ 38 w 377"/>
                <a:gd name="T27" fmla="*/ 47 h 242"/>
                <a:gd name="T28" fmla="*/ 44 w 377"/>
                <a:gd name="T29" fmla="*/ 39 h 242"/>
                <a:gd name="T30" fmla="*/ 52 w 377"/>
                <a:gd name="T31" fmla="*/ 31 h 242"/>
                <a:gd name="T32" fmla="*/ 59 w 377"/>
                <a:gd name="T33" fmla="*/ 25 h 242"/>
                <a:gd name="T34" fmla="*/ 67 w 377"/>
                <a:gd name="T35" fmla="*/ 21 h 242"/>
                <a:gd name="T36" fmla="*/ 74 w 377"/>
                <a:gd name="T37" fmla="*/ 17 h 242"/>
                <a:gd name="T38" fmla="*/ 82 w 377"/>
                <a:gd name="T39" fmla="*/ 14 h 242"/>
                <a:gd name="T40" fmla="*/ 89 w 377"/>
                <a:gd name="T41" fmla="*/ 12 h 242"/>
                <a:gd name="T42" fmla="*/ 97 w 377"/>
                <a:gd name="T43" fmla="*/ 9 h 242"/>
                <a:gd name="T44" fmla="*/ 105 w 377"/>
                <a:gd name="T45" fmla="*/ 8 h 242"/>
                <a:gd name="T46" fmla="*/ 112 w 377"/>
                <a:gd name="T47" fmla="*/ 6 h 242"/>
                <a:gd name="T48" fmla="*/ 120 w 377"/>
                <a:gd name="T49" fmla="*/ 5 h 242"/>
                <a:gd name="T50" fmla="*/ 127 w 377"/>
                <a:gd name="T51" fmla="*/ 4 h 242"/>
                <a:gd name="T52" fmla="*/ 135 w 377"/>
                <a:gd name="T53" fmla="*/ 3 h 242"/>
                <a:gd name="T54" fmla="*/ 142 w 377"/>
                <a:gd name="T55" fmla="*/ 3 h 242"/>
                <a:gd name="T56" fmla="*/ 150 w 377"/>
                <a:gd name="T57" fmla="*/ 2 h 242"/>
                <a:gd name="T58" fmla="*/ 157 w 377"/>
                <a:gd name="T59" fmla="*/ 2 h 242"/>
                <a:gd name="T60" fmla="*/ 165 w 377"/>
                <a:gd name="T61" fmla="*/ 2 h 242"/>
                <a:gd name="T62" fmla="*/ 172 w 377"/>
                <a:gd name="T63" fmla="*/ 1 h 242"/>
                <a:gd name="T64" fmla="*/ 180 w 377"/>
                <a:gd name="T65" fmla="*/ 1 h 242"/>
                <a:gd name="T66" fmla="*/ 187 w 377"/>
                <a:gd name="T67" fmla="*/ 1 h 242"/>
                <a:gd name="T68" fmla="*/ 195 w 377"/>
                <a:gd name="T69" fmla="*/ 1 h 242"/>
                <a:gd name="T70" fmla="*/ 203 w 377"/>
                <a:gd name="T71" fmla="*/ 1 h 242"/>
                <a:gd name="T72" fmla="*/ 210 w 377"/>
                <a:gd name="T73" fmla="*/ 0 h 242"/>
                <a:gd name="T74" fmla="*/ 218 w 377"/>
                <a:gd name="T75" fmla="*/ 0 h 242"/>
                <a:gd name="T76" fmla="*/ 225 w 377"/>
                <a:gd name="T77" fmla="*/ 0 h 242"/>
                <a:gd name="T78" fmla="*/ 233 w 377"/>
                <a:gd name="T79" fmla="*/ 0 h 242"/>
                <a:gd name="T80" fmla="*/ 240 w 377"/>
                <a:gd name="T81" fmla="*/ 0 h 242"/>
                <a:gd name="T82" fmla="*/ 248 w 377"/>
                <a:gd name="T83" fmla="*/ 0 h 242"/>
                <a:gd name="T84" fmla="*/ 255 w 377"/>
                <a:gd name="T85" fmla="*/ 0 h 242"/>
                <a:gd name="T86" fmla="*/ 263 w 377"/>
                <a:gd name="T87" fmla="*/ 0 h 242"/>
                <a:gd name="T88" fmla="*/ 270 w 377"/>
                <a:gd name="T89" fmla="*/ 0 h 242"/>
                <a:gd name="T90" fmla="*/ 278 w 377"/>
                <a:gd name="T91" fmla="*/ 0 h 242"/>
                <a:gd name="T92" fmla="*/ 285 w 377"/>
                <a:gd name="T93" fmla="*/ 0 h 242"/>
                <a:gd name="T94" fmla="*/ 293 w 377"/>
                <a:gd name="T95" fmla="*/ 0 h 242"/>
                <a:gd name="T96" fmla="*/ 301 w 377"/>
                <a:gd name="T97" fmla="*/ 0 h 242"/>
                <a:gd name="T98" fmla="*/ 308 w 377"/>
                <a:gd name="T99" fmla="*/ 0 h 242"/>
                <a:gd name="T100" fmla="*/ 316 w 377"/>
                <a:gd name="T101" fmla="*/ 0 h 242"/>
                <a:gd name="T102" fmla="*/ 323 w 377"/>
                <a:gd name="T103" fmla="*/ 0 h 242"/>
                <a:gd name="T104" fmla="*/ 331 w 377"/>
                <a:gd name="T105" fmla="*/ 0 h 242"/>
                <a:gd name="T106" fmla="*/ 338 w 377"/>
                <a:gd name="T107" fmla="*/ 0 h 242"/>
                <a:gd name="T108" fmla="*/ 346 w 377"/>
                <a:gd name="T109" fmla="*/ 0 h 242"/>
                <a:gd name="T110" fmla="*/ 353 w 377"/>
                <a:gd name="T111" fmla="*/ 0 h 242"/>
                <a:gd name="T112" fmla="*/ 361 w 377"/>
                <a:gd name="T113" fmla="*/ 0 h 242"/>
                <a:gd name="T114" fmla="*/ 368 w 377"/>
                <a:gd name="T115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77" h="242">
                  <a:moveTo>
                    <a:pt x="0" y="242"/>
                  </a:moveTo>
                  <a:lnTo>
                    <a:pt x="1" y="228"/>
                  </a:lnTo>
                  <a:lnTo>
                    <a:pt x="1" y="218"/>
                  </a:lnTo>
                  <a:lnTo>
                    <a:pt x="1" y="218"/>
                  </a:lnTo>
                  <a:lnTo>
                    <a:pt x="1" y="218"/>
                  </a:lnTo>
                  <a:lnTo>
                    <a:pt x="1" y="218"/>
                  </a:lnTo>
                  <a:lnTo>
                    <a:pt x="2" y="211"/>
                  </a:lnTo>
                  <a:lnTo>
                    <a:pt x="2" y="209"/>
                  </a:lnTo>
                  <a:lnTo>
                    <a:pt x="2" y="209"/>
                  </a:lnTo>
                  <a:lnTo>
                    <a:pt x="2" y="209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3" y="194"/>
                  </a:lnTo>
                  <a:lnTo>
                    <a:pt x="3" y="194"/>
                  </a:lnTo>
                  <a:lnTo>
                    <a:pt x="3" y="191"/>
                  </a:lnTo>
                  <a:lnTo>
                    <a:pt x="3" y="188"/>
                  </a:lnTo>
                  <a:lnTo>
                    <a:pt x="3" y="188"/>
                  </a:lnTo>
                  <a:lnTo>
                    <a:pt x="3" y="182"/>
                  </a:lnTo>
                  <a:lnTo>
                    <a:pt x="4" y="177"/>
                  </a:lnTo>
                  <a:lnTo>
                    <a:pt x="4" y="176"/>
                  </a:lnTo>
                  <a:lnTo>
                    <a:pt x="5" y="167"/>
                  </a:lnTo>
                  <a:lnTo>
                    <a:pt x="5" y="163"/>
                  </a:lnTo>
                  <a:lnTo>
                    <a:pt x="5" y="162"/>
                  </a:lnTo>
                  <a:lnTo>
                    <a:pt x="5" y="162"/>
                  </a:lnTo>
                  <a:lnTo>
                    <a:pt x="6" y="158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6" y="152"/>
                  </a:lnTo>
                  <a:lnTo>
                    <a:pt x="7" y="146"/>
                  </a:lnTo>
                  <a:lnTo>
                    <a:pt x="8" y="143"/>
                  </a:lnTo>
                  <a:lnTo>
                    <a:pt x="8" y="142"/>
                  </a:lnTo>
                  <a:lnTo>
                    <a:pt x="8" y="139"/>
                  </a:lnTo>
                  <a:lnTo>
                    <a:pt x="9" y="136"/>
                  </a:lnTo>
                  <a:lnTo>
                    <a:pt x="9" y="133"/>
                  </a:lnTo>
                  <a:lnTo>
                    <a:pt x="9" y="133"/>
                  </a:lnTo>
                  <a:lnTo>
                    <a:pt x="9" y="130"/>
                  </a:lnTo>
                  <a:lnTo>
                    <a:pt x="10" y="128"/>
                  </a:lnTo>
                  <a:lnTo>
                    <a:pt x="10" y="126"/>
                  </a:lnTo>
                  <a:lnTo>
                    <a:pt x="10" y="125"/>
                  </a:lnTo>
                  <a:lnTo>
                    <a:pt x="11" y="122"/>
                  </a:lnTo>
                  <a:lnTo>
                    <a:pt x="12" y="119"/>
                  </a:lnTo>
                  <a:lnTo>
                    <a:pt x="12" y="117"/>
                  </a:lnTo>
                  <a:lnTo>
                    <a:pt x="12" y="115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0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5" y="104"/>
                  </a:lnTo>
                  <a:lnTo>
                    <a:pt x="15" y="102"/>
                  </a:lnTo>
                  <a:lnTo>
                    <a:pt x="15" y="101"/>
                  </a:lnTo>
                  <a:lnTo>
                    <a:pt x="16" y="97"/>
                  </a:lnTo>
                  <a:lnTo>
                    <a:pt x="16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90"/>
                  </a:lnTo>
                  <a:lnTo>
                    <a:pt x="19" y="87"/>
                  </a:lnTo>
                  <a:lnTo>
                    <a:pt x="20" y="85"/>
                  </a:lnTo>
                  <a:lnTo>
                    <a:pt x="20" y="83"/>
                  </a:lnTo>
                  <a:lnTo>
                    <a:pt x="21" y="83"/>
                  </a:lnTo>
                  <a:lnTo>
                    <a:pt x="22" y="80"/>
                  </a:lnTo>
                  <a:lnTo>
                    <a:pt x="22" y="77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4" y="73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68"/>
                  </a:lnTo>
                  <a:lnTo>
                    <a:pt x="26" y="67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9" y="61"/>
                  </a:lnTo>
                  <a:lnTo>
                    <a:pt x="30" y="59"/>
                  </a:lnTo>
                  <a:lnTo>
                    <a:pt x="32" y="57"/>
                  </a:lnTo>
                  <a:lnTo>
                    <a:pt x="33" y="55"/>
                  </a:lnTo>
                  <a:lnTo>
                    <a:pt x="33" y="54"/>
                  </a:lnTo>
                  <a:lnTo>
                    <a:pt x="34" y="52"/>
                  </a:lnTo>
                  <a:lnTo>
                    <a:pt x="35" y="52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7" y="48"/>
                  </a:lnTo>
                  <a:lnTo>
                    <a:pt x="38" y="47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41" y="43"/>
                  </a:lnTo>
                  <a:lnTo>
                    <a:pt x="42" y="42"/>
                  </a:lnTo>
                  <a:lnTo>
                    <a:pt x="43" y="40"/>
                  </a:lnTo>
                  <a:lnTo>
                    <a:pt x="44" y="39"/>
                  </a:lnTo>
                  <a:lnTo>
                    <a:pt x="45" y="37"/>
                  </a:lnTo>
                  <a:lnTo>
                    <a:pt x="47" y="36"/>
                  </a:lnTo>
                  <a:lnTo>
                    <a:pt x="48" y="35"/>
                  </a:lnTo>
                  <a:lnTo>
                    <a:pt x="49" y="34"/>
                  </a:lnTo>
                  <a:lnTo>
                    <a:pt x="51" y="32"/>
                  </a:lnTo>
                  <a:lnTo>
                    <a:pt x="52" y="31"/>
                  </a:lnTo>
                  <a:lnTo>
                    <a:pt x="53" y="30"/>
                  </a:lnTo>
                  <a:lnTo>
                    <a:pt x="54" y="29"/>
                  </a:lnTo>
                  <a:lnTo>
                    <a:pt x="55" y="28"/>
                  </a:lnTo>
                  <a:lnTo>
                    <a:pt x="57" y="27"/>
                  </a:lnTo>
                  <a:lnTo>
                    <a:pt x="58" y="26"/>
                  </a:lnTo>
                  <a:lnTo>
                    <a:pt x="59" y="25"/>
                  </a:lnTo>
                  <a:lnTo>
                    <a:pt x="61" y="25"/>
                  </a:lnTo>
                  <a:lnTo>
                    <a:pt x="62" y="24"/>
                  </a:lnTo>
                  <a:lnTo>
                    <a:pt x="63" y="23"/>
                  </a:lnTo>
                  <a:lnTo>
                    <a:pt x="64" y="22"/>
                  </a:lnTo>
                  <a:lnTo>
                    <a:pt x="65" y="21"/>
                  </a:lnTo>
                  <a:lnTo>
                    <a:pt x="67" y="21"/>
                  </a:lnTo>
                  <a:lnTo>
                    <a:pt x="68" y="20"/>
                  </a:lnTo>
                  <a:lnTo>
                    <a:pt x="69" y="19"/>
                  </a:lnTo>
                  <a:lnTo>
                    <a:pt x="71" y="19"/>
                  </a:lnTo>
                  <a:lnTo>
                    <a:pt x="72" y="18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6" y="16"/>
                  </a:lnTo>
                  <a:lnTo>
                    <a:pt x="77" y="16"/>
                  </a:lnTo>
                  <a:lnTo>
                    <a:pt x="78" y="15"/>
                  </a:lnTo>
                  <a:lnTo>
                    <a:pt x="79" y="15"/>
                  </a:lnTo>
                  <a:lnTo>
                    <a:pt x="81" y="14"/>
                  </a:lnTo>
                  <a:lnTo>
                    <a:pt x="82" y="14"/>
                  </a:lnTo>
                  <a:lnTo>
                    <a:pt x="83" y="14"/>
                  </a:lnTo>
                  <a:lnTo>
                    <a:pt x="84" y="13"/>
                  </a:lnTo>
                  <a:lnTo>
                    <a:pt x="86" y="13"/>
                  </a:lnTo>
                  <a:lnTo>
                    <a:pt x="87" y="12"/>
                  </a:lnTo>
                  <a:lnTo>
                    <a:pt x="88" y="12"/>
                  </a:lnTo>
                  <a:lnTo>
                    <a:pt x="89" y="12"/>
                  </a:lnTo>
                  <a:lnTo>
                    <a:pt x="91" y="11"/>
                  </a:lnTo>
                  <a:lnTo>
                    <a:pt x="92" y="11"/>
                  </a:lnTo>
                  <a:lnTo>
                    <a:pt x="93" y="11"/>
                  </a:lnTo>
                  <a:lnTo>
                    <a:pt x="94" y="10"/>
                  </a:lnTo>
                  <a:lnTo>
                    <a:pt x="96" y="10"/>
                  </a:lnTo>
                  <a:lnTo>
                    <a:pt x="97" y="9"/>
                  </a:lnTo>
                  <a:lnTo>
                    <a:pt x="98" y="9"/>
                  </a:lnTo>
                  <a:lnTo>
                    <a:pt x="100" y="9"/>
                  </a:lnTo>
                  <a:lnTo>
                    <a:pt x="101" y="9"/>
                  </a:lnTo>
                  <a:lnTo>
                    <a:pt x="102" y="8"/>
                  </a:lnTo>
                  <a:lnTo>
                    <a:pt x="103" y="8"/>
                  </a:lnTo>
                  <a:lnTo>
                    <a:pt x="105" y="8"/>
                  </a:lnTo>
                  <a:lnTo>
                    <a:pt x="106" y="8"/>
                  </a:lnTo>
                  <a:lnTo>
                    <a:pt x="107" y="7"/>
                  </a:lnTo>
                  <a:lnTo>
                    <a:pt x="108" y="7"/>
                  </a:lnTo>
                  <a:lnTo>
                    <a:pt x="110" y="7"/>
                  </a:lnTo>
                  <a:lnTo>
                    <a:pt x="111" y="7"/>
                  </a:lnTo>
                  <a:lnTo>
                    <a:pt x="112" y="6"/>
                  </a:lnTo>
                  <a:lnTo>
                    <a:pt x="113" y="6"/>
                  </a:lnTo>
                  <a:lnTo>
                    <a:pt x="115" y="6"/>
                  </a:lnTo>
                  <a:lnTo>
                    <a:pt x="116" y="6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20" y="5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3" y="5"/>
                  </a:lnTo>
                  <a:lnTo>
                    <a:pt x="125" y="5"/>
                  </a:lnTo>
                  <a:lnTo>
                    <a:pt x="126" y="5"/>
                  </a:lnTo>
                  <a:lnTo>
                    <a:pt x="127" y="4"/>
                  </a:lnTo>
                  <a:lnTo>
                    <a:pt x="128" y="4"/>
                  </a:lnTo>
                  <a:lnTo>
                    <a:pt x="130" y="4"/>
                  </a:lnTo>
                  <a:lnTo>
                    <a:pt x="131" y="4"/>
                  </a:lnTo>
                  <a:lnTo>
                    <a:pt x="132" y="4"/>
                  </a:lnTo>
                  <a:lnTo>
                    <a:pt x="133" y="4"/>
                  </a:lnTo>
                  <a:lnTo>
                    <a:pt x="135" y="3"/>
                  </a:lnTo>
                  <a:lnTo>
                    <a:pt x="136" y="3"/>
                  </a:lnTo>
                  <a:lnTo>
                    <a:pt x="137" y="3"/>
                  </a:lnTo>
                  <a:lnTo>
                    <a:pt x="138" y="3"/>
                  </a:lnTo>
                  <a:lnTo>
                    <a:pt x="140" y="3"/>
                  </a:lnTo>
                  <a:lnTo>
                    <a:pt x="141" y="3"/>
                  </a:lnTo>
                  <a:lnTo>
                    <a:pt x="142" y="3"/>
                  </a:lnTo>
                  <a:lnTo>
                    <a:pt x="144" y="3"/>
                  </a:lnTo>
                  <a:lnTo>
                    <a:pt x="145" y="3"/>
                  </a:lnTo>
                  <a:lnTo>
                    <a:pt x="146" y="3"/>
                  </a:lnTo>
                  <a:lnTo>
                    <a:pt x="147" y="3"/>
                  </a:lnTo>
                  <a:lnTo>
                    <a:pt x="148" y="2"/>
                  </a:lnTo>
                  <a:lnTo>
                    <a:pt x="150" y="2"/>
                  </a:lnTo>
                  <a:lnTo>
                    <a:pt x="151" y="2"/>
                  </a:lnTo>
                  <a:lnTo>
                    <a:pt x="152" y="2"/>
                  </a:lnTo>
                  <a:lnTo>
                    <a:pt x="154" y="2"/>
                  </a:lnTo>
                  <a:lnTo>
                    <a:pt x="155" y="2"/>
                  </a:lnTo>
                  <a:lnTo>
                    <a:pt x="156" y="2"/>
                  </a:lnTo>
                  <a:lnTo>
                    <a:pt x="157" y="2"/>
                  </a:lnTo>
                  <a:lnTo>
                    <a:pt x="158" y="2"/>
                  </a:lnTo>
                  <a:lnTo>
                    <a:pt x="160" y="2"/>
                  </a:lnTo>
                  <a:lnTo>
                    <a:pt x="161" y="2"/>
                  </a:lnTo>
                  <a:lnTo>
                    <a:pt x="162" y="2"/>
                  </a:lnTo>
                  <a:lnTo>
                    <a:pt x="164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7" y="1"/>
                  </a:lnTo>
                  <a:lnTo>
                    <a:pt x="169" y="1"/>
                  </a:lnTo>
                  <a:lnTo>
                    <a:pt x="170" y="1"/>
                  </a:lnTo>
                  <a:lnTo>
                    <a:pt x="171" y="1"/>
                  </a:lnTo>
                  <a:lnTo>
                    <a:pt x="172" y="1"/>
                  </a:lnTo>
                  <a:lnTo>
                    <a:pt x="174" y="1"/>
                  </a:lnTo>
                  <a:lnTo>
                    <a:pt x="175" y="1"/>
                  </a:lnTo>
                  <a:lnTo>
                    <a:pt x="176" y="1"/>
                  </a:lnTo>
                  <a:lnTo>
                    <a:pt x="177" y="1"/>
                  </a:lnTo>
                  <a:lnTo>
                    <a:pt x="179" y="1"/>
                  </a:lnTo>
                  <a:lnTo>
                    <a:pt x="180" y="1"/>
                  </a:lnTo>
                  <a:lnTo>
                    <a:pt x="181" y="1"/>
                  </a:lnTo>
                  <a:lnTo>
                    <a:pt x="183" y="1"/>
                  </a:lnTo>
                  <a:lnTo>
                    <a:pt x="184" y="1"/>
                  </a:lnTo>
                  <a:lnTo>
                    <a:pt x="185" y="1"/>
                  </a:lnTo>
                  <a:lnTo>
                    <a:pt x="186" y="1"/>
                  </a:lnTo>
                  <a:lnTo>
                    <a:pt x="187" y="1"/>
                  </a:lnTo>
                  <a:lnTo>
                    <a:pt x="189" y="1"/>
                  </a:lnTo>
                  <a:lnTo>
                    <a:pt x="190" y="1"/>
                  </a:lnTo>
                  <a:lnTo>
                    <a:pt x="191" y="1"/>
                  </a:lnTo>
                  <a:lnTo>
                    <a:pt x="193" y="1"/>
                  </a:lnTo>
                  <a:lnTo>
                    <a:pt x="194" y="1"/>
                  </a:lnTo>
                  <a:lnTo>
                    <a:pt x="195" y="1"/>
                  </a:lnTo>
                  <a:lnTo>
                    <a:pt x="196" y="1"/>
                  </a:lnTo>
                  <a:lnTo>
                    <a:pt x="197" y="1"/>
                  </a:lnTo>
                  <a:lnTo>
                    <a:pt x="199" y="1"/>
                  </a:lnTo>
                  <a:lnTo>
                    <a:pt x="200" y="1"/>
                  </a:lnTo>
                  <a:lnTo>
                    <a:pt x="201" y="1"/>
                  </a:lnTo>
                  <a:lnTo>
                    <a:pt x="203" y="1"/>
                  </a:lnTo>
                  <a:lnTo>
                    <a:pt x="204" y="1"/>
                  </a:lnTo>
                  <a:lnTo>
                    <a:pt x="205" y="1"/>
                  </a:lnTo>
                  <a:lnTo>
                    <a:pt x="206" y="0"/>
                  </a:lnTo>
                  <a:lnTo>
                    <a:pt x="207" y="0"/>
                  </a:lnTo>
                  <a:lnTo>
                    <a:pt x="209" y="0"/>
                  </a:lnTo>
                  <a:lnTo>
                    <a:pt x="210" y="0"/>
                  </a:lnTo>
                  <a:lnTo>
                    <a:pt x="211" y="0"/>
                  </a:lnTo>
                  <a:lnTo>
                    <a:pt x="213" y="0"/>
                  </a:lnTo>
                  <a:lnTo>
                    <a:pt x="214" y="0"/>
                  </a:lnTo>
                  <a:lnTo>
                    <a:pt x="215" y="0"/>
                  </a:lnTo>
                  <a:lnTo>
                    <a:pt x="216" y="0"/>
                  </a:lnTo>
                  <a:lnTo>
                    <a:pt x="218" y="0"/>
                  </a:lnTo>
                  <a:lnTo>
                    <a:pt x="219" y="0"/>
                  </a:lnTo>
                  <a:lnTo>
                    <a:pt x="220" y="0"/>
                  </a:lnTo>
                  <a:lnTo>
                    <a:pt x="221" y="0"/>
                  </a:lnTo>
                  <a:lnTo>
                    <a:pt x="223" y="0"/>
                  </a:lnTo>
                  <a:lnTo>
                    <a:pt x="224" y="0"/>
                  </a:lnTo>
                  <a:lnTo>
                    <a:pt x="225" y="0"/>
                  </a:lnTo>
                  <a:lnTo>
                    <a:pt x="226" y="0"/>
                  </a:lnTo>
                  <a:lnTo>
                    <a:pt x="228" y="0"/>
                  </a:lnTo>
                  <a:lnTo>
                    <a:pt x="229" y="0"/>
                  </a:lnTo>
                  <a:lnTo>
                    <a:pt x="230" y="0"/>
                  </a:lnTo>
                  <a:lnTo>
                    <a:pt x="232" y="0"/>
                  </a:lnTo>
                  <a:lnTo>
                    <a:pt x="233" y="0"/>
                  </a:lnTo>
                  <a:lnTo>
                    <a:pt x="234" y="0"/>
                  </a:lnTo>
                  <a:lnTo>
                    <a:pt x="235" y="0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0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50" y="0"/>
                  </a:lnTo>
                  <a:lnTo>
                    <a:pt x="252" y="0"/>
                  </a:lnTo>
                  <a:lnTo>
                    <a:pt x="253" y="0"/>
                  </a:lnTo>
                  <a:lnTo>
                    <a:pt x="254" y="0"/>
                  </a:lnTo>
                  <a:lnTo>
                    <a:pt x="255" y="0"/>
                  </a:lnTo>
                  <a:lnTo>
                    <a:pt x="256" y="0"/>
                  </a:lnTo>
                  <a:lnTo>
                    <a:pt x="258" y="0"/>
                  </a:lnTo>
                  <a:lnTo>
                    <a:pt x="259" y="0"/>
                  </a:lnTo>
                  <a:lnTo>
                    <a:pt x="260" y="0"/>
                  </a:lnTo>
                  <a:lnTo>
                    <a:pt x="262" y="0"/>
                  </a:lnTo>
                  <a:lnTo>
                    <a:pt x="263" y="0"/>
                  </a:lnTo>
                  <a:lnTo>
                    <a:pt x="264" y="0"/>
                  </a:lnTo>
                  <a:lnTo>
                    <a:pt x="265" y="0"/>
                  </a:lnTo>
                  <a:lnTo>
                    <a:pt x="267" y="0"/>
                  </a:lnTo>
                  <a:lnTo>
                    <a:pt x="268" y="0"/>
                  </a:lnTo>
                  <a:lnTo>
                    <a:pt x="269" y="0"/>
                  </a:lnTo>
                  <a:lnTo>
                    <a:pt x="270" y="0"/>
                  </a:lnTo>
                  <a:lnTo>
                    <a:pt x="272" y="0"/>
                  </a:lnTo>
                  <a:lnTo>
                    <a:pt x="273" y="0"/>
                  </a:lnTo>
                  <a:lnTo>
                    <a:pt x="274" y="0"/>
                  </a:lnTo>
                  <a:lnTo>
                    <a:pt x="275" y="0"/>
                  </a:lnTo>
                  <a:lnTo>
                    <a:pt x="277" y="0"/>
                  </a:lnTo>
                  <a:lnTo>
                    <a:pt x="278" y="0"/>
                  </a:lnTo>
                  <a:lnTo>
                    <a:pt x="279" y="0"/>
                  </a:lnTo>
                  <a:lnTo>
                    <a:pt x="280" y="0"/>
                  </a:lnTo>
                  <a:lnTo>
                    <a:pt x="282" y="0"/>
                  </a:lnTo>
                  <a:lnTo>
                    <a:pt x="283" y="0"/>
                  </a:lnTo>
                  <a:lnTo>
                    <a:pt x="284" y="0"/>
                  </a:lnTo>
                  <a:lnTo>
                    <a:pt x="285" y="0"/>
                  </a:lnTo>
                  <a:lnTo>
                    <a:pt x="287" y="0"/>
                  </a:lnTo>
                  <a:lnTo>
                    <a:pt x="288" y="0"/>
                  </a:lnTo>
                  <a:lnTo>
                    <a:pt x="289" y="0"/>
                  </a:lnTo>
                  <a:lnTo>
                    <a:pt x="291" y="0"/>
                  </a:lnTo>
                  <a:lnTo>
                    <a:pt x="292" y="0"/>
                  </a:lnTo>
                  <a:lnTo>
                    <a:pt x="293" y="0"/>
                  </a:lnTo>
                  <a:lnTo>
                    <a:pt x="294" y="0"/>
                  </a:lnTo>
                  <a:lnTo>
                    <a:pt x="295" y="0"/>
                  </a:lnTo>
                  <a:lnTo>
                    <a:pt x="297" y="0"/>
                  </a:lnTo>
                  <a:lnTo>
                    <a:pt x="298" y="0"/>
                  </a:lnTo>
                  <a:lnTo>
                    <a:pt x="299" y="0"/>
                  </a:lnTo>
                  <a:lnTo>
                    <a:pt x="301" y="0"/>
                  </a:lnTo>
                  <a:lnTo>
                    <a:pt x="302" y="0"/>
                  </a:lnTo>
                  <a:lnTo>
                    <a:pt x="303" y="0"/>
                  </a:lnTo>
                  <a:lnTo>
                    <a:pt x="304" y="0"/>
                  </a:lnTo>
                  <a:lnTo>
                    <a:pt x="306" y="0"/>
                  </a:lnTo>
                  <a:lnTo>
                    <a:pt x="307" y="0"/>
                  </a:lnTo>
                  <a:lnTo>
                    <a:pt x="308" y="0"/>
                  </a:lnTo>
                  <a:lnTo>
                    <a:pt x="309" y="0"/>
                  </a:lnTo>
                  <a:lnTo>
                    <a:pt x="311" y="0"/>
                  </a:lnTo>
                  <a:lnTo>
                    <a:pt x="312" y="0"/>
                  </a:lnTo>
                  <a:lnTo>
                    <a:pt x="313" y="0"/>
                  </a:lnTo>
                  <a:lnTo>
                    <a:pt x="314" y="0"/>
                  </a:lnTo>
                  <a:lnTo>
                    <a:pt x="316" y="0"/>
                  </a:lnTo>
                  <a:lnTo>
                    <a:pt x="317" y="0"/>
                  </a:lnTo>
                  <a:lnTo>
                    <a:pt x="318" y="0"/>
                  </a:lnTo>
                  <a:lnTo>
                    <a:pt x="319" y="0"/>
                  </a:lnTo>
                  <a:lnTo>
                    <a:pt x="321" y="0"/>
                  </a:lnTo>
                  <a:lnTo>
                    <a:pt x="322" y="0"/>
                  </a:lnTo>
                  <a:lnTo>
                    <a:pt x="323" y="0"/>
                  </a:lnTo>
                  <a:lnTo>
                    <a:pt x="324" y="0"/>
                  </a:lnTo>
                  <a:lnTo>
                    <a:pt x="326" y="0"/>
                  </a:lnTo>
                  <a:lnTo>
                    <a:pt x="327" y="0"/>
                  </a:lnTo>
                  <a:lnTo>
                    <a:pt x="328" y="0"/>
                  </a:lnTo>
                  <a:lnTo>
                    <a:pt x="329" y="0"/>
                  </a:lnTo>
                  <a:lnTo>
                    <a:pt x="331" y="0"/>
                  </a:lnTo>
                  <a:lnTo>
                    <a:pt x="332" y="0"/>
                  </a:lnTo>
                  <a:lnTo>
                    <a:pt x="333" y="0"/>
                  </a:lnTo>
                  <a:lnTo>
                    <a:pt x="335" y="0"/>
                  </a:lnTo>
                  <a:lnTo>
                    <a:pt x="336" y="0"/>
                  </a:lnTo>
                  <a:lnTo>
                    <a:pt x="337" y="0"/>
                  </a:lnTo>
                  <a:lnTo>
                    <a:pt x="338" y="0"/>
                  </a:lnTo>
                  <a:lnTo>
                    <a:pt x="339" y="0"/>
                  </a:lnTo>
                  <a:lnTo>
                    <a:pt x="341" y="0"/>
                  </a:lnTo>
                  <a:lnTo>
                    <a:pt x="342" y="0"/>
                  </a:lnTo>
                  <a:lnTo>
                    <a:pt x="343" y="0"/>
                  </a:lnTo>
                  <a:lnTo>
                    <a:pt x="345" y="0"/>
                  </a:lnTo>
                  <a:lnTo>
                    <a:pt x="346" y="0"/>
                  </a:lnTo>
                  <a:lnTo>
                    <a:pt x="347" y="0"/>
                  </a:lnTo>
                  <a:lnTo>
                    <a:pt x="348" y="0"/>
                  </a:lnTo>
                  <a:lnTo>
                    <a:pt x="350" y="0"/>
                  </a:lnTo>
                  <a:lnTo>
                    <a:pt x="351" y="0"/>
                  </a:lnTo>
                  <a:lnTo>
                    <a:pt x="352" y="0"/>
                  </a:lnTo>
                  <a:lnTo>
                    <a:pt x="353" y="0"/>
                  </a:lnTo>
                  <a:lnTo>
                    <a:pt x="355" y="0"/>
                  </a:lnTo>
                  <a:lnTo>
                    <a:pt x="356" y="0"/>
                  </a:lnTo>
                  <a:lnTo>
                    <a:pt x="357" y="0"/>
                  </a:lnTo>
                  <a:lnTo>
                    <a:pt x="358" y="0"/>
                  </a:lnTo>
                  <a:lnTo>
                    <a:pt x="360" y="0"/>
                  </a:lnTo>
                  <a:lnTo>
                    <a:pt x="361" y="0"/>
                  </a:lnTo>
                  <a:lnTo>
                    <a:pt x="362" y="0"/>
                  </a:lnTo>
                  <a:lnTo>
                    <a:pt x="363" y="0"/>
                  </a:lnTo>
                  <a:lnTo>
                    <a:pt x="365" y="0"/>
                  </a:lnTo>
                  <a:lnTo>
                    <a:pt x="366" y="0"/>
                  </a:lnTo>
                  <a:lnTo>
                    <a:pt x="367" y="0"/>
                  </a:lnTo>
                  <a:lnTo>
                    <a:pt x="368" y="0"/>
                  </a:lnTo>
                  <a:lnTo>
                    <a:pt x="370" y="0"/>
                  </a:lnTo>
                  <a:lnTo>
                    <a:pt x="371" y="0"/>
                  </a:lnTo>
                  <a:lnTo>
                    <a:pt x="372" y="0"/>
                  </a:lnTo>
                  <a:lnTo>
                    <a:pt x="374" y="0"/>
                  </a:lnTo>
                  <a:lnTo>
                    <a:pt x="377" y="0"/>
                  </a:lnTo>
                </a:path>
              </a:pathLst>
            </a:custGeom>
            <a:noFill/>
            <a:ln w="20638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82" name="Line 2062"/>
            <p:cNvSpPr>
              <a:spLocks noChangeShapeType="1"/>
            </p:cNvSpPr>
            <p:nvPr/>
          </p:nvSpPr>
          <p:spPr bwMode="auto">
            <a:xfrm flipV="1">
              <a:off x="684" y="333"/>
              <a:ext cx="4772" cy="3063"/>
            </a:xfrm>
            <a:prstGeom prst="line">
              <a:avLst/>
            </a:prstGeom>
            <a:noFill/>
            <a:ln w="20638">
              <a:solidFill>
                <a:srgbClr val="2D6D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83" name="Line 2063"/>
            <p:cNvSpPr>
              <a:spLocks noChangeShapeType="1"/>
            </p:cNvSpPr>
            <p:nvPr/>
          </p:nvSpPr>
          <p:spPr bwMode="auto">
            <a:xfrm flipV="1">
              <a:off x="595" y="244"/>
              <a:ext cx="1" cy="324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84" name="Line 2064"/>
            <p:cNvSpPr>
              <a:spLocks noChangeShapeType="1"/>
            </p:cNvSpPr>
            <p:nvPr/>
          </p:nvSpPr>
          <p:spPr bwMode="auto">
            <a:xfrm flipH="1">
              <a:off x="544" y="3396"/>
              <a:ext cx="51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85" name="Rectangle 2065"/>
            <p:cNvSpPr>
              <a:spLocks noChangeArrowheads="1"/>
            </p:cNvSpPr>
            <p:nvPr/>
          </p:nvSpPr>
          <p:spPr bwMode="auto">
            <a:xfrm rot="16200000">
              <a:off x="395" y="3289"/>
              <a:ext cx="102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672786" name="Line 2066"/>
            <p:cNvSpPr>
              <a:spLocks noChangeShapeType="1"/>
            </p:cNvSpPr>
            <p:nvPr/>
          </p:nvSpPr>
          <p:spPr bwMode="auto">
            <a:xfrm flipH="1">
              <a:off x="544" y="2624"/>
              <a:ext cx="51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87" name="Rectangle 2067"/>
            <p:cNvSpPr>
              <a:spLocks noChangeArrowheads="1"/>
            </p:cNvSpPr>
            <p:nvPr/>
          </p:nvSpPr>
          <p:spPr bwMode="auto">
            <a:xfrm rot="16200000">
              <a:off x="318" y="2498"/>
              <a:ext cx="256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.25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672788" name="Line 2068"/>
            <p:cNvSpPr>
              <a:spLocks noChangeShapeType="1"/>
            </p:cNvSpPr>
            <p:nvPr/>
          </p:nvSpPr>
          <p:spPr bwMode="auto">
            <a:xfrm flipH="1">
              <a:off x="544" y="1864"/>
              <a:ext cx="51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89" name="Rectangle 2069"/>
            <p:cNvSpPr>
              <a:spLocks noChangeArrowheads="1"/>
            </p:cNvSpPr>
            <p:nvPr/>
          </p:nvSpPr>
          <p:spPr bwMode="auto">
            <a:xfrm rot="16200000">
              <a:off x="369" y="1750"/>
              <a:ext cx="153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.5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672790" name="Line 2070"/>
            <p:cNvSpPr>
              <a:spLocks noChangeShapeType="1"/>
            </p:cNvSpPr>
            <p:nvPr/>
          </p:nvSpPr>
          <p:spPr bwMode="auto">
            <a:xfrm flipH="1">
              <a:off x="544" y="1092"/>
              <a:ext cx="51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91" name="Rectangle 2071"/>
            <p:cNvSpPr>
              <a:spLocks noChangeArrowheads="1"/>
            </p:cNvSpPr>
            <p:nvPr/>
          </p:nvSpPr>
          <p:spPr bwMode="auto">
            <a:xfrm rot="16200000">
              <a:off x="318" y="966"/>
              <a:ext cx="255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.75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672792" name="Line 2072"/>
            <p:cNvSpPr>
              <a:spLocks noChangeShapeType="1"/>
            </p:cNvSpPr>
            <p:nvPr/>
          </p:nvSpPr>
          <p:spPr bwMode="auto">
            <a:xfrm flipH="1">
              <a:off x="544" y="333"/>
              <a:ext cx="51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93" name="Rectangle 2073"/>
            <p:cNvSpPr>
              <a:spLocks noChangeArrowheads="1"/>
            </p:cNvSpPr>
            <p:nvPr/>
          </p:nvSpPr>
          <p:spPr bwMode="auto">
            <a:xfrm rot="16200000">
              <a:off x="393" y="228"/>
              <a:ext cx="102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672794" name="Rectangle 2074"/>
            <p:cNvSpPr>
              <a:spLocks noChangeArrowheads="1"/>
            </p:cNvSpPr>
            <p:nvPr/>
          </p:nvSpPr>
          <p:spPr bwMode="auto">
            <a:xfrm rot="16200000">
              <a:off x="-115" y="1670"/>
              <a:ext cx="824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Sensitivity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672795" name="Line 2075"/>
            <p:cNvSpPr>
              <a:spLocks noChangeShapeType="1"/>
            </p:cNvSpPr>
            <p:nvPr/>
          </p:nvSpPr>
          <p:spPr bwMode="auto">
            <a:xfrm>
              <a:off x="595" y="3485"/>
              <a:ext cx="4950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96" name="Line 2076"/>
            <p:cNvSpPr>
              <a:spLocks noChangeShapeType="1"/>
            </p:cNvSpPr>
            <p:nvPr/>
          </p:nvSpPr>
          <p:spPr bwMode="auto">
            <a:xfrm>
              <a:off x="684" y="3485"/>
              <a:ext cx="1" cy="5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97" name="Rectangle 2077"/>
            <p:cNvSpPr>
              <a:spLocks noChangeArrowheads="1"/>
            </p:cNvSpPr>
            <p:nvPr/>
          </p:nvSpPr>
          <p:spPr bwMode="auto">
            <a:xfrm>
              <a:off x="618" y="3574"/>
              <a:ext cx="11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672798" name="Line 2078"/>
            <p:cNvSpPr>
              <a:spLocks noChangeShapeType="1"/>
            </p:cNvSpPr>
            <p:nvPr/>
          </p:nvSpPr>
          <p:spPr bwMode="auto">
            <a:xfrm>
              <a:off x="1874" y="3485"/>
              <a:ext cx="1" cy="5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799" name="Rectangle 2079"/>
            <p:cNvSpPr>
              <a:spLocks noChangeArrowheads="1"/>
            </p:cNvSpPr>
            <p:nvPr/>
          </p:nvSpPr>
          <p:spPr bwMode="auto">
            <a:xfrm>
              <a:off x="1747" y="3574"/>
              <a:ext cx="27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.25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672800" name="Line 2080"/>
            <p:cNvSpPr>
              <a:spLocks noChangeShapeType="1"/>
            </p:cNvSpPr>
            <p:nvPr/>
          </p:nvSpPr>
          <p:spPr bwMode="auto">
            <a:xfrm>
              <a:off x="3076" y="3485"/>
              <a:ext cx="1" cy="5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801" name="Rectangle 2081"/>
            <p:cNvSpPr>
              <a:spLocks noChangeArrowheads="1"/>
            </p:cNvSpPr>
            <p:nvPr/>
          </p:nvSpPr>
          <p:spPr bwMode="auto">
            <a:xfrm>
              <a:off x="2988" y="3574"/>
              <a:ext cx="167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.5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672802" name="Line 2082"/>
            <p:cNvSpPr>
              <a:spLocks noChangeShapeType="1"/>
            </p:cNvSpPr>
            <p:nvPr/>
          </p:nvSpPr>
          <p:spPr bwMode="auto">
            <a:xfrm>
              <a:off x="4266" y="3485"/>
              <a:ext cx="1" cy="5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803" name="Rectangle 2083"/>
            <p:cNvSpPr>
              <a:spLocks noChangeArrowheads="1"/>
            </p:cNvSpPr>
            <p:nvPr/>
          </p:nvSpPr>
          <p:spPr bwMode="auto">
            <a:xfrm>
              <a:off x="4140" y="3574"/>
              <a:ext cx="27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.75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672804" name="Line 2084"/>
            <p:cNvSpPr>
              <a:spLocks noChangeShapeType="1"/>
            </p:cNvSpPr>
            <p:nvPr/>
          </p:nvSpPr>
          <p:spPr bwMode="auto">
            <a:xfrm>
              <a:off x="5456" y="3485"/>
              <a:ext cx="1" cy="5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805" name="Rectangle 2085"/>
            <p:cNvSpPr>
              <a:spLocks noChangeArrowheads="1"/>
            </p:cNvSpPr>
            <p:nvPr/>
          </p:nvSpPr>
          <p:spPr bwMode="auto">
            <a:xfrm>
              <a:off x="5387" y="3574"/>
              <a:ext cx="11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672806" name="Rectangle 2086"/>
            <p:cNvSpPr>
              <a:spLocks noChangeArrowheads="1"/>
            </p:cNvSpPr>
            <p:nvPr/>
          </p:nvSpPr>
          <p:spPr bwMode="auto">
            <a:xfrm>
              <a:off x="2627" y="3689"/>
              <a:ext cx="1185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1 - Specificity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672807" name="Rectangle 2087"/>
            <p:cNvSpPr>
              <a:spLocks noChangeArrowheads="1"/>
            </p:cNvSpPr>
            <p:nvPr/>
          </p:nvSpPr>
          <p:spPr bwMode="auto">
            <a:xfrm>
              <a:off x="620" y="3889"/>
              <a:ext cx="332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Area under curve = 0.9390  se(area) = 0.0288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</p:grpSp>
      <p:sp>
        <p:nvSpPr>
          <p:cNvPr id="672808" name="Rectangle 2088"/>
          <p:cNvSpPr>
            <a:spLocks noChangeArrowheads="1"/>
          </p:cNvSpPr>
          <p:nvPr/>
        </p:nvSpPr>
        <p:spPr bwMode="auto">
          <a:xfrm>
            <a:off x="7620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fFN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at 24/40 as a predictor of delivery before 30 weeks gestation</a:t>
            </a:r>
          </a:p>
        </p:txBody>
      </p:sp>
    </p:spTree>
    <p:extLst>
      <p:ext uri="{BB962C8B-B14F-4D97-AF65-F5344CB8AC3E}">
        <p14:creationId xmlns:p14="http://schemas.microsoft.com/office/powerpoint/2010/main" val="1118605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571624-2DA9-7A4D-B6AE-251AA89F1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</a:t>
            </a:r>
            <a:r>
              <a:rPr lang="en-US" dirty="0" err="1"/>
              <a:t>fFN</a:t>
            </a:r>
            <a:r>
              <a:rPr lang="en-US" dirty="0"/>
              <a:t> –what we use now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6DF54-E899-224F-97B5-04911BC6DC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49D87-3C41-2549-AD6F-CB6D1C9A5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771AF-226B-F54F-BE9C-C86D2C89B33F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409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4167942E-633F-604D-B1B7-8702508F6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Trebuchet MS" charset="0"/>
                <a:ea typeface="+mj-ea"/>
                <a:cs typeface="+mj-cs"/>
              </a:rPr>
              <a:t>The value of quantitative fetal </a:t>
            </a:r>
            <a:r>
              <a:rPr lang="en-US" sz="3600" dirty="0" err="1">
                <a:latin typeface="Trebuchet MS" charset="0"/>
                <a:ea typeface="+mj-ea"/>
                <a:cs typeface="+mj-cs"/>
              </a:rPr>
              <a:t>fibronectin</a:t>
            </a:r>
            <a:r>
              <a:rPr lang="en-US" sz="3600" dirty="0">
                <a:latin typeface="Trebuchet MS" charset="0"/>
                <a:ea typeface="+mj-ea"/>
                <a:cs typeface="+mj-cs"/>
              </a:rPr>
              <a:t> levels</a:t>
            </a:r>
          </a:p>
        </p:txBody>
      </p:sp>
      <p:pic>
        <p:nvPicPr>
          <p:cNvPr id="46082" name="Picture 5">
            <a:extLst>
              <a:ext uri="{FF2B5EF4-FFF2-40B4-BE49-F238E27FC236}">
                <a16:creationId xmlns:a16="http://schemas.microsoft.com/office/drawing/2014/main" id="{C5B935C4-FC8E-7348-9F03-A604E53EF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0"/>
          <a:stretch>
            <a:fillRect/>
          </a:stretch>
        </p:blipFill>
        <p:spPr bwMode="auto">
          <a:xfrm>
            <a:off x="523875" y="1458913"/>
            <a:ext cx="7072313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6">
            <a:extLst>
              <a:ext uri="{FF2B5EF4-FFF2-40B4-BE49-F238E27FC236}">
                <a16:creationId xmlns:a16="http://schemas.microsoft.com/office/drawing/2014/main" id="{FBE28B7E-40DE-284B-B109-60B958A49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4205288"/>
            <a:ext cx="2711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Quantitative fFN in high risk pregnancies</a:t>
            </a:r>
          </a:p>
        </p:txBody>
      </p:sp>
    </p:spTree>
    <p:extLst>
      <p:ext uri="{BB962C8B-B14F-4D97-AF65-F5344CB8AC3E}">
        <p14:creationId xmlns:p14="http://schemas.microsoft.com/office/powerpoint/2010/main" val="3108587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67177-7AD5-0341-BCA0-E49E718BB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04904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/>
              <a:t>EQUIPP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E2CE2-5D8E-4740-B43A-28F39BC96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879454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Does fetal fibronectin and cervical length predict preterm birth in high risk women?</a:t>
            </a:r>
          </a:p>
          <a:p>
            <a:r>
              <a:rPr lang="en-US" sz="3200" dirty="0"/>
              <a:t>Validated QUIPP App now available for use clinically from the App store</a:t>
            </a:r>
          </a:p>
          <a:p>
            <a:r>
              <a:rPr lang="en-US" sz="3200" dirty="0"/>
              <a:t>Abbott et al 2015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30D1F4-0DAC-E04B-9D66-A6EB2492C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247" y="2476902"/>
            <a:ext cx="3134618" cy="30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14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24D49F6A-7AAE-FD4E-92C4-5BA6AA55A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03" y="701760"/>
            <a:ext cx="8062186" cy="7826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Trebuchet MS" charset="0"/>
                <a:ea typeface="+mj-ea"/>
                <a:cs typeface="+mj-cs"/>
              </a:rPr>
              <a:t>Quantitative fetal fibronectin </a:t>
            </a:r>
            <a:r>
              <a:rPr lang="en-US" sz="2400" dirty="0">
                <a:latin typeface="Trebuchet MS" charset="0"/>
                <a:cs typeface="+mj-cs"/>
              </a:rPr>
              <a:t>in asymptomatic </a:t>
            </a:r>
            <a:br>
              <a:rPr lang="en-US" sz="2400" dirty="0">
                <a:latin typeface="Trebuchet MS" charset="0"/>
                <a:cs typeface="+mj-cs"/>
              </a:rPr>
            </a:br>
            <a:r>
              <a:rPr lang="en-US" sz="2400" dirty="0">
                <a:latin typeface="Trebuchet MS" charset="0"/>
                <a:cs typeface="+mj-cs"/>
              </a:rPr>
              <a:t>high risk pregnancies</a:t>
            </a:r>
            <a:endParaRPr lang="en-US" sz="2400" dirty="0">
              <a:latin typeface="Trebuchet MS" charset="0"/>
              <a:ea typeface="+mj-ea"/>
              <a:cs typeface="+mj-cs"/>
            </a:endParaRPr>
          </a:p>
        </p:txBody>
      </p:sp>
      <p:sp>
        <p:nvSpPr>
          <p:cNvPr id="30723" name="Rectangle 6">
            <a:extLst>
              <a:ext uri="{FF2B5EF4-FFF2-40B4-BE49-F238E27FC236}">
                <a16:creationId xmlns:a16="http://schemas.microsoft.com/office/drawing/2014/main" id="{2FBBFDCE-8DAA-0145-8367-63BC52A55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440" y="6197546"/>
            <a:ext cx="64197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aseline="0" dirty="0"/>
              <a:t>Abbott et al </a:t>
            </a:r>
            <a:r>
              <a:rPr lang="en-US" altLang="en-US" sz="2000" baseline="0" dirty="0" err="1"/>
              <a:t>Obstet</a:t>
            </a:r>
            <a:r>
              <a:rPr lang="en-US" altLang="en-US" sz="2000" baseline="0" dirty="0"/>
              <a:t> </a:t>
            </a:r>
            <a:r>
              <a:rPr lang="en-US" altLang="en-US" sz="2000" baseline="0" dirty="0" err="1"/>
              <a:t>Gynecol</a:t>
            </a:r>
            <a:r>
              <a:rPr lang="en-US" altLang="en-US" sz="2000" baseline="0" dirty="0"/>
              <a:t> 2015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78219F-6E28-DD4D-B58E-A3B8DF479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7"/>
          <a:stretch/>
        </p:blipFill>
        <p:spPr>
          <a:xfrm>
            <a:off x="1343617" y="1409646"/>
            <a:ext cx="7800383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40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52DC-D1B8-B14B-8423-8F57A64B9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QUIPP App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34EA8B-ED3A-2C45-9569-86EC39832F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DE85E-08A1-974D-BE59-9ED35D9DFFD4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3F6100-1258-E440-8C2B-3A014203F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757" y="2242852"/>
            <a:ext cx="1704259" cy="3609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09C3ED-44CD-2745-B506-AFD2B22CF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990" y="2232922"/>
            <a:ext cx="1721261" cy="3645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FBEDFB-3853-0045-8915-BC4623249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223" y="2206848"/>
            <a:ext cx="1721261" cy="3645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DC4981-970A-B04B-8C6E-DF50269F8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522" y="2242852"/>
            <a:ext cx="1721261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20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57D283AB-B55F-7245-BA70-6748131FB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908720"/>
            <a:ext cx="8507413" cy="1143000"/>
          </a:xfrm>
        </p:spPr>
        <p:txBody>
          <a:bodyPr/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Advantages of using quantitative </a:t>
            </a:r>
            <a:r>
              <a:rPr lang="en-US" altLang="en-US" sz="4000" dirty="0" err="1">
                <a:ea typeface="ＭＳ Ｐゴシック" panose="020B0600070205080204" pitchFamily="34" charset="-128"/>
              </a:rPr>
              <a:t>fFN</a:t>
            </a:r>
            <a:endParaRPr lang="en-US" altLang="en-US" sz="4000" dirty="0">
              <a:ea typeface="ＭＳ Ｐゴシック" panose="020B0600070205080204" pitchFamily="34" charset="-128"/>
            </a:endParaRP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E3724EA8-9341-674B-8A81-604BD49A0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Give more accurate figures about risk of PTB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Avoid unnecessary steroids, admission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etc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Tailor treatment (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eg</a:t>
            </a:r>
            <a:r>
              <a:rPr lang="en-US" altLang="en-US" sz="2400" dirty="0">
                <a:ea typeface="ＭＳ Ｐゴシック" panose="020B0600070205080204" pitchFamily="34" charset="-128"/>
              </a:rPr>
              <a:t> tocolytics, MgSO4) to patient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Used in Preterm Birth clinic to give values for women on their risk of preterm delivery </a:t>
            </a:r>
          </a:p>
        </p:txBody>
      </p:sp>
    </p:spTree>
    <p:extLst>
      <p:ext uri="{BB962C8B-B14F-4D97-AF65-F5344CB8AC3E}">
        <p14:creationId xmlns:p14="http://schemas.microsoft.com/office/powerpoint/2010/main" val="1583937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8789D-E557-E24A-A2EF-6723A23F61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13C7F-2C3D-7D43-8159-D9F6F7177FB1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876EF2-40D2-A148-ABFD-6B6E143CE413}"/>
              </a:ext>
            </a:extLst>
          </p:cNvPr>
          <p:cNvSpPr txBox="1"/>
          <p:nvPr/>
        </p:nvSpPr>
        <p:spPr>
          <a:xfrm>
            <a:off x="1090331" y="5457251"/>
            <a:ext cx="373566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FFN &lt;= 50  NPV 94.5% for SPTB</a:t>
            </a:r>
          </a:p>
          <a:p>
            <a:r>
              <a:rPr lang="en-US" sz="1350" b="1" dirty="0">
                <a:solidFill>
                  <a:srgbClr val="FF0000"/>
                </a:solidFill>
              </a:rPr>
              <a:t>FFN &lt;=200  NPV 95.5% for SPTB &lt; 34 weeks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DE638E-AA5A-2949-B165-16247EE24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77" y="2145705"/>
            <a:ext cx="5711123" cy="337049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061106A-CA2A-3B4C-95FC-5499032563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993835"/>
              </p:ext>
            </p:extLst>
          </p:nvPr>
        </p:nvGraphicFramePr>
        <p:xfrm>
          <a:off x="5579569" y="5384022"/>
          <a:ext cx="2771436" cy="972328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692859">
                  <a:extLst>
                    <a:ext uri="{9D8B030D-6E8A-4147-A177-3AD203B41FA5}">
                      <a16:colId xmlns:a16="http://schemas.microsoft.com/office/drawing/2014/main" val="823437482"/>
                    </a:ext>
                  </a:extLst>
                </a:gridCol>
                <a:gridCol w="692859">
                  <a:extLst>
                    <a:ext uri="{9D8B030D-6E8A-4147-A177-3AD203B41FA5}">
                      <a16:colId xmlns:a16="http://schemas.microsoft.com/office/drawing/2014/main" val="1900263686"/>
                    </a:ext>
                  </a:extLst>
                </a:gridCol>
                <a:gridCol w="692859">
                  <a:extLst>
                    <a:ext uri="{9D8B030D-6E8A-4147-A177-3AD203B41FA5}">
                      <a16:colId xmlns:a16="http://schemas.microsoft.com/office/drawing/2014/main" val="597066498"/>
                    </a:ext>
                  </a:extLst>
                </a:gridCol>
                <a:gridCol w="692859">
                  <a:extLst>
                    <a:ext uri="{9D8B030D-6E8A-4147-A177-3AD203B41FA5}">
                      <a16:colId xmlns:a16="http://schemas.microsoft.com/office/drawing/2014/main" val="627483766"/>
                    </a:ext>
                  </a:extLst>
                </a:gridCol>
              </a:tblGrid>
              <a:tr h="24308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FFN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>
                          <a:effectLst/>
                        </a:rPr>
                        <a:t>0-50</a:t>
                      </a:r>
                      <a:endParaRPr lang="en-GB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51-200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201-500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991206185"/>
                  </a:ext>
                </a:extLst>
              </a:tr>
              <a:tr h="24308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SPTB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>
                          <a:effectLst/>
                        </a:rPr>
                        <a:t>11</a:t>
                      </a:r>
                      <a:endParaRPr lang="en-GB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>
                          <a:effectLst/>
                        </a:rPr>
                        <a:t>7</a:t>
                      </a:r>
                      <a:endParaRPr lang="en-GB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>
                          <a:effectLst/>
                        </a:rPr>
                        <a:t>2</a:t>
                      </a:r>
                      <a:endParaRPr lang="en-GB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076592173"/>
                  </a:ext>
                </a:extLst>
              </a:tr>
              <a:tr h="24308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Term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189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16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>
                          <a:effectLst/>
                        </a:rPr>
                        <a:t>4</a:t>
                      </a:r>
                      <a:endParaRPr lang="en-GB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61399549"/>
                  </a:ext>
                </a:extLst>
              </a:tr>
              <a:tr h="24308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% PTB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5.5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30.4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33.3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580287723"/>
                  </a:ext>
                </a:extLst>
              </a:tr>
            </a:tbl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39185B3B-7C01-0D41-B837-80ABF149E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FFN testing – UCLH Audit of PTBC 2017-2018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372146-90BE-8345-B355-4AE031033DC9}"/>
              </a:ext>
            </a:extLst>
          </p:cNvPr>
          <p:cNvSpPr/>
          <p:nvPr/>
        </p:nvSpPr>
        <p:spPr>
          <a:xfrm>
            <a:off x="5220072" y="2583414"/>
            <a:ext cx="36254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Greatest value lies in its high negative predictive value </a:t>
            </a:r>
          </a:p>
          <a:p>
            <a:r>
              <a:rPr lang="en-GB" sz="1600" dirty="0"/>
              <a:t>Sensitivity 45.00%  23.06% to 68.47%</a:t>
            </a:r>
          </a:p>
          <a:p>
            <a:r>
              <a:rPr lang="en-GB" sz="1600" dirty="0"/>
              <a:t>Specificity 90.43% 85.61% to 94.06%</a:t>
            </a:r>
          </a:p>
          <a:p>
            <a:r>
              <a:rPr lang="en-GB" sz="1600" dirty="0"/>
              <a:t>Positive Predictive Value (*)31.03%   19.19% to 46.02%</a:t>
            </a:r>
          </a:p>
          <a:p>
            <a:r>
              <a:rPr lang="en-GB" sz="1600" dirty="0"/>
              <a:t>Negative Predictive Value (*)94.50%  92.02% to 96.24%</a:t>
            </a:r>
          </a:p>
          <a:p>
            <a:r>
              <a:rPr lang="en-GB" sz="1600" dirty="0"/>
              <a:t>Accuracy (*) 86.46%</a:t>
            </a:r>
          </a:p>
          <a:p>
            <a:r>
              <a:rPr lang="en-GB" sz="1600" dirty="0"/>
              <a:t>81.34% to 90.61%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21046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>
            <a:extLst>
              <a:ext uri="{FF2B5EF4-FFF2-40B4-BE49-F238E27FC236}">
                <a16:creationId xmlns:a16="http://schemas.microsoft.com/office/drawing/2014/main" id="{C473AF3C-D4AD-2B4C-8E59-394B70C6A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6">
            <a:extLst>
              <a:ext uri="{FF2B5EF4-FFF2-40B4-BE49-F238E27FC236}">
                <a16:creationId xmlns:a16="http://schemas.microsoft.com/office/drawing/2014/main" id="{26D2D836-353F-F846-87E7-96F7F8651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365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3200" dirty="0" err="1"/>
              <a:t>Fetal</a:t>
            </a:r>
            <a:r>
              <a:rPr lang="en-GB" altLang="en-US" sz="3200" dirty="0"/>
              <a:t> fibronectin staining by immunohistochemistry</a:t>
            </a:r>
            <a:endParaRPr lang="en-US" altLang="en-US" sz="3200" dirty="0"/>
          </a:p>
        </p:txBody>
      </p:sp>
      <p:sp>
        <p:nvSpPr>
          <p:cNvPr id="24579" name="TextBox 7">
            <a:extLst>
              <a:ext uri="{FF2B5EF4-FFF2-40B4-BE49-F238E27FC236}">
                <a16:creationId xmlns:a16="http://schemas.microsoft.com/office/drawing/2014/main" id="{A8E7BB15-6077-1A44-B146-230CBC105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437063"/>
            <a:ext cx="4105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/>
              <a:t>Uteroplacental junction at term has </a:t>
            </a:r>
            <a:r>
              <a:rPr lang="en-US" altLang="en-US" sz="1600" dirty="0" err="1"/>
              <a:t>fFN</a:t>
            </a:r>
            <a:r>
              <a:rPr lang="en-US" altLang="en-US" sz="1600" dirty="0"/>
              <a:t> staining in the extracellular matrix of decidua basalis near intervillous space</a:t>
            </a:r>
          </a:p>
        </p:txBody>
      </p:sp>
      <p:sp>
        <p:nvSpPr>
          <p:cNvPr id="24580" name="TextBox 8">
            <a:extLst>
              <a:ext uri="{FF2B5EF4-FFF2-40B4-BE49-F238E27FC236}">
                <a16:creationId xmlns:a16="http://schemas.microsoft.com/office/drawing/2014/main" id="{2DA1EB2D-8373-A647-A33A-D474C8838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4437063"/>
            <a:ext cx="4105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Amniochorionic membrane and decidua at term. FFN staining is seen in amniotic basement membrane through to decidua</a:t>
            </a:r>
          </a:p>
        </p:txBody>
      </p:sp>
      <p:sp>
        <p:nvSpPr>
          <p:cNvPr id="24581" name="TextBox 9">
            <a:extLst>
              <a:ext uri="{FF2B5EF4-FFF2-40B4-BE49-F238E27FC236}">
                <a16:creationId xmlns:a16="http://schemas.microsoft.com/office/drawing/2014/main" id="{F09D7198-01BD-0A43-9445-AFA151D75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3188" y="6396038"/>
            <a:ext cx="3960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/>
              <a:t>Lockwood et al NEJM 1991</a:t>
            </a:r>
          </a:p>
        </p:txBody>
      </p:sp>
    </p:spTree>
    <p:extLst>
      <p:ext uri="{BB962C8B-B14F-4D97-AF65-F5344CB8AC3E}">
        <p14:creationId xmlns:p14="http://schemas.microsoft.com/office/powerpoint/2010/main" val="869692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6BB3B-CC24-2442-AE6D-863CE1DBD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791" y="1249660"/>
            <a:ext cx="8025606" cy="586979"/>
          </a:xfrm>
        </p:spPr>
        <p:txBody>
          <a:bodyPr>
            <a:normAutofit/>
          </a:bodyPr>
          <a:lstStyle/>
          <a:p>
            <a:r>
              <a:rPr lang="en-US" dirty="0"/>
              <a:t>FFN testing – UCLH Audit of PTBC 2018-2019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0AFC3-38AC-EA44-8775-00C2429EB8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13C7F-2C3D-7D43-8159-D9F6F7177FB1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23F6F7-0509-E244-8F95-3B92CBF1C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6344" y="2327672"/>
            <a:ext cx="4841748" cy="3296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838B7B-2546-E44D-AECA-CB54917F2B3B}"/>
              </a:ext>
            </a:extLst>
          </p:cNvPr>
          <p:cNvSpPr txBox="1"/>
          <p:nvPr/>
        </p:nvSpPr>
        <p:spPr>
          <a:xfrm>
            <a:off x="4814316" y="3650535"/>
            <a:ext cx="987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34 weeks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319F25-17A8-D947-A479-73FDC572D9D9}"/>
              </a:ext>
            </a:extLst>
          </p:cNvPr>
          <p:cNvSpPr txBox="1"/>
          <p:nvPr/>
        </p:nvSpPr>
        <p:spPr>
          <a:xfrm>
            <a:off x="4814316" y="4252942"/>
            <a:ext cx="987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28 weeks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CE199E-B7E4-1842-8D6A-740C7138415D}"/>
              </a:ext>
            </a:extLst>
          </p:cNvPr>
          <p:cNvSpPr txBox="1"/>
          <p:nvPr/>
        </p:nvSpPr>
        <p:spPr>
          <a:xfrm>
            <a:off x="4814316" y="3302043"/>
            <a:ext cx="987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37 weeks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DC932E-7862-1C49-897E-5DE77C5307B3}"/>
              </a:ext>
            </a:extLst>
          </p:cNvPr>
          <p:cNvSpPr txBox="1"/>
          <p:nvPr/>
        </p:nvSpPr>
        <p:spPr>
          <a:xfrm>
            <a:off x="2290572" y="5486014"/>
            <a:ext cx="11932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 &lt; 0.001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E9ED302-77C9-9B4F-B8D1-BE315815C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884901"/>
              </p:ext>
            </p:extLst>
          </p:nvPr>
        </p:nvGraphicFramePr>
        <p:xfrm>
          <a:off x="5801868" y="3122320"/>
          <a:ext cx="2771436" cy="82858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92859">
                  <a:extLst>
                    <a:ext uri="{9D8B030D-6E8A-4147-A177-3AD203B41FA5}">
                      <a16:colId xmlns:a16="http://schemas.microsoft.com/office/drawing/2014/main" val="823437482"/>
                    </a:ext>
                  </a:extLst>
                </a:gridCol>
                <a:gridCol w="692859">
                  <a:extLst>
                    <a:ext uri="{9D8B030D-6E8A-4147-A177-3AD203B41FA5}">
                      <a16:colId xmlns:a16="http://schemas.microsoft.com/office/drawing/2014/main" val="1900263686"/>
                    </a:ext>
                  </a:extLst>
                </a:gridCol>
                <a:gridCol w="692859">
                  <a:extLst>
                    <a:ext uri="{9D8B030D-6E8A-4147-A177-3AD203B41FA5}">
                      <a16:colId xmlns:a16="http://schemas.microsoft.com/office/drawing/2014/main" val="597066498"/>
                    </a:ext>
                  </a:extLst>
                </a:gridCol>
                <a:gridCol w="692859">
                  <a:extLst>
                    <a:ext uri="{9D8B030D-6E8A-4147-A177-3AD203B41FA5}">
                      <a16:colId xmlns:a16="http://schemas.microsoft.com/office/drawing/2014/main" val="627483766"/>
                    </a:ext>
                  </a:extLst>
                </a:gridCol>
              </a:tblGrid>
              <a:tr h="32718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FFN (ng/mL)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0-50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51-200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201-500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206185"/>
                  </a:ext>
                </a:extLst>
              </a:tr>
              <a:tr h="24308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 err="1">
                          <a:effectLst/>
                        </a:rPr>
                        <a:t>sPTB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17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5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3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076592173"/>
                  </a:ext>
                </a:extLst>
              </a:tr>
              <a:tr h="24308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Term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149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7</a:t>
                      </a:r>
                      <a:endParaRPr lang="en-GB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6139954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A8325D7-0D44-0344-91D0-612489E7CF67}"/>
              </a:ext>
            </a:extLst>
          </p:cNvPr>
          <p:cNvSpPr txBox="1"/>
          <p:nvPr/>
        </p:nvSpPr>
        <p:spPr>
          <a:xfrm>
            <a:off x="5857357" y="4433841"/>
            <a:ext cx="3032040" cy="71558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350" dirty="0"/>
              <a:t>Sensitivity  32% </a:t>
            </a:r>
          </a:p>
          <a:p>
            <a:r>
              <a:rPr lang="en-US" sz="1350" dirty="0"/>
              <a:t>Specificity  95%</a:t>
            </a:r>
          </a:p>
          <a:p>
            <a:endParaRPr lang="en-US" sz="1350" dirty="0"/>
          </a:p>
          <a:p>
            <a:r>
              <a:rPr lang="en-US" sz="1350" dirty="0"/>
              <a:t>PPV 53% </a:t>
            </a:r>
          </a:p>
          <a:p>
            <a:r>
              <a:rPr lang="en-US" sz="1350" dirty="0"/>
              <a:t>NPV 90%</a:t>
            </a:r>
          </a:p>
        </p:txBody>
      </p:sp>
    </p:spTree>
    <p:extLst>
      <p:ext uri="{BB962C8B-B14F-4D97-AF65-F5344CB8AC3E}">
        <p14:creationId xmlns:p14="http://schemas.microsoft.com/office/powerpoint/2010/main" val="3135844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54FC2-F5D0-CFA4-0FE3-0DFD01849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ADF09-7B80-CE86-C4B4-F02478343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8900" indent="0">
              <a:buNone/>
            </a:pPr>
            <a:r>
              <a:rPr lang="en-US" dirty="0"/>
              <a:t>35 </a:t>
            </a:r>
            <a:r>
              <a:rPr lang="en-US" dirty="0" err="1"/>
              <a:t>yrs</a:t>
            </a:r>
            <a:endParaRPr lang="en-US" dirty="0"/>
          </a:p>
          <a:p>
            <a:pPr marL="88900" indent="0">
              <a:buNone/>
            </a:pPr>
            <a:r>
              <a:rPr lang="en-GB" dirty="0"/>
              <a:t>White, BMI 18.8, Non-smoker</a:t>
            </a:r>
          </a:p>
          <a:p>
            <a:endParaRPr lang="en-GB" dirty="0"/>
          </a:p>
          <a:p>
            <a:pPr marL="88900" indent="0">
              <a:buNone/>
            </a:pPr>
            <a:r>
              <a:rPr lang="en-GB" b="1" u="sng" dirty="0"/>
              <a:t>PMHx</a:t>
            </a:r>
            <a:r>
              <a:rPr lang="en-GB" dirty="0"/>
              <a:t>: nil</a:t>
            </a:r>
          </a:p>
          <a:p>
            <a:pPr marL="88900" indent="0">
              <a:buNone/>
            </a:pPr>
            <a:r>
              <a:rPr lang="en-GB" b="1" u="sng" dirty="0" err="1"/>
              <a:t>PSHx</a:t>
            </a:r>
            <a:r>
              <a:rPr lang="en-GB" dirty="0"/>
              <a:t>: x1 LLETZ</a:t>
            </a:r>
          </a:p>
          <a:p>
            <a:pPr marL="88900" indent="0">
              <a:buNone/>
            </a:pPr>
            <a:r>
              <a:rPr lang="en-GB" b="1" u="sng" dirty="0" err="1"/>
              <a:t>DHx</a:t>
            </a:r>
            <a:r>
              <a:rPr lang="en-GB" dirty="0"/>
              <a:t>: nil</a:t>
            </a:r>
          </a:p>
          <a:p>
            <a:pPr marL="88900" indent="0">
              <a:buNone/>
            </a:pPr>
            <a:r>
              <a:rPr lang="en-GB" b="1" u="sng" dirty="0" err="1"/>
              <a:t>Obs</a:t>
            </a:r>
            <a:r>
              <a:rPr lang="en-GB" b="1" u="sng" dirty="0"/>
              <a:t> </a:t>
            </a:r>
            <a:r>
              <a:rPr lang="en-GB" b="1" u="sng" dirty="0" err="1"/>
              <a:t>Hx</a:t>
            </a:r>
            <a:r>
              <a:rPr lang="en-GB" dirty="0"/>
              <a:t>:</a:t>
            </a:r>
          </a:p>
          <a:p>
            <a:pPr marL="88900" indent="0">
              <a:buNone/>
            </a:pPr>
            <a:r>
              <a:rPr lang="en-GB" b="1" dirty="0"/>
              <a:t>Gravida: 3</a:t>
            </a:r>
            <a:r>
              <a:rPr lang="en-GB" dirty="0"/>
              <a:t>. </a:t>
            </a:r>
            <a:r>
              <a:rPr lang="en-GB" b="1" dirty="0"/>
              <a:t>Para: 1 + 1 (early </a:t>
            </a:r>
            <a:r>
              <a:rPr lang="en-GB" b="1" dirty="0" err="1"/>
              <a:t>misc</a:t>
            </a:r>
            <a:r>
              <a:rPr lang="en-GB" b="1" dirty="0"/>
              <a:t>)</a:t>
            </a:r>
          </a:p>
          <a:p>
            <a:pPr marL="88900" indent="0">
              <a:buNone/>
            </a:pPr>
            <a:r>
              <a:rPr lang="en-GB" b="1" dirty="0"/>
              <a:t>2016 – </a:t>
            </a:r>
            <a:r>
              <a:rPr lang="en-GB" dirty="0"/>
              <a:t>SVD 38w2, ultrasound indicated cerclage inserted at 14w0 (CL 22m at 13 weeks) 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B2369-FD04-0AC6-F352-1EEB27B2D8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13C7F-2C3D-7D43-8159-D9F6F7177FB1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138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FDC0A-94AD-CAF6-1067-9DDBE85DD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61" y="1083109"/>
            <a:ext cx="8388424" cy="3264090"/>
          </a:xfrm>
        </p:spPr>
        <p:txBody>
          <a:bodyPr/>
          <a:lstStyle/>
          <a:p>
            <a:pPr marL="88900" indent="0">
              <a:buNone/>
            </a:pPr>
            <a:r>
              <a:rPr lang="en-US" b="1" dirty="0"/>
              <a:t>USU 11w3 – </a:t>
            </a:r>
            <a:r>
              <a:rPr lang="en-US" dirty="0"/>
              <a:t>CL 33mm. CST – low risk. Normal PAPPA. </a:t>
            </a:r>
          </a:p>
          <a:p>
            <a:pPr marL="88900" indent="0">
              <a:buNone/>
            </a:pPr>
            <a:r>
              <a:rPr lang="en-US" b="1" dirty="0"/>
              <a:t>PTBC 12w5 – </a:t>
            </a:r>
            <a:r>
              <a:rPr lang="en-US" dirty="0"/>
              <a:t>CL 31mm, Cerclage discussed. </a:t>
            </a:r>
          </a:p>
          <a:p>
            <a:pPr marL="88900" indent="0">
              <a:buNone/>
            </a:pPr>
            <a:r>
              <a:rPr lang="en-US" b="1" dirty="0"/>
              <a:t>13w3 – History indicated McDonald cervical cerclage</a:t>
            </a:r>
          </a:p>
          <a:p>
            <a:pPr marL="88900" indent="0">
              <a:buNone/>
            </a:pPr>
            <a:endParaRPr lang="en-US" dirty="0"/>
          </a:p>
          <a:p>
            <a:pPr marL="88900" indent="0">
              <a:buNone/>
            </a:pPr>
            <a:r>
              <a:rPr lang="en-US" b="1" dirty="0"/>
              <a:t>PTBC 16w5 </a:t>
            </a:r>
            <a:r>
              <a:rPr lang="en-US" dirty="0"/>
              <a:t>– CL 31mm, lower back pain since cerclage. </a:t>
            </a:r>
            <a:r>
              <a:rPr lang="en-GB" dirty="0"/>
              <a:t>Cervix was closed above and below cerclage.</a:t>
            </a:r>
            <a:r>
              <a:rPr lang="en-US" dirty="0"/>
              <a:t> Urine culture – NAD. </a:t>
            </a:r>
          </a:p>
          <a:p>
            <a:pPr marL="88900" indent="0">
              <a:buNone/>
            </a:pPr>
            <a:r>
              <a:rPr lang="en-US" b="1" dirty="0"/>
              <a:t>PTBC 16w5 </a:t>
            </a:r>
            <a:r>
              <a:rPr lang="en-US" dirty="0"/>
              <a:t>– CL 25mm. </a:t>
            </a:r>
          </a:p>
          <a:p>
            <a:pPr marL="88900" indent="0">
              <a:buNone/>
            </a:pPr>
            <a:r>
              <a:rPr lang="en-US" b="1" dirty="0"/>
              <a:t>USU 21w0 </a:t>
            </a:r>
            <a:r>
              <a:rPr lang="en-US" dirty="0"/>
              <a:t>– CL 25mm. Normal anomaly scan. </a:t>
            </a:r>
          </a:p>
          <a:p>
            <a:pPr marL="88900" indent="0">
              <a:buNone/>
            </a:pPr>
            <a:r>
              <a:rPr lang="en-US" b="1" dirty="0"/>
              <a:t>PTBC 22w5 </a:t>
            </a:r>
            <a:r>
              <a:rPr lang="en-US" dirty="0"/>
              <a:t>– CL 32mm. </a:t>
            </a:r>
            <a:r>
              <a:rPr lang="en-US" dirty="0" err="1">
                <a:highlight>
                  <a:srgbClr val="FFFF00"/>
                </a:highlight>
              </a:rPr>
              <a:t>fFN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GB" dirty="0">
                <a:highlight>
                  <a:srgbClr val="FFFF00"/>
                </a:highlight>
              </a:rPr>
              <a:t>348ng/ml</a:t>
            </a:r>
            <a:r>
              <a:rPr lang="en-GB" dirty="0"/>
              <a:t>. Asymptomatic. Some blood noted on swab. Urine culture- NAD</a:t>
            </a:r>
          </a:p>
          <a:p>
            <a:pPr marL="88900" indent="0">
              <a:buNone/>
            </a:pPr>
            <a:endParaRPr lang="en-GB" dirty="0"/>
          </a:p>
          <a:p>
            <a:pPr marL="88900" indent="0">
              <a:buNone/>
            </a:pPr>
            <a:endParaRPr lang="en-GB" dirty="0">
              <a:highlight>
                <a:srgbClr val="FFFF00"/>
              </a:highlight>
            </a:endParaRPr>
          </a:p>
          <a:p>
            <a:pPr marL="889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DBE92-676F-F7E4-0946-F7F02A3F53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13C7F-2C3D-7D43-8159-D9F6F7177FB1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2E1A38-4D6D-1FCE-13A3-ED395B3BB88E}"/>
              </a:ext>
            </a:extLst>
          </p:cNvPr>
          <p:cNvSpPr txBox="1"/>
          <p:nvPr/>
        </p:nvSpPr>
        <p:spPr>
          <a:xfrm>
            <a:off x="641112" y="621444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PTB surveillance in subsequent pregnancy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4425F-D8B1-F887-C05D-A6073A5A9747}"/>
              </a:ext>
            </a:extLst>
          </p:cNvPr>
          <p:cNvSpPr txBox="1"/>
          <p:nvPr/>
        </p:nvSpPr>
        <p:spPr>
          <a:xfrm>
            <a:off x="574897" y="4762504"/>
            <a:ext cx="47525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lvl="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B85"/>
              </a:buClr>
              <a:buSzPct val="60000"/>
            </a:pPr>
            <a:r>
              <a:rPr lang="en-US" sz="2000" b="1" kern="0" dirty="0">
                <a:solidFill>
                  <a:srgbClr val="000000"/>
                </a:solidFill>
              </a:rPr>
              <a:t>PTBC 24w5 </a:t>
            </a:r>
            <a:r>
              <a:rPr lang="en-US" sz="2000" kern="0" dirty="0">
                <a:solidFill>
                  <a:srgbClr val="000000"/>
                </a:solidFill>
              </a:rPr>
              <a:t>– CL28mm,</a:t>
            </a:r>
            <a:r>
              <a:rPr lang="en-US" sz="2000" kern="0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highlight>
                  <a:srgbClr val="FFFF00"/>
                </a:highlight>
              </a:rPr>
              <a:t>fFN</a:t>
            </a:r>
            <a:r>
              <a:rPr lang="en-US" sz="2000" kern="0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GB" sz="2000" kern="0" dirty="0">
                <a:solidFill>
                  <a:srgbClr val="000000"/>
                </a:solidFill>
                <a:highlight>
                  <a:srgbClr val="FFFF00"/>
                </a:highlight>
              </a:rPr>
              <a:t>315ng/ml. </a:t>
            </a:r>
            <a:r>
              <a:rPr lang="en-GB" sz="2000" kern="0" dirty="0">
                <a:solidFill>
                  <a:srgbClr val="000000"/>
                </a:solidFill>
              </a:rPr>
              <a:t>Asymptomatic. </a:t>
            </a:r>
          </a:p>
          <a:p>
            <a:pPr marL="88900" lvl="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B85"/>
              </a:buClr>
              <a:buSzPct val="60000"/>
            </a:pPr>
            <a:r>
              <a:rPr lang="en-GB" sz="2000" kern="0" dirty="0">
                <a:solidFill>
                  <a:srgbClr val="000000"/>
                </a:solidFill>
              </a:rPr>
              <a:t>Discussion: Hold steroids as risk of </a:t>
            </a:r>
            <a:r>
              <a:rPr lang="en-GB" sz="2000" kern="0" dirty="0" err="1">
                <a:solidFill>
                  <a:srgbClr val="000000"/>
                </a:solidFill>
              </a:rPr>
              <a:t>sPTB</a:t>
            </a:r>
            <a:r>
              <a:rPr lang="en-GB" sz="2000" kern="0" dirty="0">
                <a:solidFill>
                  <a:srgbClr val="000000"/>
                </a:solidFill>
              </a:rPr>
              <a:t> &lt;10% in next 4 weeks. To attend MFAU if any symptoms of PTL.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2F65C0-59C4-9076-9BF7-BA4E16566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4436024"/>
            <a:ext cx="3173768" cy="242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55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F03C8-494F-D7B1-8877-68E49EC51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214437"/>
            <a:ext cx="3960440" cy="4950867"/>
          </a:xfrm>
        </p:spPr>
        <p:txBody>
          <a:bodyPr/>
          <a:lstStyle/>
          <a:p>
            <a:pPr marL="88900" indent="0">
              <a:buNone/>
            </a:pPr>
            <a:r>
              <a:rPr lang="en-US" sz="2400" b="1" dirty="0"/>
              <a:t>PTBC 28w5 – </a:t>
            </a:r>
            <a:r>
              <a:rPr lang="en-US" sz="2400" dirty="0"/>
              <a:t>CL28mm, </a:t>
            </a:r>
            <a:r>
              <a:rPr lang="en-US" sz="2400" dirty="0" err="1">
                <a:highlight>
                  <a:srgbClr val="FFFF00"/>
                </a:highlight>
              </a:rPr>
              <a:t>fFN</a:t>
            </a:r>
            <a:r>
              <a:rPr lang="en-US" sz="2400" dirty="0">
                <a:highlight>
                  <a:srgbClr val="FFFF00"/>
                </a:highlight>
              </a:rPr>
              <a:t> </a:t>
            </a:r>
            <a:r>
              <a:rPr lang="en-GB" sz="2400" dirty="0">
                <a:highlight>
                  <a:srgbClr val="FFFF00"/>
                </a:highlight>
              </a:rPr>
              <a:t>327ng/ml</a:t>
            </a:r>
            <a:r>
              <a:rPr lang="en-GB" sz="2400" dirty="0"/>
              <a:t>. Asymptomatic. Plan: PTBC 2 week. Urine culture – NAD. Vaginal swab - NAD</a:t>
            </a:r>
          </a:p>
          <a:p>
            <a:endParaRPr lang="en-GB" sz="2400" dirty="0"/>
          </a:p>
          <a:p>
            <a:pPr marL="88900" indent="0">
              <a:buNone/>
            </a:pPr>
            <a:r>
              <a:rPr lang="en-GB" sz="2400" b="1" dirty="0"/>
              <a:t>MFAU 30w1- </a:t>
            </a:r>
            <a:r>
              <a:rPr lang="en-GB" sz="2400" dirty="0"/>
              <a:t>Admitted following SROM. EFW noted at 3</a:t>
            </a:r>
            <a:r>
              <a:rPr lang="en-GB" sz="2400" baseline="30000" dirty="0"/>
              <a:t>rd</a:t>
            </a:r>
            <a:r>
              <a:rPr lang="en-GB" sz="2400" dirty="0"/>
              <a:t> centile. </a:t>
            </a:r>
          </a:p>
          <a:p>
            <a:endParaRPr lang="en-GB" sz="2400" dirty="0"/>
          </a:p>
          <a:p>
            <a:pPr marL="88900" indent="0">
              <a:buNone/>
            </a:pPr>
            <a:r>
              <a:rPr lang="en-GB" sz="2400" b="1" dirty="0"/>
              <a:t>LW 30w5 </a:t>
            </a:r>
            <a:r>
              <a:rPr lang="en-GB" sz="2400" dirty="0"/>
              <a:t>– </a:t>
            </a:r>
            <a:r>
              <a:rPr lang="en-GB" sz="2400" dirty="0" err="1"/>
              <a:t>EmCS</a:t>
            </a:r>
            <a:r>
              <a:rPr lang="en-GB" sz="2400" dirty="0"/>
              <a:t> due to pathological CTG.</a:t>
            </a:r>
          </a:p>
          <a:p>
            <a:pPr marL="88900" indent="0">
              <a:buNone/>
            </a:pPr>
            <a:r>
              <a:rPr lang="en-GB" sz="2400" dirty="0"/>
              <a:t>Cultures -NAD</a:t>
            </a: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07F0F-B7DE-E9FB-C5AB-A6026FD071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13C7F-2C3D-7D43-8159-D9F6F7177FB1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05E1D9-56D1-9EF7-D23E-0D8D9FBCC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836712"/>
            <a:ext cx="1951329" cy="3158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68D46D-7280-0C25-5262-A3855EDE6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995529"/>
            <a:ext cx="3388053" cy="283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69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79616-D737-B1CC-07E5-D17B06B0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9157E-5F12-FE7A-52B6-7B8CCF639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38 </a:t>
            </a:r>
            <a:r>
              <a:rPr lang="en-US" sz="1800" dirty="0" err="1"/>
              <a:t>yo</a:t>
            </a:r>
            <a:r>
              <a:rPr lang="en-US" sz="1800" dirty="0"/>
              <a:t> White British BMI 22 Non-smoker</a:t>
            </a:r>
          </a:p>
          <a:p>
            <a:r>
              <a:rPr lang="en-US" b="1" u="sng" dirty="0"/>
              <a:t>PMHx</a:t>
            </a:r>
            <a:r>
              <a:rPr lang="en-US" dirty="0"/>
              <a:t>: </a:t>
            </a:r>
            <a:r>
              <a:rPr lang="en-US" sz="1800" dirty="0"/>
              <a:t>nil</a:t>
            </a:r>
          </a:p>
          <a:p>
            <a:pPr marL="0" indent="0">
              <a:buNone/>
            </a:pPr>
            <a:r>
              <a:rPr lang="en-US" sz="1800" dirty="0"/>
              <a:t>   Smears UTD, normal</a:t>
            </a:r>
          </a:p>
          <a:p>
            <a:r>
              <a:rPr lang="en-US" b="1" u="sng" dirty="0" err="1"/>
              <a:t>DHx</a:t>
            </a:r>
            <a:r>
              <a:rPr lang="en-US" b="1" u="sng" dirty="0"/>
              <a:t>:</a:t>
            </a:r>
            <a:r>
              <a:rPr lang="en-US" dirty="0"/>
              <a:t> </a:t>
            </a:r>
            <a:r>
              <a:rPr lang="en-US" sz="1800" dirty="0"/>
              <a:t>vitamins</a:t>
            </a:r>
          </a:p>
          <a:p>
            <a:r>
              <a:rPr lang="en-US" b="1" u="sng" dirty="0" err="1"/>
              <a:t>Obs</a:t>
            </a:r>
            <a:r>
              <a:rPr lang="en-US" b="1" u="sng" dirty="0"/>
              <a:t> </a:t>
            </a:r>
            <a:r>
              <a:rPr lang="en-US" b="1" u="sng" dirty="0" err="1"/>
              <a:t>Hx</a:t>
            </a:r>
            <a:r>
              <a:rPr lang="en-US" dirty="0"/>
              <a:t>: </a:t>
            </a:r>
            <a:r>
              <a:rPr lang="en-US" sz="1800" dirty="0"/>
              <a:t>G4 P2 + 2</a:t>
            </a:r>
          </a:p>
          <a:p>
            <a:pPr marL="342900" lvl="1" indent="0">
              <a:buNone/>
            </a:pPr>
            <a:r>
              <a:rPr lang="en-US" dirty="0"/>
              <a:t>2012 40w EMCS at 8cm for fetal distress</a:t>
            </a:r>
          </a:p>
          <a:p>
            <a:pPr marL="342900" lvl="1" indent="0">
              <a:buNone/>
            </a:pPr>
            <a:r>
              <a:rPr lang="en-US" dirty="0"/>
              <a:t>2013 Early miscarriage – surgical management</a:t>
            </a:r>
          </a:p>
          <a:p>
            <a:pPr marL="342900" lvl="1" indent="0">
              <a:buNone/>
            </a:pPr>
            <a:r>
              <a:rPr lang="en-US" dirty="0"/>
              <a:t>2014 38w FD, OASI 3b perineal tear (no cervical tear)</a:t>
            </a:r>
          </a:p>
          <a:p>
            <a:pPr marL="342900" lvl="1" indent="0">
              <a:buNone/>
            </a:pPr>
            <a:r>
              <a:rPr lang="en-US" dirty="0"/>
              <a:t>2016 20w Late miscarriage: large bleeding and subchorionic </a:t>
            </a:r>
            <a:r>
              <a:rPr lang="en-US" dirty="0" err="1"/>
              <a:t>haematoma</a:t>
            </a:r>
            <a:r>
              <a:rPr lang="en-US" dirty="0"/>
              <a:t> in the 1</a:t>
            </a:r>
            <a:r>
              <a:rPr lang="en-US" baseline="30000" dirty="0"/>
              <a:t>st</a:t>
            </a:r>
            <a:r>
              <a:rPr lang="en-US" dirty="0"/>
              <a:t> trimester; increased PV discharge and PPROM at 20w; IOL; no PM exam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684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DA694-D0EE-CD09-0CCB-11CE7657F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FE54A-82B3-7E77-306A-452829CF4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PTBC 17w </a:t>
            </a:r>
            <a:r>
              <a:rPr lang="en-US" dirty="0"/>
              <a:t>CL 31 mm, asymptomatic</a:t>
            </a:r>
          </a:p>
          <a:p>
            <a:pPr marL="342900" lvl="1" indent="0">
              <a:buNone/>
            </a:pPr>
            <a:r>
              <a:rPr lang="en-US" dirty="0"/>
              <a:t>UTI at booking – treated by GP</a:t>
            </a:r>
          </a:p>
          <a:p>
            <a:pPr marL="3429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PTBC 19w1d </a:t>
            </a:r>
            <a:r>
              <a:rPr lang="en-US" dirty="0"/>
              <a:t>CL 37mm, asymptomatic</a:t>
            </a:r>
          </a:p>
          <a:p>
            <a:pPr marL="342900" lvl="1" indent="0">
              <a:buNone/>
            </a:pPr>
            <a:r>
              <a:rPr lang="en-US" dirty="0"/>
              <a:t>Vaginal swabs - NAD</a:t>
            </a:r>
          </a:p>
          <a:p>
            <a:pPr marL="342900" lvl="1" indent="0">
              <a:buNone/>
            </a:pPr>
            <a:r>
              <a:rPr lang="en-US" dirty="0"/>
              <a:t>UTI E Coli - treated (subsequent negative TOC)</a:t>
            </a:r>
          </a:p>
          <a:p>
            <a:pPr marL="3429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Anomaly scan 21w0d </a:t>
            </a:r>
            <a:r>
              <a:rPr lang="en-US" dirty="0">
                <a:solidFill>
                  <a:srgbClr val="FF0000"/>
                </a:solidFill>
              </a:rPr>
              <a:t>CL 15mm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/>
              <a:t>PTBC 21w1d </a:t>
            </a:r>
            <a:r>
              <a:rPr lang="en-US" dirty="0"/>
              <a:t>CL 15 mm, asymptomatic </a:t>
            </a:r>
          </a:p>
          <a:p>
            <a:pPr marL="342900" lvl="1" indent="0">
              <a:buNone/>
            </a:pPr>
            <a:r>
              <a:rPr lang="en-US" dirty="0" err="1"/>
              <a:t>Funnelling</a:t>
            </a:r>
            <a:r>
              <a:rPr lang="en-US" dirty="0"/>
              <a:t>, </a:t>
            </a:r>
            <a:r>
              <a:rPr lang="en-US" dirty="0" err="1">
                <a:highlight>
                  <a:srgbClr val="FFFF00"/>
                </a:highlight>
              </a:rPr>
              <a:t>fFN</a:t>
            </a:r>
            <a:r>
              <a:rPr lang="en-US" dirty="0">
                <a:highlight>
                  <a:srgbClr val="FFFF00"/>
                </a:highlight>
              </a:rPr>
              <a:t> 15ng/mL</a:t>
            </a:r>
            <a:r>
              <a:rPr lang="en-US" dirty="0"/>
              <a:t>, urine negative </a:t>
            </a:r>
          </a:p>
          <a:p>
            <a:pPr lvl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emergency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ervical cerclage </a:t>
            </a:r>
            <a:r>
              <a:rPr lang="en-US" dirty="0"/>
              <a:t>(McDonald) and </a:t>
            </a:r>
          </a:p>
          <a:p>
            <a:pPr lvl="1">
              <a:buFont typeface="Wingdings" pitchFamily="2" charset="2"/>
              <a:buChar char="à"/>
            </a:pPr>
            <a:r>
              <a:rPr lang="en-US" dirty="0">
                <a:solidFill>
                  <a:srgbClr val="FF0000"/>
                </a:solidFill>
              </a:rPr>
              <a:t>Progesterone</a:t>
            </a:r>
            <a:r>
              <a:rPr lang="en-US" dirty="0"/>
              <a:t> treatment</a:t>
            </a:r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F077A-9DDE-E0EB-F6F4-08EEE08D8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7"/>
          <a:stretch/>
        </p:blipFill>
        <p:spPr>
          <a:xfrm>
            <a:off x="6574221" y="1536080"/>
            <a:ext cx="2049601" cy="4190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B932AA-6B2D-FD0E-D2BF-6F12898AF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463" y="3017032"/>
            <a:ext cx="860287" cy="8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70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61C68-0686-F5AB-0308-65CAEE1D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A835F-5EF0-ADD1-F757-E13313353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780" y="1980544"/>
            <a:ext cx="7886700" cy="35094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/>
              <a:t>PTBC 24w1d </a:t>
            </a:r>
            <a:r>
              <a:rPr lang="en-US" sz="1600" dirty="0"/>
              <a:t>CL 28mm, asymptomatic</a:t>
            </a:r>
          </a:p>
          <a:p>
            <a:pPr marL="0" indent="0">
              <a:buNone/>
            </a:pPr>
            <a:r>
              <a:rPr lang="en-US" sz="1600" dirty="0"/>
              <a:t>	Cervix closed below and above the cerclage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PTBC 27w1d</a:t>
            </a:r>
            <a:r>
              <a:rPr lang="en-US" sz="1600" dirty="0"/>
              <a:t> CL 24mm, asymptomatic, </a:t>
            </a:r>
            <a:r>
              <a:rPr lang="en-US" sz="1600" dirty="0" err="1">
                <a:highlight>
                  <a:srgbClr val="FFFF00"/>
                </a:highlight>
              </a:rPr>
              <a:t>fFN</a:t>
            </a:r>
            <a:r>
              <a:rPr lang="en-US" sz="1600" dirty="0">
                <a:highlight>
                  <a:srgbClr val="FFFF00"/>
                </a:highlight>
              </a:rPr>
              <a:t> 58ng/mL</a:t>
            </a:r>
          </a:p>
          <a:p>
            <a:pPr marL="0" indent="0">
              <a:buNone/>
            </a:pPr>
            <a:r>
              <a:rPr lang="en-US" sz="1600" dirty="0"/>
              <a:t>	Cervix closed 6mm above and 18mm below the cerclage</a:t>
            </a:r>
          </a:p>
          <a:p>
            <a:pPr marL="0" indent="0">
              <a:buNone/>
            </a:pPr>
            <a:r>
              <a:rPr lang="en-US" sz="1600" dirty="0"/>
              <a:t>	Plan for follow up in 2 weeks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MFAU 29w0d </a:t>
            </a:r>
            <a:r>
              <a:rPr lang="en-US" sz="1600" dirty="0"/>
              <a:t>CL 11mm, symptomatic (abdominal pain and increased PV discharge), </a:t>
            </a:r>
            <a:r>
              <a:rPr lang="en-US" sz="1600" dirty="0" err="1">
                <a:highlight>
                  <a:srgbClr val="FFFF00"/>
                </a:highlight>
              </a:rPr>
              <a:t>fFN</a:t>
            </a:r>
            <a:r>
              <a:rPr lang="en-US" sz="1600" dirty="0">
                <a:highlight>
                  <a:srgbClr val="FFFF00"/>
                </a:highlight>
              </a:rPr>
              <a:t> 354ng/mL </a:t>
            </a:r>
          </a:p>
          <a:p>
            <a:pPr marL="0" indent="0">
              <a:buNone/>
            </a:pPr>
            <a:r>
              <a:rPr lang="en-US" sz="1600" dirty="0"/>
              <a:t>Normal fetal growth, Dopplers and AFI</a:t>
            </a:r>
          </a:p>
          <a:p>
            <a:pPr marL="0" indent="0">
              <a:buNone/>
            </a:pPr>
            <a:r>
              <a:rPr lang="en-US" sz="1600" dirty="0"/>
              <a:t>Admitted to LW (steroids, MgSO4)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LW 29w1d </a:t>
            </a:r>
            <a:r>
              <a:rPr lang="en-US" sz="1600" dirty="0"/>
              <a:t>PPROM cervical cerclage was removed, vaginal delivery baby boy BW 1300 g well</a:t>
            </a:r>
          </a:p>
          <a:p>
            <a:pPr marL="0" indent="0">
              <a:buNone/>
            </a:pPr>
            <a:r>
              <a:rPr lang="en-US" sz="1600" dirty="0"/>
              <a:t>Completed 5 days of iv </a:t>
            </a:r>
            <a:r>
              <a:rPr lang="en-US" sz="1600" dirty="0" err="1"/>
              <a:t>abx</a:t>
            </a:r>
            <a:r>
              <a:rPr lang="en-US" sz="1600" dirty="0"/>
              <a:t> (cervical cerclage grew E coli)</a:t>
            </a:r>
          </a:p>
          <a:p>
            <a:pPr marL="0" indent="0">
              <a:buNone/>
            </a:pPr>
            <a:r>
              <a:rPr lang="en-US" sz="1600" dirty="0"/>
              <a:t>Placental histology: acute chorioamnionitis and </a:t>
            </a:r>
            <a:r>
              <a:rPr lang="en-US" sz="1600" dirty="0" err="1"/>
              <a:t>funisitis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5751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EEF7D-5617-2586-6EC0-CF47E562D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860" y="1096565"/>
            <a:ext cx="7516812" cy="782638"/>
          </a:xfrm>
        </p:spPr>
        <p:txBody>
          <a:bodyPr/>
          <a:lstStyle/>
          <a:p>
            <a:r>
              <a:rPr lang="en-US" dirty="0"/>
              <a:t>Case - FA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C4F88-B1F2-9B2D-26BA-3F0816754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28" y="1844824"/>
            <a:ext cx="7947072" cy="4315997"/>
          </a:xfrm>
        </p:spPr>
        <p:txBody>
          <a:bodyPr/>
          <a:lstStyle/>
          <a:p>
            <a:pPr marL="88900" indent="0">
              <a:buNone/>
            </a:pPr>
            <a:r>
              <a:rPr lang="en-GB" dirty="0"/>
              <a:t>31yrs</a:t>
            </a:r>
          </a:p>
          <a:p>
            <a:pPr marL="88900" indent="0">
              <a:buNone/>
            </a:pPr>
            <a:r>
              <a:rPr lang="en-GB" dirty="0"/>
              <a:t>African, BMI 23.3, Non-smoker</a:t>
            </a:r>
          </a:p>
          <a:p>
            <a:pPr marL="88900" indent="0">
              <a:buNone/>
            </a:pPr>
            <a:r>
              <a:rPr lang="en-GB" dirty="0"/>
              <a:t>Spontaneous conception</a:t>
            </a:r>
          </a:p>
          <a:p>
            <a:endParaRPr lang="en-GB" dirty="0"/>
          </a:p>
          <a:p>
            <a:pPr marL="88900" indent="0">
              <a:buNone/>
            </a:pPr>
            <a:r>
              <a:rPr lang="en-GB" b="1" u="sng" dirty="0"/>
              <a:t>PMHx</a:t>
            </a:r>
            <a:r>
              <a:rPr lang="en-GB" dirty="0"/>
              <a:t>: FGM </a:t>
            </a:r>
          </a:p>
          <a:p>
            <a:pPr marL="88900" indent="0">
              <a:buNone/>
            </a:pPr>
            <a:r>
              <a:rPr lang="en-GB" b="1" u="sng" dirty="0" err="1"/>
              <a:t>PSHx</a:t>
            </a:r>
            <a:r>
              <a:rPr lang="en-GB" b="1" u="sng" dirty="0"/>
              <a:t>: </a:t>
            </a:r>
            <a:r>
              <a:rPr lang="en-GB" dirty="0"/>
              <a:t>Caesarean Section x1</a:t>
            </a:r>
          </a:p>
          <a:p>
            <a:pPr marL="88900" indent="0">
              <a:buNone/>
            </a:pPr>
            <a:endParaRPr lang="en-GB" b="1" u="sng" dirty="0"/>
          </a:p>
          <a:p>
            <a:pPr marL="88900" indent="0">
              <a:buNone/>
            </a:pPr>
            <a:r>
              <a:rPr lang="en-GB" b="1" u="sng" dirty="0" err="1"/>
              <a:t>Obs</a:t>
            </a:r>
            <a:r>
              <a:rPr lang="en-GB" b="1" u="sng" dirty="0"/>
              <a:t> </a:t>
            </a:r>
            <a:r>
              <a:rPr lang="en-GB" b="1" u="sng" dirty="0" err="1"/>
              <a:t>Hx</a:t>
            </a:r>
            <a:r>
              <a:rPr lang="en-GB" dirty="0"/>
              <a:t>:</a:t>
            </a:r>
          </a:p>
          <a:p>
            <a:pPr marL="88900" indent="0">
              <a:buNone/>
            </a:pPr>
            <a:r>
              <a:rPr lang="en-GB" b="1" dirty="0"/>
              <a:t>Gravida: 5</a:t>
            </a:r>
            <a:r>
              <a:rPr lang="en-GB" dirty="0"/>
              <a:t>. </a:t>
            </a:r>
            <a:r>
              <a:rPr lang="en-GB" b="1" dirty="0"/>
              <a:t>Para: 3 +1 (early </a:t>
            </a:r>
            <a:r>
              <a:rPr lang="en-GB" b="1" dirty="0" err="1"/>
              <a:t>misc</a:t>
            </a:r>
            <a:r>
              <a:rPr lang="en-GB" b="1" dirty="0"/>
              <a:t>)</a:t>
            </a:r>
          </a:p>
          <a:p>
            <a:r>
              <a:rPr lang="en-GB" dirty="0"/>
              <a:t>2009 - 40 weeks EMCS at full dilatation for pathological CTG, 3700g </a:t>
            </a:r>
          </a:p>
          <a:p>
            <a:r>
              <a:rPr lang="en-GB" dirty="0"/>
              <a:t>2011 - 24 weeks SVD, 550g</a:t>
            </a:r>
          </a:p>
          <a:p>
            <a:r>
              <a:rPr lang="en-GB" dirty="0"/>
              <a:t>2013 - 24 weeks SVD, 585g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81900-CFDE-8A07-DE7D-D0D61A242D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13C7F-2C3D-7D43-8159-D9F6F7177FB1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374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5F2F8-4104-F9BC-C1A5-A845B579D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93" y="1231312"/>
            <a:ext cx="8011615" cy="3384375"/>
          </a:xfrm>
        </p:spPr>
        <p:txBody>
          <a:bodyPr/>
          <a:lstStyle/>
          <a:p>
            <a:r>
              <a:rPr lang="en-US" b="1" dirty="0"/>
              <a:t>USU 13w0 - CL 29mm</a:t>
            </a:r>
          </a:p>
          <a:p>
            <a:r>
              <a:rPr lang="en-US" b="1" dirty="0"/>
              <a:t>PTBC 15w - CL 26mm</a:t>
            </a:r>
          </a:p>
          <a:p>
            <a:pPr lvl="1"/>
            <a:r>
              <a:rPr lang="en-US" dirty="0"/>
              <a:t>x2 previous pregnancies with sudden onset </a:t>
            </a:r>
            <a:r>
              <a:rPr lang="en-US" dirty="0" err="1"/>
              <a:t>labour</a:t>
            </a:r>
            <a:r>
              <a:rPr lang="en-US" dirty="0"/>
              <a:t> at 24 weeks - no preventative intervention. </a:t>
            </a:r>
          </a:p>
          <a:p>
            <a:pPr lvl="1"/>
            <a:r>
              <a:rPr lang="en-US" dirty="0"/>
              <a:t>Option of cervical cerclage discussed</a:t>
            </a:r>
          </a:p>
          <a:p>
            <a:r>
              <a:rPr lang="en-US" b="1" dirty="0"/>
              <a:t>16w0 - McDonald cervical cerclage (</a:t>
            </a:r>
            <a:r>
              <a:rPr lang="en-US" b="1" dirty="0" err="1"/>
              <a:t>Mersilene</a:t>
            </a:r>
            <a:r>
              <a:rPr lang="en-US" b="1" dirty="0"/>
              <a:t> tape)</a:t>
            </a:r>
          </a:p>
          <a:p>
            <a:r>
              <a:rPr lang="en-US" b="1" dirty="0"/>
              <a:t>PTBC 18w0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CL 35mm, </a:t>
            </a:r>
            <a:r>
              <a:rPr lang="en-GB" dirty="0"/>
              <a:t>CS scar noted to be just above level of internal </a:t>
            </a:r>
            <a:r>
              <a:rPr lang="en-GB" dirty="0" err="1"/>
              <a:t>os</a:t>
            </a:r>
            <a:r>
              <a:rPr lang="en-GB" dirty="0"/>
              <a:t>. </a:t>
            </a:r>
          </a:p>
          <a:p>
            <a:r>
              <a:rPr lang="en-US" b="1" dirty="0"/>
              <a:t>USU 21w1 - </a:t>
            </a:r>
            <a:r>
              <a:rPr lang="en-US" dirty="0"/>
              <a:t>Normal anomaly scan. CL 29mm</a:t>
            </a:r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85A04-805E-728E-E4DF-A7E5DACACF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13C7F-2C3D-7D43-8159-D9F6F7177FB1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ADB2AF-E55F-8B99-7CFC-BA6D530CEE60}"/>
              </a:ext>
            </a:extLst>
          </p:cNvPr>
          <p:cNvSpPr txBox="1"/>
          <p:nvPr/>
        </p:nvSpPr>
        <p:spPr>
          <a:xfrm>
            <a:off x="539552" y="4518898"/>
            <a:ext cx="4968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1778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B85"/>
              </a:buClr>
              <a:buSzPct val="60000"/>
              <a:buFont typeface="Wingdings" charset="0"/>
              <a:buChar char="§"/>
            </a:pPr>
            <a:r>
              <a:rPr lang="en-US" sz="2000" b="1" kern="0" dirty="0">
                <a:solidFill>
                  <a:srgbClr val="000000"/>
                </a:solidFill>
              </a:rPr>
              <a:t>PTBC 22w0 - </a:t>
            </a:r>
            <a:r>
              <a:rPr lang="en-US" sz="2000" kern="0" dirty="0">
                <a:solidFill>
                  <a:srgbClr val="000000"/>
                </a:solidFill>
              </a:rPr>
              <a:t>CL 32mm (22mm below cerclage), </a:t>
            </a:r>
            <a:r>
              <a:rPr lang="en-US" sz="2000" kern="0" dirty="0" err="1">
                <a:solidFill>
                  <a:srgbClr val="000000"/>
                </a:solidFill>
                <a:highlight>
                  <a:srgbClr val="FFFF00"/>
                </a:highlight>
              </a:rPr>
              <a:t>fFN</a:t>
            </a:r>
            <a:r>
              <a:rPr lang="en-US" sz="2000" kern="0" dirty="0">
                <a:solidFill>
                  <a:srgbClr val="000000"/>
                </a:solidFill>
                <a:highlight>
                  <a:srgbClr val="FFFF00"/>
                </a:highlight>
              </a:rPr>
              <a:t> 145</a:t>
            </a:r>
            <a:r>
              <a:rPr lang="en-GB" sz="2000" kern="0" dirty="0">
                <a:solidFill>
                  <a:srgbClr val="000000"/>
                </a:solidFill>
                <a:highlight>
                  <a:srgbClr val="FFFF00"/>
                </a:highlight>
              </a:rPr>
              <a:t>ng/ml, </a:t>
            </a:r>
            <a:r>
              <a:rPr lang="en-GB" sz="2000" kern="0" dirty="0">
                <a:solidFill>
                  <a:srgbClr val="000000"/>
                </a:solidFill>
              </a:rPr>
              <a:t>asymptomatic.</a:t>
            </a:r>
            <a:endParaRPr lang="en-US" sz="2000" kern="0" dirty="0">
              <a:solidFill>
                <a:srgbClr val="000000"/>
              </a:solidFill>
            </a:endParaRPr>
          </a:p>
          <a:p>
            <a:pPr marL="630238" lvl="1" indent="-18415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B85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sz="2000" b="1" kern="0" dirty="0">
                <a:solidFill>
                  <a:srgbClr val="000000"/>
                </a:solidFill>
              </a:rPr>
              <a:t>Vaginal swab - </a:t>
            </a:r>
            <a:r>
              <a:rPr lang="en-GB" sz="2000" kern="0" dirty="0">
                <a:solidFill>
                  <a:srgbClr val="000000"/>
                </a:solidFill>
              </a:rPr>
              <a:t>Streptococcus Group C (Abx given)</a:t>
            </a:r>
          </a:p>
          <a:p>
            <a:pPr marL="630238" lvl="1" indent="-18415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B85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sz="2000" b="1" kern="0" dirty="0">
                <a:solidFill>
                  <a:srgbClr val="000000"/>
                </a:solidFill>
              </a:rPr>
              <a:t>Urine culture -</a:t>
            </a:r>
            <a:r>
              <a:rPr lang="en-GB" sz="2000" b="1" kern="0" dirty="0">
                <a:solidFill>
                  <a:srgbClr val="000000"/>
                </a:solidFill>
              </a:rPr>
              <a:t> </a:t>
            </a:r>
            <a:r>
              <a:rPr lang="en-GB" sz="2000" kern="0" dirty="0">
                <a:solidFill>
                  <a:srgbClr val="000000"/>
                </a:solidFill>
              </a:rPr>
              <a:t>NAD</a:t>
            </a:r>
            <a:endParaRPr lang="en-US" sz="2000" kern="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93BA4D-0E19-2DCD-438C-702696B6B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597" y="4371684"/>
            <a:ext cx="2966372" cy="2510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DC8B23-7276-ED9F-18BA-613A5533D521}"/>
              </a:ext>
            </a:extLst>
          </p:cNvPr>
          <p:cNvSpPr txBox="1"/>
          <p:nvPr/>
        </p:nvSpPr>
        <p:spPr>
          <a:xfrm>
            <a:off x="673793" y="667796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PTB surveillance in subsequent pregnancy </a:t>
            </a:r>
          </a:p>
        </p:txBody>
      </p:sp>
    </p:spTree>
    <p:extLst>
      <p:ext uri="{BB962C8B-B14F-4D97-AF65-F5344CB8AC3E}">
        <p14:creationId xmlns:p14="http://schemas.microsoft.com/office/powerpoint/2010/main" val="2043973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8DBC1-4805-B837-765E-460152D8A0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6188" y="908720"/>
            <a:ext cx="4405932" cy="5693693"/>
          </a:xfrm>
        </p:spPr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PTBC 24w0 - </a:t>
            </a:r>
            <a:r>
              <a:rPr lang="en-US" sz="2000" dirty="0"/>
              <a:t>CL 34mm, </a:t>
            </a:r>
            <a:r>
              <a:rPr lang="en-GB" sz="2000" dirty="0"/>
              <a:t>asymptomatic</a:t>
            </a:r>
            <a:endParaRPr lang="en-US" sz="2000" dirty="0"/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b="1" dirty="0"/>
              <a:t>Urine culture -</a:t>
            </a:r>
            <a:r>
              <a:rPr lang="en-GB" sz="2000" dirty="0"/>
              <a:t>Citrobacter </a:t>
            </a:r>
            <a:r>
              <a:rPr lang="en-GB" sz="2000" dirty="0" err="1"/>
              <a:t>koseri</a:t>
            </a:r>
            <a:r>
              <a:rPr lang="en-GB" sz="2000" dirty="0"/>
              <a:t> (Abx given)</a:t>
            </a:r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b="1" dirty="0"/>
              <a:t>PTBC 26w0 - </a:t>
            </a:r>
            <a:r>
              <a:rPr lang="en-US" sz="2000" dirty="0"/>
              <a:t>CL 23mm, noticed occasional mild tightening symptoms  following standing for long periods. Started on progesterone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b="1" dirty="0"/>
              <a:t>PTBC 28w0 - </a:t>
            </a:r>
            <a:r>
              <a:rPr lang="en-US" sz="2000" dirty="0"/>
              <a:t>CL 32mm, </a:t>
            </a:r>
            <a:r>
              <a:rPr lang="en-US" sz="2000" dirty="0" err="1">
                <a:highlight>
                  <a:srgbClr val="FFFF00"/>
                </a:highlight>
              </a:rPr>
              <a:t>fFN</a:t>
            </a:r>
            <a:r>
              <a:rPr lang="en-US" sz="2000" dirty="0">
                <a:highlight>
                  <a:srgbClr val="FFFF00"/>
                </a:highlight>
              </a:rPr>
              <a:t> 280</a:t>
            </a:r>
            <a:r>
              <a:rPr lang="en-GB" sz="2000" dirty="0">
                <a:highlight>
                  <a:srgbClr val="FFFF00"/>
                </a:highlight>
              </a:rPr>
              <a:t>ng/ml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b="1" dirty="0"/>
              <a:t>PTBC 30w0 – </a:t>
            </a:r>
            <a:r>
              <a:rPr lang="en-US" sz="2000" dirty="0"/>
              <a:t>CL 26mm</a:t>
            </a:r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Urine culture – NAD</a:t>
            </a:r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Discharged from PTBC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b="1" dirty="0"/>
              <a:t>LW 41w1 </a:t>
            </a:r>
            <a:r>
              <a:rPr lang="en-US" sz="2000" dirty="0"/>
              <a:t>– </a:t>
            </a:r>
            <a:r>
              <a:rPr lang="en-US" sz="2000" dirty="0" err="1"/>
              <a:t>Spontaenous</a:t>
            </a:r>
            <a:r>
              <a:rPr lang="en-US" sz="2000" dirty="0"/>
              <a:t> onset of </a:t>
            </a:r>
            <a:r>
              <a:rPr lang="en-US" sz="2000" dirty="0" err="1"/>
              <a:t>labour</a:t>
            </a:r>
            <a:r>
              <a:rPr lang="en-US" sz="2000" dirty="0"/>
              <a:t> and </a:t>
            </a:r>
            <a:r>
              <a:rPr lang="en-US" sz="2000" dirty="0" err="1"/>
              <a:t>EmCS</a:t>
            </a:r>
            <a:r>
              <a:rPr lang="en-US" sz="2000" dirty="0"/>
              <a:t> due to pathological CTG. 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ABD0A4-53B2-C793-B7D5-5ECACB07C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697" y="3877521"/>
            <a:ext cx="3106699" cy="260186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FBDE3-DAAD-2374-DDBC-C10FA3A6B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86738" y="6356350"/>
            <a:ext cx="652462" cy="246063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A9313C7F-2C3D-7D43-8159-D9F6F7177FB1}" type="slidenum">
              <a:rPr lang="en-GB" smtClean="0"/>
              <a:pPr>
                <a:spcAft>
                  <a:spcPts val="600"/>
                </a:spcAft>
              </a:pPr>
              <a:t>29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7083EB-CF8F-CA86-B342-62DF69E86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258" y="785332"/>
            <a:ext cx="2470997" cy="306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67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68760"/>
            <a:ext cx="6741587" cy="4248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5661248"/>
            <a:ext cx="7774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Percentage of </a:t>
            </a:r>
            <a:r>
              <a:rPr lang="en-US" dirty="0" err="1"/>
              <a:t>fFN</a:t>
            </a:r>
            <a:r>
              <a:rPr lang="en-US" dirty="0"/>
              <a:t> &gt;50ng/ml in women with uncomplicated pregnancies delivering at term. 163 patients tested on average 4 times during the pregnancy (553 samples)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5890" y="698622"/>
            <a:ext cx="8229600" cy="778098"/>
          </a:xfrm>
          <a:noFill/>
          <a:ln/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l"/>
            <a:r>
              <a:rPr lang="en-GB" sz="3600" dirty="0" err="1">
                <a:latin typeface="Arial"/>
                <a:cs typeface="Arial"/>
              </a:rPr>
              <a:t>Fetal</a:t>
            </a:r>
            <a:r>
              <a:rPr lang="en-GB" sz="3600" dirty="0">
                <a:latin typeface="Arial"/>
                <a:cs typeface="Arial"/>
              </a:rPr>
              <a:t> </a:t>
            </a:r>
            <a:r>
              <a:rPr lang="en-GB" sz="3600" dirty="0" err="1">
                <a:latin typeface="Arial"/>
                <a:cs typeface="Arial"/>
              </a:rPr>
              <a:t>fibronectin</a:t>
            </a:r>
            <a:r>
              <a:rPr lang="en-GB" sz="3600" dirty="0">
                <a:latin typeface="Arial"/>
                <a:cs typeface="Arial"/>
              </a:rPr>
              <a:t> levels in normal pregnancy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3560" y="6315897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Lockwood et al NEJM 1991</a:t>
            </a:r>
          </a:p>
        </p:txBody>
      </p:sp>
    </p:spTree>
    <p:extLst>
      <p:ext uri="{BB962C8B-B14F-4D97-AF65-F5344CB8AC3E}">
        <p14:creationId xmlns:p14="http://schemas.microsoft.com/office/powerpoint/2010/main" val="3838441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D63B9E3-7B4B-1645-80DE-1AACEED9E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UCLH Preterm Birth team</a:t>
            </a:r>
            <a:br>
              <a:rPr lang="en-US" dirty="0"/>
            </a:br>
            <a:r>
              <a:rPr lang="en-US" dirty="0" err="1"/>
              <a:t>Raf</a:t>
            </a:r>
            <a:r>
              <a:rPr lang="en-US" dirty="0"/>
              <a:t> Napolitano</a:t>
            </a:r>
            <a:br>
              <a:rPr lang="en-US" dirty="0"/>
            </a:br>
            <a:r>
              <a:rPr lang="en-US" dirty="0"/>
              <a:t>Davide </a:t>
            </a:r>
            <a:r>
              <a:rPr lang="en-US" dirty="0" err="1"/>
              <a:t>Casagrandi</a:t>
            </a:r>
            <a:br>
              <a:rPr lang="en-US" dirty="0"/>
            </a:br>
            <a:r>
              <a:rPr lang="en-US" dirty="0"/>
              <a:t>Amos Tetteh</a:t>
            </a:r>
            <a:br>
              <a:rPr lang="en-US" dirty="0"/>
            </a:br>
            <a:r>
              <a:rPr lang="en-US" dirty="0"/>
              <a:t>Natalie </a:t>
            </a:r>
            <a:r>
              <a:rPr lang="en-US" dirty="0" err="1"/>
              <a:t>Greenwold</a:t>
            </a:r>
            <a:br>
              <a:rPr lang="en-US" dirty="0"/>
            </a:br>
            <a:r>
              <a:rPr lang="en-US" dirty="0"/>
              <a:t>Amrita Banerjee</a:t>
            </a:r>
            <a:br>
              <a:rPr lang="en-US" dirty="0"/>
            </a:br>
            <a:r>
              <a:rPr lang="en-US" dirty="0"/>
              <a:t>Maria Ivan</a:t>
            </a:r>
            <a:br>
              <a:rPr lang="en-US" dirty="0"/>
            </a:br>
            <a:r>
              <a:rPr lang="en-US" dirty="0"/>
              <a:t>Debbie Warner</a:t>
            </a:r>
            <a:br>
              <a:rPr lang="en-US" dirty="0"/>
            </a:br>
            <a:r>
              <a:rPr lang="en-US" dirty="0"/>
              <a:t>Georgie Fox</a:t>
            </a:r>
            <a:br>
              <a:rPr lang="en-US" dirty="0"/>
            </a:br>
            <a:r>
              <a:rPr lang="en-US" dirty="0"/>
              <a:t>FMU midwives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0BA86-B20D-0A4F-982C-3F858A887D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97D6-9A1B-CC4C-9793-15D10EC16C8D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621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5840"/>
            <a:ext cx="8964488" cy="1143000"/>
          </a:xfrm>
        </p:spPr>
        <p:txBody>
          <a:bodyPr>
            <a:normAutofit/>
          </a:bodyPr>
          <a:lstStyle/>
          <a:p>
            <a:r>
              <a:rPr lang="en-US" sz="3600" dirty="0"/>
              <a:t>Where does the 50ng/ml cut-off come from?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3999099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117 women with intact membranes and uterine contractions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36708"/>
              </p:ext>
            </p:extLst>
          </p:nvPr>
        </p:nvGraphicFramePr>
        <p:xfrm>
          <a:off x="899592" y="1988840"/>
          <a:ext cx="6984777" cy="175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8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8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err="1"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ng</a:t>
                      </a:r>
                      <a:r>
                        <a:rPr lang="en-US" sz="2800" u="none" strike="noStrike" dirty="0"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/ml</a:t>
                      </a:r>
                      <a:endParaRPr lang="en-US" sz="2800" b="0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Sensitivity</a:t>
                      </a:r>
                      <a:endParaRPr lang="en-US" sz="2800" b="0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Specificity</a:t>
                      </a:r>
                      <a:endParaRPr lang="en-US" sz="2800" b="0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Arial"/>
                          <a:cs typeface="Arial"/>
                        </a:rPr>
                        <a:t>25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Arial"/>
                          <a:cs typeface="Arial"/>
                        </a:rPr>
                        <a:t>81.7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Arial"/>
                          <a:cs typeface="Arial"/>
                        </a:rPr>
                        <a:t>77.7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Arial"/>
                          <a:cs typeface="Arial"/>
                        </a:rPr>
                        <a:t>50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Arial"/>
                          <a:cs typeface="Arial"/>
                        </a:rPr>
                        <a:t>81.7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Arial"/>
                          <a:cs typeface="Arial"/>
                        </a:rPr>
                        <a:t>82.3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Arial"/>
                          <a:cs typeface="Arial"/>
                        </a:rPr>
                        <a:t>75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Arial"/>
                          <a:cs typeface="Arial"/>
                        </a:rPr>
                        <a:t>78.3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Arial"/>
                          <a:cs typeface="Arial"/>
                        </a:rPr>
                        <a:t>82.5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183560" y="6471023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Lockwood et al NEJM 1991</a:t>
            </a:r>
          </a:p>
        </p:txBody>
      </p:sp>
    </p:spTree>
    <p:extLst>
      <p:ext uri="{BB962C8B-B14F-4D97-AF65-F5344CB8AC3E}">
        <p14:creationId xmlns:p14="http://schemas.microsoft.com/office/powerpoint/2010/main" val="1204554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5">
            <a:extLst>
              <a:ext uri="{FF2B5EF4-FFF2-40B4-BE49-F238E27FC236}">
                <a16:creationId xmlns:a16="http://schemas.microsoft.com/office/drawing/2014/main" id="{48D0D215-CC06-714A-BE30-CFC91CDA15B6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0" name="Picture 17">
            <a:extLst>
              <a:ext uri="{FF2B5EF4-FFF2-40B4-BE49-F238E27FC236}">
                <a16:creationId xmlns:a16="http://schemas.microsoft.com/office/drawing/2014/main" id="{474606F7-5A37-1343-A266-631B991B5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095375"/>
            <a:ext cx="8367712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2">
            <a:extLst>
              <a:ext uri="{FF2B5EF4-FFF2-40B4-BE49-F238E27FC236}">
                <a16:creationId xmlns:a16="http://schemas.microsoft.com/office/drawing/2014/main" id="{BF822E35-E6BE-3740-ABC4-C8BC12B5D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952750"/>
            <a:ext cx="27908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3">
            <a:extLst>
              <a:ext uri="{FF2B5EF4-FFF2-40B4-BE49-F238E27FC236}">
                <a16:creationId xmlns:a16="http://schemas.microsoft.com/office/drawing/2014/main" id="{5FAD255C-A0DD-3846-96EC-850633623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2297113"/>
            <a:ext cx="4319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itle 1">
            <a:extLst>
              <a:ext uri="{FF2B5EF4-FFF2-40B4-BE49-F238E27FC236}">
                <a16:creationId xmlns:a16="http://schemas.microsoft.com/office/drawing/2014/main" id="{3C6901AF-0424-BA48-A4A4-1269ADC79C8F}"/>
              </a:ext>
            </a:extLst>
          </p:cNvPr>
          <p:cNvSpPr>
            <a:spLocks/>
          </p:cNvSpPr>
          <p:nvPr/>
        </p:nvSpPr>
        <p:spPr bwMode="auto">
          <a:xfrm>
            <a:off x="251520" y="321891"/>
            <a:ext cx="3851920" cy="717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defRPr/>
            </a:pPr>
            <a:r>
              <a:rPr lang="en-GB" sz="3600" b="1" dirty="0" err="1">
                <a:solidFill>
                  <a:schemeClr val="tx2"/>
                </a:solidFill>
                <a:latin typeface="Arial" charset="0"/>
                <a:ea typeface="ＭＳ Ｐゴシック" charset="0"/>
              </a:rPr>
              <a:t>Fetal</a:t>
            </a:r>
            <a:r>
              <a:rPr lang="en-GB" sz="3600" b="1" dirty="0">
                <a:solidFill>
                  <a:schemeClr val="tx2"/>
                </a:solidFill>
                <a:latin typeface="Arial" charset="0"/>
                <a:ea typeface="ＭＳ Ｐゴシック" charset="0"/>
              </a:rPr>
              <a:t> fibronectin</a:t>
            </a:r>
            <a:endParaRPr lang="en-US" sz="3600" b="1" dirty="0">
              <a:solidFill>
                <a:schemeClr val="tx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7654" name="TextBox 1">
            <a:extLst>
              <a:ext uri="{FF2B5EF4-FFF2-40B4-BE49-F238E27FC236}">
                <a16:creationId xmlns:a16="http://schemas.microsoft.com/office/drawing/2014/main" id="{EE58E18A-DF33-1647-A76F-17C215CFB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4868863"/>
            <a:ext cx="27352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3. 200mcl fluid in 10Q machine</a:t>
            </a:r>
          </a:p>
        </p:txBody>
      </p:sp>
      <p:sp>
        <p:nvSpPr>
          <p:cNvPr id="27655" name="TextBox 2">
            <a:extLst>
              <a:ext uri="{FF2B5EF4-FFF2-40B4-BE49-F238E27FC236}">
                <a16:creationId xmlns:a16="http://schemas.microsoft.com/office/drawing/2014/main" id="{38058E6C-BDBF-9844-89AB-F3A54A1F0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45" y="4942692"/>
            <a:ext cx="20177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/>
              <a:t>4. Result in 10 minutes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4E141-9A6E-174B-9953-F0692F4F21EF}"/>
              </a:ext>
            </a:extLst>
          </p:cNvPr>
          <p:cNvSpPr txBox="1"/>
          <p:nvPr/>
        </p:nvSpPr>
        <p:spPr>
          <a:xfrm>
            <a:off x="49155" y="3914557"/>
            <a:ext cx="2597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Actually can lubricate speculum but avoid too much gel!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D1938-0FB7-1F4D-9A29-AB73FE093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7965" y="4643214"/>
            <a:ext cx="1303955" cy="154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44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1E179D51-15FC-3247-B509-2B8DD7E6449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91413" y="620688"/>
            <a:ext cx="7516812" cy="782638"/>
          </a:xfrm>
        </p:spPr>
        <p:txBody>
          <a:bodyPr/>
          <a:lstStyle/>
          <a:p>
            <a:pPr eaLnBrk="1" hangingPunct="1"/>
            <a:r>
              <a:rPr lang="en-GB" altLang="en-US" sz="4000" dirty="0">
                <a:ea typeface="ＭＳ Ｐゴシック" panose="020B0600070205080204" pitchFamily="34" charset="-128"/>
              </a:rPr>
              <a:t>Remember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6FBB3D9B-9BFD-8F41-9E2E-D46CDEF560C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55576" y="1556792"/>
            <a:ext cx="8686800" cy="4525963"/>
          </a:xfrm>
        </p:spPr>
        <p:txBody>
          <a:bodyPr/>
          <a:lstStyle/>
          <a:p>
            <a:pPr marL="365125" indent="-365125" eaLnBrk="1" hangingPunct="1">
              <a:lnSpc>
                <a:spcPct val="80000"/>
              </a:lnSpc>
              <a:buFontTx/>
              <a:buNone/>
            </a:pPr>
            <a:r>
              <a:rPr lang="en-GB" altLang="en-US" sz="2800" dirty="0">
                <a:ea typeface="ＭＳ Ｐゴシック" panose="020B0600070205080204" pitchFamily="34" charset="-128"/>
              </a:rPr>
              <a:t>Contra-indications </a:t>
            </a:r>
            <a:r>
              <a:rPr lang="en-GB" altLang="en-US" sz="2800" dirty="0" err="1">
                <a:ea typeface="ＭＳ Ｐゴシック" panose="020B0600070205080204" pitchFamily="34" charset="-128"/>
              </a:rPr>
              <a:t>ie</a:t>
            </a:r>
            <a:r>
              <a:rPr lang="en-GB" altLang="en-US" sz="2800" dirty="0">
                <a:ea typeface="ＭＳ Ｐゴシック" panose="020B0600070205080204" pitchFamily="34" charset="-128"/>
              </a:rPr>
              <a:t> result not interpretable</a:t>
            </a:r>
          </a:p>
          <a:p>
            <a:pPr marL="365125" indent="-365125" eaLnBrk="1" hangingPunct="1">
              <a:lnSpc>
                <a:spcPct val="80000"/>
              </a:lnSpc>
            </a:pPr>
            <a:r>
              <a:rPr lang="en-GB" altLang="en-US" sz="2400" dirty="0">
                <a:ea typeface="ＭＳ Ｐゴシック" panose="020B0600070205080204" pitchFamily="34" charset="-128"/>
              </a:rPr>
              <a:t>Ruptured membranes</a:t>
            </a:r>
          </a:p>
          <a:p>
            <a:pPr marL="365125" indent="-365125" eaLnBrk="1" hangingPunct="1">
              <a:lnSpc>
                <a:spcPct val="80000"/>
              </a:lnSpc>
            </a:pPr>
            <a:r>
              <a:rPr lang="en-GB" altLang="en-US" sz="2400" dirty="0">
                <a:ea typeface="ＭＳ Ｐゴシック" panose="020B0600070205080204" pitchFamily="34" charset="-128"/>
              </a:rPr>
              <a:t>Placenta previa</a:t>
            </a:r>
          </a:p>
          <a:p>
            <a:pPr marL="365125" indent="-365125" eaLnBrk="1" hangingPunct="1">
              <a:lnSpc>
                <a:spcPct val="80000"/>
              </a:lnSpc>
            </a:pPr>
            <a:r>
              <a:rPr lang="en-GB" altLang="en-US" sz="2400" dirty="0">
                <a:ea typeface="ＭＳ Ｐゴシック" panose="020B0600070205080204" pitchFamily="34" charset="-128"/>
              </a:rPr>
              <a:t>Placental abruption</a:t>
            </a:r>
          </a:p>
          <a:p>
            <a:pPr marL="365125" indent="-365125" eaLnBrk="1" hangingPunct="1">
              <a:lnSpc>
                <a:spcPct val="80000"/>
              </a:lnSpc>
            </a:pPr>
            <a:r>
              <a:rPr lang="en-GB" altLang="en-US" sz="2400" dirty="0">
                <a:ea typeface="ＭＳ Ｐゴシック" panose="020B0600070205080204" pitchFamily="34" charset="-128"/>
              </a:rPr>
              <a:t>Moderate or gross vaginal bleeding </a:t>
            </a:r>
          </a:p>
          <a:p>
            <a:pPr marL="365125" indent="-365125" eaLnBrk="1" hangingPunct="1">
              <a:lnSpc>
                <a:spcPct val="80000"/>
              </a:lnSpc>
              <a:buFontTx/>
              <a:buNone/>
            </a:pPr>
            <a:endParaRPr lang="en-GB" altLang="en-US" sz="2400" dirty="0">
              <a:ea typeface="ＭＳ Ｐゴシック" panose="020B0600070205080204" pitchFamily="34" charset="-128"/>
            </a:endParaRPr>
          </a:p>
          <a:p>
            <a:pPr marL="365125" indent="-365125" eaLnBrk="1" hangingPunct="1">
              <a:lnSpc>
                <a:spcPct val="80000"/>
              </a:lnSpc>
              <a:buFontTx/>
              <a:buNone/>
            </a:pPr>
            <a:r>
              <a:rPr lang="en-GB" altLang="en-US" sz="2800" dirty="0">
                <a:ea typeface="ＭＳ Ｐゴシック" panose="020B0600070205080204" pitchFamily="34" charset="-128"/>
              </a:rPr>
              <a:t>All these situations can cause a false positive result</a:t>
            </a:r>
          </a:p>
          <a:p>
            <a:pPr marL="365125" indent="-365125" eaLnBrk="1" hangingPunct="1">
              <a:lnSpc>
                <a:spcPct val="80000"/>
              </a:lnSpc>
            </a:pPr>
            <a:r>
              <a:rPr lang="en-GB" altLang="en-US" sz="2400" dirty="0">
                <a:ea typeface="ＭＳ Ｐゴシック" panose="020B0600070205080204" pitchFamily="34" charset="-128"/>
              </a:rPr>
              <a:t>Within 24 hours of sexual intercourse (approximate double the level)</a:t>
            </a:r>
          </a:p>
          <a:p>
            <a:pPr marL="365125" indent="-365125" eaLnBrk="1" hangingPunct="1">
              <a:lnSpc>
                <a:spcPct val="80000"/>
              </a:lnSpc>
            </a:pPr>
            <a:r>
              <a:rPr lang="en-GB" altLang="en-US" sz="2400" dirty="0">
                <a:ea typeface="ＭＳ Ｐゴシック" panose="020B0600070205080204" pitchFamily="34" charset="-128"/>
              </a:rPr>
              <a:t>Cervical cerclage (within 4 weeks of surgery)</a:t>
            </a:r>
          </a:p>
          <a:p>
            <a:pPr marL="365125" indent="-365125" eaLnBrk="1" hangingPunct="1">
              <a:lnSpc>
                <a:spcPct val="80000"/>
              </a:lnSpc>
              <a:buFontTx/>
              <a:buNone/>
            </a:pPr>
            <a:endParaRPr lang="en-GB" altLang="en-US" sz="24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8068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E01CED-E4DE-D845-B0D2-77E4A3011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 is the effect of cervical manipulation or sexual intercourse on </a:t>
            </a:r>
            <a:r>
              <a:rPr lang="en-GB" b="1" dirty="0" err="1"/>
              <a:t>fFN</a:t>
            </a:r>
            <a:r>
              <a:rPr lang="en-GB" b="1" dirty="0"/>
              <a:t> results?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6BC1A6-2FF9-364B-B37D-BDFDDDF8F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Cervical manipulation in the previous 24 hours via transvaginal ultrasound or sterile vaginal examination does NOT significantly affect </a:t>
            </a:r>
            <a:r>
              <a:rPr lang="en-GB" dirty="0" err="1"/>
              <a:t>fetal</a:t>
            </a:r>
            <a:r>
              <a:rPr lang="en-GB" dirty="0"/>
              <a:t> fibronectin results</a:t>
            </a:r>
          </a:p>
          <a:p>
            <a:r>
              <a:rPr lang="en-GB" dirty="0"/>
              <a:t>Patients reporting sexual intercourse within 24 to 48 hours are more likely to have a positive </a:t>
            </a:r>
            <a:r>
              <a:rPr lang="en-GB" dirty="0" err="1"/>
              <a:t>fFN</a:t>
            </a:r>
            <a:r>
              <a:rPr lang="en-GB" dirty="0"/>
              <a:t> result than women who have not had recent sexual intercourse (39.7% vs 7.1%; relative risk, 5.6; 95% confidence interval, 3.0-10.6)</a:t>
            </a:r>
          </a:p>
          <a:p>
            <a:r>
              <a:rPr lang="en-GB" dirty="0"/>
              <a:t>Levy AT, Quist-Nelson J, </a:t>
            </a:r>
            <a:r>
              <a:rPr lang="en-GB" dirty="0" err="1"/>
              <a:t>Berghella</a:t>
            </a:r>
            <a:r>
              <a:rPr lang="en-GB" dirty="0"/>
              <a:t> V. The effect of transvaginal ultrasound, vaginal examination, or coitus on </a:t>
            </a:r>
            <a:r>
              <a:rPr lang="en-GB" dirty="0" err="1"/>
              <a:t>fetal</a:t>
            </a:r>
            <a:r>
              <a:rPr lang="en-GB" dirty="0"/>
              <a:t> fibronectin results: individual participant data from 6 cohort studies. Am J </a:t>
            </a:r>
            <a:r>
              <a:rPr lang="en-GB" dirty="0" err="1"/>
              <a:t>Obstet</a:t>
            </a:r>
            <a:r>
              <a:rPr lang="en-GB" dirty="0"/>
              <a:t> </a:t>
            </a:r>
            <a:r>
              <a:rPr lang="en-GB" dirty="0" err="1"/>
              <a:t>Gynecol</a:t>
            </a:r>
            <a:r>
              <a:rPr lang="en-GB" dirty="0"/>
              <a:t> MFM. 2020;2(4):100170.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3832FE-F764-5648-A4A8-896C602D1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771AF-226B-F54F-BE9C-C86D2C89B33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974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92A3D7-35D1-4241-BF7E-F5B0EAD7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 is the effect of cervical cerclage on </a:t>
            </a:r>
            <a:r>
              <a:rPr lang="en-GB" b="1" dirty="0" err="1"/>
              <a:t>fFN</a:t>
            </a:r>
            <a:r>
              <a:rPr lang="en-GB" b="1" dirty="0"/>
              <a:t> results?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7F3EF-212C-3E42-BB67-D7C6511A2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 </a:t>
            </a:r>
            <a:r>
              <a:rPr lang="en-GB" dirty="0"/>
              <a:t>One study performed serial </a:t>
            </a:r>
            <a:r>
              <a:rPr lang="en-GB" dirty="0" err="1"/>
              <a:t>fFN</a:t>
            </a:r>
            <a:r>
              <a:rPr lang="en-GB" dirty="0"/>
              <a:t> testing every 2 weeks in a cohort of women with cervical cerclage in situ. </a:t>
            </a:r>
          </a:p>
          <a:p>
            <a:r>
              <a:rPr lang="en-GB" dirty="0"/>
              <a:t>The negative predictive value for delivery within 2 weeks of a level &lt;50ng/ml was 97% with a positive predictive value of 16.3%. </a:t>
            </a:r>
          </a:p>
          <a:p>
            <a:r>
              <a:rPr lang="en-GB" dirty="0"/>
              <a:t>There was a higher false positive rate if the </a:t>
            </a:r>
            <a:r>
              <a:rPr lang="en-GB" dirty="0" err="1"/>
              <a:t>fFN</a:t>
            </a:r>
            <a:r>
              <a:rPr lang="en-GB" dirty="0"/>
              <a:t> test was performed within 4 weeks of cervical cerclage placement</a:t>
            </a:r>
          </a:p>
          <a:p>
            <a:r>
              <a:rPr lang="en-GB" dirty="0" err="1"/>
              <a:t>Duhig</a:t>
            </a:r>
            <a:r>
              <a:rPr lang="en-GB" dirty="0"/>
              <a:t> K, Chandiramani M, Seed P, Briley A, Kenyon A, </a:t>
            </a:r>
            <a:r>
              <a:rPr lang="en-GB" dirty="0" err="1"/>
              <a:t>Shennan</a:t>
            </a:r>
            <a:r>
              <a:rPr lang="en-GB" dirty="0"/>
              <a:t> A. </a:t>
            </a:r>
            <a:r>
              <a:rPr lang="en-GB" dirty="0" err="1"/>
              <a:t>Fetal</a:t>
            </a:r>
            <a:r>
              <a:rPr lang="en-GB" dirty="0"/>
              <a:t> fibronectin as a predictor of spontaneous preterm labour in asymptomatic women with a cervical cerclage. BJOG An </a:t>
            </a:r>
            <a:r>
              <a:rPr lang="en-GB" dirty="0" err="1"/>
              <a:t>Int</a:t>
            </a:r>
            <a:r>
              <a:rPr lang="en-GB" dirty="0"/>
              <a:t> J </a:t>
            </a:r>
            <a:r>
              <a:rPr lang="en-GB" dirty="0" err="1"/>
              <a:t>Obstet</a:t>
            </a:r>
            <a:r>
              <a:rPr lang="en-GB" dirty="0"/>
              <a:t> </a:t>
            </a:r>
            <a:r>
              <a:rPr lang="en-GB" dirty="0" err="1"/>
              <a:t>Gynaecol</a:t>
            </a:r>
            <a:r>
              <a:rPr lang="en-GB" dirty="0"/>
              <a:t> 2009 May;116(6):799–803. 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FFD3AF-6DD3-5B46-A926-3D3B440811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771AF-226B-F54F-BE9C-C86D2C89B33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389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571624-2DA9-7A4D-B6AE-251AA89F1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</a:t>
            </a:r>
            <a:r>
              <a:rPr lang="en-US" dirty="0" err="1"/>
              <a:t>fFN</a:t>
            </a:r>
            <a:r>
              <a:rPr lang="en-US" dirty="0"/>
              <a:t> – the original test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6DF54-E899-224F-97B5-04911BC6DC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49D87-3C41-2549-AD6F-CB6D1C9A5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771AF-226B-F54F-BE9C-C86D2C89B33F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82490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2_Office Theme 1">
      <a:dk1>
        <a:srgbClr val="007B85"/>
      </a:dk1>
      <a:lt1>
        <a:srgbClr val="ACDCD4"/>
      </a:lt1>
      <a:dk2>
        <a:srgbClr val="00535E"/>
      </a:dk2>
      <a:lt2>
        <a:srgbClr val="FFFFFF"/>
      </a:lt2>
      <a:accent1>
        <a:srgbClr val="ACDCD4"/>
      </a:accent1>
      <a:accent2>
        <a:srgbClr val="A9C398"/>
      </a:accent2>
      <a:accent3>
        <a:srgbClr val="D2EBE6"/>
      </a:accent3>
      <a:accent4>
        <a:srgbClr val="006871"/>
      </a:accent4>
      <a:accent5>
        <a:srgbClr val="D2EBE6"/>
      </a:accent5>
      <a:accent6>
        <a:srgbClr val="99B089"/>
      </a:accent6>
      <a:hlink>
        <a:srgbClr val="00AFDB"/>
      </a:hlink>
      <a:folHlink>
        <a:srgbClr val="00539B"/>
      </a:folHlink>
    </a:clrScheme>
    <a:fontScheme name="2_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2_Office Theme 1">
        <a:dk1>
          <a:srgbClr val="007B85"/>
        </a:dk1>
        <a:lt1>
          <a:srgbClr val="ACDCD4"/>
        </a:lt1>
        <a:dk2>
          <a:srgbClr val="00535E"/>
        </a:dk2>
        <a:lt2>
          <a:srgbClr val="FFFFFF"/>
        </a:lt2>
        <a:accent1>
          <a:srgbClr val="ACDCD4"/>
        </a:accent1>
        <a:accent2>
          <a:srgbClr val="A9C398"/>
        </a:accent2>
        <a:accent3>
          <a:srgbClr val="D2EBE6"/>
        </a:accent3>
        <a:accent4>
          <a:srgbClr val="006871"/>
        </a:accent4>
        <a:accent5>
          <a:srgbClr val="D2EBE6"/>
        </a:accent5>
        <a:accent6>
          <a:srgbClr val="99B089"/>
        </a:accent6>
        <a:hlink>
          <a:srgbClr val="00AFDB"/>
        </a:hlink>
        <a:folHlink>
          <a:srgbClr val="005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3487</TotalTime>
  <Words>1814</Words>
  <Application>Microsoft Office PowerPoint</Application>
  <PresentationFormat>On-screen Show (4:3)</PresentationFormat>
  <Paragraphs>277</Paragraphs>
  <Slides>30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2_Office Theme</vt:lpstr>
      <vt:lpstr>Office Theme</vt:lpstr>
      <vt:lpstr>Default Design</vt:lpstr>
      <vt:lpstr>North Central London Preterm Birth Network: fFN in asymptomatic women: evidence and cases</vt:lpstr>
      <vt:lpstr>PowerPoint Presentation</vt:lpstr>
      <vt:lpstr>Fetal fibronectin levels in normal pregnancy</vt:lpstr>
      <vt:lpstr>Where does the 50ng/ml cut-off come from?</vt:lpstr>
      <vt:lpstr>PowerPoint Presentation</vt:lpstr>
      <vt:lpstr>Remember</vt:lpstr>
      <vt:lpstr>What is the effect of cervical manipulation or sexual intercourse on fFN results?</vt:lpstr>
      <vt:lpstr>What is the effect of cervical cerclage on fFN results?</vt:lpstr>
      <vt:lpstr>Qualitative fFN – the original test</vt:lpstr>
      <vt:lpstr>fFN @ 24 weeks</vt:lpstr>
      <vt:lpstr>fFN @ 24 weeks</vt:lpstr>
      <vt:lpstr>PowerPoint Presentation</vt:lpstr>
      <vt:lpstr>Quantitative fFN –what we use now</vt:lpstr>
      <vt:lpstr>The value of quantitative fetal fibronectin levels</vt:lpstr>
      <vt:lpstr>EQUIPP study</vt:lpstr>
      <vt:lpstr>Quantitative fetal fibronectin in asymptomatic  high risk pregnancies</vt:lpstr>
      <vt:lpstr>QUIPP App</vt:lpstr>
      <vt:lpstr>Advantages of using quantitative fFN</vt:lpstr>
      <vt:lpstr>FFN testing – UCLH Audit of PTBC 2017-2018  </vt:lpstr>
      <vt:lpstr>FFN testing – UCLH Audit of PTBC 2018-2019</vt:lpstr>
      <vt:lpstr>Case CI</vt:lpstr>
      <vt:lpstr>PowerPoint Presentation</vt:lpstr>
      <vt:lpstr>PowerPoint Presentation</vt:lpstr>
      <vt:lpstr>Case OM</vt:lpstr>
      <vt:lpstr>Case OM</vt:lpstr>
      <vt:lpstr>Case OM</vt:lpstr>
      <vt:lpstr>Case - FA</vt:lpstr>
      <vt:lpstr>PowerPoint Presentation</vt:lpstr>
      <vt:lpstr>PowerPoint Presentation</vt:lpstr>
      <vt:lpstr>Thanks to UCLH Preterm Birth team Raf Napolitano Davide Casagrandi Amos Tetteh Natalie Greenwold Amrita Banerjee Maria Ivan Debbie Warner Georgie Fox FMU midwives</vt:lpstr>
    </vt:vector>
  </TitlesOfParts>
  <Company>University College London Hospitals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Foetal Medicine users</dc:creator>
  <cp:lastModifiedBy>David, Anna</cp:lastModifiedBy>
  <cp:revision>158</cp:revision>
  <dcterms:created xsi:type="dcterms:W3CDTF">2020-07-14T18:38:17Z</dcterms:created>
  <dcterms:modified xsi:type="dcterms:W3CDTF">2025-09-26T10:53:58Z</dcterms:modified>
</cp:coreProperties>
</file>