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740" r:id="rId3"/>
  </p:sldMasterIdLst>
  <p:notesMasterIdLst>
    <p:notesMasterId r:id="rId40"/>
  </p:notesMasterIdLst>
  <p:sldIdLst>
    <p:sldId id="273" r:id="rId4"/>
    <p:sldId id="283" r:id="rId5"/>
    <p:sldId id="3858" r:id="rId6"/>
    <p:sldId id="3819" r:id="rId7"/>
    <p:sldId id="3769" r:id="rId8"/>
    <p:sldId id="3791" r:id="rId9"/>
    <p:sldId id="3818" r:id="rId10"/>
    <p:sldId id="3838" r:id="rId11"/>
    <p:sldId id="3823" r:id="rId12"/>
    <p:sldId id="3843" r:id="rId13"/>
    <p:sldId id="3859" r:id="rId14"/>
    <p:sldId id="3849" r:id="rId15"/>
    <p:sldId id="3850" r:id="rId16"/>
    <p:sldId id="3851" r:id="rId17"/>
    <p:sldId id="3779" r:id="rId18"/>
    <p:sldId id="3825" r:id="rId19"/>
    <p:sldId id="3799" r:id="rId20"/>
    <p:sldId id="3846" r:id="rId21"/>
    <p:sldId id="3780" r:id="rId22"/>
    <p:sldId id="3783" r:id="rId23"/>
    <p:sldId id="3786" r:id="rId24"/>
    <p:sldId id="310" r:id="rId25"/>
    <p:sldId id="305" r:id="rId26"/>
    <p:sldId id="3781" r:id="rId27"/>
    <p:sldId id="3821" r:id="rId28"/>
    <p:sldId id="3822" r:id="rId29"/>
    <p:sldId id="3758" r:id="rId30"/>
    <p:sldId id="3824" r:id="rId31"/>
    <p:sldId id="3759" r:id="rId32"/>
    <p:sldId id="3857" r:id="rId33"/>
    <p:sldId id="3844" r:id="rId34"/>
    <p:sldId id="3852" r:id="rId35"/>
    <p:sldId id="258" r:id="rId36"/>
    <p:sldId id="3854" r:id="rId37"/>
    <p:sldId id="3856" r:id="rId38"/>
    <p:sldId id="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75E"/>
    <a:srgbClr val="A268BD"/>
    <a:srgbClr val="F7943C"/>
    <a:srgbClr val="E34969"/>
    <a:srgbClr val="42B6E6"/>
    <a:srgbClr val="A4CD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3E4C8-5266-BD45-BEE3-8BE60A382ACD}" type="datetimeFigureOut">
              <a:rPr lang="en-US" smtClean="0"/>
              <a:t>4/22/2021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16D15-5FCE-7B4E-B07D-01BCA69A567B}" type="slidenum">
              <a:rPr lang="en-US" smtClean="0"/>
              <a:t>‹#›</a:t>
            </a:fld>
            <a:endParaRPr lang="en-US"/>
          </a:p>
        </p:txBody>
      </p:sp>
    </p:spTree>
    <p:extLst>
      <p:ext uri="{BB962C8B-B14F-4D97-AF65-F5344CB8AC3E}">
        <p14:creationId xmlns:p14="http://schemas.microsoft.com/office/powerpoint/2010/main" val="6171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a:t>Hello and welcome everyone for joining. For this session today we are using Zoom webinar, there are currently (READ OUT NUMBER OF ATTENDEES ON CALL). </a:t>
            </a:r>
          </a:p>
          <a:p>
            <a:pPr marL="0" lvl="0" indent="0">
              <a:buFont typeface="Symbol" panose="05050102010706020507" pitchFamily="18" charset="2"/>
              <a:buNone/>
            </a:pPr>
            <a:r>
              <a:rPr lang="en-GB" sz="900"/>
              <a:t>This event will be recorded and circulated after the meeting. Please do not use the chat function, if you have a question or comment put it in the Q&amp;A box and we will do our best to respond to these at the end.</a:t>
            </a:r>
            <a:r>
              <a:rPr lang="en-GB" sz="1100">
                <a:effectLst/>
                <a:latin typeface="Calibri" panose="020F0502020204030204" pitchFamily="34" charset="0"/>
              </a:rPr>
              <a:t> We will also be circulating a poll for any feedback at the end of the call.</a:t>
            </a:r>
            <a:endParaRPr lang="en-GB" sz="900"/>
          </a:p>
        </p:txBody>
      </p:sp>
      <p:sp>
        <p:nvSpPr>
          <p:cNvPr id="4" name="Slide Number Placeholder 3"/>
          <p:cNvSpPr>
            <a:spLocks noGrp="1"/>
          </p:cNvSpPr>
          <p:nvPr>
            <p:ph type="sldNum" sz="quarter" idx="5"/>
          </p:nvPr>
        </p:nvSpPr>
        <p:spPr/>
        <p:txBody>
          <a:bodyPr/>
          <a:lstStyle/>
          <a:p>
            <a:fld id="{8D1D9593-A29A-45CD-A827-ECD54C22631F}" type="slidenum">
              <a:rPr lang="en-GB" smtClean="0"/>
              <a:t>2</a:t>
            </a:fld>
            <a:endParaRPr lang="en-GB"/>
          </a:p>
        </p:txBody>
      </p:sp>
    </p:spTree>
    <p:extLst>
      <p:ext uri="{BB962C8B-B14F-4D97-AF65-F5344CB8AC3E}">
        <p14:creationId xmlns:p14="http://schemas.microsoft.com/office/powerpoint/2010/main" val="331131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134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35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3412"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41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63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590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BEC9AA-2FA7-4E9F-B685-2A0C02550B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2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6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5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BEC9AA-2FA7-4E9F-B685-2A0C02550B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727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38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16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4"/>
              </a:spcAft>
            </a:pPr>
            <a:endParaRPr lang="en-GB"/>
          </a:p>
        </p:txBody>
      </p:sp>
      <p:sp>
        <p:nvSpPr>
          <p:cNvPr id="4" name="Slide Number Placeholder 3"/>
          <p:cNvSpPr>
            <a:spLocks noGrp="1"/>
          </p:cNvSpPr>
          <p:nvPr>
            <p:ph type="sldNum" sz="quarter" idx="5"/>
          </p:nvPr>
        </p:nvSpPr>
        <p:spPr/>
        <p:txBody>
          <a:bodyPr/>
          <a:lstStyle/>
          <a:p>
            <a:pPr marL="0" marR="0" lvl="0" indent="0" algn="r" defTabSz="481706"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1706"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098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88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4"/>
              </a:spcAft>
            </a:pPr>
            <a:endParaRPr lang="en-GB"/>
          </a:p>
        </p:txBody>
      </p:sp>
      <p:sp>
        <p:nvSpPr>
          <p:cNvPr id="4" name="Slide Number Placeholder 3"/>
          <p:cNvSpPr>
            <a:spLocks noGrp="1"/>
          </p:cNvSpPr>
          <p:nvPr>
            <p:ph type="sldNum" sz="quarter" idx="5"/>
          </p:nvPr>
        </p:nvSpPr>
        <p:spPr/>
        <p:txBody>
          <a:bodyPr/>
          <a:lstStyle/>
          <a:p>
            <a:pPr marL="0" marR="0" lvl="0" indent="0" algn="r" defTabSz="481706"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1706"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67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57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3412"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412"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7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32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14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8C5F9-A433-4DD8-B397-BECB5A5A11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317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50958-AD0C-4B05-8B28-49C9E5AA15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271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a:srcRect l="24904" r="8430"/>
          <a:stretch>
            <a:fillRect/>
          </a:stretch>
        </p:blipFill>
        <p:spPr>
          <a:xfrm>
            <a:off x="-1718772" y="-1440000"/>
            <a:ext cx="6840000" cy="6840000"/>
          </a:xfrm>
          <a:prstGeom prst="ellipse">
            <a:avLst/>
          </a:prstGeom>
        </p:spPr>
      </p:pic>
    </p:spTree>
    <p:extLst>
      <p:ext uri="{BB962C8B-B14F-4D97-AF65-F5344CB8AC3E}">
        <p14:creationId xmlns:p14="http://schemas.microsoft.com/office/powerpoint/2010/main" val="26188715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10515600" cy="945977"/>
          </a:xfrm>
        </p:spPr>
        <p:txBody>
          <a:bodyPr anchor="t"/>
          <a:lstStyle>
            <a:lvl1pPr>
              <a:defRPr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a:stretch>
            <a:fillRect/>
          </a:stretch>
        </p:blipFill>
        <p:spPr>
          <a:xfrm>
            <a:off x="10222811" y="6102069"/>
            <a:ext cx="1555532" cy="387913"/>
          </a:xfrm>
          <a:prstGeom prst="rect">
            <a:avLst/>
          </a:prstGeom>
        </p:spPr>
      </p:pic>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7" y="1487256"/>
            <a:ext cx="10515600" cy="4351338"/>
          </a:xfrm>
        </p:spPr>
        <p:txBody>
          <a:bodyPr/>
          <a:lstStyle>
            <a:lvl1pPr>
              <a:defRPr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07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7AF5B-7520-5E4E-AEF8-AF1F4DE9522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a:stretch>
            <a:fillRect/>
          </a:stretch>
        </p:blipFill>
        <p:spPr>
          <a:xfrm>
            <a:off x="10222811" y="6102069"/>
            <a:ext cx="1555532" cy="387913"/>
          </a:xfrm>
          <a:prstGeom prst="rect">
            <a:avLst/>
          </a:prstGeom>
        </p:spPr>
      </p:pic>
      <p:sp>
        <p:nvSpPr>
          <p:cNvPr id="11" name="Picture Placeholder 10">
            <a:extLst>
              <a:ext uri="{FF2B5EF4-FFF2-40B4-BE49-F238E27FC236}">
                <a16:creationId xmlns:a16="http://schemas.microsoft.com/office/drawing/2014/main" id="{B9E0B650-E0D5-804F-8AC1-ADA94E09EDA8}"/>
              </a:ext>
            </a:extLst>
          </p:cNvPr>
          <p:cNvSpPr>
            <a:spLocks noGrp="1"/>
          </p:cNvSpPr>
          <p:nvPr>
            <p:ph type="pic" sz="quarter" idx="13" hasCustomPrompt="1"/>
          </p:nvPr>
        </p:nvSpPr>
        <p:spPr>
          <a:xfrm>
            <a:off x="-392083" y="-207394"/>
            <a:ext cx="13006499" cy="6856311"/>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6499" h="6856311">
                <a:moveTo>
                  <a:pt x="1524861" y="4576"/>
                </a:moveTo>
                <a:lnTo>
                  <a:pt x="12553741" y="74915"/>
                </a:lnTo>
                <a:lnTo>
                  <a:pt x="13006499" y="81322"/>
                </a:lnTo>
                <a:lnTo>
                  <a:pt x="12976166" y="4990358"/>
                </a:lnTo>
                <a:cubicBezTo>
                  <a:pt x="12832730" y="5370620"/>
                  <a:pt x="9120702" y="6219885"/>
                  <a:pt x="7395850" y="6485916"/>
                </a:cubicBezTo>
                <a:cubicBezTo>
                  <a:pt x="5068964" y="6760836"/>
                  <a:pt x="3552758" y="6970088"/>
                  <a:pt x="371789" y="6787805"/>
                </a:cubicBezTo>
                <a:cubicBezTo>
                  <a:pt x="113255" y="6752197"/>
                  <a:pt x="22615" y="6778318"/>
                  <a:pt x="24473" y="6676098"/>
                </a:cubicBezTo>
                <a:cubicBezTo>
                  <a:pt x="24473" y="4771106"/>
                  <a:pt x="0" y="2449691"/>
                  <a:pt x="0" y="544699"/>
                </a:cubicBezTo>
                <a:cubicBezTo>
                  <a:pt x="0" y="-86575"/>
                  <a:pt x="893587" y="4576"/>
                  <a:pt x="1524861" y="4576"/>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30197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err="1">
                <a:solidFill>
                  <a:srgbClr val="A4CD39"/>
                </a:solidFill>
              </a:rPr>
              <a:t>www.uclpartners.com</a:t>
            </a:r>
            <a:endParaRPr lang="en-US">
              <a:solidFill>
                <a:srgbClr val="A4CD39"/>
              </a:solidFill>
            </a:endParaRPr>
          </a:p>
          <a:p>
            <a:pPr algn="r"/>
            <a:r>
              <a:rPr lang="en-US">
                <a:solidFill>
                  <a:srgbClr val="A4CD39"/>
                </a:solidFill>
              </a:rPr>
              <a:t>@</a:t>
            </a:r>
            <a:r>
              <a:rPr lang="en-US" err="1">
                <a:solidFill>
                  <a:srgbClr val="A4CD39"/>
                </a:solidFill>
              </a:rPr>
              <a:t>uclpartners</a:t>
            </a:r>
            <a:endParaRPr lang="en-US">
              <a:solidFill>
                <a:srgbClr val="A4CD39"/>
              </a:solidFill>
            </a:endParaRP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129120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4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11051485"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10183091" y="6207710"/>
            <a:ext cx="1393196" cy="330400"/>
          </a:xfrm>
          <a:prstGeom prst="rect">
            <a:avLst/>
          </a:prstGeom>
        </p:spPr>
      </p:pic>
    </p:spTree>
    <p:extLst>
      <p:ext uri="{BB962C8B-B14F-4D97-AF65-F5344CB8AC3E}">
        <p14:creationId xmlns:p14="http://schemas.microsoft.com/office/powerpoint/2010/main" val="1684949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slide - full bleed Big Beat">
    <p:spTree>
      <p:nvGrpSpPr>
        <p:cNvPr id="1" name=""/>
        <p:cNvGrpSpPr/>
        <p:nvPr/>
      </p:nvGrpSpPr>
      <p:grpSpPr>
        <a:xfrm>
          <a:off x="0" y="0"/>
          <a:ext cx="0" cy="0"/>
          <a:chOff x="0" y="0"/>
          <a:chExt cx="0" cy="0"/>
        </a:xfrm>
      </p:grpSpPr>
      <p:pic>
        <p:nvPicPr>
          <p:cNvPr id="7" name="Big Beat">
            <a:extLst>
              <a:ext uri="{FF2B5EF4-FFF2-40B4-BE49-F238E27FC236}">
                <a16:creationId xmlns:a16="http://schemas.microsoft.com/office/drawing/2014/main" id="{C0FF0D4A-2D12-4CBA-B796-93E2E745E2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862"/>
            <a:ext cx="12192000" cy="6900148"/>
          </a:xfrm>
          <a:prstGeom prst="rect">
            <a:avLst/>
          </a:prstGeom>
        </p:spPr>
      </p:pic>
      <p:pic>
        <p:nvPicPr>
          <p:cNvPr id="8" name="BHF logo lockup">
            <a:extLst>
              <a:ext uri="{FF2B5EF4-FFF2-40B4-BE49-F238E27FC236}">
                <a16:creationId xmlns:a16="http://schemas.microsoft.com/office/drawing/2014/main" id="{01F6AE66-04D0-4B77-8A95-BF91384D23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1940" y="2117232"/>
            <a:ext cx="3286784" cy="2872060"/>
          </a:xfrm>
          <a:prstGeom prst="rect">
            <a:avLst/>
          </a:prstGeom>
        </p:spPr>
      </p:pic>
      <p:sp>
        <p:nvSpPr>
          <p:cNvPr id="13" name="Date">
            <a:extLst>
              <a:ext uri="{FF2B5EF4-FFF2-40B4-BE49-F238E27FC236}">
                <a16:creationId xmlns:a16="http://schemas.microsoft.com/office/drawing/2014/main" id="{896153E4-0890-4619-8C5E-6F5F533D98FE}"/>
              </a:ext>
            </a:extLst>
          </p:cNvPr>
          <p:cNvSpPr>
            <a:spLocks noGrp="1"/>
          </p:cNvSpPr>
          <p:nvPr>
            <p:ph type="body" sz="quarter" idx="14" hasCustomPrompt="1"/>
          </p:nvPr>
        </p:nvSpPr>
        <p:spPr>
          <a:xfrm>
            <a:off x="5278689" y="4696284"/>
            <a:ext cx="6501003" cy="293009"/>
          </a:xfrm>
          <a:prstGeom prst="rect">
            <a:avLst/>
          </a:prstGeom>
        </p:spPr>
        <p:txBody>
          <a:bodyPr lIns="0" tIns="0" rIns="0" bIns="0"/>
          <a:lstStyle>
            <a:lvl1pPr marL="0" indent="0">
              <a:lnSpc>
                <a:spcPct val="100000"/>
              </a:lnSpc>
              <a:spcBef>
                <a:spcPts val="0"/>
              </a:spcBef>
              <a:buNone/>
              <a:defRPr lang="en-US" sz="1400" b="0" kern="1200" dirty="0" smtClean="0">
                <a:solidFill>
                  <a:schemeClr val="bg1"/>
                </a:solidFill>
                <a:latin typeface="F37Ginger-Light" panose="00000500000000000000" pitchFamily="2" charset="0"/>
                <a:ea typeface="+mn-ea"/>
                <a:cs typeface="+mn-cs"/>
              </a:defRPr>
            </a:lvl1pPr>
            <a:lvl2pPr marL="609585" indent="0">
              <a:buNone/>
              <a:defRPr/>
            </a:lvl2pPr>
          </a:lstStyle>
          <a:p>
            <a:r>
              <a:rPr lang="en-GB"/>
              <a:t>The date</a:t>
            </a:r>
          </a:p>
        </p:txBody>
      </p:sp>
      <p:sp>
        <p:nvSpPr>
          <p:cNvPr id="14" name="Presentation subheading">
            <a:extLst>
              <a:ext uri="{FF2B5EF4-FFF2-40B4-BE49-F238E27FC236}">
                <a16:creationId xmlns:a16="http://schemas.microsoft.com/office/drawing/2014/main" id="{00104B84-CF74-4583-BDCF-5FF5CFC7DB85}"/>
              </a:ext>
            </a:extLst>
          </p:cNvPr>
          <p:cNvSpPr>
            <a:spLocks noGrp="1"/>
          </p:cNvSpPr>
          <p:nvPr>
            <p:ph type="body" sz="quarter" idx="13" hasCustomPrompt="1"/>
          </p:nvPr>
        </p:nvSpPr>
        <p:spPr>
          <a:xfrm>
            <a:off x="5286713" y="3851431"/>
            <a:ext cx="6501003" cy="646546"/>
          </a:xfrm>
          <a:prstGeom prst="rect">
            <a:avLst/>
          </a:prstGeom>
        </p:spPr>
        <p:txBody>
          <a:bodyPr lIns="0" tIns="0" rIns="0" bIns="0"/>
          <a:lstStyle>
            <a:lvl1pPr marL="0" indent="0">
              <a:lnSpc>
                <a:spcPct val="85000"/>
              </a:lnSpc>
              <a:spcBef>
                <a:spcPts val="0"/>
              </a:spcBef>
              <a:buNone/>
              <a:defRPr lang="en-US" sz="2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A short introductory statement </a:t>
            </a:r>
          </a:p>
        </p:txBody>
      </p:sp>
      <p:sp>
        <p:nvSpPr>
          <p:cNvPr id="12" name="Presentation title">
            <a:extLst>
              <a:ext uri="{FF2B5EF4-FFF2-40B4-BE49-F238E27FC236}">
                <a16:creationId xmlns:a16="http://schemas.microsoft.com/office/drawing/2014/main" id="{7A9BC21F-AFAD-4B6D-A004-0053F16B55E2}"/>
              </a:ext>
            </a:extLst>
          </p:cNvPr>
          <p:cNvSpPr>
            <a:spLocks noGrp="1"/>
          </p:cNvSpPr>
          <p:nvPr>
            <p:ph type="body" sz="quarter" idx="11" hasCustomPrompt="1"/>
          </p:nvPr>
        </p:nvSpPr>
        <p:spPr>
          <a:xfrm>
            <a:off x="5279020" y="2436429"/>
            <a:ext cx="6508697" cy="1229399"/>
          </a:xfrm>
          <a:prstGeom prst="rect">
            <a:avLst/>
          </a:prstGeom>
        </p:spPr>
        <p:txBody>
          <a:bodyPr lIns="0" tIns="0" rIns="0" bIns="0"/>
          <a:lstStyle>
            <a:lvl1pPr marL="0" indent="0">
              <a:lnSpc>
                <a:spcPct val="85000"/>
              </a:lnSpc>
              <a:spcBef>
                <a:spcPts val="0"/>
              </a:spcBef>
              <a:buNone/>
              <a:defRPr lang="en-US" sz="5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Your deck title</a:t>
            </a:r>
          </a:p>
        </p:txBody>
      </p:sp>
    </p:spTree>
    <p:extLst>
      <p:ext uri="{BB962C8B-B14F-4D97-AF65-F5344CB8AC3E}">
        <p14:creationId xmlns:p14="http://schemas.microsoft.com/office/powerpoint/2010/main" val="3843610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ver slide - biggest presence - Big Beat 01">
    <p:spTree>
      <p:nvGrpSpPr>
        <p:cNvPr id="1" name=""/>
        <p:cNvGrpSpPr/>
        <p:nvPr/>
      </p:nvGrpSpPr>
      <p:grpSpPr>
        <a:xfrm>
          <a:off x="0" y="0"/>
          <a:ext cx="0" cy="0"/>
          <a:chOff x="0" y="0"/>
          <a:chExt cx="0" cy="0"/>
        </a:xfrm>
      </p:grpSpPr>
      <p:pic>
        <p:nvPicPr>
          <p:cNvPr id="7" name="Big Beat (set 01)">
            <a:extLst>
              <a:ext uri="{FF2B5EF4-FFF2-40B4-BE49-F238E27FC236}">
                <a16:creationId xmlns:a16="http://schemas.microsoft.com/office/drawing/2014/main" id="{5C33647F-5FAE-46EC-8235-1FD090E2B73E}"/>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20244" y="-3009"/>
            <a:ext cx="12212171" cy="6878493"/>
          </a:xfrm>
          <a:prstGeom prst="rect">
            <a:avLst/>
          </a:prstGeom>
        </p:spPr>
      </p:pic>
      <p:pic>
        <p:nvPicPr>
          <p:cNvPr id="9" name="BHF lockup text">
            <a:extLst>
              <a:ext uri="{FF2B5EF4-FFF2-40B4-BE49-F238E27FC236}">
                <a16:creationId xmlns:a16="http://schemas.microsoft.com/office/drawing/2014/main" id="{D52D9EE1-ACEE-4918-813C-F503D292B95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6440"/>
          <a:stretch/>
        </p:blipFill>
        <p:spPr>
          <a:xfrm>
            <a:off x="9774062" y="380792"/>
            <a:ext cx="1807343" cy="587481"/>
          </a:xfrm>
          <a:prstGeom prst="rect">
            <a:avLst/>
          </a:prstGeom>
        </p:spPr>
      </p:pic>
      <p:sp>
        <p:nvSpPr>
          <p:cNvPr id="14" name="Presentation title">
            <a:extLst>
              <a:ext uri="{FF2B5EF4-FFF2-40B4-BE49-F238E27FC236}">
                <a16:creationId xmlns:a16="http://schemas.microsoft.com/office/drawing/2014/main" id="{B795616B-1488-4BC2-B662-59165FC2B900}"/>
              </a:ext>
            </a:extLst>
          </p:cNvPr>
          <p:cNvSpPr>
            <a:spLocks noGrp="1"/>
          </p:cNvSpPr>
          <p:nvPr>
            <p:ph type="body" sz="quarter" idx="11" hasCustomPrompt="1"/>
          </p:nvPr>
        </p:nvSpPr>
        <p:spPr>
          <a:xfrm>
            <a:off x="614223" y="3163698"/>
            <a:ext cx="10988499" cy="1705647"/>
          </a:xfrm>
          <a:prstGeom prst="rect">
            <a:avLst/>
          </a:prstGeom>
        </p:spPr>
        <p:txBody>
          <a:bodyPr lIns="0" tIns="0" rIns="0" bIns="0"/>
          <a:lstStyle>
            <a:lvl1pPr marL="0" indent="0">
              <a:lnSpc>
                <a:spcPct val="85000"/>
              </a:lnSpc>
              <a:spcBef>
                <a:spcPts val="0"/>
              </a:spcBef>
              <a:buNone/>
              <a:defRPr lang="en-US" sz="66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Your deck title</a:t>
            </a:r>
          </a:p>
        </p:txBody>
      </p:sp>
      <p:sp>
        <p:nvSpPr>
          <p:cNvPr id="15" name="Date">
            <a:extLst>
              <a:ext uri="{FF2B5EF4-FFF2-40B4-BE49-F238E27FC236}">
                <a16:creationId xmlns:a16="http://schemas.microsoft.com/office/drawing/2014/main" id="{33E29438-6CD3-4795-8BAA-6CFB5DBABD3B}"/>
              </a:ext>
            </a:extLst>
          </p:cNvPr>
          <p:cNvSpPr>
            <a:spLocks noGrp="1"/>
          </p:cNvSpPr>
          <p:nvPr>
            <p:ph type="body" sz="quarter" idx="14" hasCustomPrompt="1"/>
          </p:nvPr>
        </p:nvSpPr>
        <p:spPr>
          <a:xfrm>
            <a:off x="614222" y="5912503"/>
            <a:ext cx="10988500" cy="293009"/>
          </a:xfrm>
          <a:prstGeom prst="rect">
            <a:avLst/>
          </a:prstGeom>
        </p:spPr>
        <p:txBody>
          <a:bodyPr lIns="0" tIns="0" rIns="0" bIns="0"/>
          <a:lstStyle>
            <a:lvl1pPr marL="0" indent="0">
              <a:lnSpc>
                <a:spcPct val="100000"/>
              </a:lnSpc>
              <a:spcBef>
                <a:spcPts val="0"/>
              </a:spcBef>
              <a:buNone/>
              <a:defRPr lang="en-US" sz="1400" b="0" kern="1200" dirty="0" smtClean="0">
                <a:solidFill>
                  <a:schemeClr val="bg1"/>
                </a:solidFill>
                <a:latin typeface="F37Ginger-Light" panose="00000500000000000000" pitchFamily="2" charset="0"/>
                <a:ea typeface="+mn-ea"/>
                <a:cs typeface="+mn-cs"/>
              </a:defRPr>
            </a:lvl1pPr>
            <a:lvl2pPr marL="609585" indent="0">
              <a:buNone/>
              <a:defRPr/>
            </a:lvl2pPr>
          </a:lstStyle>
          <a:p>
            <a:r>
              <a:rPr lang="en-GB"/>
              <a:t>The date</a:t>
            </a:r>
          </a:p>
        </p:txBody>
      </p:sp>
      <p:sp>
        <p:nvSpPr>
          <p:cNvPr id="16" name="Presentation subheading">
            <a:extLst>
              <a:ext uri="{FF2B5EF4-FFF2-40B4-BE49-F238E27FC236}">
                <a16:creationId xmlns:a16="http://schemas.microsoft.com/office/drawing/2014/main" id="{8F9E7F06-DDE9-4F70-9C41-610E7AA01DF8}"/>
              </a:ext>
            </a:extLst>
          </p:cNvPr>
          <p:cNvSpPr>
            <a:spLocks noGrp="1"/>
          </p:cNvSpPr>
          <p:nvPr>
            <p:ph type="body" sz="quarter" idx="13" hasCustomPrompt="1"/>
          </p:nvPr>
        </p:nvSpPr>
        <p:spPr>
          <a:xfrm>
            <a:off x="614222" y="5067650"/>
            <a:ext cx="10988500" cy="646546"/>
          </a:xfrm>
          <a:prstGeom prst="rect">
            <a:avLst/>
          </a:prstGeom>
        </p:spPr>
        <p:txBody>
          <a:bodyPr lIns="0" tIns="0" rIns="0" bIns="0"/>
          <a:lstStyle>
            <a:lvl1pPr marL="0" indent="0">
              <a:lnSpc>
                <a:spcPct val="85000"/>
              </a:lnSpc>
              <a:spcBef>
                <a:spcPts val="0"/>
              </a:spcBef>
              <a:buNone/>
              <a:defRPr lang="en-US" sz="2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A short introductory statement </a:t>
            </a:r>
          </a:p>
        </p:txBody>
      </p:sp>
      <p:pic>
        <p:nvPicPr>
          <p:cNvPr id="10" name="BHF logo">
            <a:extLst>
              <a:ext uri="{FF2B5EF4-FFF2-40B4-BE49-F238E27FC236}">
                <a16:creationId xmlns:a16="http://schemas.microsoft.com/office/drawing/2014/main" id="{246168A3-930B-4ACB-B8BA-117EAAE4FC0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4222" y="458259"/>
            <a:ext cx="1305173" cy="808038"/>
          </a:xfrm>
          <a:prstGeom prst="rect">
            <a:avLst/>
          </a:prstGeom>
        </p:spPr>
      </p:pic>
    </p:spTree>
    <p:extLst>
      <p:ext uri="{BB962C8B-B14F-4D97-AF65-F5344CB8AC3E}">
        <p14:creationId xmlns:p14="http://schemas.microsoft.com/office/powerpoint/2010/main" val="317270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ver slide - reduced presence - Big Beat 01">
    <p:spTree>
      <p:nvGrpSpPr>
        <p:cNvPr id="1" name=""/>
        <p:cNvGrpSpPr/>
        <p:nvPr/>
      </p:nvGrpSpPr>
      <p:grpSpPr>
        <a:xfrm>
          <a:off x="0" y="0"/>
          <a:ext cx="0" cy="0"/>
          <a:chOff x="0" y="0"/>
          <a:chExt cx="0" cy="0"/>
        </a:xfrm>
      </p:grpSpPr>
      <p:sp>
        <p:nvSpPr>
          <p:cNvPr id="19" name="Background image">
            <a:extLst>
              <a:ext uri="{FF2B5EF4-FFF2-40B4-BE49-F238E27FC236}">
                <a16:creationId xmlns:a16="http://schemas.microsoft.com/office/drawing/2014/main" id="{CEA7F340-60D7-41D1-9C4D-2EC150EAEF5D}"/>
              </a:ext>
            </a:extLst>
          </p:cNvPr>
          <p:cNvSpPr>
            <a:spLocks noGrp="1"/>
          </p:cNvSpPr>
          <p:nvPr>
            <p:ph type="pic" sz="quarter" idx="20" hasCustomPrompt="1"/>
          </p:nvPr>
        </p:nvSpPr>
        <p:spPr>
          <a:xfrm>
            <a:off x="-4233" y="-6352"/>
            <a:ext cx="12196233" cy="6867525"/>
          </a:xfrm>
          <a:custGeom>
            <a:avLst/>
            <a:gdLst>
              <a:gd name="connsiteX0" fmla="*/ 2412171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2280600 h 6858000"/>
              <a:gd name="connsiteX5" fmla="*/ 32532 w 9144000"/>
              <a:gd name="connsiteY5" fmla="*/ 2298111 h 6858000"/>
              <a:gd name="connsiteX6" fmla="*/ 446439 w 9144000"/>
              <a:gd name="connsiteY6" fmla="*/ 2439652 h 6858000"/>
              <a:gd name="connsiteX7" fmla="*/ 2515880 w 9144000"/>
              <a:gd name="connsiteY7" fmla="*/ 1347054 h 6858000"/>
              <a:gd name="connsiteX8" fmla="*/ 2433499 w 9144000"/>
              <a:gd name="connsiteY8" fmla="*/ 34325 h 6858000"/>
              <a:gd name="connsiteX0" fmla="*/ 2412171 w 9147175"/>
              <a:gd name="connsiteY0" fmla="*/ 0 h 6867525"/>
              <a:gd name="connsiteX1" fmla="*/ 9144000 w 9147175"/>
              <a:gd name="connsiteY1" fmla="*/ 0 h 6867525"/>
              <a:gd name="connsiteX2" fmla="*/ 9147175 w 9147175"/>
              <a:gd name="connsiteY2" fmla="*/ 6867525 h 6867525"/>
              <a:gd name="connsiteX3" fmla="*/ 0 w 9147175"/>
              <a:gd name="connsiteY3" fmla="*/ 6858000 h 6867525"/>
              <a:gd name="connsiteX4" fmla="*/ 0 w 9147175"/>
              <a:gd name="connsiteY4" fmla="*/ 2280600 h 6867525"/>
              <a:gd name="connsiteX5" fmla="*/ 32532 w 9147175"/>
              <a:gd name="connsiteY5" fmla="*/ 2298111 h 6867525"/>
              <a:gd name="connsiteX6" fmla="*/ 446439 w 9147175"/>
              <a:gd name="connsiteY6" fmla="*/ 2439652 h 6867525"/>
              <a:gd name="connsiteX7" fmla="*/ 2515880 w 9147175"/>
              <a:gd name="connsiteY7" fmla="*/ 1347054 h 6867525"/>
              <a:gd name="connsiteX8" fmla="*/ 2433499 w 9147175"/>
              <a:gd name="connsiteY8" fmla="*/ 34325 h 6867525"/>
              <a:gd name="connsiteX9" fmla="*/ 2412171 w 9147175"/>
              <a:gd name="connsiteY9" fmla="*/ 0 h 6867525"/>
              <a:gd name="connsiteX0" fmla="*/ 2412171 w 9147175"/>
              <a:gd name="connsiteY0" fmla="*/ 0 h 6867525"/>
              <a:gd name="connsiteX1" fmla="*/ 9144000 w 9147175"/>
              <a:gd name="connsiteY1" fmla="*/ 0 h 6867525"/>
              <a:gd name="connsiteX2" fmla="*/ 9147175 w 9147175"/>
              <a:gd name="connsiteY2" fmla="*/ 6867525 h 6867525"/>
              <a:gd name="connsiteX3" fmla="*/ 0 w 9147175"/>
              <a:gd name="connsiteY3" fmla="*/ 6862763 h 6867525"/>
              <a:gd name="connsiteX4" fmla="*/ 0 w 9147175"/>
              <a:gd name="connsiteY4" fmla="*/ 2280600 h 6867525"/>
              <a:gd name="connsiteX5" fmla="*/ 32532 w 9147175"/>
              <a:gd name="connsiteY5" fmla="*/ 2298111 h 6867525"/>
              <a:gd name="connsiteX6" fmla="*/ 446439 w 9147175"/>
              <a:gd name="connsiteY6" fmla="*/ 2439652 h 6867525"/>
              <a:gd name="connsiteX7" fmla="*/ 2515880 w 9147175"/>
              <a:gd name="connsiteY7" fmla="*/ 1347054 h 6867525"/>
              <a:gd name="connsiteX8" fmla="*/ 2433499 w 9147175"/>
              <a:gd name="connsiteY8" fmla="*/ 34325 h 6867525"/>
              <a:gd name="connsiteX9" fmla="*/ 2412171 w 9147175"/>
              <a:gd name="connsiteY9" fmla="*/ 0 h 6867525"/>
              <a:gd name="connsiteX0" fmla="*/ 2412171 w 9147175"/>
              <a:gd name="connsiteY0" fmla="*/ 0 h 6867525"/>
              <a:gd name="connsiteX1" fmla="*/ 9144000 w 9147175"/>
              <a:gd name="connsiteY1" fmla="*/ 0 h 6867525"/>
              <a:gd name="connsiteX2" fmla="*/ 9147175 w 9147175"/>
              <a:gd name="connsiteY2" fmla="*/ 6867525 h 6867525"/>
              <a:gd name="connsiteX3" fmla="*/ 0 w 9147175"/>
              <a:gd name="connsiteY3" fmla="*/ 6865938 h 6867525"/>
              <a:gd name="connsiteX4" fmla="*/ 0 w 9147175"/>
              <a:gd name="connsiteY4" fmla="*/ 2280600 h 6867525"/>
              <a:gd name="connsiteX5" fmla="*/ 32532 w 9147175"/>
              <a:gd name="connsiteY5" fmla="*/ 2298111 h 6867525"/>
              <a:gd name="connsiteX6" fmla="*/ 446439 w 9147175"/>
              <a:gd name="connsiteY6" fmla="*/ 2439652 h 6867525"/>
              <a:gd name="connsiteX7" fmla="*/ 2515880 w 9147175"/>
              <a:gd name="connsiteY7" fmla="*/ 1347054 h 6867525"/>
              <a:gd name="connsiteX8" fmla="*/ 2433499 w 9147175"/>
              <a:gd name="connsiteY8" fmla="*/ 34325 h 6867525"/>
              <a:gd name="connsiteX9" fmla="*/ 2412171 w 9147175"/>
              <a:gd name="connsiteY9"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7175" h="6867525">
                <a:moveTo>
                  <a:pt x="2412171" y="0"/>
                </a:moveTo>
                <a:lnTo>
                  <a:pt x="9144000" y="0"/>
                </a:lnTo>
                <a:cubicBezTo>
                  <a:pt x="9145058" y="2289175"/>
                  <a:pt x="9146117" y="4578350"/>
                  <a:pt x="9147175" y="6867525"/>
                </a:cubicBezTo>
                <a:lnTo>
                  <a:pt x="0" y="6865938"/>
                </a:lnTo>
                <a:lnTo>
                  <a:pt x="0" y="2280600"/>
                </a:lnTo>
                <a:lnTo>
                  <a:pt x="32532" y="2298111"/>
                </a:lnTo>
                <a:cubicBezTo>
                  <a:pt x="159130" y="2359635"/>
                  <a:pt x="297894" y="2407702"/>
                  <a:pt x="446439" y="2439652"/>
                </a:cubicBezTo>
                <a:cubicBezTo>
                  <a:pt x="1364830" y="2637138"/>
                  <a:pt x="2205796" y="2196513"/>
                  <a:pt x="2515880" y="1347054"/>
                </a:cubicBezTo>
                <a:cubicBezTo>
                  <a:pt x="2690303" y="869305"/>
                  <a:pt x="2636213" y="398798"/>
                  <a:pt x="2433499" y="34325"/>
                </a:cubicBezTo>
                <a:lnTo>
                  <a:pt x="2412171" y="0"/>
                </a:lnTo>
                <a:close/>
              </a:path>
            </a:pathLst>
          </a:custGeom>
          <a:blipFill>
            <a:blip r:embed="rId2"/>
            <a:stretch>
              <a:fillRect/>
            </a:stretch>
          </a:blipFill>
        </p:spPr>
        <p:txBody>
          <a:bodyPr wrap="square">
            <a:noAutofit/>
          </a:bodyPr>
          <a:lstStyle>
            <a:lvl1pPr marL="2514600" indent="0" algn="ctr">
              <a:buNone/>
              <a:defRPr sz="1400">
                <a:latin typeface="F37Ginger-Light" panose="00000500000000000000" pitchFamily="2" charset="0"/>
              </a:defRPr>
            </a:lvl1pPr>
          </a:lstStyle>
          <a:p>
            <a:r>
              <a:rPr lang="en-GB"/>
              <a:t>&lt;Click on the icon to change this picture&gt;</a:t>
            </a:r>
          </a:p>
        </p:txBody>
      </p:sp>
      <p:pic>
        <p:nvPicPr>
          <p:cNvPr id="4" name="Big Beat_01_reduced presence">
            <a:extLst>
              <a:ext uri="{FF2B5EF4-FFF2-40B4-BE49-F238E27FC236}">
                <a16:creationId xmlns:a16="http://schemas.microsoft.com/office/drawing/2014/main" id="{C8C3D062-0C2C-4C17-B5BC-4FFDB5A1AA3A}"/>
              </a:ext>
            </a:extLst>
          </p:cNvPr>
          <p:cNvPicPr>
            <a:picLocks/>
          </p:cNvPicPr>
          <p:nvPr userDrawn="1"/>
        </p:nvPicPr>
        <p:blipFill>
          <a:blip r:embed="rId3"/>
          <a:stretch>
            <a:fillRect/>
          </a:stretch>
        </p:blipFill>
        <p:spPr>
          <a:xfrm>
            <a:off x="-4235" y="-6352"/>
            <a:ext cx="12211200" cy="6879600"/>
          </a:xfrm>
          <a:prstGeom prst="rect">
            <a:avLst/>
          </a:prstGeom>
        </p:spPr>
      </p:pic>
      <p:pic>
        <p:nvPicPr>
          <p:cNvPr id="13" name="BHF logo">
            <a:extLst>
              <a:ext uri="{FF2B5EF4-FFF2-40B4-BE49-F238E27FC236}">
                <a16:creationId xmlns:a16="http://schemas.microsoft.com/office/drawing/2014/main" id="{90C69990-05BD-468D-858B-B2B8D54624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222" y="458259"/>
            <a:ext cx="1305173" cy="808038"/>
          </a:xfrm>
          <a:prstGeom prst="rect">
            <a:avLst/>
          </a:prstGeom>
        </p:spPr>
      </p:pic>
      <p:sp>
        <p:nvSpPr>
          <p:cNvPr id="28" name="Presentation title">
            <a:extLst>
              <a:ext uri="{FF2B5EF4-FFF2-40B4-BE49-F238E27FC236}">
                <a16:creationId xmlns:a16="http://schemas.microsoft.com/office/drawing/2014/main" id="{A088FB77-3224-4AB3-91AD-731A3B1F1C27}"/>
              </a:ext>
            </a:extLst>
          </p:cNvPr>
          <p:cNvSpPr>
            <a:spLocks noGrp="1"/>
          </p:cNvSpPr>
          <p:nvPr>
            <p:ph type="body" sz="quarter" idx="11" hasCustomPrompt="1"/>
          </p:nvPr>
        </p:nvSpPr>
        <p:spPr>
          <a:xfrm>
            <a:off x="614223" y="3680532"/>
            <a:ext cx="10988499" cy="1229399"/>
          </a:xfrm>
          <a:prstGeom prst="rect">
            <a:avLst/>
          </a:prstGeom>
        </p:spPr>
        <p:txBody>
          <a:bodyPr lIns="0" tIns="0" rIns="0" bIns="0"/>
          <a:lstStyle>
            <a:lvl1pPr marL="0" indent="0">
              <a:lnSpc>
                <a:spcPct val="85000"/>
              </a:lnSpc>
              <a:spcBef>
                <a:spcPts val="0"/>
              </a:spcBef>
              <a:buNone/>
              <a:defRPr lang="en-US" sz="5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Your deck title</a:t>
            </a:r>
          </a:p>
        </p:txBody>
      </p:sp>
      <p:sp>
        <p:nvSpPr>
          <p:cNvPr id="29" name="Date">
            <a:extLst>
              <a:ext uri="{FF2B5EF4-FFF2-40B4-BE49-F238E27FC236}">
                <a16:creationId xmlns:a16="http://schemas.microsoft.com/office/drawing/2014/main" id="{C5A511C2-8FAF-434B-9A36-4EBB2FC91BB9}"/>
              </a:ext>
            </a:extLst>
          </p:cNvPr>
          <p:cNvSpPr>
            <a:spLocks noGrp="1"/>
          </p:cNvSpPr>
          <p:nvPr>
            <p:ph type="body" sz="quarter" idx="14" hasCustomPrompt="1"/>
          </p:nvPr>
        </p:nvSpPr>
        <p:spPr>
          <a:xfrm>
            <a:off x="614222" y="5940387"/>
            <a:ext cx="10988500" cy="293009"/>
          </a:xfrm>
          <a:prstGeom prst="rect">
            <a:avLst/>
          </a:prstGeom>
        </p:spPr>
        <p:txBody>
          <a:bodyPr lIns="0" tIns="0" rIns="0" bIns="0"/>
          <a:lstStyle>
            <a:lvl1pPr marL="0" indent="0">
              <a:lnSpc>
                <a:spcPct val="100000"/>
              </a:lnSpc>
              <a:spcBef>
                <a:spcPts val="0"/>
              </a:spcBef>
              <a:buNone/>
              <a:defRPr lang="en-US" sz="1400" b="0" kern="1200" dirty="0" smtClean="0">
                <a:solidFill>
                  <a:schemeClr val="bg1"/>
                </a:solidFill>
                <a:latin typeface="F37Ginger-Light" panose="00000500000000000000" pitchFamily="2" charset="0"/>
                <a:ea typeface="+mn-ea"/>
                <a:cs typeface="+mn-cs"/>
              </a:defRPr>
            </a:lvl1pPr>
            <a:lvl2pPr marL="609585" indent="0">
              <a:buNone/>
              <a:defRPr/>
            </a:lvl2pPr>
          </a:lstStyle>
          <a:p>
            <a:r>
              <a:rPr lang="en-GB"/>
              <a:t>The date</a:t>
            </a:r>
          </a:p>
        </p:txBody>
      </p:sp>
      <p:sp>
        <p:nvSpPr>
          <p:cNvPr id="30" name="Presentation subheading">
            <a:extLst>
              <a:ext uri="{FF2B5EF4-FFF2-40B4-BE49-F238E27FC236}">
                <a16:creationId xmlns:a16="http://schemas.microsoft.com/office/drawing/2014/main" id="{0D667FC8-80E2-4120-B233-CBEE4B4B594F}"/>
              </a:ext>
            </a:extLst>
          </p:cNvPr>
          <p:cNvSpPr>
            <a:spLocks noGrp="1"/>
          </p:cNvSpPr>
          <p:nvPr>
            <p:ph type="body" sz="quarter" idx="13" hasCustomPrompt="1"/>
          </p:nvPr>
        </p:nvSpPr>
        <p:spPr>
          <a:xfrm>
            <a:off x="614222" y="5095534"/>
            <a:ext cx="10988500" cy="646546"/>
          </a:xfrm>
          <a:prstGeom prst="rect">
            <a:avLst/>
          </a:prstGeom>
        </p:spPr>
        <p:txBody>
          <a:bodyPr lIns="0" tIns="0" rIns="0" bIns="0"/>
          <a:lstStyle>
            <a:lvl1pPr marL="0" indent="0">
              <a:lnSpc>
                <a:spcPct val="85000"/>
              </a:lnSpc>
              <a:spcBef>
                <a:spcPts val="0"/>
              </a:spcBef>
              <a:buNone/>
              <a:defRPr lang="en-US" sz="2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A short introductory statement </a:t>
            </a:r>
          </a:p>
        </p:txBody>
      </p:sp>
    </p:spTree>
    <p:extLst>
      <p:ext uri="{BB962C8B-B14F-4D97-AF65-F5344CB8AC3E}">
        <p14:creationId xmlns:p14="http://schemas.microsoft.com/office/powerpoint/2010/main" val="2619738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ver slide - medium presence - Big Beat 01">
    <p:spTree>
      <p:nvGrpSpPr>
        <p:cNvPr id="1" name=""/>
        <p:cNvGrpSpPr/>
        <p:nvPr/>
      </p:nvGrpSpPr>
      <p:grpSpPr>
        <a:xfrm>
          <a:off x="0" y="0"/>
          <a:ext cx="0" cy="0"/>
          <a:chOff x="0" y="0"/>
          <a:chExt cx="0" cy="0"/>
        </a:xfrm>
      </p:grpSpPr>
      <p:sp>
        <p:nvSpPr>
          <p:cNvPr id="35" name="Background image">
            <a:extLst>
              <a:ext uri="{FF2B5EF4-FFF2-40B4-BE49-F238E27FC236}">
                <a16:creationId xmlns:a16="http://schemas.microsoft.com/office/drawing/2014/main" id="{0381FEA7-5FF7-4B6B-ABA1-9DD693644D55}"/>
              </a:ext>
            </a:extLst>
          </p:cNvPr>
          <p:cNvSpPr>
            <a:spLocks noGrp="1"/>
          </p:cNvSpPr>
          <p:nvPr>
            <p:ph type="pic" sz="quarter" idx="14" hasCustomPrompt="1"/>
          </p:nvPr>
        </p:nvSpPr>
        <p:spPr>
          <a:xfrm>
            <a:off x="0" y="0"/>
            <a:ext cx="12219517" cy="6883400"/>
          </a:xfrm>
          <a:custGeom>
            <a:avLst/>
            <a:gdLst>
              <a:gd name="connsiteX0" fmla="*/ 0 w 9164638"/>
              <a:gd name="connsiteY0" fmla="*/ 0 h 6883400"/>
              <a:gd name="connsiteX1" fmla="*/ 4997106 w 9164638"/>
              <a:gd name="connsiteY1" fmla="*/ 0 h 6883400"/>
              <a:gd name="connsiteX2" fmla="*/ 5194465 w 9164638"/>
              <a:gd name="connsiteY2" fmla="*/ 185167 h 6883400"/>
              <a:gd name="connsiteX3" fmla="*/ 6121921 w 9164638"/>
              <a:gd name="connsiteY3" fmla="*/ 5070558 h 6883400"/>
              <a:gd name="connsiteX4" fmla="*/ 5300836 w 9164638"/>
              <a:gd name="connsiteY4" fmla="*/ 6879728 h 6883400"/>
              <a:gd name="connsiteX5" fmla="*/ 9160937 w 9164638"/>
              <a:gd name="connsiteY5" fmla="*/ 6879728 h 6883400"/>
              <a:gd name="connsiteX6" fmla="*/ 9160937 w 9164638"/>
              <a:gd name="connsiteY6" fmla="*/ 0 h 6883400"/>
              <a:gd name="connsiteX7" fmla="*/ 9164638 w 9164638"/>
              <a:gd name="connsiteY7" fmla="*/ 0 h 6883400"/>
              <a:gd name="connsiteX8" fmla="*/ 9164638 w 9164638"/>
              <a:gd name="connsiteY8" fmla="*/ 6883400 h 6883400"/>
              <a:gd name="connsiteX9" fmla="*/ 2293317 w 9164638"/>
              <a:gd name="connsiteY9" fmla="*/ 6883400 h 6883400"/>
              <a:gd name="connsiteX10" fmla="*/ 2346027 w 9164638"/>
              <a:gd name="connsiteY10" fmla="*/ 6801765 h 6883400"/>
              <a:gd name="connsiteX11" fmla="*/ 2483804 w 9164638"/>
              <a:gd name="connsiteY11" fmla="*/ 6506627 h 6883400"/>
              <a:gd name="connsiteX12" fmla="*/ 1710034 w 9164638"/>
              <a:gd name="connsiteY12" fmla="*/ 4606407 h 6883400"/>
              <a:gd name="connsiteX13" fmla="*/ 238601 w 9164638"/>
              <a:gd name="connsiteY13" fmla="*/ 4914654 h 6883400"/>
              <a:gd name="connsiteX14" fmla="*/ 59351 w 9164638"/>
              <a:gd name="connsiteY14" fmla="*/ 5091503 h 6883400"/>
              <a:gd name="connsiteX15" fmla="*/ 0 w 9164638"/>
              <a:gd name="connsiteY15" fmla="*/ 5145041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64638" h="6883400">
                <a:moveTo>
                  <a:pt x="0" y="0"/>
                </a:moveTo>
                <a:lnTo>
                  <a:pt x="4997106" y="0"/>
                </a:lnTo>
                <a:lnTo>
                  <a:pt x="5194465" y="185167"/>
                </a:lnTo>
                <a:cubicBezTo>
                  <a:pt x="6155427" y="1179361"/>
                  <a:pt x="6636130" y="3102886"/>
                  <a:pt x="6121921" y="5070558"/>
                </a:cubicBezTo>
                <a:cubicBezTo>
                  <a:pt x="5935709" y="5782680"/>
                  <a:pt x="5653853" y="6390908"/>
                  <a:pt x="5300836" y="6879728"/>
                </a:cubicBezTo>
                <a:lnTo>
                  <a:pt x="9160937" y="6879728"/>
                </a:lnTo>
                <a:lnTo>
                  <a:pt x="9160937" y="0"/>
                </a:lnTo>
                <a:lnTo>
                  <a:pt x="9164638" y="0"/>
                </a:lnTo>
                <a:lnTo>
                  <a:pt x="9164638" y="6883400"/>
                </a:lnTo>
                <a:lnTo>
                  <a:pt x="2293317" y="6883400"/>
                </a:lnTo>
                <a:lnTo>
                  <a:pt x="2346027" y="6801765"/>
                </a:lnTo>
                <a:cubicBezTo>
                  <a:pt x="2399518" y="6709985"/>
                  <a:pt x="2445734" y="6611458"/>
                  <a:pt x="2483804" y="6506627"/>
                </a:cubicBezTo>
                <a:cubicBezTo>
                  <a:pt x="2788239" y="5667341"/>
                  <a:pt x="2383087" y="4851835"/>
                  <a:pt x="1710034" y="4606407"/>
                </a:cubicBezTo>
                <a:cubicBezTo>
                  <a:pt x="1285601" y="4451648"/>
                  <a:pt x="792291" y="4330206"/>
                  <a:pt x="238601" y="4914654"/>
                </a:cubicBezTo>
                <a:cubicBezTo>
                  <a:pt x="176160" y="4980494"/>
                  <a:pt x="116383" y="5038737"/>
                  <a:pt x="59351" y="5091503"/>
                </a:cubicBezTo>
                <a:lnTo>
                  <a:pt x="0" y="5145041"/>
                </a:lnTo>
                <a:close/>
              </a:path>
            </a:pathLst>
          </a:custGeom>
          <a:blipFill>
            <a:blip r:embed="rId2"/>
            <a:stretch>
              <a:fillRect/>
            </a:stretch>
          </a:blipFill>
        </p:spPr>
        <p:txBody>
          <a:bodyPr wrap="square">
            <a:noAutofit/>
          </a:bodyPr>
          <a:lstStyle>
            <a:lvl1pPr marL="449263" indent="177800" algn="l">
              <a:buNone/>
              <a:defRPr sz="1400">
                <a:latin typeface="F37Ginger-Light" panose="00000500000000000000" pitchFamily="2" charset="0"/>
              </a:defRPr>
            </a:lvl1pPr>
          </a:lstStyle>
          <a:p>
            <a:r>
              <a:rPr lang="en-GB"/>
              <a:t>&lt;Click on the icon to change this picture&gt;</a:t>
            </a:r>
          </a:p>
        </p:txBody>
      </p:sp>
      <p:pic>
        <p:nvPicPr>
          <p:cNvPr id="4" name="Big Beat_01_medium presence">
            <a:extLst>
              <a:ext uri="{FF2B5EF4-FFF2-40B4-BE49-F238E27FC236}">
                <a16:creationId xmlns:a16="http://schemas.microsoft.com/office/drawing/2014/main" id="{A9DE068D-6BE0-4A9C-ACD6-A8BDE9EEA2FD}"/>
              </a:ext>
            </a:extLst>
          </p:cNvPr>
          <p:cNvPicPr>
            <a:picLocks/>
          </p:cNvPicPr>
          <p:nvPr userDrawn="1"/>
        </p:nvPicPr>
        <p:blipFill>
          <a:blip r:embed="rId3"/>
          <a:stretch>
            <a:fillRect/>
          </a:stretch>
        </p:blipFill>
        <p:spPr>
          <a:xfrm>
            <a:off x="0" y="0"/>
            <a:ext cx="12211200" cy="6879600"/>
          </a:xfrm>
          <a:prstGeom prst="rect">
            <a:avLst/>
          </a:prstGeom>
        </p:spPr>
      </p:pic>
      <p:sp>
        <p:nvSpPr>
          <p:cNvPr id="27" name="Date">
            <a:extLst>
              <a:ext uri="{FF2B5EF4-FFF2-40B4-BE49-F238E27FC236}">
                <a16:creationId xmlns:a16="http://schemas.microsoft.com/office/drawing/2014/main" id="{83D51338-FFC1-4763-AEC6-6D571544B6F1}"/>
              </a:ext>
            </a:extLst>
          </p:cNvPr>
          <p:cNvSpPr>
            <a:spLocks noGrp="1"/>
          </p:cNvSpPr>
          <p:nvPr>
            <p:ph type="body" sz="quarter" idx="12" hasCustomPrompt="1"/>
          </p:nvPr>
        </p:nvSpPr>
        <p:spPr>
          <a:xfrm>
            <a:off x="6402754" y="4933041"/>
            <a:ext cx="5377309" cy="293009"/>
          </a:xfrm>
          <a:prstGeom prst="rect">
            <a:avLst/>
          </a:prstGeom>
        </p:spPr>
        <p:txBody>
          <a:bodyPr lIns="0" tIns="0" rIns="0" bIns="0"/>
          <a:lstStyle>
            <a:lvl1pPr marL="0" indent="0">
              <a:lnSpc>
                <a:spcPct val="100000"/>
              </a:lnSpc>
              <a:spcBef>
                <a:spcPts val="0"/>
              </a:spcBef>
              <a:buNone/>
              <a:defRPr lang="en-US" sz="1400" b="0" kern="1200" dirty="0" smtClean="0">
                <a:solidFill>
                  <a:schemeClr val="bg1"/>
                </a:solidFill>
                <a:latin typeface="F37Ginger-Light" panose="00000500000000000000" pitchFamily="2" charset="0"/>
                <a:ea typeface="+mn-ea"/>
                <a:cs typeface="+mn-cs"/>
              </a:defRPr>
            </a:lvl1pPr>
            <a:lvl2pPr marL="609585" indent="0">
              <a:buNone/>
              <a:defRPr/>
            </a:lvl2pPr>
          </a:lstStyle>
          <a:p>
            <a:r>
              <a:rPr lang="en-GB"/>
              <a:t>The date</a:t>
            </a:r>
          </a:p>
        </p:txBody>
      </p:sp>
      <p:sp>
        <p:nvSpPr>
          <p:cNvPr id="28" name="Presentation subheading">
            <a:extLst>
              <a:ext uri="{FF2B5EF4-FFF2-40B4-BE49-F238E27FC236}">
                <a16:creationId xmlns:a16="http://schemas.microsoft.com/office/drawing/2014/main" id="{EDDE16EC-D948-4272-8EDB-D52FE4087F3F}"/>
              </a:ext>
            </a:extLst>
          </p:cNvPr>
          <p:cNvSpPr>
            <a:spLocks noGrp="1"/>
          </p:cNvSpPr>
          <p:nvPr>
            <p:ph type="body" sz="quarter" idx="13" hasCustomPrompt="1"/>
          </p:nvPr>
        </p:nvSpPr>
        <p:spPr>
          <a:xfrm>
            <a:off x="6377354" y="4167536"/>
            <a:ext cx="5402709" cy="646546"/>
          </a:xfrm>
          <a:prstGeom prst="rect">
            <a:avLst/>
          </a:prstGeom>
        </p:spPr>
        <p:txBody>
          <a:bodyPr lIns="0" tIns="0" rIns="0" bIns="0"/>
          <a:lstStyle>
            <a:lvl1pPr marL="0" indent="0">
              <a:lnSpc>
                <a:spcPct val="85000"/>
              </a:lnSpc>
              <a:spcBef>
                <a:spcPts val="0"/>
              </a:spcBef>
              <a:buNone/>
              <a:defRPr lang="en-US" sz="2200" b="1" kern="1200" dirty="0" smtClean="0">
                <a:solidFill>
                  <a:schemeClr val="bg1"/>
                </a:solidFill>
                <a:latin typeface="BHFBeats-Bold" panose="00000800000000000000" pitchFamily="2" charset="0"/>
                <a:ea typeface="+mn-ea"/>
                <a:cs typeface="+mn-cs"/>
              </a:defRPr>
            </a:lvl1pPr>
            <a:lvl2pPr marL="609585" indent="0">
              <a:buNone/>
              <a:defRPr/>
            </a:lvl2pPr>
          </a:lstStyle>
          <a:p>
            <a:r>
              <a:rPr lang="en-GB"/>
              <a:t>A short introductory statement </a:t>
            </a:r>
          </a:p>
        </p:txBody>
      </p:sp>
      <p:sp>
        <p:nvSpPr>
          <p:cNvPr id="29" name="Presentation title">
            <a:extLst>
              <a:ext uri="{FF2B5EF4-FFF2-40B4-BE49-F238E27FC236}">
                <a16:creationId xmlns:a16="http://schemas.microsoft.com/office/drawing/2014/main" id="{768EC86D-2174-4D52-9956-75399312EB43}"/>
              </a:ext>
            </a:extLst>
          </p:cNvPr>
          <p:cNvSpPr>
            <a:spLocks noGrp="1"/>
          </p:cNvSpPr>
          <p:nvPr>
            <p:ph type="body" sz="quarter" idx="11" hasCustomPrompt="1"/>
          </p:nvPr>
        </p:nvSpPr>
        <p:spPr>
          <a:xfrm>
            <a:off x="6377353" y="2609848"/>
            <a:ext cx="5402711" cy="1339850"/>
          </a:xfrm>
          <a:prstGeom prst="rect">
            <a:avLst/>
          </a:prstGeom>
        </p:spPr>
        <p:txBody>
          <a:bodyPr lIns="0" tIns="0" rIns="0" bIns="0"/>
          <a:lstStyle>
            <a:lvl1pPr marL="0" indent="0">
              <a:lnSpc>
                <a:spcPct val="85000"/>
              </a:lnSpc>
              <a:spcBef>
                <a:spcPts val="0"/>
              </a:spcBef>
              <a:buNone/>
              <a:defRPr lang="en-US" sz="4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Your deck title</a:t>
            </a:r>
          </a:p>
        </p:txBody>
      </p:sp>
      <p:pic>
        <p:nvPicPr>
          <p:cNvPr id="39" name="BHF lockup text">
            <a:extLst>
              <a:ext uri="{FF2B5EF4-FFF2-40B4-BE49-F238E27FC236}">
                <a16:creationId xmlns:a16="http://schemas.microsoft.com/office/drawing/2014/main" id="{B2A15845-CDD2-473E-B24F-FB8ED9B3FFF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6440"/>
          <a:stretch/>
        </p:blipFill>
        <p:spPr>
          <a:xfrm>
            <a:off x="9774062" y="5914817"/>
            <a:ext cx="1807343" cy="587481"/>
          </a:xfrm>
          <a:prstGeom prst="rect">
            <a:avLst/>
          </a:prstGeom>
        </p:spPr>
      </p:pic>
    </p:spTree>
    <p:extLst>
      <p:ext uri="{BB962C8B-B14F-4D97-AF65-F5344CB8AC3E}">
        <p14:creationId xmlns:p14="http://schemas.microsoft.com/office/powerpoint/2010/main" val="1155849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ver slide - medium presence - Big Beat 01">
    <p:spTree>
      <p:nvGrpSpPr>
        <p:cNvPr id="1" name=""/>
        <p:cNvGrpSpPr/>
        <p:nvPr/>
      </p:nvGrpSpPr>
      <p:grpSpPr>
        <a:xfrm>
          <a:off x="0" y="0"/>
          <a:ext cx="0" cy="0"/>
          <a:chOff x="0" y="0"/>
          <a:chExt cx="0" cy="0"/>
        </a:xfrm>
      </p:grpSpPr>
      <p:sp>
        <p:nvSpPr>
          <p:cNvPr id="24" name="Background image">
            <a:extLst>
              <a:ext uri="{FF2B5EF4-FFF2-40B4-BE49-F238E27FC236}">
                <a16:creationId xmlns:a16="http://schemas.microsoft.com/office/drawing/2014/main" id="{5BD83B4D-37D7-4CE8-8C80-F2EC96FCBC78}"/>
              </a:ext>
            </a:extLst>
          </p:cNvPr>
          <p:cNvSpPr>
            <a:spLocks noGrp="1"/>
          </p:cNvSpPr>
          <p:nvPr>
            <p:ph type="pic" sz="quarter" idx="14" hasCustomPrompt="1"/>
          </p:nvPr>
        </p:nvSpPr>
        <p:spPr>
          <a:xfrm>
            <a:off x="-10584" y="0"/>
            <a:ext cx="12202584" cy="6880225"/>
          </a:xfrm>
          <a:custGeom>
            <a:avLst/>
            <a:gdLst>
              <a:gd name="connsiteX0" fmla="*/ 2413409 w 9151938"/>
              <a:gd name="connsiteY0" fmla="*/ 0 h 6880225"/>
              <a:gd name="connsiteX1" fmla="*/ 9151938 w 9151938"/>
              <a:gd name="connsiteY1" fmla="*/ 0 h 6880225"/>
              <a:gd name="connsiteX2" fmla="*/ 9151938 w 9151938"/>
              <a:gd name="connsiteY2" fmla="*/ 2679342 h 6880225"/>
              <a:gd name="connsiteX3" fmla="*/ 8834989 w 9151938"/>
              <a:gd name="connsiteY3" fmla="*/ 2974774 h 6880225"/>
              <a:gd name="connsiteX4" fmla="*/ 2011211 w 9151938"/>
              <a:gd name="connsiteY4" fmla="*/ 4581610 h 6880225"/>
              <a:gd name="connsiteX5" fmla="*/ 7938 w 9151938"/>
              <a:gd name="connsiteY5" fmla="*/ 3874448 h 6880225"/>
              <a:gd name="connsiteX6" fmla="*/ 7938 w 9151938"/>
              <a:gd name="connsiteY6" fmla="*/ 6879600 h 6880225"/>
              <a:gd name="connsiteX7" fmla="*/ 9151938 w 9151938"/>
              <a:gd name="connsiteY7" fmla="*/ 6879600 h 6880225"/>
              <a:gd name="connsiteX8" fmla="*/ 9151938 w 9151938"/>
              <a:gd name="connsiteY8" fmla="*/ 6880225 h 6880225"/>
              <a:gd name="connsiteX9" fmla="*/ 0 w 9151938"/>
              <a:gd name="connsiteY9" fmla="*/ 6880225 h 6880225"/>
              <a:gd name="connsiteX10" fmla="*/ 0 w 9151938"/>
              <a:gd name="connsiteY10" fmla="*/ 2276315 h 6880225"/>
              <a:gd name="connsiteX11" fmla="*/ 40381 w 9151938"/>
              <a:gd name="connsiteY11" fmla="*/ 2298111 h 6880225"/>
              <a:gd name="connsiteX12" fmla="*/ 453138 w 9151938"/>
              <a:gd name="connsiteY12" fmla="*/ 2439652 h 6880225"/>
              <a:gd name="connsiteX13" fmla="*/ 2516831 w 9151938"/>
              <a:gd name="connsiteY13" fmla="*/ 1347054 h 6880225"/>
              <a:gd name="connsiteX14" fmla="*/ 2434678 w 9151938"/>
              <a:gd name="connsiteY14" fmla="*/ 34325 h 68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51938" h="6880225">
                <a:moveTo>
                  <a:pt x="2413409" y="0"/>
                </a:moveTo>
                <a:lnTo>
                  <a:pt x="9151938" y="0"/>
                </a:lnTo>
                <a:lnTo>
                  <a:pt x="9151938" y="2679342"/>
                </a:lnTo>
                <a:lnTo>
                  <a:pt x="8834989" y="2974774"/>
                </a:lnTo>
                <a:cubicBezTo>
                  <a:pt x="7085827" y="4500603"/>
                  <a:pt x="4621356" y="5129888"/>
                  <a:pt x="2011211" y="4581610"/>
                </a:cubicBezTo>
                <a:cubicBezTo>
                  <a:pt x="1283372" y="4429013"/>
                  <a:pt x="610612" y="4187400"/>
                  <a:pt x="7938" y="3874448"/>
                </a:cubicBezTo>
                <a:lnTo>
                  <a:pt x="7938" y="6879600"/>
                </a:lnTo>
                <a:lnTo>
                  <a:pt x="9151938" y="6879600"/>
                </a:lnTo>
                <a:lnTo>
                  <a:pt x="9151938" y="6880225"/>
                </a:lnTo>
                <a:lnTo>
                  <a:pt x="0" y="6880225"/>
                </a:lnTo>
                <a:lnTo>
                  <a:pt x="0" y="2276315"/>
                </a:lnTo>
                <a:lnTo>
                  <a:pt x="40381" y="2298111"/>
                </a:lnTo>
                <a:cubicBezTo>
                  <a:pt x="166626" y="2359635"/>
                  <a:pt x="305006" y="2407702"/>
                  <a:pt x="453138" y="2439652"/>
                </a:cubicBezTo>
                <a:cubicBezTo>
                  <a:pt x="1368978" y="2637138"/>
                  <a:pt x="2207607" y="2196513"/>
                  <a:pt x="2516831" y="1347054"/>
                </a:cubicBezTo>
                <a:cubicBezTo>
                  <a:pt x="2690769" y="869305"/>
                  <a:pt x="2636829" y="398798"/>
                  <a:pt x="2434678" y="34325"/>
                </a:cubicBezTo>
                <a:close/>
              </a:path>
            </a:pathLst>
          </a:custGeom>
          <a:blipFill>
            <a:blip r:embed="rId2"/>
            <a:stretch>
              <a:fillRect/>
            </a:stretch>
          </a:blipFill>
        </p:spPr>
        <p:txBody>
          <a:bodyPr wrap="square">
            <a:noAutofit/>
          </a:bodyPr>
          <a:lstStyle>
            <a:lvl1pPr marL="2243138" indent="0" algn="ctr">
              <a:buNone/>
              <a:defRPr sz="1400">
                <a:latin typeface="F37Ginger-Light" panose="00000500000000000000" pitchFamily="2" charset="0"/>
              </a:defRPr>
            </a:lvl1pPr>
          </a:lstStyle>
          <a:p>
            <a:r>
              <a:rPr lang="en-GB"/>
              <a:t>&lt;Click on the icon to change this picture&gt;</a:t>
            </a:r>
          </a:p>
        </p:txBody>
      </p:sp>
      <p:pic>
        <p:nvPicPr>
          <p:cNvPr id="3" name="Big Beat_01_medium presence">
            <a:extLst>
              <a:ext uri="{FF2B5EF4-FFF2-40B4-BE49-F238E27FC236}">
                <a16:creationId xmlns:a16="http://schemas.microsoft.com/office/drawing/2014/main" id="{4830BDD1-CB74-455A-BD7E-452DA7EA37B6}"/>
              </a:ext>
            </a:extLst>
          </p:cNvPr>
          <p:cNvPicPr>
            <a:picLocks/>
          </p:cNvPicPr>
          <p:nvPr userDrawn="1"/>
        </p:nvPicPr>
        <p:blipFill>
          <a:blip r:embed="rId3"/>
          <a:stretch>
            <a:fillRect/>
          </a:stretch>
        </p:blipFill>
        <p:spPr>
          <a:xfrm>
            <a:off x="0" y="0"/>
            <a:ext cx="12211200" cy="6879600"/>
          </a:xfrm>
          <a:prstGeom prst="rect">
            <a:avLst/>
          </a:prstGeom>
        </p:spPr>
      </p:pic>
      <p:sp>
        <p:nvSpPr>
          <p:cNvPr id="16" name="Presentation subheading">
            <a:extLst>
              <a:ext uri="{FF2B5EF4-FFF2-40B4-BE49-F238E27FC236}">
                <a16:creationId xmlns:a16="http://schemas.microsoft.com/office/drawing/2014/main" id="{8D965030-E377-48A6-A72B-CD1ACE834580}"/>
              </a:ext>
            </a:extLst>
          </p:cNvPr>
          <p:cNvSpPr>
            <a:spLocks noGrp="1"/>
          </p:cNvSpPr>
          <p:nvPr userDrawn="1">
            <p:ph type="body" sz="quarter" idx="13" hasCustomPrompt="1"/>
          </p:nvPr>
        </p:nvSpPr>
        <p:spPr>
          <a:xfrm>
            <a:off x="618057" y="5816600"/>
            <a:ext cx="10971117" cy="646546"/>
          </a:xfrm>
          <a:prstGeom prst="rect">
            <a:avLst/>
          </a:prstGeom>
        </p:spPr>
        <p:txBody>
          <a:bodyPr lIns="0" tIns="0" rIns="0" bIns="0"/>
          <a:lstStyle>
            <a:lvl1pPr marL="0" indent="0">
              <a:lnSpc>
                <a:spcPct val="85000"/>
              </a:lnSpc>
              <a:spcBef>
                <a:spcPts val="0"/>
              </a:spcBef>
              <a:buNone/>
              <a:defRPr lang="en-US" sz="20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A short introductory statement </a:t>
            </a:r>
          </a:p>
        </p:txBody>
      </p:sp>
      <p:sp>
        <p:nvSpPr>
          <p:cNvPr id="15" name="Presentation title">
            <a:extLst>
              <a:ext uri="{FF2B5EF4-FFF2-40B4-BE49-F238E27FC236}">
                <a16:creationId xmlns:a16="http://schemas.microsoft.com/office/drawing/2014/main" id="{8BE1220A-9621-4236-BC48-AF2A325A3B31}"/>
              </a:ext>
            </a:extLst>
          </p:cNvPr>
          <p:cNvSpPr>
            <a:spLocks noGrp="1"/>
          </p:cNvSpPr>
          <p:nvPr userDrawn="1">
            <p:ph type="body" sz="quarter" idx="11" hasCustomPrompt="1"/>
          </p:nvPr>
        </p:nvSpPr>
        <p:spPr>
          <a:xfrm>
            <a:off x="610363" y="4917220"/>
            <a:ext cx="10976831" cy="889220"/>
          </a:xfrm>
          <a:prstGeom prst="rect">
            <a:avLst/>
          </a:prstGeom>
        </p:spPr>
        <p:txBody>
          <a:bodyPr lIns="0" tIns="0" rIns="0" bIns="0"/>
          <a:lstStyle>
            <a:lvl1pPr marL="0" indent="0">
              <a:lnSpc>
                <a:spcPct val="85000"/>
              </a:lnSpc>
              <a:spcBef>
                <a:spcPts val="0"/>
              </a:spcBef>
              <a:buNone/>
              <a:defRPr lang="en-US" sz="5400" b="1" kern="1200" spc="0" baseline="0" dirty="0" smtClean="0">
                <a:solidFill>
                  <a:schemeClr val="bg1"/>
                </a:solidFill>
                <a:latin typeface="BHFBeats-Bold" panose="00000800000000000000" pitchFamily="2" charset="0"/>
                <a:ea typeface="+mn-ea"/>
                <a:cs typeface="+mn-cs"/>
              </a:defRPr>
            </a:lvl1pPr>
            <a:lvl2pPr marL="609585" indent="0">
              <a:buNone/>
              <a:defRPr/>
            </a:lvl2pPr>
          </a:lstStyle>
          <a:p>
            <a:r>
              <a:rPr lang="en-GB"/>
              <a:t>Your deck title</a:t>
            </a:r>
          </a:p>
        </p:txBody>
      </p:sp>
      <p:pic>
        <p:nvPicPr>
          <p:cNvPr id="9" name="BHF logo">
            <a:extLst>
              <a:ext uri="{FF2B5EF4-FFF2-40B4-BE49-F238E27FC236}">
                <a16:creationId xmlns:a16="http://schemas.microsoft.com/office/drawing/2014/main" id="{16D55156-B5B9-4B53-9801-DCCFD6E3DB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222" y="458259"/>
            <a:ext cx="1305173" cy="808038"/>
          </a:xfrm>
          <a:prstGeom prst="rect">
            <a:avLst/>
          </a:prstGeom>
        </p:spPr>
      </p:pic>
    </p:spTree>
    <p:extLst>
      <p:ext uri="{BB962C8B-B14F-4D97-AF65-F5344CB8AC3E}">
        <p14:creationId xmlns:p14="http://schemas.microsoft.com/office/powerpoint/2010/main" val="280149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a:extLst>
              <a:ext uri="{28A0092B-C50C-407E-A947-70E740481C1C}">
                <a14:useLocalDpi xmlns:a14="http://schemas.microsoft.com/office/drawing/2010/main" val="0"/>
              </a:ext>
            </a:extLst>
          </a:blip>
          <a:srcRect l="14901" t="4762" r="23809" b="4762"/>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slide - blank - with logo">
    <p:spTree>
      <p:nvGrpSpPr>
        <p:cNvPr id="1" name=""/>
        <p:cNvGrpSpPr/>
        <p:nvPr/>
      </p:nvGrpSpPr>
      <p:grpSpPr>
        <a:xfrm>
          <a:off x="0" y="0"/>
          <a:ext cx="0" cy="0"/>
          <a:chOff x="0" y="0"/>
          <a:chExt cx="0" cy="0"/>
        </a:xfrm>
      </p:grpSpPr>
      <p:sp>
        <p:nvSpPr>
          <p:cNvPr id="6" name="Full-bleed slide content">
            <a:extLst>
              <a:ext uri="{FF2B5EF4-FFF2-40B4-BE49-F238E27FC236}">
                <a16:creationId xmlns:a16="http://schemas.microsoft.com/office/drawing/2014/main" id="{AAC00F67-0E40-468D-BF47-7FB9A6061334}"/>
              </a:ext>
            </a:extLst>
          </p:cNvPr>
          <p:cNvSpPr>
            <a:spLocks noGrp="1"/>
          </p:cNvSpPr>
          <p:nvPr>
            <p:ph sz="quarter" idx="20" hasCustomPrompt="1"/>
          </p:nvPr>
        </p:nvSpPr>
        <p:spPr>
          <a:xfrm>
            <a:off x="0" y="0"/>
            <a:ext cx="12192000" cy="6858000"/>
          </a:xfrm>
          <a:prstGeom prst="rect">
            <a:avLst/>
          </a:prstGeom>
        </p:spPr>
        <p:txBody>
          <a:bodyPr lIns="468000" tIns="432000" rIns="468000" bIns="43200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7" name="Footer">
            <a:extLst>
              <a:ext uri="{FF2B5EF4-FFF2-40B4-BE49-F238E27FC236}">
                <a16:creationId xmlns:a16="http://schemas.microsoft.com/office/drawing/2014/main" id="{8FB9459C-EEAA-46EA-9F70-D1CF36D26E9F}"/>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8" name="Slide number">
            <a:extLst>
              <a:ext uri="{FF2B5EF4-FFF2-40B4-BE49-F238E27FC236}">
                <a16:creationId xmlns:a16="http://schemas.microsoft.com/office/drawing/2014/main" id="{F4F90834-E1B7-49A2-B076-A7BC262AE9AE}"/>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9" name="Date">
            <a:extLst>
              <a:ext uri="{FF2B5EF4-FFF2-40B4-BE49-F238E27FC236}">
                <a16:creationId xmlns:a16="http://schemas.microsoft.com/office/drawing/2014/main" id="{2FF049A1-1C25-456F-9CE7-78B8A6AE0C47}"/>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Tree>
    <p:extLst>
      <p:ext uri="{BB962C8B-B14F-4D97-AF65-F5344CB8AC3E}">
        <p14:creationId xmlns:p14="http://schemas.microsoft.com/office/powerpoint/2010/main" val="3287807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content slide - blank - no logo">
    <p:spTree>
      <p:nvGrpSpPr>
        <p:cNvPr id="1" name=""/>
        <p:cNvGrpSpPr/>
        <p:nvPr/>
      </p:nvGrpSpPr>
      <p:grpSpPr>
        <a:xfrm>
          <a:off x="0" y="0"/>
          <a:ext cx="0" cy="0"/>
          <a:chOff x="0" y="0"/>
          <a:chExt cx="0" cy="0"/>
        </a:xfrm>
      </p:grpSpPr>
      <p:sp>
        <p:nvSpPr>
          <p:cNvPr id="10" name="Full-bleed slide content">
            <a:extLst>
              <a:ext uri="{FF2B5EF4-FFF2-40B4-BE49-F238E27FC236}">
                <a16:creationId xmlns:a16="http://schemas.microsoft.com/office/drawing/2014/main" id="{82A8C934-1DC2-4102-A79E-004154A4362B}"/>
              </a:ext>
            </a:extLst>
          </p:cNvPr>
          <p:cNvSpPr>
            <a:spLocks noGrp="1"/>
          </p:cNvSpPr>
          <p:nvPr>
            <p:ph sz="quarter" idx="20" hasCustomPrompt="1"/>
          </p:nvPr>
        </p:nvSpPr>
        <p:spPr>
          <a:xfrm>
            <a:off x="0" y="0"/>
            <a:ext cx="12192000" cy="6858000"/>
          </a:xfrm>
          <a:prstGeom prst="rect">
            <a:avLst/>
          </a:prstGeom>
        </p:spPr>
        <p:txBody>
          <a:bodyPr lIns="468000" tIns="432000" rIns="468000" bIns="43200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7" name="Footer">
            <a:extLst>
              <a:ext uri="{FF2B5EF4-FFF2-40B4-BE49-F238E27FC236}">
                <a16:creationId xmlns:a16="http://schemas.microsoft.com/office/drawing/2014/main" id="{8FB9459C-EEAA-46EA-9F70-D1CF36D26E9F}"/>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8" name="Slide number">
            <a:extLst>
              <a:ext uri="{FF2B5EF4-FFF2-40B4-BE49-F238E27FC236}">
                <a16:creationId xmlns:a16="http://schemas.microsoft.com/office/drawing/2014/main" id="{F4F90834-E1B7-49A2-B076-A7BC262AE9AE}"/>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9" name="Date">
            <a:extLst>
              <a:ext uri="{FF2B5EF4-FFF2-40B4-BE49-F238E27FC236}">
                <a16:creationId xmlns:a16="http://schemas.microsoft.com/office/drawing/2014/main" id="{2FF049A1-1C25-456F-9CE7-78B8A6AE0C47}"/>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Tree>
    <p:extLst>
      <p:ext uri="{BB962C8B-B14F-4D97-AF65-F5344CB8AC3E}">
        <p14:creationId xmlns:p14="http://schemas.microsoft.com/office/powerpoint/2010/main" val="180040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ntent slide - headline only - with logo">
    <p:spTree>
      <p:nvGrpSpPr>
        <p:cNvPr id="1" name=""/>
        <p:cNvGrpSpPr/>
        <p:nvPr/>
      </p:nvGrpSpPr>
      <p:grpSpPr>
        <a:xfrm>
          <a:off x="0" y="0"/>
          <a:ext cx="0" cy="0"/>
          <a:chOff x="0" y="0"/>
          <a:chExt cx="0" cy="0"/>
        </a:xfrm>
      </p:grpSpPr>
      <p:sp>
        <p:nvSpPr>
          <p:cNvPr id="8" name="Footer">
            <a:extLst>
              <a:ext uri="{FF2B5EF4-FFF2-40B4-BE49-F238E27FC236}">
                <a16:creationId xmlns:a16="http://schemas.microsoft.com/office/drawing/2014/main" id="{E939AC1A-7D7A-4108-94CB-1EC98E0340E1}"/>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9" name="Slide number">
            <a:extLst>
              <a:ext uri="{FF2B5EF4-FFF2-40B4-BE49-F238E27FC236}">
                <a16:creationId xmlns:a16="http://schemas.microsoft.com/office/drawing/2014/main" id="{A7B229CB-8230-4E23-AE1B-487861AA1E6E}"/>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10" name="Date">
            <a:extLst>
              <a:ext uri="{FF2B5EF4-FFF2-40B4-BE49-F238E27FC236}">
                <a16:creationId xmlns:a16="http://schemas.microsoft.com/office/drawing/2014/main" id="{4D37E75C-5903-4521-96E0-D9930D745DAA}"/>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1" name="Slide title">
            <a:extLst>
              <a:ext uri="{FF2B5EF4-FFF2-40B4-BE49-F238E27FC236}">
                <a16:creationId xmlns:a16="http://schemas.microsoft.com/office/drawing/2014/main" id="{E98A6973-832C-4B57-AC18-89B45EC0A177}"/>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192555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content slide - headline only - no logo">
    <p:spTree>
      <p:nvGrpSpPr>
        <p:cNvPr id="1" name=""/>
        <p:cNvGrpSpPr/>
        <p:nvPr/>
      </p:nvGrpSpPr>
      <p:grpSpPr>
        <a:xfrm>
          <a:off x="0" y="0"/>
          <a:ext cx="0" cy="0"/>
          <a:chOff x="0" y="0"/>
          <a:chExt cx="0" cy="0"/>
        </a:xfrm>
      </p:grpSpPr>
      <p:sp>
        <p:nvSpPr>
          <p:cNvPr id="8" name="Footer">
            <a:extLst>
              <a:ext uri="{FF2B5EF4-FFF2-40B4-BE49-F238E27FC236}">
                <a16:creationId xmlns:a16="http://schemas.microsoft.com/office/drawing/2014/main" id="{AD0C0884-871C-4F3C-BD5A-E10F6B97E2A5}"/>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9" name="Slide number">
            <a:extLst>
              <a:ext uri="{FF2B5EF4-FFF2-40B4-BE49-F238E27FC236}">
                <a16:creationId xmlns:a16="http://schemas.microsoft.com/office/drawing/2014/main" id="{84214501-FD82-457A-8E9C-C43BF1EDE7EC}"/>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10" name="Date">
            <a:extLst>
              <a:ext uri="{FF2B5EF4-FFF2-40B4-BE49-F238E27FC236}">
                <a16:creationId xmlns:a16="http://schemas.microsoft.com/office/drawing/2014/main" id="{8936036B-3853-42E1-9891-9C7E14707105}"/>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7" name="Slide title">
            <a:extLst>
              <a:ext uri="{FF2B5EF4-FFF2-40B4-BE49-F238E27FC236}">
                <a16:creationId xmlns:a16="http://schemas.microsoft.com/office/drawing/2014/main" id="{D5D22D6A-6F27-4871-8A05-0ADD87B01886}"/>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788817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ontent slide - one wide column - with logo">
    <p:spTree>
      <p:nvGrpSpPr>
        <p:cNvPr id="1" name=""/>
        <p:cNvGrpSpPr/>
        <p:nvPr/>
      </p:nvGrpSpPr>
      <p:grpSpPr>
        <a:xfrm>
          <a:off x="0" y="0"/>
          <a:ext cx="0" cy="0"/>
          <a:chOff x="0" y="0"/>
          <a:chExt cx="0" cy="0"/>
        </a:xfrm>
      </p:grpSpPr>
      <p:sp>
        <p:nvSpPr>
          <p:cNvPr id="7" name="Footer">
            <a:extLst>
              <a:ext uri="{FF2B5EF4-FFF2-40B4-BE49-F238E27FC236}">
                <a16:creationId xmlns:a16="http://schemas.microsoft.com/office/drawing/2014/main" id="{521289B2-36AA-42AF-ADB2-A5EA324393ED}"/>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8" name="Slide number">
            <a:extLst>
              <a:ext uri="{FF2B5EF4-FFF2-40B4-BE49-F238E27FC236}">
                <a16:creationId xmlns:a16="http://schemas.microsoft.com/office/drawing/2014/main" id="{E39A59AA-C0F9-435E-AC9D-604A52FFC550}"/>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9" name="Date">
            <a:extLst>
              <a:ext uri="{FF2B5EF4-FFF2-40B4-BE49-F238E27FC236}">
                <a16:creationId xmlns:a16="http://schemas.microsoft.com/office/drawing/2014/main" id="{6CB3D072-763D-4976-AB6C-5FEA7D6A6E07}"/>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1" name="Column 1">
            <a:extLst>
              <a:ext uri="{FF2B5EF4-FFF2-40B4-BE49-F238E27FC236}">
                <a16:creationId xmlns:a16="http://schemas.microsoft.com/office/drawing/2014/main" id="{9B87FC37-4A70-4216-A415-C8CFC569FB1F}"/>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2" name="Slide title">
            <a:extLst>
              <a:ext uri="{FF2B5EF4-FFF2-40B4-BE49-F238E27FC236}">
                <a16:creationId xmlns:a16="http://schemas.microsoft.com/office/drawing/2014/main" id="{89159F59-24E0-434D-B7A1-1536B5D16B52}"/>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1343476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1_content slide - one wide column - no logo">
    <p:spTree>
      <p:nvGrpSpPr>
        <p:cNvPr id="1" name=""/>
        <p:cNvGrpSpPr/>
        <p:nvPr/>
      </p:nvGrpSpPr>
      <p:grpSpPr>
        <a:xfrm>
          <a:off x="0" y="0"/>
          <a:ext cx="0" cy="0"/>
          <a:chOff x="0" y="0"/>
          <a:chExt cx="0" cy="0"/>
        </a:xfrm>
      </p:grpSpPr>
      <p:sp>
        <p:nvSpPr>
          <p:cNvPr id="7" name="Footer">
            <a:extLst>
              <a:ext uri="{FF2B5EF4-FFF2-40B4-BE49-F238E27FC236}">
                <a16:creationId xmlns:a16="http://schemas.microsoft.com/office/drawing/2014/main" id="{521289B2-36AA-42AF-ADB2-A5EA324393ED}"/>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8" name="Slide number">
            <a:extLst>
              <a:ext uri="{FF2B5EF4-FFF2-40B4-BE49-F238E27FC236}">
                <a16:creationId xmlns:a16="http://schemas.microsoft.com/office/drawing/2014/main" id="{E39A59AA-C0F9-435E-AC9D-604A52FFC550}"/>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9" name="Date">
            <a:extLst>
              <a:ext uri="{FF2B5EF4-FFF2-40B4-BE49-F238E27FC236}">
                <a16:creationId xmlns:a16="http://schemas.microsoft.com/office/drawing/2014/main" id="{6CB3D072-763D-4976-AB6C-5FEA7D6A6E07}"/>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3" name="Slide title">
            <a:extLst>
              <a:ext uri="{FF2B5EF4-FFF2-40B4-BE49-F238E27FC236}">
                <a16:creationId xmlns:a16="http://schemas.microsoft.com/office/drawing/2014/main" id="{1F998010-B19A-4576-BABB-8EF159C0F643}"/>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4" name="Column 1">
            <a:extLst>
              <a:ext uri="{FF2B5EF4-FFF2-40B4-BE49-F238E27FC236}">
                <a16:creationId xmlns:a16="http://schemas.microsoft.com/office/drawing/2014/main" id="{BB4AF06E-9B0E-4472-8C74-00A73615FB35}"/>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994417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ontent slide - two columns - with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61" name="Column 2">
            <a:extLst>
              <a:ext uri="{FF2B5EF4-FFF2-40B4-BE49-F238E27FC236}">
                <a16:creationId xmlns:a16="http://schemas.microsoft.com/office/drawing/2014/main" id="{4BEC7615-954D-4FA6-A9B5-8267234A72FC}"/>
              </a:ext>
            </a:extLst>
          </p:cNvPr>
          <p:cNvSpPr>
            <a:spLocks noGrp="1"/>
          </p:cNvSpPr>
          <p:nvPr>
            <p:ph sz="quarter" idx="24" hasCustomPrompt="1"/>
          </p:nvPr>
        </p:nvSpPr>
        <p:spPr>
          <a:xfrm>
            <a:off x="6299335" y="2167200"/>
            <a:ext cx="52944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8" name="Slide title">
            <a:extLst>
              <a:ext uri="{FF2B5EF4-FFF2-40B4-BE49-F238E27FC236}">
                <a16:creationId xmlns:a16="http://schemas.microsoft.com/office/drawing/2014/main" id="{460EE064-6DC4-41BD-9962-B67D5EFDF102}"/>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9" name="Column 1">
            <a:extLst>
              <a:ext uri="{FF2B5EF4-FFF2-40B4-BE49-F238E27FC236}">
                <a16:creationId xmlns:a16="http://schemas.microsoft.com/office/drawing/2014/main" id="{CA5CAD97-9C1A-4B6E-8F52-6930CF99221D}"/>
              </a:ext>
            </a:extLst>
          </p:cNvPr>
          <p:cNvSpPr>
            <a:spLocks noGrp="1"/>
          </p:cNvSpPr>
          <p:nvPr>
            <p:ph sz="quarter" idx="20" hasCustomPrompt="1"/>
          </p:nvPr>
        </p:nvSpPr>
        <p:spPr>
          <a:xfrm>
            <a:off x="615200" y="2167200"/>
            <a:ext cx="52944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493118000"/>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content slide - two columns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1" name="Slide title">
            <a:extLst>
              <a:ext uri="{FF2B5EF4-FFF2-40B4-BE49-F238E27FC236}">
                <a16:creationId xmlns:a16="http://schemas.microsoft.com/office/drawing/2014/main" id="{739E5069-5CEF-4B22-A4CF-BC523AD594A5}"/>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2" name="Column 2">
            <a:extLst>
              <a:ext uri="{FF2B5EF4-FFF2-40B4-BE49-F238E27FC236}">
                <a16:creationId xmlns:a16="http://schemas.microsoft.com/office/drawing/2014/main" id="{DA727737-96A2-45A1-9EDC-C4CD0E9D69FC}"/>
              </a:ext>
            </a:extLst>
          </p:cNvPr>
          <p:cNvSpPr>
            <a:spLocks noGrp="1"/>
          </p:cNvSpPr>
          <p:nvPr>
            <p:ph sz="quarter" idx="24" hasCustomPrompt="1"/>
          </p:nvPr>
        </p:nvSpPr>
        <p:spPr>
          <a:xfrm>
            <a:off x="6299335" y="2167200"/>
            <a:ext cx="52944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3" name="Column 1">
            <a:extLst>
              <a:ext uri="{FF2B5EF4-FFF2-40B4-BE49-F238E27FC236}">
                <a16:creationId xmlns:a16="http://schemas.microsoft.com/office/drawing/2014/main" id="{3581D0CE-872D-4E39-95F3-DC622A7079D6}"/>
              </a:ext>
            </a:extLst>
          </p:cNvPr>
          <p:cNvSpPr>
            <a:spLocks noGrp="1"/>
          </p:cNvSpPr>
          <p:nvPr>
            <p:ph sz="quarter" idx="20" hasCustomPrompt="1"/>
          </p:nvPr>
        </p:nvSpPr>
        <p:spPr>
          <a:xfrm>
            <a:off x="615200" y="2167200"/>
            <a:ext cx="52944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890246642"/>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ontent slide - three columns - with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61" name="Column 2">
            <a:extLst>
              <a:ext uri="{FF2B5EF4-FFF2-40B4-BE49-F238E27FC236}">
                <a16:creationId xmlns:a16="http://schemas.microsoft.com/office/drawing/2014/main" id="{4BEC7615-954D-4FA6-A9B5-8267234A72FC}"/>
              </a:ext>
            </a:extLst>
          </p:cNvPr>
          <p:cNvSpPr>
            <a:spLocks noGrp="1"/>
          </p:cNvSpPr>
          <p:nvPr>
            <p:ph sz="quarter" idx="24" hasCustomPrompt="1"/>
          </p:nvPr>
        </p:nvSpPr>
        <p:spPr>
          <a:xfrm>
            <a:off x="4411041"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9" name="Slide title">
            <a:extLst>
              <a:ext uri="{FF2B5EF4-FFF2-40B4-BE49-F238E27FC236}">
                <a16:creationId xmlns:a16="http://schemas.microsoft.com/office/drawing/2014/main" id="{04226D12-32E9-4A36-BB2F-EC482DA94064}"/>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2">
            <a:extLst>
              <a:ext uri="{FF2B5EF4-FFF2-40B4-BE49-F238E27FC236}">
                <a16:creationId xmlns:a16="http://schemas.microsoft.com/office/drawing/2014/main" id="{2A79A9DF-F82A-43FD-B8C5-8E3F2D6345C3}"/>
              </a:ext>
            </a:extLst>
          </p:cNvPr>
          <p:cNvSpPr>
            <a:spLocks noGrp="1"/>
          </p:cNvSpPr>
          <p:nvPr>
            <p:ph sz="quarter" idx="27" hasCustomPrompt="1"/>
          </p:nvPr>
        </p:nvSpPr>
        <p:spPr>
          <a:xfrm>
            <a:off x="8205173"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1" name="Column 1">
            <a:extLst>
              <a:ext uri="{FF2B5EF4-FFF2-40B4-BE49-F238E27FC236}">
                <a16:creationId xmlns:a16="http://schemas.microsoft.com/office/drawing/2014/main" id="{59B45673-8752-4588-AA76-4850353DE268}"/>
              </a:ext>
            </a:extLst>
          </p:cNvPr>
          <p:cNvSpPr>
            <a:spLocks noGrp="1"/>
          </p:cNvSpPr>
          <p:nvPr>
            <p:ph sz="quarter" idx="20" hasCustomPrompt="1"/>
          </p:nvPr>
        </p:nvSpPr>
        <p:spPr>
          <a:xfrm>
            <a:off x="615200" y="2167200"/>
            <a:ext cx="3390509"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3546893876"/>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content slide - three columns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0" name="Slide title">
            <a:extLst>
              <a:ext uri="{FF2B5EF4-FFF2-40B4-BE49-F238E27FC236}">
                <a16:creationId xmlns:a16="http://schemas.microsoft.com/office/drawing/2014/main" id="{B85BED6C-FC96-4730-B838-353BF11E50FC}"/>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7" name="Column 2">
            <a:extLst>
              <a:ext uri="{FF2B5EF4-FFF2-40B4-BE49-F238E27FC236}">
                <a16:creationId xmlns:a16="http://schemas.microsoft.com/office/drawing/2014/main" id="{9D807504-4548-4A59-A454-EFEEB01E4C43}"/>
              </a:ext>
            </a:extLst>
          </p:cNvPr>
          <p:cNvSpPr>
            <a:spLocks noGrp="1"/>
          </p:cNvSpPr>
          <p:nvPr>
            <p:ph sz="quarter" idx="24" hasCustomPrompt="1"/>
          </p:nvPr>
        </p:nvSpPr>
        <p:spPr>
          <a:xfrm>
            <a:off x="4411041"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8" name="Column 2">
            <a:extLst>
              <a:ext uri="{FF2B5EF4-FFF2-40B4-BE49-F238E27FC236}">
                <a16:creationId xmlns:a16="http://schemas.microsoft.com/office/drawing/2014/main" id="{220EEDE7-C848-4AA8-8E31-02CE8DAE05A6}"/>
              </a:ext>
            </a:extLst>
          </p:cNvPr>
          <p:cNvSpPr>
            <a:spLocks noGrp="1"/>
          </p:cNvSpPr>
          <p:nvPr>
            <p:ph sz="quarter" idx="27" hasCustomPrompt="1"/>
          </p:nvPr>
        </p:nvSpPr>
        <p:spPr>
          <a:xfrm>
            <a:off x="8205173"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9" name="Column 1">
            <a:extLst>
              <a:ext uri="{FF2B5EF4-FFF2-40B4-BE49-F238E27FC236}">
                <a16:creationId xmlns:a16="http://schemas.microsoft.com/office/drawing/2014/main" id="{9F1B7AC8-1638-46FF-AF4C-E72B46E68829}"/>
              </a:ext>
            </a:extLst>
          </p:cNvPr>
          <p:cNvSpPr>
            <a:spLocks noGrp="1"/>
          </p:cNvSpPr>
          <p:nvPr>
            <p:ph sz="quarter" idx="20" hasCustomPrompt="1"/>
          </p:nvPr>
        </p:nvSpPr>
        <p:spPr>
          <a:xfrm>
            <a:off x="615200" y="2167200"/>
            <a:ext cx="3390509"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392108365"/>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a:srcRect l="6590" r="30041" b="4945"/>
          <a:stretch/>
        </p:blipFill>
        <p:spPr>
          <a:xfrm>
            <a:off x="-1718772" y="-1455161"/>
            <a:ext cx="6840000" cy="6855161"/>
          </a:xfrm>
          <a:prstGeom prst="ellipse">
            <a:avLst/>
          </a:prstGeom>
          <a:blipFill dpi="0" rotWithShape="1">
            <a:blip r:embed="rId4">
              <a:alphaModFix amt="96000"/>
            </a:blip>
            <a:srcRect/>
            <a:stretch>
              <a:fillRect/>
            </a:stretch>
          </a:blipFill>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content slide - two columns mixed widths - with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8" name="Slide title">
            <a:extLst>
              <a:ext uri="{FF2B5EF4-FFF2-40B4-BE49-F238E27FC236}">
                <a16:creationId xmlns:a16="http://schemas.microsoft.com/office/drawing/2014/main" id="{31262A9E-3A6F-4550-BEA9-14E59364BECD}"/>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1" name="Column 1">
            <a:extLst>
              <a:ext uri="{FF2B5EF4-FFF2-40B4-BE49-F238E27FC236}">
                <a16:creationId xmlns:a16="http://schemas.microsoft.com/office/drawing/2014/main" id="{7A2F0381-B622-4B09-B3A9-A152024080E4}"/>
              </a:ext>
            </a:extLst>
          </p:cNvPr>
          <p:cNvSpPr>
            <a:spLocks noGrp="1"/>
          </p:cNvSpPr>
          <p:nvPr>
            <p:ph sz="quarter" idx="27" hasCustomPrompt="1"/>
          </p:nvPr>
        </p:nvSpPr>
        <p:spPr>
          <a:xfrm>
            <a:off x="615199" y="2167200"/>
            <a:ext cx="6677424"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3" name="Column 2">
            <a:extLst>
              <a:ext uri="{FF2B5EF4-FFF2-40B4-BE49-F238E27FC236}">
                <a16:creationId xmlns:a16="http://schemas.microsoft.com/office/drawing/2014/main" id="{03274047-49FB-402F-879B-38D3AF5DC0AF}"/>
              </a:ext>
            </a:extLst>
          </p:cNvPr>
          <p:cNvSpPr>
            <a:spLocks noGrp="1"/>
          </p:cNvSpPr>
          <p:nvPr>
            <p:ph sz="quarter" idx="28" hasCustomPrompt="1"/>
          </p:nvPr>
        </p:nvSpPr>
        <p:spPr>
          <a:xfrm>
            <a:off x="7682358" y="2167200"/>
            <a:ext cx="3912868"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3382205079"/>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7_content slide - two columns mixed widths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2" name="Slide title">
            <a:extLst>
              <a:ext uri="{FF2B5EF4-FFF2-40B4-BE49-F238E27FC236}">
                <a16:creationId xmlns:a16="http://schemas.microsoft.com/office/drawing/2014/main" id="{36E07690-CB2A-439F-ABF1-4C3878125C50}"/>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3" name="Column 1">
            <a:extLst>
              <a:ext uri="{FF2B5EF4-FFF2-40B4-BE49-F238E27FC236}">
                <a16:creationId xmlns:a16="http://schemas.microsoft.com/office/drawing/2014/main" id="{E9C80D72-928A-4AE1-95D3-651AA02E95EE}"/>
              </a:ext>
            </a:extLst>
          </p:cNvPr>
          <p:cNvSpPr>
            <a:spLocks noGrp="1"/>
          </p:cNvSpPr>
          <p:nvPr>
            <p:ph sz="quarter" idx="27" hasCustomPrompt="1"/>
          </p:nvPr>
        </p:nvSpPr>
        <p:spPr>
          <a:xfrm>
            <a:off x="615199" y="2167200"/>
            <a:ext cx="6677424"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4" name="Column 2">
            <a:extLst>
              <a:ext uri="{FF2B5EF4-FFF2-40B4-BE49-F238E27FC236}">
                <a16:creationId xmlns:a16="http://schemas.microsoft.com/office/drawing/2014/main" id="{471FF3BF-0E79-4798-8F20-174628C94933}"/>
              </a:ext>
            </a:extLst>
          </p:cNvPr>
          <p:cNvSpPr>
            <a:spLocks noGrp="1"/>
          </p:cNvSpPr>
          <p:nvPr>
            <p:ph sz="quarter" idx="28" hasCustomPrompt="1"/>
          </p:nvPr>
        </p:nvSpPr>
        <p:spPr>
          <a:xfrm>
            <a:off x="7682358" y="2167200"/>
            <a:ext cx="3912868"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736185833"/>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8_Chart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9" name="Chart Placeholder">
            <a:extLst>
              <a:ext uri="{FF2B5EF4-FFF2-40B4-BE49-F238E27FC236}">
                <a16:creationId xmlns:a16="http://schemas.microsoft.com/office/drawing/2014/main" id="{C26C1D09-B739-4494-ABE5-142027E91097}"/>
              </a:ext>
            </a:extLst>
          </p:cNvPr>
          <p:cNvSpPr>
            <a:spLocks noGrp="1"/>
          </p:cNvSpPr>
          <p:nvPr>
            <p:ph type="chart" sz="quarter" idx="18" hasCustomPrompt="1"/>
          </p:nvPr>
        </p:nvSpPr>
        <p:spPr>
          <a:xfrm>
            <a:off x="601134" y="1746000"/>
            <a:ext cx="10998199" cy="4194000"/>
          </a:xfrm>
          <a:prstGeom prst="rect">
            <a:avLst/>
          </a:prstGeom>
        </p:spPr>
        <p:txBody>
          <a:bodyPr lIns="0" tIns="0" rIns="0" bIns="0"/>
          <a:lstStyle>
            <a:lvl1pPr marL="0" indent="0">
              <a:buNone/>
              <a:defRPr lang="en-GB" sz="1400" kern="1200" dirty="0" smtClean="0">
                <a:solidFill>
                  <a:schemeClr val="tx2"/>
                </a:solidFill>
                <a:effectLst/>
                <a:latin typeface="F37Ginger-Light" panose="00000500000000000000" pitchFamily="2" charset="0"/>
                <a:ea typeface="+mn-ea"/>
                <a:cs typeface="+mn-cs"/>
              </a:defRPr>
            </a:lvl1pPr>
          </a:lstStyle>
          <a:p>
            <a:r>
              <a:rPr lang="en-US" sz="2000" kern="1200">
                <a:solidFill>
                  <a:schemeClr val="tx2"/>
                </a:solidFill>
                <a:effectLst/>
                <a:latin typeface="F37Ginger-Light" panose="00000500000000000000" pitchFamily="2" charset="0"/>
                <a:ea typeface="+mn-ea"/>
                <a:cs typeface="+mn-cs"/>
              </a:rPr>
              <a:t>C</a:t>
            </a:r>
            <a:r>
              <a:rPr lang="en-GB" sz="2000" kern="1200">
                <a:solidFill>
                  <a:schemeClr val="tx2"/>
                </a:solidFill>
                <a:effectLst/>
                <a:latin typeface="F37Ginger-Light" panose="00000500000000000000" pitchFamily="2" charset="0"/>
                <a:ea typeface="+mn-ea"/>
                <a:cs typeface="+mn-cs"/>
              </a:rPr>
              <a:t>lick to insert a chart</a:t>
            </a:r>
            <a:endParaRPr lang="en-GB"/>
          </a:p>
        </p:txBody>
      </p:sp>
      <p:sp>
        <p:nvSpPr>
          <p:cNvPr id="7" name="Slide title">
            <a:extLst>
              <a:ext uri="{FF2B5EF4-FFF2-40B4-BE49-F238E27FC236}">
                <a16:creationId xmlns:a16="http://schemas.microsoft.com/office/drawing/2014/main" id="{A517547D-5ED2-4543-9B59-2772DB773DC1}"/>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2744039504"/>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9_Table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0" name="Table Placeholder">
            <a:extLst>
              <a:ext uri="{FF2B5EF4-FFF2-40B4-BE49-F238E27FC236}">
                <a16:creationId xmlns:a16="http://schemas.microsoft.com/office/drawing/2014/main" id="{88EEF84A-9420-4F06-8B6C-80397D0F75AF}"/>
              </a:ext>
            </a:extLst>
          </p:cNvPr>
          <p:cNvSpPr>
            <a:spLocks noGrp="1"/>
          </p:cNvSpPr>
          <p:nvPr>
            <p:ph type="tbl" sz="quarter" idx="19" hasCustomPrompt="1"/>
          </p:nvPr>
        </p:nvSpPr>
        <p:spPr>
          <a:xfrm>
            <a:off x="600000" y="1746475"/>
            <a:ext cx="10996800" cy="4192588"/>
          </a:xfrm>
          <a:prstGeom prst="rect">
            <a:avLst/>
          </a:prstGeom>
        </p:spPr>
        <p:txBody>
          <a:bodyPr lIns="0" tIns="0" rIns="0" bIns="0"/>
          <a:lstStyle>
            <a:lvl1pPr marL="0" indent="0">
              <a:buNone/>
              <a:defRPr lang="en-GB" sz="2000" kern="1200" dirty="0" smtClean="0">
                <a:solidFill>
                  <a:schemeClr val="tx2"/>
                </a:solidFill>
                <a:effectLst/>
                <a:latin typeface="F37Ginger-Light" panose="00000500000000000000" pitchFamily="2" charset="0"/>
                <a:ea typeface="+mn-ea"/>
                <a:cs typeface="+mn-cs"/>
              </a:defRPr>
            </a:lvl1pPr>
          </a:lstStyle>
          <a:p>
            <a:r>
              <a:rPr lang="en-US"/>
              <a:t>Click to insert a table</a:t>
            </a:r>
            <a:endParaRPr lang="en-GB"/>
          </a:p>
        </p:txBody>
      </p:sp>
      <p:sp>
        <p:nvSpPr>
          <p:cNvPr id="8" name="Slide title">
            <a:extLst>
              <a:ext uri="{FF2B5EF4-FFF2-40B4-BE49-F238E27FC236}">
                <a16:creationId xmlns:a16="http://schemas.microsoft.com/office/drawing/2014/main" id="{303D4A48-B8D2-4B90-B789-1D8CEA23F18B}"/>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3167102577"/>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0_3 call-out boxes">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8" name="Call-out box">
            <a:extLst>
              <a:ext uri="{FF2B5EF4-FFF2-40B4-BE49-F238E27FC236}">
                <a16:creationId xmlns:a16="http://schemas.microsoft.com/office/drawing/2014/main" id="{C8F519E9-762C-4E64-864B-A97BA4EF6ECA}"/>
              </a:ext>
            </a:extLst>
          </p:cNvPr>
          <p:cNvSpPr>
            <a:spLocks noGrp="1"/>
          </p:cNvSpPr>
          <p:nvPr>
            <p:ph sz="quarter" idx="22" hasCustomPrompt="1"/>
          </p:nvPr>
        </p:nvSpPr>
        <p:spPr>
          <a:xfrm>
            <a:off x="8209749" y="1889118"/>
            <a:ext cx="3431049" cy="2512800"/>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 Ginger Light" panose="00000500000000000000" pitchFamily="50" charset="0"/>
                <a:ea typeface="+mn-ea"/>
                <a:cs typeface="+mn-cs"/>
              </a:defRPr>
            </a:lvl1pPr>
            <a:lvl2pPr marL="0" indent="0" algn="ctr">
              <a:lnSpc>
                <a:spcPct val="100000"/>
              </a:lnSpc>
              <a:spcBef>
                <a:spcPts val="0"/>
              </a:spcBef>
              <a:spcAft>
                <a:spcPts val="1200"/>
              </a:spcAft>
              <a:buNone/>
              <a:defRPr lang="en-US" sz="1000" kern="1200" spc="10" dirty="0" smtClean="0">
                <a:solidFill>
                  <a:schemeClr val="bg1"/>
                </a:solidFill>
                <a:latin typeface="F37 Ginger Light" panose="00000500000000000000" pitchFamily="50" charset="0"/>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third call-out box</a:t>
            </a:r>
            <a:br>
              <a:rPr lang="en-US"/>
            </a:br>
            <a:r>
              <a:rPr lang="en-US"/>
              <a:t>Add call-out box body copy; space available for one narrow column of text.</a:t>
            </a:r>
          </a:p>
        </p:txBody>
      </p:sp>
      <p:sp>
        <p:nvSpPr>
          <p:cNvPr id="10" name="Call-out box">
            <a:extLst>
              <a:ext uri="{FF2B5EF4-FFF2-40B4-BE49-F238E27FC236}">
                <a16:creationId xmlns:a16="http://schemas.microsoft.com/office/drawing/2014/main" id="{4C6882D8-BE25-42C8-AE2B-8F1F1721A3F0}"/>
              </a:ext>
            </a:extLst>
          </p:cNvPr>
          <p:cNvSpPr>
            <a:spLocks noGrp="1"/>
          </p:cNvSpPr>
          <p:nvPr>
            <p:ph sz="quarter" idx="26" hasCustomPrompt="1"/>
          </p:nvPr>
        </p:nvSpPr>
        <p:spPr>
          <a:xfrm>
            <a:off x="4322180" y="1889118"/>
            <a:ext cx="3431049" cy="2512800"/>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 Ginger Light" panose="00000500000000000000" pitchFamily="50" charset="0"/>
                <a:ea typeface="+mn-ea"/>
                <a:cs typeface="+mn-cs"/>
              </a:defRPr>
            </a:lvl1pPr>
            <a:lvl2pPr marL="0" indent="0" algn="ctr">
              <a:lnSpc>
                <a:spcPct val="100000"/>
              </a:lnSpc>
              <a:spcBef>
                <a:spcPts val="0"/>
              </a:spcBef>
              <a:spcAft>
                <a:spcPts val="1200"/>
              </a:spcAft>
              <a:buNone/>
              <a:defRPr lang="en-US" sz="1000" kern="1200" spc="10" dirty="0" smtClean="0">
                <a:solidFill>
                  <a:schemeClr val="bg1"/>
                </a:solidFill>
                <a:latin typeface="F37 Ginger Light" panose="00000500000000000000" pitchFamily="50" charset="0"/>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second call-out box</a:t>
            </a:r>
            <a:br>
              <a:rPr lang="en-US"/>
            </a:br>
            <a:r>
              <a:rPr lang="en-US"/>
              <a:t>Add call-out box body copy; space available for one narrow column of text.</a:t>
            </a:r>
          </a:p>
        </p:txBody>
      </p:sp>
      <p:sp>
        <p:nvSpPr>
          <p:cNvPr id="11" name="Call-out box">
            <a:extLst>
              <a:ext uri="{FF2B5EF4-FFF2-40B4-BE49-F238E27FC236}">
                <a16:creationId xmlns:a16="http://schemas.microsoft.com/office/drawing/2014/main" id="{437EA594-F092-484E-BBD3-25490EF28B2C}"/>
              </a:ext>
            </a:extLst>
          </p:cNvPr>
          <p:cNvSpPr>
            <a:spLocks noGrp="1"/>
          </p:cNvSpPr>
          <p:nvPr>
            <p:ph sz="quarter" idx="27" hasCustomPrompt="1"/>
          </p:nvPr>
        </p:nvSpPr>
        <p:spPr>
          <a:xfrm>
            <a:off x="515999" y="1889119"/>
            <a:ext cx="3349660" cy="2512800"/>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 Ginger Light" panose="00000500000000000000" pitchFamily="50" charset="0"/>
                <a:ea typeface="+mn-ea"/>
                <a:cs typeface="+mn-cs"/>
              </a:defRPr>
            </a:lvl1pPr>
            <a:lvl2pPr marL="0" indent="0" algn="ctr">
              <a:lnSpc>
                <a:spcPct val="100000"/>
              </a:lnSpc>
              <a:spcBef>
                <a:spcPts val="0"/>
              </a:spcBef>
              <a:spcAft>
                <a:spcPts val="1200"/>
              </a:spcAft>
              <a:buNone/>
              <a:defRPr lang="en-US" sz="1000" kern="1200" spc="10" dirty="0" smtClean="0">
                <a:solidFill>
                  <a:schemeClr val="bg1"/>
                </a:solidFill>
                <a:latin typeface="F37 Ginger Light" panose="00000500000000000000" pitchFamily="50" charset="0"/>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first call-out box</a:t>
            </a:r>
            <a:br>
              <a:rPr lang="en-US"/>
            </a:br>
            <a:r>
              <a:rPr lang="en-US"/>
              <a:t>Add call-out box body copy; space available for one narrow column of text.</a:t>
            </a:r>
          </a:p>
        </p:txBody>
      </p:sp>
      <p:sp>
        <p:nvSpPr>
          <p:cNvPr id="12" name="Slide title">
            <a:extLst>
              <a:ext uri="{FF2B5EF4-FFF2-40B4-BE49-F238E27FC236}">
                <a16:creationId xmlns:a16="http://schemas.microsoft.com/office/drawing/2014/main" id="{3814DC88-6BED-4755-84C0-E0D468BAF3A4}"/>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377822970"/>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1_6 call-out boxes">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8" name="Call-out box">
            <a:extLst>
              <a:ext uri="{FF2B5EF4-FFF2-40B4-BE49-F238E27FC236}">
                <a16:creationId xmlns:a16="http://schemas.microsoft.com/office/drawing/2014/main" id="{C8F519E9-762C-4E64-864B-A97BA4EF6ECA}"/>
              </a:ext>
            </a:extLst>
          </p:cNvPr>
          <p:cNvSpPr>
            <a:spLocks noGrp="1"/>
          </p:cNvSpPr>
          <p:nvPr>
            <p:ph sz="quarter" idx="22" hasCustomPrompt="1"/>
          </p:nvPr>
        </p:nvSpPr>
        <p:spPr>
          <a:xfrm>
            <a:off x="8208001" y="1889120"/>
            <a:ext cx="3431049" cy="1539881"/>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100" kern="1200" spc="10" dirty="0" smtClean="0">
                <a:solidFill>
                  <a:schemeClr val="bg1"/>
                </a:solidFill>
                <a:latin typeface="F37 Ginger Light" panose="00000500000000000000" pitchFamily="50" charset="0"/>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third call-out box</a:t>
            </a:r>
            <a:br>
              <a:rPr lang="en-US"/>
            </a:br>
            <a:r>
              <a:rPr lang="en-US"/>
              <a:t>Add call-out box body copy; space available for one narrow column of text.</a:t>
            </a:r>
          </a:p>
        </p:txBody>
      </p:sp>
      <p:sp>
        <p:nvSpPr>
          <p:cNvPr id="10" name="Call-out box">
            <a:extLst>
              <a:ext uri="{FF2B5EF4-FFF2-40B4-BE49-F238E27FC236}">
                <a16:creationId xmlns:a16="http://schemas.microsoft.com/office/drawing/2014/main" id="{4C6882D8-BE25-42C8-AE2B-8F1F1721A3F0}"/>
              </a:ext>
            </a:extLst>
          </p:cNvPr>
          <p:cNvSpPr>
            <a:spLocks noGrp="1"/>
          </p:cNvSpPr>
          <p:nvPr>
            <p:ph sz="quarter" idx="26" hasCustomPrompt="1"/>
          </p:nvPr>
        </p:nvSpPr>
        <p:spPr>
          <a:xfrm>
            <a:off x="4322506" y="1889120"/>
            <a:ext cx="3431049" cy="1539881"/>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2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second call-out box</a:t>
            </a:r>
            <a:br>
              <a:rPr lang="en-US"/>
            </a:br>
            <a:r>
              <a:rPr lang="en-US"/>
              <a:t>Add call-out box body copy; space available for one narrow column of text.</a:t>
            </a:r>
          </a:p>
        </p:txBody>
      </p:sp>
      <p:sp>
        <p:nvSpPr>
          <p:cNvPr id="11" name="Call-out box">
            <a:extLst>
              <a:ext uri="{FF2B5EF4-FFF2-40B4-BE49-F238E27FC236}">
                <a16:creationId xmlns:a16="http://schemas.microsoft.com/office/drawing/2014/main" id="{437EA594-F092-484E-BBD3-25490EF28B2C}"/>
              </a:ext>
            </a:extLst>
          </p:cNvPr>
          <p:cNvSpPr>
            <a:spLocks noGrp="1"/>
          </p:cNvSpPr>
          <p:nvPr>
            <p:ph sz="quarter" idx="27" hasCustomPrompt="1"/>
          </p:nvPr>
        </p:nvSpPr>
        <p:spPr>
          <a:xfrm>
            <a:off x="518401" y="1889120"/>
            <a:ext cx="3349660" cy="1503353"/>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first call-out box</a:t>
            </a:r>
            <a:br>
              <a:rPr lang="en-US"/>
            </a:br>
            <a:r>
              <a:rPr lang="en-US"/>
              <a:t>Add call-out box body copy; space available for one narrow column of text.</a:t>
            </a:r>
          </a:p>
        </p:txBody>
      </p:sp>
      <p:sp>
        <p:nvSpPr>
          <p:cNvPr id="12" name="Call-out box">
            <a:extLst>
              <a:ext uri="{FF2B5EF4-FFF2-40B4-BE49-F238E27FC236}">
                <a16:creationId xmlns:a16="http://schemas.microsoft.com/office/drawing/2014/main" id="{DF7A79C2-51BA-4303-8633-C3AFD823448A}"/>
              </a:ext>
            </a:extLst>
          </p:cNvPr>
          <p:cNvSpPr>
            <a:spLocks noGrp="1"/>
          </p:cNvSpPr>
          <p:nvPr>
            <p:ph sz="quarter" idx="28" hasCustomPrompt="1"/>
          </p:nvPr>
        </p:nvSpPr>
        <p:spPr>
          <a:xfrm>
            <a:off x="8208001" y="3764812"/>
            <a:ext cx="3431049" cy="1539881"/>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100" kern="1200" spc="10" dirty="0" smtClean="0">
                <a:solidFill>
                  <a:schemeClr val="bg1"/>
                </a:solidFill>
                <a:latin typeface="F37 Ginger Light" panose="00000500000000000000" pitchFamily="50" charset="0"/>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sixth call-out box</a:t>
            </a:r>
            <a:br>
              <a:rPr lang="en-US"/>
            </a:br>
            <a:r>
              <a:rPr lang="en-US"/>
              <a:t>Add call-out box body copy; space available for one narrow column of text.</a:t>
            </a:r>
          </a:p>
        </p:txBody>
      </p:sp>
      <p:sp>
        <p:nvSpPr>
          <p:cNvPr id="13" name="Call-out box">
            <a:extLst>
              <a:ext uri="{FF2B5EF4-FFF2-40B4-BE49-F238E27FC236}">
                <a16:creationId xmlns:a16="http://schemas.microsoft.com/office/drawing/2014/main" id="{DAF3C6B9-29E6-4D85-9FED-C2CEB03AC503}"/>
              </a:ext>
            </a:extLst>
          </p:cNvPr>
          <p:cNvSpPr>
            <a:spLocks noGrp="1"/>
          </p:cNvSpPr>
          <p:nvPr>
            <p:ph sz="quarter" idx="29" hasCustomPrompt="1"/>
          </p:nvPr>
        </p:nvSpPr>
        <p:spPr>
          <a:xfrm>
            <a:off x="4322506" y="3764812"/>
            <a:ext cx="3431049" cy="1539881"/>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2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fifth call-out box</a:t>
            </a:r>
            <a:br>
              <a:rPr lang="en-US"/>
            </a:br>
            <a:r>
              <a:rPr lang="en-US"/>
              <a:t>Add call-out box body copy; space available for one narrow column of text.</a:t>
            </a:r>
          </a:p>
        </p:txBody>
      </p:sp>
      <p:sp>
        <p:nvSpPr>
          <p:cNvPr id="14" name="Call-out box">
            <a:extLst>
              <a:ext uri="{FF2B5EF4-FFF2-40B4-BE49-F238E27FC236}">
                <a16:creationId xmlns:a16="http://schemas.microsoft.com/office/drawing/2014/main" id="{EBD7998C-3A77-42E2-B4EC-72F3F595DDF5}"/>
              </a:ext>
            </a:extLst>
          </p:cNvPr>
          <p:cNvSpPr>
            <a:spLocks noGrp="1"/>
          </p:cNvSpPr>
          <p:nvPr>
            <p:ph sz="quarter" idx="30" hasCustomPrompt="1"/>
          </p:nvPr>
        </p:nvSpPr>
        <p:spPr>
          <a:xfrm>
            <a:off x="518401" y="3764812"/>
            <a:ext cx="3349660" cy="1503353"/>
          </a:xfrm>
          <a:prstGeom prst="roundRect">
            <a:avLst/>
          </a:prstGeom>
          <a:gradFill>
            <a:gsLst>
              <a:gs pos="0">
                <a:srgbClr val="D20019"/>
              </a:gs>
              <a:gs pos="100000">
                <a:schemeClr val="tx2"/>
              </a:gs>
            </a:gsLst>
            <a:lin ang="0" scaled="0"/>
          </a:gradFill>
        </p:spPr>
        <p:txBody>
          <a:bodyPr lIns="360000" tIns="360000" rIns="360000" bIns="360000" anchor="ctr" anchorCtr="0"/>
          <a:lstStyle>
            <a:lvl1pPr marL="0" indent="0" algn="ctr">
              <a:lnSpc>
                <a:spcPct val="100000"/>
              </a:lnSpc>
              <a:spcBef>
                <a:spcPts val="0"/>
              </a:spcBef>
              <a:spcAft>
                <a:spcPts val="2400"/>
              </a:spcAft>
              <a:buNone/>
              <a:defRPr lang="en-US" sz="10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fourth call-out box</a:t>
            </a:r>
            <a:br>
              <a:rPr lang="en-US"/>
            </a:br>
            <a:r>
              <a:rPr lang="en-US"/>
              <a:t>Add call-out box body copy; space available for one narrow column of text.</a:t>
            </a:r>
          </a:p>
        </p:txBody>
      </p:sp>
      <p:sp>
        <p:nvSpPr>
          <p:cNvPr id="15" name="Slide title">
            <a:extLst>
              <a:ext uri="{FF2B5EF4-FFF2-40B4-BE49-F238E27FC236}">
                <a16:creationId xmlns:a16="http://schemas.microsoft.com/office/drawing/2014/main" id="{D17F9586-7C02-4ADB-9FDF-D62FF4D86E8C}"/>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3868157927"/>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2_3 call-out circles">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5" name="Call-out circle">
            <a:extLst>
              <a:ext uri="{FF2B5EF4-FFF2-40B4-BE49-F238E27FC236}">
                <a16:creationId xmlns:a16="http://schemas.microsoft.com/office/drawing/2014/main" id="{43FD8CBC-FF20-4BF8-8607-8E0C9A964A06}"/>
              </a:ext>
            </a:extLst>
          </p:cNvPr>
          <p:cNvSpPr>
            <a:spLocks noGrp="1"/>
          </p:cNvSpPr>
          <p:nvPr>
            <p:ph sz="quarter" idx="22" hasCustomPrompt="1"/>
          </p:nvPr>
        </p:nvSpPr>
        <p:spPr>
          <a:xfrm>
            <a:off x="8258091" y="1889117"/>
            <a:ext cx="3348940" cy="2512800"/>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third call-out circle</a:t>
            </a:r>
          </a:p>
          <a:p>
            <a:pPr lvl="1"/>
            <a:r>
              <a:rPr lang="en-US"/>
              <a:t>Add call-out box body copy; space available for one narrow column of text.</a:t>
            </a:r>
          </a:p>
        </p:txBody>
      </p:sp>
      <p:sp>
        <p:nvSpPr>
          <p:cNvPr id="16" name="Call-out circle">
            <a:extLst>
              <a:ext uri="{FF2B5EF4-FFF2-40B4-BE49-F238E27FC236}">
                <a16:creationId xmlns:a16="http://schemas.microsoft.com/office/drawing/2014/main" id="{7E082BB3-8AF2-4D39-BD4E-E278EC695B33}"/>
              </a:ext>
            </a:extLst>
          </p:cNvPr>
          <p:cNvSpPr>
            <a:spLocks noGrp="1"/>
          </p:cNvSpPr>
          <p:nvPr>
            <p:ph sz="quarter" idx="26" hasCustomPrompt="1"/>
          </p:nvPr>
        </p:nvSpPr>
        <p:spPr>
          <a:xfrm>
            <a:off x="4402645" y="1889116"/>
            <a:ext cx="3348939" cy="2512800"/>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second call-out circle</a:t>
            </a:r>
          </a:p>
          <a:p>
            <a:pPr lvl="1"/>
            <a:r>
              <a:rPr lang="en-US"/>
              <a:t>Add call-out box body copy; space available for one narrow column of text.</a:t>
            </a:r>
          </a:p>
        </p:txBody>
      </p:sp>
      <p:sp>
        <p:nvSpPr>
          <p:cNvPr id="17" name="Call-out circle">
            <a:extLst>
              <a:ext uri="{FF2B5EF4-FFF2-40B4-BE49-F238E27FC236}">
                <a16:creationId xmlns:a16="http://schemas.microsoft.com/office/drawing/2014/main" id="{1674F99E-216B-4CC6-9E71-F7E9AC9EC680}"/>
              </a:ext>
            </a:extLst>
          </p:cNvPr>
          <p:cNvSpPr>
            <a:spLocks noGrp="1"/>
          </p:cNvSpPr>
          <p:nvPr>
            <p:ph sz="quarter" idx="27" hasCustomPrompt="1"/>
          </p:nvPr>
        </p:nvSpPr>
        <p:spPr>
          <a:xfrm>
            <a:off x="547201" y="1889117"/>
            <a:ext cx="3348939" cy="2512800"/>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first call-out circle</a:t>
            </a:r>
          </a:p>
          <a:p>
            <a:pPr lvl="1"/>
            <a:r>
              <a:rPr lang="en-US"/>
              <a:t>Add call-out box body copy; space available for one narrow column of text.</a:t>
            </a:r>
          </a:p>
        </p:txBody>
      </p:sp>
      <p:sp>
        <p:nvSpPr>
          <p:cNvPr id="10" name="Slide title">
            <a:extLst>
              <a:ext uri="{FF2B5EF4-FFF2-40B4-BE49-F238E27FC236}">
                <a16:creationId xmlns:a16="http://schemas.microsoft.com/office/drawing/2014/main" id="{2382A359-0FEA-41BA-8515-4AC3A1AB56C1}"/>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2862153913"/>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3_6 call-out circles">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48967"/>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5" name="Call-out circle">
            <a:extLst>
              <a:ext uri="{FF2B5EF4-FFF2-40B4-BE49-F238E27FC236}">
                <a16:creationId xmlns:a16="http://schemas.microsoft.com/office/drawing/2014/main" id="{43FD8CBC-FF20-4BF8-8607-8E0C9A964A06}"/>
              </a:ext>
            </a:extLst>
          </p:cNvPr>
          <p:cNvSpPr>
            <a:spLocks noGrp="1"/>
          </p:cNvSpPr>
          <p:nvPr>
            <p:ph sz="quarter" idx="22" hasCustomPrompt="1"/>
          </p:nvPr>
        </p:nvSpPr>
        <p:spPr>
          <a:xfrm>
            <a:off x="8597572" y="1362603"/>
            <a:ext cx="3009459" cy="2256155"/>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third call-out circle</a:t>
            </a:r>
          </a:p>
          <a:p>
            <a:pPr lvl="1"/>
            <a:r>
              <a:rPr lang="en-US"/>
              <a:t>Add call-out box body copy; space available for one narrow column of text.</a:t>
            </a:r>
          </a:p>
        </p:txBody>
      </p:sp>
      <p:sp>
        <p:nvSpPr>
          <p:cNvPr id="16" name="Call-out circle">
            <a:extLst>
              <a:ext uri="{FF2B5EF4-FFF2-40B4-BE49-F238E27FC236}">
                <a16:creationId xmlns:a16="http://schemas.microsoft.com/office/drawing/2014/main" id="{7E082BB3-8AF2-4D39-BD4E-E278EC695B33}"/>
              </a:ext>
            </a:extLst>
          </p:cNvPr>
          <p:cNvSpPr>
            <a:spLocks noGrp="1"/>
          </p:cNvSpPr>
          <p:nvPr>
            <p:ph sz="quarter" idx="26" hasCustomPrompt="1"/>
          </p:nvPr>
        </p:nvSpPr>
        <p:spPr>
          <a:xfrm>
            <a:off x="4572388" y="1417442"/>
            <a:ext cx="3009457" cy="2256154"/>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second call-out circle</a:t>
            </a:r>
          </a:p>
          <a:p>
            <a:pPr lvl="1"/>
            <a:r>
              <a:rPr lang="en-US"/>
              <a:t>Add call-out box body copy; space available for one narrow column of text.</a:t>
            </a:r>
          </a:p>
        </p:txBody>
      </p:sp>
      <p:sp>
        <p:nvSpPr>
          <p:cNvPr id="17" name="Call-out circle">
            <a:extLst>
              <a:ext uri="{FF2B5EF4-FFF2-40B4-BE49-F238E27FC236}">
                <a16:creationId xmlns:a16="http://schemas.microsoft.com/office/drawing/2014/main" id="{1674F99E-216B-4CC6-9E71-F7E9AC9EC680}"/>
              </a:ext>
            </a:extLst>
          </p:cNvPr>
          <p:cNvSpPr>
            <a:spLocks noGrp="1"/>
          </p:cNvSpPr>
          <p:nvPr>
            <p:ph sz="quarter" idx="27" hasCustomPrompt="1"/>
          </p:nvPr>
        </p:nvSpPr>
        <p:spPr>
          <a:xfrm>
            <a:off x="547202" y="1417442"/>
            <a:ext cx="3009457" cy="2256154"/>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first call-out circle</a:t>
            </a:r>
          </a:p>
          <a:p>
            <a:pPr lvl="1"/>
            <a:r>
              <a:rPr lang="en-US"/>
              <a:t>Add call-out box body copy; space available for one narrow column of text.</a:t>
            </a:r>
          </a:p>
        </p:txBody>
      </p:sp>
      <p:sp>
        <p:nvSpPr>
          <p:cNvPr id="13" name="Call-out circle">
            <a:extLst>
              <a:ext uri="{FF2B5EF4-FFF2-40B4-BE49-F238E27FC236}">
                <a16:creationId xmlns:a16="http://schemas.microsoft.com/office/drawing/2014/main" id="{484C0F2E-63E3-478D-AB6F-FD32F0C03C70}"/>
              </a:ext>
            </a:extLst>
          </p:cNvPr>
          <p:cNvSpPr>
            <a:spLocks noGrp="1"/>
          </p:cNvSpPr>
          <p:nvPr>
            <p:ph sz="quarter" idx="28" hasCustomPrompt="1"/>
          </p:nvPr>
        </p:nvSpPr>
        <p:spPr>
          <a:xfrm>
            <a:off x="8596800" y="3998595"/>
            <a:ext cx="3009459" cy="2256155"/>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sixth call-out circle</a:t>
            </a:r>
          </a:p>
          <a:p>
            <a:pPr lvl="1"/>
            <a:r>
              <a:rPr lang="en-US"/>
              <a:t>Add call-out box body copy; space available for one narrow column of text.</a:t>
            </a:r>
          </a:p>
        </p:txBody>
      </p:sp>
      <p:sp>
        <p:nvSpPr>
          <p:cNvPr id="14" name="Call-out circle">
            <a:extLst>
              <a:ext uri="{FF2B5EF4-FFF2-40B4-BE49-F238E27FC236}">
                <a16:creationId xmlns:a16="http://schemas.microsoft.com/office/drawing/2014/main" id="{EA695F2E-89BB-48BF-A03A-A84D37EF808F}"/>
              </a:ext>
            </a:extLst>
          </p:cNvPr>
          <p:cNvSpPr>
            <a:spLocks noGrp="1"/>
          </p:cNvSpPr>
          <p:nvPr>
            <p:ph sz="quarter" idx="29" hasCustomPrompt="1"/>
          </p:nvPr>
        </p:nvSpPr>
        <p:spPr>
          <a:xfrm>
            <a:off x="4574401" y="3998595"/>
            <a:ext cx="3009457" cy="2256154"/>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fifth call-out circle</a:t>
            </a:r>
          </a:p>
          <a:p>
            <a:pPr lvl="1"/>
            <a:r>
              <a:rPr lang="en-US"/>
              <a:t>Add call-out box body copy; space available for one narrow column of text.</a:t>
            </a:r>
          </a:p>
        </p:txBody>
      </p:sp>
      <p:sp>
        <p:nvSpPr>
          <p:cNvPr id="18" name="Call-out circle">
            <a:extLst>
              <a:ext uri="{FF2B5EF4-FFF2-40B4-BE49-F238E27FC236}">
                <a16:creationId xmlns:a16="http://schemas.microsoft.com/office/drawing/2014/main" id="{B10547F0-BEDD-4C00-BC11-C37EB22BD4D4}"/>
              </a:ext>
            </a:extLst>
          </p:cNvPr>
          <p:cNvSpPr>
            <a:spLocks noGrp="1"/>
          </p:cNvSpPr>
          <p:nvPr>
            <p:ph sz="quarter" idx="30" hasCustomPrompt="1"/>
          </p:nvPr>
        </p:nvSpPr>
        <p:spPr>
          <a:xfrm>
            <a:off x="547202" y="3998596"/>
            <a:ext cx="3009457" cy="2256154"/>
          </a:xfrm>
          <a:prstGeom prst="ellipse">
            <a:avLst/>
          </a:prstGeom>
          <a:gradFill>
            <a:gsLst>
              <a:gs pos="0">
                <a:srgbClr val="D20019"/>
              </a:gs>
              <a:gs pos="100000">
                <a:schemeClr val="tx2"/>
              </a:gs>
            </a:gsLst>
            <a:lin ang="0" scaled="0"/>
          </a:gradFill>
        </p:spPr>
        <p:txBody>
          <a:bodyPr lIns="216000" tIns="216000" rIns="216000" bIns="216000" anchor="ctr" anchorCtr="0"/>
          <a:lstStyle>
            <a:lvl1pPr marL="0" indent="0" algn="ctr">
              <a:lnSpc>
                <a:spcPct val="100000"/>
              </a:lnSpc>
              <a:spcBef>
                <a:spcPts val="0"/>
              </a:spcBef>
              <a:spcAft>
                <a:spcPts val="2400"/>
              </a:spcAft>
              <a:buNone/>
              <a:defRPr lang="en-US" sz="1400" kern="1200" dirty="0" smtClean="0">
                <a:solidFill>
                  <a:schemeClr val="bg1"/>
                </a:solidFill>
                <a:effectLst/>
                <a:latin typeface="F37Ginger-Light" panose="00000500000000000000" pitchFamily="2" charset="0"/>
                <a:ea typeface="+mn-ea"/>
                <a:cs typeface="+mn-cs"/>
              </a:defRPr>
            </a:lvl1pPr>
            <a:lvl2pPr marL="0" indent="0" algn="ctr">
              <a:lnSpc>
                <a:spcPct val="100000"/>
              </a:lnSpc>
              <a:spcBef>
                <a:spcPts val="0"/>
              </a:spcBef>
              <a:spcAft>
                <a:spcPts val="1200"/>
              </a:spcAft>
              <a:buNone/>
              <a:defRPr lang="en-US" sz="1400" kern="1200" spc="10" dirty="0" smtClean="0">
                <a:solidFill>
                  <a:schemeClr val="bg1"/>
                </a:solidFill>
                <a:latin typeface="+mn-lt"/>
                <a:ea typeface="+mn-ea"/>
                <a:cs typeface="+mn-cs"/>
              </a:defRPr>
            </a:lvl2pPr>
            <a:lvl3pPr marL="0" indent="0" algn="ctr">
              <a:lnSpc>
                <a:spcPct val="100000"/>
              </a:lnSpc>
              <a:spcBef>
                <a:spcPts val="0"/>
              </a:spcBef>
              <a:spcAft>
                <a:spcPts val="600"/>
              </a:spcAft>
              <a:buClr>
                <a:schemeClr val="tx1"/>
              </a:buClr>
              <a:buNone/>
              <a:defRPr lang="en-US" sz="1400" kern="1200" spc="10" dirty="0" smtClean="0">
                <a:solidFill>
                  <a:schemeClr val="bg1"/>
                </a:solidFill>
                <a:latin typeface="F37Ginger-Regular" panose="00000500000000000000" pitchFamily="2" charset="0"/>
                <a:ea typeface="+mn-ea"/>
                <a:cs typeface="+mn-cs"/>
              </a:defRPr>
            </a:lvl3pPr>
            <a:lvl4pPr marL="356400" indent="-172800" algn="ctr">
              <a:lnSpc>
                <a:spcPct val="100000"/>
              </a:lnSpc>
              <a:spcBef>
                <a:spcPts val="0"/>
              </a:spcBef>
              <a:spcAft>
                <a:spcPts val="1200"/>
              </a:spcAft>
              <a:buClr>
                <a:schemeClr val="tx1"/>
              </a:buClr>
              <a:defRPr lang="en-US" sz="1400" kern="1200" spc="10" dirty="0" smtClean="0">
                <a:solidFill>
                  <a:schemeClr val="bg1"/>
                </a:solidFill>
                <a:latin typeface="+mn-lt"/>
                <a:ea typeface="+mn-ea"/>
                <a:cs typeface="+mn-cs"/>
              </a:defRPr>
            </a:lvl4pPr>
            <a:lvl5pPr marL="0" indent="0" algn="ctr">
              <a:lnSpc>
                <a:spcPct val="100000"/>
              </a:lnSpc>
              <a:spcBef>
                <a:spcPts val="0"/>
              </a:spcBef>
              <a:spcAft>
                <a:spcPts val="1200"/>
              </a:spcAft>
              <a:buNone/>
              <a:defRPr lang="en-GB" sz="1400" kern="1200" spc="10" dirty="0">
                <a:solidFill>
                  <a:schemeClr val="bg1"/>
                </a:solidFill>
                <a:latin typeface="+mn-lt"/>
                <a:ea typeface="+mn-ea"/>
                <a:cs typeface="+mn-cs"/>
              </a:defRPr>
            </a:lvl5pPr>
          </a:lstStyle>
          <a:p>
            <a:pPr lvl="0"/>
            <a:r>
              <a:rPr lang="en-US"/>
              <a:t>Your fourth call-out circle</a:t>
            </a:r>
          </a:p>
          <a:p>
            <a:pPr lvl="1"/>
            <a:r>
              <a:rPr lang="en-US"/>
              <a:t>Add call-out box body copy; space available for one narrow column of text.</a:t>
            </a:r>
          </a:p>
        </p:txBody>
      </p:sp>
      <p:sp>
        <p:nvSpPr>
          <p:cNvPr id="19" name="Slide title">
            <a:extLst>
              <a:ext uri="{FF2B5EF4-FFF2-40B4-BE49-F238E27FC236}">
                <a16:creationId xmlns:a16="http://schemas.microsoft.com/office/drawing/2014/main" id="{242D8E36-F7C8-4E69-B349-262DE1036F62}"/>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Tree>
    <p:extLst>
      <p:ext uri="{BB962C8B-B14F-4D97-AF65-F5344CB8AC3E}">
        <p14:creationId xmlns:p14="http://schemas.microsoft.com/office/powerpoint/2010/main" val="251918520"/>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Case study - two columns - with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8" name="Slide title">
            <a:extLst>
              <a:ext uri="{FF2B5EF4-FFF2-40B4-BE49-F238E27FC236}">
                <a16:creationId xmlns:a16="http://schemas.microsoft.com/office/drawing/2014/main" id="{1CB4B6A9-4227-4279-9DE7-64825738372A}"/>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case study title</a:t>
            </a:r>
          </a:p>
        </p:txBody>
      </p:sp>
      <p:sp>
        <p:nvSpPr>
          <p:cNvPr id="11" name="Column 1">
            <a:extLst>
              <a:ext uri="{FF2B5EF4-FFF2-40B4-BE49-F238E27FC236}">
                <a16:creationId xmlns:a16="http://schemas.microsoft.com/office/drawing/2014/main" id="{69D908D0-5EB3-42FE-8F67-FDAC3C61C826}"/>
              </a:ext>
            </a:extLst>
          </p:cNvPr>
          <p:cNvSpPr>
            <a:spLocks noGrp="1"/>
          </p:cNvSpPr>
          <p:nvPr>
            <p:ph sz="quarter" idx="27" hasCustomPrompt="1"/>
          </p:nvPr>
        </p:nvSpPr>
        <p:spPr>
          <a:xfrm>
            <a:off x="615199" y="2167200"/>
            <a:ext cx="6677424"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2" name="Column 2">
            <a:extLst>
              <a:ext uri="{FF2B5EF4-FFF2-40B4-BE49-F238E27FC236}">
                <a16:creationId xmlns:a16="http://schemas.microsoft.com/office/drawing/2014/main" id="{F3D4D534-4F5F-4507-BCF7-6321AFF4347B}"/>
              </a:ext>
            </a:extLst>
          </p:cNvPr>
          <p:cNvSpPr>
            <a:spLocks noGrp="1"/>
          </p:cNvSpPr>
          <p:nvPr>
            <p:ph sz="quarter" idx="28" hasCustomPrompt="1"/>
          </p:nvPr>
        </p:nvSpPr>
        <p:spPr>
          <a:xfrm>
            <a:off x="7682358" y="2167200"/>
            <a:ext cx="3912868"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79114303"/>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Case study - two columns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8" name="Slide title">
            <a:extLst>
              <a:ext uri="{FF2B5EF4-FFF2-40B4-BE49-F238E27FC236}">
                <a16:creationId xmlns:a16="http://schemas.microsoft.com/office/drawing/2014/main" id="{5C5103FB-3E89-4CAC-99EE-5195F09A8303}"/>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case study title</a:t>
            </a:r>
          </a:p>
        </p:txBody>
      </p:sp>
      <p:sp>
        <p:nvSpPr>
          <p:cNvPr id="11" name="Column 1">
            <a:extLst>
              <a:ext uri="{FF2B5EF4-FFF2-40B4-BE49-F238E27FC236}">
                <a16:creationId xmlns:a16="http://schemas.microsoft.com/office/drawing/2014/main" id="{4503AA25-BC47-4EFB-99D1-E30555312A22}"/>
              </a:ext>
            </a:extLst>
          </p:cNvPr>
          <p:cNvSpPr>
            <a:spLocks noGrp="1"/>
          </p:cNvSpPr>
          <p:nvPr>
            <p:ph sz="quarter" idx="27" hasCustomPrompt="1"/>
          </p:nvPr>
        </p:nvSpPr>
        <p:spPr>
          <a:xfrm>
            <a:off x="615199" y="2167200"/>
            <a:ext cx="6677424"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2" name="Column 2">
            <a:extLst>
              <a:ext uri="{FF2B5EF4-FFF2-40B4-BE49-F238E27FC236}">
                <a16:creationId xmlns:a16="http://schemas.microsoft.com/office/drawing/2014/main" id="{A29EABB7-0D7C-456D-95D8-E901495CD67A}"/>
              </a:ext>
            </a:extLst>
          </p:cNvPr>
          <p:cNvSpPr>
            <a:spLocks noGrp="1"/>
          </p:cNvSpPr>
          <p:nvPr>
            <p:ph sz="quarter" idx="28" hasCustomPrompt="1"/>
          </p:nvPr>
        </p:nvSpPr>
        <p:spPr>
          <a:xfrm>
            <a:off x="7682358" y="2167200"/>
            <a:ext cx="3912868"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3570973694"/>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4">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8133941-9DD0-CE42-989C-05400A2E768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4"/>
            <a:ext cx="2304392" cy="571809"/>
          </a:xfrm>
          <a:prstGeom prst="rect">
            <a:avLst/>
          </a:prstGeom>
        </p:spPr>
      </p:pic>
      <p:pic>
        <p:nvPicPr>
          <p:cNvPr id="8" name="Picture 7">
            <a:extLst>
              <a:ext uri="{FF2B5EF4-FFF2-40B4-BE49-F238E27FC236}">
                <a16:creationId xmlns:a16="http://schemas.microsoft.com/office/drawing/2014/main" id="{4176E853-D7AC-EB46-B637-70986B2F7CFD}"/>
              </a:ext>
            </a:extLst>
          </p:cNvPr>
          <p:cNvPicPr>
            <a:picLocks/>
          </p:cNvPicPr>
          <p:nvPr userDrawn="1"/>
        </p:nvPicPr>
        <p:blipFill rotWithShape="1">
          <a:blip r:embed="rId3"/>
          <a:srcRect l="10075" r="23259"/>
          <a:stretch/>
        </p:blipFill>
        <p:spPr>
          <a:xfrm>
            <a:off x="-1718772" y="-1440000"/>
            <a:ext cx="6840000" cy="6840000"/>
          </a:xfrm>
          <a:prstGeom prst="ellipse">
            <a:avLst/>
          </a:prstGeom>
          <a:blipFill dpi="0" rotWithShape="1">
            <a:blip r:embed="rId4">
              <a:alphaModFix amt="96000"/>
            </a:blip>
            <a:srcRect/>
            <a:stretch>
              <a:fillRect/>
            </a:stretch>
          </a:blipFill>
        </p:spPr>
      </p:pic>
      <p:sp>
        <p:nvSpPr>
          <p:cNvPr id="14" name="Title 1">
            <a:extLst>
              <a:ext uri="{FF2B5EF4-FFF2-40B4-BE49-F238E27FC236}">
                <a16:creationId xmlns:a16="http://schemas.microsoft.com/office/drawing/2014/main" id="{12FA1405-F8F5-B642-A12A-8AB05BC2360B}"/>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82CB3B28-6DDC-D54C-BCBD-347681DFE020}"/>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523947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Case study - three columns - with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3" name="Slide title">
            <a:extLst>
              <a:ext uri="{FF2B5EF4-FFF2-40B4-BE49-F238E27FC236}">
                <a16:creationId xmlns:a16="http://schemas.microsoft.com/office/drawing/2014/main" id="{9D88FC2D-2DF4-48E0-8DE9-C7E0642BF683}"/>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case study title</a:t>
            </a:r>
          </a:p>
        </p:txBody>
      </p:sp>
      <p:sp>
        <p:nvSpPr>
          <p:cNvPr id="16" name="Column 1">
            <a:extLst>
              <a:ext uri="{FF2B5EF4-FFF2-40B4-BE49-F238E27FC236}">
                <a16:creationId xmlns:a16="http://schemas.microsoft.com/office/drawing/2014/main" id="{9DD0CE3F-507D-4807-9832-33B5759A04ED}"/>
              </a:ext>
            </a:extLst>
          </p:cNvPr>
          <p:cNvSpPr>
            <a:spLocks noGrp="1"/>
          </p:cNvSpPr>
          <p:nvPr>
            <p:ph sz="quarter" idx="20" hasCustomPrompt="1"/>
          </p:nvPr>
        </p:nvSpPr>
        <p:spPr>
          <a:xfrm>
            <a:off x="615200" y="2167200"/>
            <a:ext cx="3390509"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4" name="Column 2">
            <a:extLst>
              <a:ext uri="{FF2B5EF4-FFF2-40B4-BE49-F238E27FC236}">
                <a16:creationId xmlns:a16="http://schemas.microsoft.com/office/drawing/2014/main" id="{72C61079-57DC-47BC-A4E5-D1F8AC1CE3AC}"/>
              </a:ext>
            </a:extLst>
          </p:cNvPr>
          <p:cNvSpPr>
            <a:spLocks noGrp="1"/>
          </p:cNvSpPr>
          <p:nvPr>
            <p:ph sz="quarter" idx="24" hasCustomPrompt="1"/>
          </p:nvPr>
        </p:nvSpPr>
        <p:spPr>
          <a:xfrm>
            <a:off x="4411041"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5" name="Column 3">
            <a:extLst>
              <a:ext uri="{FF2B5EF4-FFF2-40B4-BE49-F238E27FC236}">
                <a16:creationId xmlns:a16="http://schemas.microsoft.com/office/drawing/2014/main" id="{9F093A6F-2B1A-4B5F-9EAE-B483EE1C7DD1}"/>
              </a:ext>
            </a:extLst>
          </p:cNvPr>
          <p:cNvSpPr>
            <a:spLocks noGrp="1"/>
          </p:cNvSpPr>
          <p:nvPr>
            <p:ph sz="quarter" idx="27" hasCustomPrompt="1"/>
          </p:nvPr>
        </p:nvSpPr>
        <p:spPr>
          <a:xfrm>
            <a:off x="8205173"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3280120761"/>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Case study - three columns - no logo">
    <p:bg>
      <p:bgPr>
        <a:solidFill>
          <a:schemeClr val="bg1"/>
        </a:solidFill>
        <a:effectLst/>
      </p:bgPr>
    </p:bg>
    <p:spTree>
      <p:nvGrpSpPr>
        <p:cNvPr id="1" name=""/>
        <p:cNvGrpSpPr/>
        <p:nvPr/>
      </p:nvGrpSpPr>
      <p:grpSpPr>
        <a:xfrm>
          <a:off x="0" y="0"/>
          <a:ext cx="0" cy="0"/>
          <a:chOff x="0" y="0"/>
          <a:chExt cx="0" cy="0"/>
        </a:xfrm>
      </p:grpSpPr>
      <p:sp>
        <p:nvSpPr>
          <p:cNvPr id="31" name="Footer">
            <a:extLst>
              <a:ext uri="{FF2B5EF4-FFF2-40B4-BE49-F238E27FC236}">
                <a16:creationId xmlns:a16="http://schemas.microsoft.com/office/drawing/2014/main" id="{BB53053F-8D40-4EF3-A7D5-B0626DF02C6A}"/>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tx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56" name="Slide number">
            <a:extLst>
              <a:ext uri="{FF2B5EF4-FFF2-40B4-BE49-F238E27FC236}">
                <a16:creationId xmlns:a16="http://schemas.microsoft.com/office/drawing/2014/main" id="{832EE00B-FDBA-49DF-8267-F8BEEB243D86}"/>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
        <p:nvSpPr>
          <p:cNvPr id="57" name="Date">
            <a:extLst>
              <a:ext uri="{FF2B5EF4-FFF2-40B4-BE49-F238E27FC236}">
                <a16:creationId xmlns:a16="http://schemas.microsoft.com/office/drawing/2014/main" id="{E7C4BC32-21E2-4BE3-8F31-79693C3784E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tx1"/>
                </a:solidFill>
                <a:latin typeface="F37Ginger-Light" panose="00000500000000000000" pitchFamily="2" charset="0"/>
                <a:ea typeface="+mn-ea"/>
                <a:cs typeface="+mn-cs"/>
              </a:defRPr>
            </a:lvl1pPr>
            <a:lvl2pPr marL="609585" indent="0">
              <a:buNone/>
              <a:defRPr/>
            </a:lvl2pPr>
          </a:lstStyle>
          <a:p>
            <a:pPr lvl="0"/>
            <a:r>
              <a:rPr lang="en-US"/>
              <a:t>Insert date</a:t>
            </a:r>
          </a:p>
        </p:txBody>
      </p:sp>
      <p:sp>
        <p:nvSpPr>
          <p:cNvPr id="14" name="Slide title">
            <a:extLst>
              <a:ext uri="{FF2B5EF4-FFF2-40B4-BE49-F238E27FC236}">
                <a16:creationId xmlns:a16="http://schemas.microsoft.com/office/drawing/2014/main" id="{30779873-A83B-4D92-838A-69881C171605}"/>
              </a:ext>
            </a:extLst>
          </p:cNvPr>
          <p:cNvSpPr>
            <a:spLocks noGrp="1"/>
          </p:cNvSpPr>
          <p:nvPr>
            <p:ph type="body" sz="quarter" idx="10" hasCustomPrompt="1"/>
          </p:nvPr>
        </p:nvSpPr>
        <p:spPr>
          <a:xfrm>
            <a:off x="601135"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case study title</a:t>
            </a:r>
          </a:p>
        </p:txBody>
      </p:sp>
      <p:sp>
        <p:nvSpPr>
          <p:cNvPr id="17" name="Column 1">
            <a:extLst>
              <a:ext uri="{FF2B5EF4-FFF2-40B4-BE49-F238E27FC236}">
                <a16:creationId xmlns:a16="http://schemas.microsoft.com/office/drawing/2014/main" id="{A3B14A4C-8ED1-459B-BC4B-9CCAE1C556D6}"/>
              </a:ext>
            </a:extLst>
          </p:cNvPr>
          <p:cNvSpPr>
            <a:spLocks noGrp="1"/>
          </p:cNvSpPr>
          <p:nvPr>
            <p:ph sz="quarter" idx="20" hasCustomPrompt="1"/>
          </p:nvPr>
        </p:nvSpPr>
        <p:spPr>
          <a:xfrm>
            <a:off x="615200" y="2167200"/>
            <a:ext cx="3390509"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5" name="Column 2">
            <a:extLst>
              <a:ext uri="{FF2B5EF4-FFF2-40B4-BE49-F238E27FC236}">
                <a16:creationId xmlns:a16="http://schemas.microsoft.com/office/drawing/2014/main" id="{3C0DFA7B-E4FC-48A0-A892-00C7D460B641}"/>
              </a:ext>
            </a:extLst>
          </p:cNvPr>
          <p:cNvSpPr>
            <a:spLocks noGrp="1"/>
          </p:cNvSpPr>
          <p:nvPr>
            <p:ph sz="quarter" idx="24" hasCustomPrompt="1"/>
          </p:nvPr>
        </p:nvSpPr>
        <p:spPr>
          <a:xfrm>
            <a:off x="4411041"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6" name="Column 3">
            <a:extLst>
              <a:ext uri="{FF2B5EF4-FFF2-40B4-BE49-F238E27FC236}">
                <a16:creationId xmlns:a16="http://schemas.microsoft.com/office/drawing/2014/main" id="{716A33AE-DB8C-4319-8B72-7C363A26FD8F}"/>
              </a:ext>
            </a:extLst>
          </p:cNvPr>
          <p:cNvSpPr>
            <a:spLocks noGrp="1"/>
          </p:cNvSpPr>
          <p:nvPr>
            <p:ph sz="quarter" idx="27" hasCustomPrompt="1"/>
          </p:nvPr>
        </p:nvSpPr>
        <p:spPr>
          <a:xfrm>
            <a:off x="8205173" y="2167200"/>
            <a:ext cx="338880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latin typeface="F37 Ginger Light" panose="00000500000000000000" pitchFamily="50" charset="0"/>
              </a:defRPr>
            </a:lvl2pPr>
            <a:lvl3pPr marL="339725" indent="-171450">
              <a:lnSpc>
                <a:spcPct val="100000"/>
              </a:lnSpc>
              <a:defRPr sz="1400">
                <a:latin typeface="F37 Ginger Light" panose="00000500000000000000" pitchFamily="50" charset="0"/>
              </a:defRPr>
            </a:lvl3pPr>
            <a:lvl4pPr marL="501650" indent="-171450">
              <a:lnSpc>
                <a:spcPct val="100000"/>
              </a:lnSpc>
              <a:defRPr sz="1400">
                <a:latin typeface="F37 Ginger Light" panose="00000500000000000000" pitchFamily="50" charset="0"/>
              </a:defRPr>
            </a:lvl4pPr>
            <a:lvl5pPr marL="676275" indent="-171450">
              <a:lnSpc>
                <a:spcPct val="100000"/>
              </a:lnSpc>
              <a:defRPr sz="1400">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408167068"/>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content slide - full bleed background">
    <p:bg>
      <p:bgPr>
        <a:solidFill>
          <a:schemeClr val="bg1"/>
        </a:solidFill>
        <a:effectLst/>
      </p:bgPr>
    </p:bg>
    <p:spTree>
      <p:nvGrpSpPr>
        <p:cNvPr id="1" name=""/>
        <p:cNvGrpSpPr/>
        <p:nvPr/>
      </p:nvGrpSpPr>
      <p:grpSpPr>
        <a:xfrm>
          <a:off x="0" y="0"/>
          <a:ext cx="0" cy="0"/>
          <a:chOff x="0" y="0"/>
          <a:chExt cx="0" cy="0"/>
        </a:xfrm>
      </p:grpSpPr>
      <p:sp>
        <p:nvSpPr>
          <p:cNvPr id="3" name="Background image">
            <a:extLst>
              <a:ext uri="{FF2B5EF4-FFF2-40B4-BE49-F238E27FC236}">
                <a16:creationId xmlns:a16="http://schemas.microsoft.com/office/drawing/2014/main" id="{9E4B8438-E214-439A-8780-795753076E8A}"/>
              </a:ext>
            </a:extLst>
          </p:cNvPr>
          <p:cNvSpPr>
            <a:spLocks noGrp="1"/>
          </p:cNvSpPr>
          <p:nvPr>
            <p:ph type="pic" sz="quarter" idx="16" hasCustomPrompt="1"/>
          </p:nvPr>
        </p:nvSpPr>
        <p:spPr>
          <a:xfrm>
            <a:off x="0" y="0"/>
            <a:ext cx="12192000" cy="6858000"/>
          </a:xfrm>
          <a:prstGeom prst="rect">
            <a:avLst/>
          </a:prstGeom>
          <a:blipFill>
            <a:blip r:embed="rId2"/>
            <a:stretch>
              <a:fillRect/>
            </a:stretch>
          </a:blipFill>
        </p:spPr>
        <p:txBody>
          <a:bodyPr/>
          <a:lstStyle>
            <a:lvl1pPr marL="0" indent="0" algn="ctr">
              <a:buNone/>
              <a:defRPr sz="1400">
                <a:solidFill>
                  <a:schemeClr val="bg1"/>
                </a:solidFill>
                <a:latin typeface="F37Ginger-Light" panose="00000500000000000000" pitchFamily="2" charset="0"/>
              </a:defRPr>
            </a:lvl1pPr>
          </a:lstStyle>
          <a:p>
            <a:r>
              <a:rPr lang="en-GB"/>
              <a:t>&lt;Click on the icon to change this picture&gt;</a:t>
            </a:r>
          </a:p>
        </p:txBody>
      </p:sp>
      <p:sp>
        <p:nvSpPr>
          <p:cNvPr id="12" name="Image caption text">
            <a:extLst>
              <a:ext uri="{FF2B5EF4-FFF2-40B4-BE49-F238E27FC236}">
                <a16:creationId xmlns:a16="http://schemas.microsoft.com/office/drawing/2014/main" id="{AC4F2ED6-3FDF-4218-8F87-9FD7B231A41A}"/>
              </a:ext>
            </a:extLst>
          </p:cNvPr>
          <p:cNvSpPr>
            <a:spLocks noGrp="1"/>
          </p:cNvSpPr>
          <p:nvPr>
            <p:ph type="body" sz="quarter" idx="15" hasCustomPrompt="1"/>
          </p:nvPr>
        </p:nvSpPr>
        <p:spPr>
          <a:xfrm>
            <a:off x="8721006" y="447675"/>
            <a:ext cx="2882900" cy="393700"/>
          </a:xfrm>
          <a:prstGeom prst="rect">
            <a:avLst/>
          </a:prstGeom>
        </p:spPr>
        <p:txBody>
          <a:bodyPr lIns="0" tIns="0" rIns="0" bIns="0"/>
          <a:lstStyle>
            <a:lvl1pPr marL="0" indent="0" algn="r">
              <a:buNone/>
              <a:defRPr lang="en-US" sz="1200" kern="1200" dirty="0" smtClean="0">
                <a:solidFill>
                  <a:schemeClr val="tx1"/>
                </a:solidFill>
                <a:latin typeface="F37Ginger-Light" panose="00000500000000000000" pitchFamily="2" charset="0"/>
                <a:ea typeface="+mn-ea"/>
                <a:cs typeface="+mn-cs"/>
              </a:defRPr>
            </a:lvl1pPr>
            <a:lvl2pPr>
              <a:defRPr lang="en-US" sz="1200" kern="1200" dirty="0" smtClean="0">
                <a:solidFill>
                  <a:schemeClr val="bg1"/>
                </a:solidFill>
                <a:latin typeface="F37Ginger-Light" panose="00000500000000000000" pitchFamily="2" charset="0"/>
                <a:ea typeface="+mn-ea"/>
                <a:cs typeface="+mn-cs"/>
              </a:defRPr>
            </a:lvl2pPr>
            <a:lvl3pPr>
              <a:defRPr lang="en-US" sz="1200" kern="1200" dirty="0" smtClean="0">
                <a:solidFill>
                  <a:schemeClr val="bg1"/>
                </a:solidFill>
                <a:latin typeface="F37Ginger-Light" panose="00000500000000000000" pitchFamily="2" charset="0"/>
                <a:ea typeface="+mn-ea"/>
                <a:cs typeface="+mn-cs"/>
              </a:defRPr>
            </a:lvl3pPr>
            <a:lvl4pPr>
              <a:defRPr lang="en-US" sz="1200" kern="1200" dirty="0" smtClean="0">
                <a:solidFill>
                  <a:schemeClr val="bg1"/>
                </a:solidFill>
                <a:latin typeface="F37Ginger-Light" panose="00000500000000000000" pitchFamily="2" charset="0"/>
                <a:ea typeface="+mn-ea"/>
                <a:cs typeface="+mn-cs"/>
              </a:defRPr>
            </a:lvl4pPr>
            <a:lvl5pPr>
              <a:defRPr lang="en-GB" sz="1200" kern="1200" dirty="0">
                <a:solidFill>
                  <a:schemeClr val="bg1"/>
                </a:solidFill>
                <a:latin typeface="F37Ginger-Light" panose="00000500000000000000" pitchFamily="2" charset="0"/>
                <a:ea typeface="+mn-ea"/>
                <a:cs typeface="+mn-cs"/>
              </a:defRPr>
            </a:lvl5pPr>
          </a:lstStyle>
          <a:p>
            <a:r>
              <a:rPr lang="en-GB"/>
              <a:t>Add a caption here for your background image</a:t>
            </a:r>
          </a:p>
        </p:txBody>
      </p:sp>
    </p:spTree>
    <p:extLst>
      <p:ext uri="{BB962C8B-B14F-4D97-AF65-F5344CB8AC3E}">
        <p14:creationId xmlns:p14="http://schemas.microsoft.com/office/powerpoint/2010/main" val="2177867537"/>
      </p:ext>
    </p:extLst>
  </p:cSld>
  <p:clrMapOvr>
    <a:masterClrMapping/>
  </p:clrMapOvr>
  <p:extLst>
    <p:ext uri="{DCECCB84-F9BA-43D5-87BE-67443E8EF086}">
      <p15:sldGuideLst xmlns:p15="http://schemas.microsoft.com/office/powerpoint/2012/main">
        <p15:guide id="1" orient="horz" pos="41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Breaker slide - 2/3 bleed">
    <p:spTree>
      <p:nvGrpSpPr>
        <p:cNvPr id="1" name=""/>
        <p:cNvGrpSpPr/>
        <p:nvPr/>
      </p:nvGrpSpPr>
      <p:grpSpPr>
        <a:xfrm>
          <a:off x="0" y="0"/>
          <a:ext cx="0" cy="0"/>
          <a:chOff x="0" y="0"/>
          <a:chExt cx="0" cy="0"/>
        </a:xfrm>
      </p:grpSpPr>
      <p:sp>
        <p:nvSpPr>
          <p:cNvPr id="17" name="Background image">
            <a:extLst>
              <a:ext uri="{FF2B5EF4-FFF2-40B4-BE49-F238E27FC236}">
                <a16:creationId xmlns:a16="http://schemas.microsoft.com/office/drawing/2014/main" id="{C575031D-9EFC-4FCA-9849-B69DA41AD7D7}"/>
              </a:ext>
            </a:extLst>
          </p:cNvPr>
          <p:cNvSpPr>
            <a:spLocks noGrp="1"/>
          </p:cNvSpPr>
          <p:nvPr>
            <p:ph type="pic" sz="quarter" idx="16" hasCustomPrompt="1"/>
          </p:nvPr>
        </p:nvSpPr>
        <p:spPr>
          <a:xfrm>
            <a:off x="0" y="0"/>
            <a:ext cx="12192000" cy="6880225"/>
          </a:xfrm>
          <a:custGeom>
            <a:avLst/>
            <a:gdLst>
              <a:gd name="connsiteX0" fmla="*/ 0 w 9144000"/>
              <a:gd name="connsiteY0" fmla="*/ 6879600 h 6880225"/>
              <a:gd name="connsiteX1" fmla="*/ 9144000 w 9144000"/>
              <a:gd name="connsiteY1" fmla="*/ 6879600 h 6880225"/>
              <a:gd name="connsiteX2" fmla="*/ 9144000 w 9144000"/>
              <a:gd name="connsiteY2" fmla="*/ 6880225 h 6880225"/>
              <a:gd name="connsiteX3" fmla="*/ 0 w 9144000"/>
              <a:gd name="connsiteY3" fmla="*/ 6880225 h 6880225"/>
              <a:gd name="connsiteX4" fmla="*/ 0 w 9144000"/>
              <a:gd name="connsiteY4" fmla="*/ 0 h 6880225"/>
              <a:gd name="connsiteX5" fmla="*/ 9144000 w 9144000"/>
              <a:gd name="connsiteY5" fmla="*/ 0 h 6880225"/>
              <a:gd name="connsiteX6" fmla="*/ 9144000 w 9144000"/>
              <a:gd name="connsiteY6" fmla="*/ 2679342 h 6880225"/>
              <a:gd name="connsiteX7" fmla="*/ 8827051 w 9144000"/>
              <a:gd name="connsiteY7" fmla="*/ 2974774 h 6880225"/>
              <a:gd name="connsiteX8" fmla="*/ 2003273 w 9144000"/>
              <a:gd name="connsiteY8" fmla="*/ 4581610 h 6880225"/>
              <a:gd name="connsiteX9" fmla="*/ 0 w 9144000"/>
              <a:gd name="connsiteY9" fmla="*/ 3874448 h 68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80225">
                <a:moveTo>
                  <a:pt x="0" y="6879600"/>
                </a:moveTo>
                <a:lnTo>
                  <a:pt x="9144000" y="6879600"/>
                </a:lnTo>
                <a:lnTo>
                  <a:pt x="9144000" y="6880225"/>
                </a:lnTo>
                <a:lnTo>
                  <a:pt x="0" y="6880225"/>
                </a:lnTo>
                <a:close/>
                <a:moveTo>
                  <a:pt x="0" y="0"/>
                </a:moveTo>
                <a:lnTo>
                  <a:pt x="9144000" y="0"/>
                </a:lnTo>
                <a:lnTo>
                  <a:pt x="9144000" y="2679342"/>
                </a:lnTo>
                <a:lnTo>
                  <a:pt x="8827051" y="2974774"/>
                </a:lnTo>
                <a:cubicBezTo>
                  <a:pt x="7077889" y="4500603"/>
                  <a:pt x="4613418" y="5129888"/>
                  <a:pt x="2003273" y="4581610"/>
                </a:cubicBezTo>
                <a:cubicBezTo>
                  <a:pt x="1275434" y="4429013"/>
                  <a:pt x="602674" y="4187400"/>
                  <a:pt x="0" y="3874448"/>
                </a:cubicBezTo>
                <a:close/>
              </a:path>
            </a:pathLst>
          </a:custGeom>
          <a:blipFill>
            <a:blip r:embed="rId2"/>
            <a:stretch>
              <a:fillRect/>
            </a:stretch>
          </a:blipFill>
        </p:spPr>
        <p:txBody>
          <a:bodyPr wrap="square">
            <a:noAutofit/>
          </a:bodyPr>
          <a:lstStyle>
            <a:lvl1pPr marL="0" indent="0" algn="ctr">
              <a:buNone/>
              <a:defRPr sz="1400">
                <a:latin typeface="F37Ginger-Light" panose="00000500000000000000" pitchFamily="2" charset="0"/>
              </a:defRPr>
            </a:lvl1pPr>
          </a:lstStyle>
          <a:p>
            <a:r>
              <a:rPr lang="en-GB"/>
              <a:t>&lt;Click on the icon to change this picture&gt;</a:t>
            </a:r>
          </a:p>
        </p:txBody>
      </p:sp>
      <p:sp>
        <p:nvSpPr>
          <p:cNvPr id="26" name="Big Beat_01_medium presence">
            <a:extLst>
              <a:ext uri="{FF2B5EF4-FFF2-40B4-BE49-F238E27FC236}">
                <a16:creationId xmlns:a16="http://schemas.microsoft.com/office/drawing/2014/main" id="{AFCBB160-4CF1-48A2-8A46-383AD35BA350}"/>
              </a:ext>
            </a:extLst>
          </p:cNvPr>
          <p:cNvSpPr/>
          <p:nvPr/>
        </p:nvSpPr>
        <p:spPr>
          <a:xfrm>
            <a:off x="-12720" y="2648201"/>
            <a:ext cx="12245120" cy="4234578"/>
          </a:xfrm>
          <a:custGeom>
            <a:avLst/>
            <a:gdLst>
              <a:gd name="connsiteX0" fmla="*/ 9176717 w 9183840"/>
              <a:gd name="connsiteY0" fmla="*/ 9537 h 4234578"/>
              <a:gd name="connsiteX1" fmla="*/ 2012813 w 9183840"/>
              <a:gd name="connsiteY1" fmla="*/ 1933409 h 4234578"/>
              <a:gd name="connsiteX2" fmla="*/ 9540 w 9183840"/>
              <a:gd name="connsiteY2" fmla="*/ 1226247 h 4234578"/>
              <a:gd name="connsiteX3" fmla="*/ 9540 w 9183840"/>
              <a:gd name="connsiteY3" fmla="*/ 4231399 h 4234578"/>
              <a:gd name="connsiteX4" fmla="*/ 9176717 w 9183840"/>
              <a:gd name="connsiteY4" fmla="*/ 4231399 h 423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3840" h="4234578">
                <a:moveTo>
                  <a:pt x="9176717" y="9537"/>
                </a:moveTo>
                <a:cubicBezTo>
                  <a:pt x="7415378" y="1763263"/>
                  <a:pt x="4796967" y="2518239"/>
                  <a:pt x="2012813" y="1933409"/>
                </a:cubicBezTo>
                <a:cubicBezTo>
                  <a:pt x="1284974" y="1780812"/>
                  <a:pt x="612214" y="1539199"/>
                  <a:pt x="9540" y="1226247"/>
                </a:cubicBezTo>
                <a:lnTo>
                  <a:pt x="9540" y="4231399"/>
                </a:lnTo>
                <a:lnTo>
                  <a:pt x="9176717" y="4231399"/>
                </a:lnTo>
                <a:close/>
              </a:path>
            </a:pathLst>
          </a:custGeom>
          <a:gradFill>
            <a:gsLst>
              <a:gs pos="0">
                <a:srgbClr val="EC2354"/>
              </a:gs>
              <a:gs pos="100000">
                <a:srgbClr val="EE2038"/>
              </a:gs>
            </a:gsLst>
            <a:lin ang="0" scaled="0"/>
          </a:gradFill>
          <a:ln w="9525" cap="flat">
            <a:solidFill>
              <a:schemeClr val="accent1"/>
            </a:solidFill>
            <a:prstDash val="solid"/>
            <a:miter/>
          </a:ln>
        </p:spPr>
        <p:txBody>
          <a:bodyPr rtlCol="0" anchor="ctr"/>
          <a:lstStyle/>
          <a:p>
            <a:pPr lvl="0"/>
            <a:endParaRPr lang="en-GB" sz="1800"/>
          </a:p>
        </p:txBody>
      </p:sp>
      <p:sp>
        <p:nvSpPr>
          <p:cNvPr id="18" name="Image caption text">
            <a:extLst>
              <a:ext uri="{FF2B5EF4-FFF2-40B4-BE49-F238E27FC236}">
                <a16:creationId xmlns:a16="http://schemas.microsoft.com/office/drawing/2014/main" id="{308C9DD0-6836-4FB6-880E-F81E6B7A086D}"/>
              </a:ext>
            </a:extLst>
          </p:cNvPr>
          <p:cNvSpPr>
            <a:spLocks noGrp="1"/>
          </p:cNvSpPr>
          <p:nvPr>
            <p:ph type="body" sz="quarter" idx="15" hasCustomPrompt="1"/>
          </p:nvPr>
        </p:nvSpPr>
        <p:spPr>
          <a:xfrm>
            <a:off x="8721006" y="447675"/>
            <a:ext cx="2882900" cy="393700"/>
          </a:xfrm>
          <a:prstGeom prst="rect">
            <a:avLst/>
          </a:prstGeom>
        </p:spPr>
        <p:txBody>
          <a:bodyPr lIns="0" tIns="0" rIns="0" bIns="0"/>
          <a:lstStyle>
            <a:lvl1pPr marL="0" indent="0" algn="r">
              <a:buNone/>
              <a:defRPr lang="en-US" sz="1200" kern="1200" dirty="0" smtClean="0">
                <a:solidFill>
                  <a:schemeClr val="tx1"/>
                </a:solidFill>
                <a:latin typeface="F37Ginger-Light" panose="00000500000000000000" pitchFamily="2" charset="0"/>
                <a:ea typeface="+mn-ea"/>
                <a:cs typeface="+mn-cs"/>
              </a:defRPr>
            </a:lvl1pPr>
            <a:lvl2pPr>
              <a:defRPr lang="en-US" sz="1200" kern="1200" dirty="0" smtClean="0">
                <a:solidFill>
                  <a:schemeClr val="bg1"/>
                </a:solidFill>
                <a:latin typeface="F37Ginger-Light" panose="00000500000000000000" pitchFamily="2" charset="0"/>
                <a:ea typeface="+mn-ea"/>
                <a:cs typeface="+mn-cs"/>
              </a:defRPr>
            </a:lvl2pPr>
            <a:lvl3pPr>
              <a:defRPr lang="en-US" sz="1200" kern="1200" dirty="0" smtClean="0">
                <a:solidFill>
                  <a:schemeClr val="bg1"/>
                </a:solidFill>
                <a:latin typeface="F37Ginger-Light" panose="00000500000000000000" pitchFamily="2" charset="0"/>
                <a:ea typeface="+mn-ea"/>
                <a:cs typeface="+mn-cs"/>
              </a:defRPr>
            </a:lvl3pPr>
            <a:lvl4pPr>
              <a:defRPr lang="en-US" sz="1200" kern="1200" dirty="0" smtClean="0">
                <a:solidFill>
                  <a:schemeClr val="bg1"/>
                </a:solidFill>
                <a:latin typeface="F37Ginger-Light" panose="00000500000000000000" pitchFamily="2" charset="0"/>
                <a:ea typeface="+mn-ea"/>
                <a:cs typeface="+mn-cs"/>
              </a:defRPr>
            </a:lvl4pPr>
            <a:lvl5pPr>
              <a:defRPr lang="en-GB" sz="1200" kern="1200" dirty="0">
                <a:solidFill>
                  <a:schemeClr val="bg1"/>
                </a:solidFill>
                <a:latin typeface="F37Ginger-Light" panose="00000500000000000000" pitchFamily="2" charset="0"/>
                <a:ea typeface="+mn-ea"/>
                <a:cs typeface="+mn-cs"/>
              </a:defRPr>
            </a:lvl5pPr>
          </a:lstStyle>
          <a:p>
            <a:r>
              <a:rPr lang="en-GB"/>
              <a:t>Add a caption here for your background image</a:t>
            </a:r>
          </a:p>
        </p:txBody>
      </p:sp>
      <p:sp>
        <p:nvSpPr>
          <p:cNvPr id="28" name="Section title">
            <a:extLst>
              <a:ext uri="{FF2B5EF4-FFF2-40B4-BE49-F238E27FC236}">
                <a16:creationId xmlns:a16="http://schemas.microsoft.com/office/drawing/2014/main" id="{F75F20DF-4A6C-44D9-A098-BF323D78C4C6}"/>
              </a:ext>
            </a:extLst>
          </p:cNvPr>
          <p:cNvSpPr>
            <a:spLocks noGrp="1"/>
          </p:cNvSpPr>
          <p:nvPr>
            <p:ph type="body" sz="quarter" idx="21" hasCustomPrompt="1"/>
          </p:nvPr>
        </p:nvSpPr>
        <p:spPr>
          <a:xfrm>
            <a:off x="614222" y="5118029"/>
            <a:ext cx="10988500" cy="890588"/>
          </a:xfrm>
          <a:prstGeom prst="rect">
            <a:avLst/>
          </a:prstGeom>
        </p:spPr>
        <p:txBody>
          <a:bodyPr lIns="0" tIns="0" rIns="0" bIns="0" anchor="ctr" anchorCtr="0"/>
          <a:lstStyle>
            <a:lvl1pPr marL="0" indent="0">
              <a:buNone/>
              <a:defRPr lang="en-US" sz="4800" b="1" kern="1200" spc="0" baseline="0" dirty="0" smtClean="0">
                <a:solidFill>
                  <a:schemeClr val="bg1"/>
                </a:solidFill>
                <a:effectLst/>
                <a:latin typeface="BHFBeats-Bold" panose="00000800000000000000" pitchFamily="2" charset="0"/>
                <a:ea typeface="+mn-ea"/>
                <a:cs typeface="+mn-cs"/>
              </a:defRPr>
            </a:lvl1pPr>
            <a:lvl2pPr marL="0" indent="0">
              <a:buNone/>
              <a:defRPr lang="en-US" sz="3600" b="1" kern="1200" spc="0" baseline="0" dirty="0" smtClean="0">
                <a:solidFill>
                  <a:schemeClr val="bg1"/>
                </a:solidFill>
                <a:effectLst/>
                <a:latin typeface="BHFBeats-Bold" panose="00000800000000000000" pitchFamily="2" charset="0"/>
                <a:ea typeface="+mn-ea"/>
                <a:cs typeface="+mn-cs"/>
              </a:defRPr>
            </a:lvl2pPr>
            <a:lvl3pPr marL="0" indent="0">
              <a:buNone/>
              <a:defRPr lang="en-US" sz="3200" b="1" kern="1200" spc="0" baseline="0" dirty="0" smtClean="0">
                <a:solidFill>
                  <a:schemeClr val="bg1"/>
                </a:solidFill>
                <a:effectLst/>
                <a:latin typeface="BHFBeats-Bold" panose="00000800000000000000" pitchFamily="2" charset="0"/>
                <a:ea typeface="+mn-ea"/>
                <a:cs typeface="+mn-cs"/>
              </a:defRPr>
            </a:lvl3pPr>
            <a:lvl4pPr marL="0" indent="0">
              <a:buNone/>
              <a:defRPr lang="en-US" sz="2800" b="1" kern="1200" spc="0" baseline="0" dirty="0" smtClean="0">
                <a:solidFill>
                  <a:schemeClr val="bg1"/>
                </a:solidFill>
                <a:effectLst/>
                <a:latin typeface="BHFBeats-Bold" panose="00000800000000000000" pitchFamily="2" charset="0"/>
                <a:ea typeface="+mn-ea"/>
                <a:cs typeface="+mn-cs"/>
              </a:defRPr>
            </a:lvl4pPr>
            <a:lvl5pPr marL="0" indent="0">
              <a:buNone/>
              <a:defRPr lang="en-GB" sz="2400" b="1" kern="1200" spc="0" baseline="0" dirty="0" smtClean="0">
                <a:solidFill>
                  <a:schemeClr val="bg1"/>
                </a:solidFill>
                <a:effectLst/>
                <a:latin typeface="BHFBeats-Bold" panose="00000800000000000000" pitchFamily="2" charset="0"/>
                <a:ea typeface="+mn-ea"/>
                <a:cs typeface="+mn-cs"/>
              </a:defRPr>
            </a:lvl5pPr>
          </a:lstStyle>
          <a:p>
            <a:pPr lvl="0"/>
            <a:r>
              <a:rPr lang="en-US"/>
              <a:t>The title of your section</a:t>
            </a:r>
          </a:p>
          <a:p>
            <a:pPr lvl="1"/>
            <a:r>
              <a:rPr lang="en-US"/>
              <a:t>Short introductory text</a:t>
            </a:r>
          </a:p>
          <a:p>
            <a:pPr lvl="2"/>
            <a:r>
              <a:rPr lang="en-US"/>
              <a:t>Short introductory text</a:t>
            </a:r>
          </a:p>
          <a:p>
            <a:pPr lvl="3"/>
            <a:r>
              <a:rPr lang="en-US"/>
              <a:t>Short introductory text</a:t>
            </a:r>
          </a:p>
          <a:p>
            <a:pPr lvl="4"/>
            <a:r>
              <a:rPr lang="en-US"/>
              <a:t>Short introductory text</a:t>
            </a:r>
            <a:endParaRPr lang="en-GB"/>
          </a:p>
        </p:txBody>
      </p:sp>
    </p:spTree>
    <p:extLst>
      <p:ext uri="{BB962C8B-B14F-4D97-AF65-F5344CB8AC3E}">
        <p14:creationId xmlns:p14="http://schemas.microsoft.com/office/powerpoint/2010/main" val="4241155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0_Breaker slide - 1/2 bleed">
    <p:spTree>
      <p:nvGrpSpPr>
        <p:cNvPr id="1" name=""/>
        <p:cNvGrpSpPr/>
        <p:nvPr/>
      </p:nvGrpSpPr>
      <p:grpSpPr>
        <a:xfrm>
          <a:off x="0" y="0"/>
          <a:ext cx="0" cy="0"/>
          <a:chOff x="0" y="0"/>
          <a:chExt cx="0" cy="0"/>
        </a:xfrm>
      </p:grpSpPr>
      <p:sp>
        <p:nvSpPr>
          <p:cNvPr id="17" name="Background image">
            <a:extLst>
              <a:ext uri="{FF2B5EF4-FFF2-40B4-BE49-F238E27FC236}">
                <a16:creationId xmlns:a16="http://schemas.microsoft.com/office/drawing/2014/main" id="{14446C51-033A-4CF5-A71C-4E76CB1F39E0}"/>
              </a:ext>
            </a:extLst>
          </p:cNvPr>
          <p:cNvSpPr>
            <a:spLocks noGrp="1"/>
          </p:cNvSpPr>
          <p:nvPr>
            <p:ph type="pic" sz="quarter" idx="19" hasCustomPrompt="1"/>
          </p:nvPr>
        </p:nvSpPr>
        <p:spPr>
          <a:xfrm>
            <a:off x="5937845" y="0"/>
            <a:ext cx="6277441" cy="6858000"/>
          </a:xfrm>
          <a:custGeom>
            <a:avLst/>
            <a:gdLst>
              <a:gd name="connsiteX0" fmla="*/ 4821344 w 9161463"/>
              <a:gd name="connsiteY0" fmla="*/ 0 h 6840000"/>
              <a:gd name="connsiteX1" fmla="*/ 9161463 w 9161463"/>
              <a:gd name="connsiteY1" fmla="*/ 0 h 6840000"/>
              <a:gd name="connsiteX2" fmla="*/ 9161463 w 9161463"/>
              <a:gd name="connsiteY2" fmla="*/ 6840000 h 6840000"/>
              <a:gd name="connsiteX3" fmla="*/ 4950013 w 9161463"/>
              <a:gd name="connsiteY3" fmla="*/ 6840000 h 6840000"/>
              <a:gd name="connsiteX4" fmla="*/ 4942260 w 9161463"/>
              <a:gd name="connsiteY4" fmla="*/ 6814464 h 6840000"/>
              <a:gd name="connsiteX5" fmla="*/ 4743867 w 9161463"/>
              <a:gd name="connsiteY5" fmla="*/ 332331 h 6840000"/>
              <a:gd name="connsiteX6" fmla="*/ 0 w 9161463"/>
              <a:gd name="connsiteY6" fmla="*/ 0 h 6840000"/>
              <a:gd name="connsiteX7" fmla="*/ 3175 w 9161463"/>
              <a:gd name="connsiteY7" fmla="*/ 0 h 6840000"/>
              <a:gd name="connsiteX8" fmla="*/ 3175 w 9161463"/>
              <a:gd name="connsiteY8" fmla="*/ 6840000 h 6840000"/>
              <a:gd name="connsiteX9" fmla="*/ 0 w 9161463"/>
              <a:gd name="connsiteY9" fmla="*/ 6840000 h 6840000"/>
              <a:gd name="connsiteX0" fmla="*/ 4821344 w 9161463"/>
              <a:gd name="connsiteY0" fmla="*/ 0 h 6840000"/>
              <a:gd name="connsiteX1" fmla="*/ 9161463 w 9161463"/>
              <a:gd name="connsiteY1" fmla="*/ 0 h 6840000"/>
              <a:gd name="connsiteX2" fmla="*/ 9161463 w 9161463"/>
              <a:gd name="connsiteY2" fmla="*/ 6840000 h 6840000"/>
              <a:gd name="connsiteX3" fmla="*/ 4950013 w 9161463"/>
              <a:gd name="connsiteY3" fmla="*/ 6840000 h 6840000"/>
              <a:gd name="connsiteX4" fmla="*/ 4942260 w 9161463"/>
              <a:gd name="connsiteY4" fmla="*/ 6814464 h 6840000"/>
              <a:gd name="connsiteX5" fmla="*/ 4743867 w 9161463"/>
              <a:gd name="connsiteY5" fmla="*/ 332331 h 6840000"/>
              <a:gd name="connsiteX6" fmla="*/ 4821344 w 9161463"/>
              <a:gd name="connsiteY6" fmla="*/ 0 h 6840000"/>
              <a:gd name="connsiteX7" fmla="*/ 0 w 9161463"/>
              <a:gd name="connsiteY7" fmla="*/ 0 h 6840000"/>
              <a:gd name="connsiteX8" fmla="*/ 3175 w 9161463"/>
              <a:gd name="connsiteY8" fmla="*/ 0 h 6840000"/>
              <a:gd name="connsiteX9" fmla="*/ 3175 w 9161463"/>
              <a:gd name="connsiteY9" fmla="*/ 6840000 h 6840000"/>
              <a:gd name="connsiteX10" fmla="*/ 0 w 9161463"/>
              <a:gd name="connsiteY10" fmla="*/ 6840000 h 6840000"/>
              <a:gd name="connsiteX11" fmla="*/ 0 w 9161463"/>
              <a:gd name="connsiteY11" fmla="*/ 0 h 6840000"/>
              <a:gd name="connsiteX0" fmla="*/ 4821344 w 9161463"/>
              <a:gd name="connsiteY0" fmla="*/ 0 h 6840000"/>
              <a:gd name="connsiteX1" fmla="*/ 9161463 w 9161463"/>
              <a:gd name="connsiteY1" fmla="*/ 0 h 6840000"/>
              <a:gd name="connsiteX2" fmla="*/ 9161463 w 9161463"/>
              <a:gd name="connsiteY2" fmla="*/ 6840000 h 6840000"/>
              <a:gd name="connsiteX3" fmla="*/ 4950013 w 9161463"/>
              <a:gd name="connsiteY3" fmla="*/ 6840000 h 6840000"/>
              <a:gd name="connsiteX4" fmla="*/ 4942260 w 9161463"/>
              <a:gd name="connsiteY4" fmla="*/ 6814464 h 6840000"/>
              <a:gd name="connsiteX5" fmla="*/ 4743867 w 9161463"/>
              <a:gd name="connsiteY5" fmla="*/ 332331 h 6840000"/>
              <a:gd name="connsiteX6" fmla="*/ 4821344 w 9161463"/>
              <a:gd name="connsiteY6" fmla="*/ 0 h 6840000"/>
              <a:gd name="connsiteX7" fmla="*/ 0 w 9161463"/>
              <a:gd name="connsiteY7" fmla="*/ 0 h 6840000"/>
              <a:gd name="connsiteX8" fmla="*/ 3175 w 9161463"/>
              <a:gd name="connsiteY8" fmla="*/ 0 h 6840000"/>
              <a:gd name="connsiteX9" fmla="*/ 3175 w 9161463"/>
              <a:gd name="connsiteY9" fmla="*/ 6840000 h 6840000"/>
              <a:gd name="connsiteX10" fmla="*/ 0 w 9161463"/>
              <a:gd name="connsiteY10" fmla="*/ 0 h 6840000"/>
              <a:gd name="connsiteX0" fmla="*/ 4818169 w 9158288"/>
              <a:gd name="connsiteY0" fmla="*/ 0 h 6840000"/>
              <a:gd name="connsiteX1" fmla="*/ 9158288 w 9158288"/>
              <a:gd name="connsiteY1" fmla="*/ 0 h 6840000"/>
              <a:gd name="connsiteX2" fmla="*/ 9158288 w 9158288"/>
              <a:gd name="connsiteY2" fmla="*/ 6840000 h 6840000"/>
              <a:gd name="connsiteX3" fmla="*/ 4946838 w 9158288"/>
              <a:gd name="connsiteY3" fmla="*/ 6840000 h 6840000"/>
              <a:gd name="connsiteX4" fmla="*/ 4939085 w 9158288"/>
              <a:gd name="connsiteY4" fmla="*/ 6814464 h 6840000"/>
              <a:gd name="connsiteX5" fmla="*/ 4740692 w 9158288"/>
              <a:gd name="connsiteY5" fmla="*/ 332331 h 6840000"/>
              <a:gd name="connsiteX6" fmla="*/ 4818169 w 9158288"/>
              <a:gd name="connsiteY6" fmla="*/ 0 h 6840000"/>
              <a:gd name="connsiteX7" fmla="*/ 0 w 9158288"/>
              <a:gd name="connsiteY7" fmla="*/ 6840000 h 6840000"/>
              <a:gd name="connsiteX8" fmla="*/ 0 w 9158288"/>
              <a:gd name="connsiteY8" fmla="*/ 0 h 6840000"/>
              <a:gd name="connsiteX9" fmla="*/ 0 w 9158288"/>
              <a:gd name="connsiteY9" fmla="*/ 6840000 h 6840000"/>
              <a:gd name="connsiteX0" fmla="*/ 367962 w 4708081"/>
              <a:gd name="connsiteY0" fmla="*/ 0 h 6840000"/>
              <a:gd name="connsiteX1" fmla="*/ 4708081 w 4708081"/>
              <a:gd name="connsiteY1" fmla="*/ 0 h 6840000"/>
              <a:gd name="connsiteX2" fmla="*/ 4708081 w 4708081"/>
              <a:gd name="connsiteY2" fmla="*/ 6840000 h 6840000"/>
              <a:gd name="connsiteX3" fmla="*/ 496631 w 4708081"/>
              <a:gd name="connsiteY3" fmla="*/ 6840000 h 6840000"/>
              <a:gd name="connsiteX4" fmla="*/ 488878 w 4708081"/>
              <a:gd name="connsiteY4" fmla="*/ 6814464 h 6840000"/>
              <a:gd name="connsiteX5" fmla="*/ 290485 w 4708081"/>
              <a:gd name="connsiteY5" fmla="*/ 332331 h 6840000"/>
              <a:gd name="connsiteX6" fmla="*/ 367962 w 4708081"/>
              <a:gd name="connsiteY6" fmla="*/ 0 h 68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81" h="6840000">
                <a:moveTo>
                  <a:pt x="367962" y="0"/>
                </a:moveTo>
                <a:lnTo>
                  <a:pt x="4708081" y="0"/>
                </a:lnTo>
                <a:lnTo>
                  <a:pt x="4708081" y="6840000"/>
                </a:lnTo>
                <a:lnTo>
                  <a:pt x="496631" y="6840000"/>
                </a:lnTo>
                <a:lnTo>
                  <a:pt x="488878" y="6814464"/>
                </a:lnTo>
                <a:cubicBezTo>
                  <a:pt x="382416" y="6458370"/>
                  <a:pt x="-419751" y="3593446"/>
                  <a:pt x="290485" y="332331"/>
                </a:cubicBezTo>
                <a:lnTo>
                  <a:pt x="367962" y="0"/>
                </a:lnTo>
                <a:close/>
              </a:path>
            </a:pathLst>
          </a:custGeom>
          <a:blipFill>
            <a:blip r:embed="rId2"/>
            <a:stretch>
              <a:fillRect/>
            </a:stretch>
          </a:blipFill>
        </p:spPr>
        <p:txBody>
          <a:bodyPr wrap="square">
            <a:noAutofit/>
          </a:bodyPr>
          <a:lstStyle>
            <a:lvl1pPr marL="266700" indent="0" algn="ctr">
              <a:buNone/>
              <a:defRPr sz="1400">
                <a:latin typeface="F37Ginger-Light" panose="00000500000000000000" pitchFamily="2" charset="0"/>
              </a:defRPr>
            </a:lvl1pPr>
          </a:lstStyle>
          <a:p>
            <a:r>
              <a:rPr lang="en-GB"/>
              <a:t>&lt;Click on the icon to change this picture&gt;</a:t>
            </a:r>
          </a:p>
        </p:txBody>
      </p:sp>
      <p:sp>
        <p:nvSpPr>
          <p:cNvPr id="15" name="Big Beat_01_medium presence">
            <a:extLst>
              <a:ext uri="{FF2B5EF4-FFF2-40B4-BE49-F238E27FC236}">
                <a16:creationId xmlns:a16="http://schemas.microsoft.com/office/drawing/2014/main" id="{5DB36109-609D-4F8D-BE27-F85AD85E0867}"/>
              </a:ext>
            </a:extLst>
          </p:cNvPr>
          <p:cNvSpPr/>
          <p:nvPr userDrawn="1"/>
        </p:nvSpPr>
        <p:spPr>
          <a:xfrm>
            <a:off x="0" y="-9562"/>
            <a:ext cx="6604000" cy="6882414"/>
          </a:xfrm>
          <a:custGeom>
            <a:avLst/>
            <a:gdLst>
              <a:gd name="connsiteX0" fmla="*/ 3175 w 4953000"/>
              <a:gd name="connsiteY0" fmla="*/ 3175 h 6864350"/>
              <a:gd name="connsiteX1" fmla="*/ 3175 w 4953000"/>
              <a:gd name="connsiteY1" fmla="*/ 6861175 h 6864350"/>
              <a:gd name="connsiteX2" fmla="*/ 4953635 w 4953000"/>
              <a:gd name="connsiteY2" fmla="*/ 6861175 h 6864350"/>
              <a:gd name="connsiteX3" fmla="*/ 4822825 w 4953000"/>
              <a:gd name="connsiteY3" fmla="*/ 3175 h 6864350"/>
              <a:gd name="connsiteX4" fmla="*/ 3175 w 4953000"/>
              <a:gd name="connsiteY4" fmla="*/ 3175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6864350">
                <a:moveTo>
                  <a:pt x="3175" y="3175"/>
                </a:moveTo>
                <a:lnTo>
                  <a:pt x="3175" y="6861175"/>
                </a:lnTo>
                <a:lnTo>
                  <a:pt x="4953635" y="6861175"/>
                </a:lnTo>
                <a:cubicBezTo>
                  <a:pt x="4953635" y="6861175"/>
                  <a:pt x="3921125" y="3629025"/>
                  <a:pt x="4822825" y="3175"/>
                </a:cubicBezTo>
                <a:lnTo>
                  <a:pt x="3175" y="3175"/>
                </a:lnTo>
                <a:close/>
              </a:path>
            </a:pathLst>
          </a:custGeom>
          <a:gradFill>
            <a:gsLst>
              <a:gs pos="0">
                <a:srgbClr val="ED1F54"/>
              </a:gs>
              <a:gs pos="100000">
                <a:schemeClr val="accent1"/>
              </a:gs>
            </a:gsLst>
            <a:lin ang="0" scaled="0"/>
          </a:gradFill>
          <a:ln w="6350" cap="flat">
            <a:noFill/>
            <a:prstDash val="solid"/>
            <a:miter/>
          </a:ln>
        </p:spPr>
        <p:txBody>
          <a:bodyPr rtlCol="0" anchor="ctr"/>
          <a:lstStyle/>
          <a:p>
            <a:endParaRPr lang="en-GB" sz="1800"/>
          </a:p>
        </p:txBody>
      </p:sp>
      <p:sp>
        <p:nvSpPr>
          <p:cNvPr id="13" name="Image caption text">
            <a:extLst>
              <a:ext uri="{FF2B5EF4-FFF2-40B4-BE49-F238E27FC236}">
                <a16:creationId xmlns:a16="http://schemas.microsoft.com/office/drawing/2014/main" id="{4E47D984-3E7C-49D7-B9A8-C29118B191CF}"/>
              </a:ext>
            </a:extLst>
          </p:cNvPr>
          <p:cNvSpPr>
            <a:spLocks noGrp="1"/>
          </p:cNvSpPr>
          <p:nvPr>
            <p:ph type="body" sz="quarter" idx="15" hasCustomPrompt="1"/>
          </p:nvPr>
        </p:nvSpPr>
        <p:spPr>
          <a:xfrm>
            <a:off x="8721006" y="447675"/>
            <a:ext cx="2882900" cy="393700"/>
          </a:xfrm>
          <a:prstGeom prst="rect">
            <a:avLst/>
          </a:prstGeom>
        </p:spPr>
        <p:txBody>
          <a:bodyPr lIns="0" tIns="0" rIns="0" bIns="0"/>
          <a:lstStyle>
            <a:lvl1pPr marL="0" indent="0" algn="r">
              <a:buNone/>
              <a:defRPr lang="en-US" sz="1200" kern="1200" dirty="0" smtClean="0">
                <a:solidFill>
                  <a:schemeClr val="tx1"/>
                </a:solidFill>
                <a:latin typeface="F37Ginger-Light" panose="00000500000000000000" pitchFamily="2" charset="0"/>
                <a:ea typeface="+mn-ea"/>
                <a:cs typeface="+mn-cs"/>
              </a:defRPr>
            </a:lvl1pPr>
            <a:lvl2pPr>
              <a:defRPr lang="en-US" sz="1200" kern="1200" dirty="0" smtClean="0">
                <a:solidFill>
                  <a:schemeClr val="bg1"/>
                </a:solidFill>
                <a:latin typeface="F37Ginger-Light" panose="00000500000000000000" pitchFamily="2" charset="0"/>
                <a:ea typeface="+mn-ea"/>
                <a:cs typeface="+mn-cs"/>
              </a:defRPr>
            </a:lvl2pPr>
            <a:lvl3pPr>
              <a:defRPr lang="en-US" sz="1200" kern="1200" dirty="0" smtClean="0">
                <a:solidFill>
                  <a:schemeClr val="bg1"/>
                </a:solidFill>
                <a:latin typeface="F37Ginger-Light" panose="00000500000000000000" pitchFamily="2" charset="0"/>
                <a:ea typeface="+mn-ea"/>
                <a:cs typeface="+mn-cs"/>
              </a:defRPr>
            </a:lvl3pPr>
            <a:lvl4pPr>
              <a:defRPr lang="en-US" sz="1200" kern="1200" dirty="0" smtClean="0">
                <a:solidFill>
                  <a:schemeClr val="bg1"/>
                </a:solidFill>
                <a:latin typeface="F37Ginger-Light" panose="00000500000000000000" pitchFamily="2" charset="0"/>
                <a:ea typeface="+mn-ea"/>
                <a:cs typeface="+mn-cs"/>
              </a:defRPr>
            </a:lvl4pPr>
            <a:lvl5pPr>
              <a:defRPr lang="en-GB" sz="1200" kern="1200" dirty="0">
                <a:solidFill>
                  <a:schemeClr val="bg1"/>
                </a:solidFill>
                <a:latin typeface="F37Ginger-Light" panose="00000500000000000000" pitchFamily="2" charset="0"/>
                <a:ea typeface="+mn-ea"/>
                <a:cs typeface="+mn-cs"/>
              </a:defRPr>
            </a:lvl5pPr>
          </a:lstStyle>
          <a:p>
            <a:r>
              <a:rPr lang="en-GB"/>
              <a:t>Add a caption here for your background image</a:t>
            </a:r>
          </a:p>
        </p:txBody>
      </p:sp>
      <p:sp>
        <p:nvSpPr>
          <p:cNvPr id="18" name="Section title">
            <a:extLst>
              <a:ext uri="{FF2B5EF4-FFF2-40B4-BE49-F238E27FC236}">
                <a16:creationId xmlns:a16="http://schemas.microsoft.com/office/drawing/2014/main" id="{967AFCD5-11FF-45E0-8C5E-CB403C098C9A}"/>
              </a:ext>
            </a:extLst>
          </p:cNvPr>
          <p:cNvSpPr>
            <a:spLocks noGrp="1"/>
          </p:cNvSpPr>
          <p:nvPr>
            <p:ph type="body" sz="quarter" idx="18" hasCustomPrompt="1"/>
          </p:nvPr>
        </p:nvSpPr>
        <p:spPr>
          <a:xfrm>
            <a:off x="614221" y="2823127"/>
            <a:ext cx="5176980" cy="890588"/>
          </a:xfrm>
          <a:prstGeom prst="rect">
            <a:avLst/>
          </a:prstGeom>
        </p:spPr>
        <p:txBody>
          <a:bodyPr lIns="0" tIns="0" rIns="0" bIns="0" anchor="ctr" anchorCtr="0"/>
          <a:lstStyle>
            <a:lvl1pPr marL="0" indent="0">
              <a:buNone/>
              <a:defRPr lang="en-US" sz="4800" b="1" kern="1200" spc="0" baseline="0" dirty="0" smtClean="0">
                <a:solidFill>
                  <a:schemeClr val="bg1"/>
                </a:solidFill>
                <a:effectLst/>
                <a:latin typeface="BHFBeats-Bold" panose="00000800000000000000" pitchFamily="2" charset="0"/>
                <a:ea typeface="+mn-ea"/>
                <a:cs typeface="+mn-cs"/>
              </a:defRPr>
            </a:lvl1pPr>
            <a:lvl2pPr marL="0" indent="0">
              <a:buNone/>
              <a:defRPr lang="en-US" sz="3600" b="1" kern="1200" spc="0" baseline="0" dirty="0" smtClean="0">
                <a:solidFill>
                  <a:schemeClr val="bg1"/>
                </a:solidFill>
                <a:effectLst/>
                <a:latin typeface="BHFBeats-Bold" panose="00000800000000000000" pitchFamily="2" charset="0"/>
                <a:ea typeface="+mn-ea"/>
                <a:cs typeface="+mn-cs"/>
              </a:defRPr>
            </a:lvl2pPr>
            <a:lvl3pPr marL="0" indent="0">
              <a:buNone/>
              <a:defRPr lang="en-US" sz="3200" b="1" kern="1200" spc="0" baseline="0" dirty="0" smtClean="0">
                <a:solidFill>
                  <a:schemeClr val="bg1"/>
                </a:solidFill>
                <a:effectLst/>
                <a:latin typeface="BHFBeats-Bold" panose="00000800000000000000" pitchFamily="2" charset="0"/>
                <a:ea typeface="+mn-ea"/>
                <a:cs typeface="+mn-cs"/>
              </a:defRPr>
            </a:lvl3pPr>
            <a:lvl4pPr marL="0" indent="0">
              <a:buNone/>
              <a:defRPr lang="en-US" sz="2800" b="1" kern="1200" spc="0" baseline="0" dirty="0" smtClean="0">
                <a:solidFill>
                  <a:schemeClr val="bg1"/>
                </a:solidFill>
                <a:effectLst/>
                <a:latin typeface="BHFBeats-Bold" panose="00000800000000000000" pitchFamily="2" charset="0"/>
                <a:ea typeface="+mn-ea"/>
                <a:cs typeface="+mn-cs"/>
              </a:defRPr>
            </a:lvl4pPr>
            <a:lvl5pPr marL="0" indent="0">
              <a:buNone/>
              <a:defRPr lang="en-GB" sz="2400" b="1" kern="1200" spc="0" baseline="0" dirty="0" smtClean="0">
                <a:solidFill>
                  <a:schemeClr val="bg1"/>
                </a:solidFill>
                <a:effectLst/>
                <a:latin typeface="BHFBeats-Bold" panose="00000800000000000000" pitchFamily="2" charset="0"/>
                <a:ea typeface="+mn-ea"/>
                <a:cs typeface="+mn-cs"/>
              </a:defRPr>
            </a:lvl5pPr>
          </a:lstStyle>
          <a:p>
            <a:pPr lvl="0"/>
            <a:r>
              <a:rPr lang="en-US"/>
              <a:t>The title of your section</a:t>
            </a:r>
          </a:p>
          <a:p>
            <a:pPr lvl="1"/>
            <a:r>
              <a:rPr lang="en-US"/>
              <a:t>Short introductory text</a:t>
            </a:r>
          </a:p>
          <a:p>
            <a:pPr lvl="2"/>
            <a:r>
              <a:rPr lang="en-US"/>
              <a:t>Short introductory text</a:t>
            </a:r>
          </a:p>
          <a:p>
            <a:pPr lvl="3"/>
            <a:r>
              <a:rPr lang="en-US"/>
              <a:t>Short introductory text</a:t>
            </a:r>
          </a:p>
          <a:p>
            <a:pPr lvl="4"/>
            <a:r>
              <a:rPr lang="en-US"/>
              <a:t>Short introductory text</a:t>
            </a:r>
            <a:endParaRPr lang="en-GB"/>
          </a:p>
        </p:txBody>
      </p:sp>
    </p:spTree>
    <p:extLst>
      <p:ext uri="{BB962C8B-B14F-4D97-AF65-F5344CB8AC3E}">
        <p14:creationId xmlns:p14="http://schemas.microsoft.com/office/powerpoint/2010/main" val="2011208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Breaker slide - 1/2 bleed">
    <p:spTree>
      <p:nvGrpSpPr>
        <p:cNvPr id="1" name=""/>
        <p:cNvGrpSpPr/>
        <p:nvPr/>
      </p:nvGrpSpPr>
      <p:grpSpPr>
        <a:xfrm>
          <a:off x="0" y="0"/>
          <a:ext cx="0" cy="0"/>
          <a:chOff x="0" y="0"/>
          <a:chExt cx="0" cy="0"/>
        </a:xfrm>
      </p:grpSpPr>
      <p:sp>
        <p:nvSpPr>
          <p:cNvPr id="16" name="Background image">
            <a:extLst>
              <a:ext uri="{FF2B5EF4-FFF2-40B4-BE49-F238E27FC236}">
                <a16:creationId xmlns:a16="http://schemas.microsoft.com/office/drawing/2014/main" id="{FD388242-0C10-40A4-B93A-88DBA3AB9925}"/>
              </a:ext>
            </a:extLst>
          </p:cNvPr>
          <p:cNvSpPr>
            <a:spLocks noGrp="1"/>
          </p:cNvSpPr>
          <p:nvPr>
            <p:ph type="pic" sz="quarter" idx="19" hasCustomPrompt="1"/>
          </p:nvPr>
        </p:nvSpPr>
        <p:spPr>
          <a:xfrm>
            <a:off x="0" y="0"/>
            <a:ext cx="6253357" cy="6858000"/>
          </a:xfrm>
          <a:custGeom>
            <a:avLst/>
            <a:gdLst>
              <a:gd name="connsiteX0" fmla="*/ 9140225 w 9144000"/>
              <a:gd name="connsiteY0" fmla="*/ 0 h 6858000"/>
              <a:gd name="connsiteX1" fmla="*/ 9144000 w 9144000"/>
              <a:gd name="connsiteY1" fmla="*/ 0 h 6858000"/>
              <a:gd name="connsiteX2" fmla="*/ 9144000 w 9144000"/>
              <a:gd name="connsiteY2" fmla="*/ 6858000 h 6858000"/>
              <a:gd name="connsiteX3" fmla="*/ 9140225 w 9144000"/>
              <a:gd name="connsiteY3" fmla="*/ 6858000 h 6858000"/>
              <a:gd name="connsiteX4" fmla="*/ 0 w 9144000"/>
              <a:gd name="connsiteY4" fmla="*/ 0 h 6858000"/>
              <a:gd name="connsiteX5" fmla="*/ 4322346 w 9144000"/>
              <a:gd name="connsiteY5" fmla="*/ 0 h 6858000"/>
              <a:gd name="connsiteX6" fmla="*/ 4399534 w 9144000"/>
              <a:gd name="connsiteY6" fmla="*/ 331958 h 6858000"/>
              <a:gd name="connsiteX7" fmla="*/ 4201141 w 9144000"/>
              <a:gd name="connsiteY7" fmla="*/ 6831149 h 6858000"/>
              <a:gd name="connsiteX8" fmla="*/ 4193010 w 9144000"/>
              <a:gd name="connsiteY8" fmla="*/ 6858000 h 6858000"/>
              <a:gd name="connsiteX9" fmla="*/ 0 w 9144000"/>
              <a:gd name="connsiteY9" fmla="*/ 6858000 h 6858000"/>
              <a:gd name="connsiteX0" fmla="*/ 9140225 w 9144000"/>
              <a:gd name="connsiteY0" fmla="*/ 6858000 h 6858000"/>
              <a:gd name="connsiteX1" fmla="*/ 9144000 w 9144000"/>
              <a:gd name="connsiteY1" fmla="*/ 0 h 6858000"/>
              <a:gd name="connsiteX2" fmla="*/ 9144000 w 9144000"/>
              <a:gd name="connsiteY2" fmla="*/ 6858000 h 6858000"/>
              <a:gd name="connsiteX3" fmla="*/ 9140225 w 9144000"/>
              <a:gd name="connsiteY3" fmla="*/ 6858000 h 6858000"/>
              <a:gd name="connsiteX4" fmla="*/ 0 w 9144000"/>
              <a:gd name="connsiteY4" fmla="*/ 0 h 6858000"/>
              <a:gd name="connsiteX5" fmla="*/ 4322346 w 9144000"/>
              <a:gd name="connsiteY5" fmla="*/ 0 h 6858000"/>
              <a:gd name="connsiteX6" fmla="*/ 4399534 w 9144000"/>
              <a:gd name="connsiteY6" fmla="*/ 331958 h 6858000"/>
              <a:gd name="connsiteX7" fmla="*/ 4201141 w 9144000"/>
              <a:gd name="connsiteY7" fmla="*/ 6831149 h 6858000"/>
              <a:gd name="connsiteX8" fmla="*/ 4193010 w 9144000"/>
              <a:gd name="connsiteY8" fmla="*/ 6858000 h 6858000"/>
              <a:gd name="connsiteX9" fmla="*/ 0 w 9144000"/>
              <a:gd name="connsiteY9" fmla="*/ 6858000 h 6858000"/>
              <a:gd name="connsiteX10" fmla="*/ 0 w 9144000"/>
              <a:gd name="connsiteY10" fmla="*/ 0 h 6858000"/>
              <a:gd name="connsiteX0" fmla="*/ 9140225 w 9144000"/>
              <a:gd name="connsiteY0" fmla="*/ 6858000 h 6858000"/>
              <a:gd name="connsiteX1" fmla="*/ 9144000 w 9144000"/>
              <a:gd name="connsiteY1" fmla="*/ 6858000 h 6858000"/>
              <a:gd name="connsiteX2" fmla="*/ 9140225 w 9144000"/>
              <a:gd name="connsiteY2" fmla="*/ 6858000 h 6858000"/>
              <a:gd name="connsiteX3" fmla="*/ 0 w 9144000"/>
              <a:gd name="connsiteY3" fmla="*/ 0 h 6858000"/>
              <a:gd name="connsiteX4" fmla="*/ 4322346 w 9144000"/>
              <a:gd name="connsiteY4" fmla="*/ 0 h 6858000"/>
              <a:gd name="connsiteX5" fmla="*/ 4399534 w 9144000"/>
              <a:gd name="connsiteY5" fmla="*/ 331958 h 6858000"/>
              <a:gd name="connsiteX6" fmla="*/ 4201141 w 9144000"/>
              <a:gd name="connsiteY6" fmla="*/ 6831149 h 6858000"/>
              <a:gd name="connsiteX7" fmla="*/ 4193010 w 9144000"/>
              <a:gd name="connsiteY7" fmla="*/ 6858000 h 6858000"/>
              <a:gd name="connsiteX8" fmla="*/ 0 w 9144000"/>
              <a:gd name="connsiteY8" fmla="*/ 6858000 h 6858000"/>
              <a:gd name="connsiteX9" fmla="*/ 0 w 9144000"/>
              <a:gd name="connsiteY9" fmla="*/ 0 h 6858000"/>
              <a:gd name="connsiteX0" fmla="*/ 0 w 4690018"/>
              <a:gd name="connsiteY0" fmla="*/ 0 h 6858000"/>
              <a:gd name="connsiteX1" fmla="*/ 4322346 w 4690018"/>
              <a:gd name="connsiteY1" fmla="*/ 0 h 6858000"/>
              <a:gd name="connsiteX2" fmla="*/ 4399534 w 4690018"/>
              <a:gd name="connsiteY2" fmla="*/ 331958 h 6858000"/>
              <a:gd name="connsiteX3" fmla="*/ 4201141 w 4690018"/>
              <a:gd name="connsiteY3" fmla="*/ 6831149 h 6858000"/>
              <a:gd name="connsiteX4" fmla="*/ 4193010 w 4690018"/>
              <a:gd name="connsiteY4" fmla="*/ 6858000 h 6858000"/>
              <a:gd name="connsiteX5" fmla="*/ 0 w 4690018"/>
              <a:gd name="connsiteY5" fmla="*/ 6858000 h 6858000"/>
              <a:gd name="connsiteX6" fmla="*/ 0 w 46900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0018" h="6858000">
                <a:moveTo>
                  <a:pt x="0" y="0"/>
                </a:moveTo>
                <a:lnTo>
                  <a:pt x="4322346" y="0"/>
                </a:lnTo>
                <a:lnTo>
                  <a:pt x="4399534" y="331958"/>
                </a:lnTo>
                <a:cubicBezTo>
                  <a:pt x="5109770" y="3601655"/>
                  <a:pt x="4307603" y="6474118"/>
                  <a:pt x="4201141" y="6831149"/>
                </a:cubicBezTo>
                <a:lnTo>
                  <a:pt x="4193010" y="6858000"/>
                </a:lnTo>
                <a:lnTo>
                  <a:pt x="0" y="6858000"/>
                </a:lnTo>
                <a:lnTo>
                  <a:pt x="0" y="0"/>
                </a:lnTo>
                <a:close/>
              </a:path>
            </a:pathLst>
          </a:custGeom>
          <a:blipFill>
            <a:blip r:embed="rId2"/>
            <a:stretch>
              <a:fillRect/>
            </a:stretch>
          </a:blipFill>
          <a:ln>
            <a:noFill/>
          </a:ln>
        </p:spPr>
        <p:txBody>
          <a:bodyPr wrap="square">
            <a:noAutofit/>
          </a:bodyPr>
          <a:lstStyle>
            <a:lvl1pPr marL="360363" indent="0" algn="l">
              <a:buNone/>
              <a:defRPr sz="1400">
                <a:latin typeface="F37Ginger-Light" panose="00000500000000000000" pitchFamily="2" charset="0"/>
              </a:defRPr>
            </a:lvl1pPr>
          </a:lstStyle>
          <a:p>
            <a:r>
              <a:rPr lang="en-GB"/>
              <a:t>&lt;Click on the icon to change this picture&gt;</a:t>
            </a:r>
          </a:p>
        </p:txBody>
      </p:sp>
      <p:sp>
        <p:nvSpPr>
          <p:cNvPr id="7" name="Big Beat_01_medium presence">
            <a:extLst>
              <a:ext uri="{FF2B5EF4-FFF2-40B4-BE49-F238E27FC236}">
                <a16:creationId xmlns:a16="http://schemas.microsoft.com/office/drawing/2014/main" id="{0C838B92-A942-4BF0-8890-A9C42543AEF5}"/>
              </a:ext>
            </a:extLst>
          </p:cNvPr>
          <p:cNvSpPr/>
          <p:nvPr userDrawn="1"/>
        </p:nvSpPr>
        <p:spPr>
          <a:xfrm flipH="1">
            <a:off x="5588000" y="-9562"/>
            <a:ext cx="6604000" cy="6882414"/>
          </a:xfrm>
          <a:custGeom>
            <a:avLst/>
            <a:gdLst>
              <a:gd name="connsiteX0" fmla="*/ 3175 w 4953000"/>
              <a:gd name="connsiteY0" fmla="*/ 3175 h 6864350"/>
              <a:gd name="connsiteX1" fmla="*/ 3175 w 4953000"/>
              <a:gd name="connsiteY1" fmla="*/ 6861175 h 6864350"/>
              <a:gd name="connsiteX2" fmla="*/ 4953635 w 4953000"/>
              <a:gd name="connsiteY2" fmla="*/ 6861175 h 6864350"/>
              <a:gd name="connsiteX3" fmla="*/ 4822825 w 4953000"/>
              <a:gd name="connsiteY3" fmla="*/ 3175 h 6864350"/>
              <a:gd name="connsiteX4" fmla="*/ 3175 w 4953000"/>
              <a:gd name="connsiteY4" fmla="*/ 3175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6864350">
                <a:moveTo>
                  <a:pt x="3175" y="3175"/>
                </a:moveTo>
                <a:lnTo>
                  <a:pt x="3175" y="6861175"/>
                </a:lnTo>
                <a:lnTo>
                  <a:pt x="4953635" y="6861175"/>
                </a:lnTo>
                <a:cubicBezTo>
                  <a:pt x="4953635" y="6861175"/>
                  <a:pt x="3921125" y="3629025"/>
                  <a:pt x="4822825" y="3175"/>
                </a:cubicBezTo>
                <a:lnTo>
                  <a:pt x="3175" y="3175"/>
                </a:lnTo>
                <a:close/>
              </a:path>
            </a:pathLst>
          </a:custGeom>
          <a:gradFill>
            <a:gsLst>
              <a:gs pos="0">
                <a:srgbClr val="ED1F54"/>
              </a:gs>
              <a:gs pos="100000">
                <a:schemeClr val="accent1"/>
              </a:gs>
            </a:gsLst>
            <a:lin ang="0" scaled="0"/>
          </a:gradFill>
          <a:ln w="6350" cap="flat">
            <a:noFill/>
            <a:prstDash val="solid"/>
            <a:miter/>
          </a:ln>
        </p:spPr>
        <p:txBody>
          <a:bodyPr rtlCol="0" anchor="ctr"/>
          <a:lstStyle/>
          <a:p>
            <a:pPr lvl="0"/>
            <a:endParaRPr lang="en-GB" sz="1800"/>
          </a:p>
        </p:txBody>
      </p:sp>
      <p:sp>
        <p:nvSpPr>
          <p:cNvPr id="11" name="Image caption text">
            <a:extLst>
              <a:ext uri="{FF2B5EF4-FFF2-40B4-BE49-F238E27FC236}">
                <a16:creationId xmlns:a16="http://schemas.microsoft.com/office/drawing/2014/main" id="{933B2B73-52E9-4D9B-850E-E20580197A05}"/>
              </a:ext>
            </a:extLst>
          </p:cNvPr>
          <p:cNvSpPr>
            <a:spLocks noGrp="1"/>
          </p:cNvSpPr>
          <p:nvPr>
            <p:ph type="body" sz="quarter" idx="15" hasCustomPrompt="1"/>
          </p:nvPr>
        </p:nvSpPr>
        <p:spPr>
          <a:xfrm>
            <a:off x="601134" y="447675"/>
            <a:ext cx="2882900" cy="393700"/>
          </a:xfrm>
          <a:prstGeom prst="rect">
            <a:avLst/>
          </a:prstGeom>
        </p:spPr>
        <p:txBody>
          <a:bodyPr lIns="0" tIns="0" rIns="0" bIns="0"/>
          <a:lstStyle>
            <a:lvl1pPr marL="0" indent="0" algn="l">
              <a:buNone/>
              <a:defRPr lang="en-US" sz="1200" kern="1200" dirty="0" smtClean="0">
                <a:solidFill>
                  <a:schemeClr val="tx1"/>
                </a:solidFill>
                <a:latin typeface="F37Ginger-Light" panose="00000500000000000000" pitchFamily="2" charset="0"/>
                <a:ea typeface="+mn-ea"/>
                <a:cs typeface="+mn-cs"/>
              </a:defRPr>
            </a:lvl1pPr>
            <a:lvl2pPr>
              <a:defRPr lang="en-US" sz="1200" kern="1200" dirty="0" smtClean="0">
                <a:solidFill>
                  <a:schemeClr val="bg1"/>
                </a:solidFill>
                <a:latin typeface="F37Ginger-Light" panose="00000500000000000000" pitchFamily="2" charset="0"/>
                <a:ea typeface="+mn-ea"/>
                <a:cs typeface="+mn-cs"/>
              </a:defRPr>
            </a:lvl2pPr>
            <a:lvl3pPr>
              <a:defRPr lang="en-US" sz="1200" kern="1200" dirty="0" smtClean="0">
                <a:solidFill>
                  <a:schemeClr val="bg1"/>
                </a:solidFill>
                <a:latin typeface="F37Ginger-Light" panose="00000500000000000000" pitchFamily="2" charset="0"/>
                <a:ea typeface="+mn-ea"/>
                <a:cs typeface="+mn-cs"/>
              </a:defRPr>
            </a:lvl3pPr>
            <a:lvl4pPr>
              <a:defRPr lang="en-US" sz="1200" kern="1200" dirty="0" smtClean="0">
                <a:solidFill>
                  <a:schemeClr val="bg1"/>
                </a:solidFill>
                <a:latin typeface="F37Ginger-Light" panose="00000500000000000000" pitchFamily="2" charset="0"/>
                <a:ea typeface="+mn-ea"/>
                <a:cs typeface="+mn-cs"/>
              </a:defRPr>
            </a:lvl4pPr>
            <a:lvl5pPr>
              <a:defRPr lang="en-GB" sz="1200" kern="1200" dirty="0">
                <a:solidFill>
                  <a:schemeClr val="bg1"/>
                </a:solidFill>
                <a:latin typeface="F37Ginger-Light" panose="00000500000000000000" pitchFamily="2" charset="0"/>
                <a:ea typeface="+mn-ea"/>
                <a:cs typeface="+mn-cs"/>
              </a:defRPr>
            </a:lvl5pPr>
          </a:lstStyle>
          <a:p>
            <a:r>
              <a:rPr lang="en-GB"/>
              <a:t>Add a caption here for your background image</a:t>
            </a:r>
          </a:p>
        </p:txBody>
      </p:sp>
      <p:sp>
        <p:nvSpPr>
          <p:cNvPr id="18" name="Section title">
            <a:extLst>
              <a:ext uri="{FF2B5EF4-FFF2-40B4-BE49-F238E27FC236}">
                <a16:creationId xmlns:a16="http://schemas.microsoft.com/office/drawing/2014/main" id="{12F6DA28-99CC-4CC0-8A1F-23D754594FAC}"/>
              </a:ext>
            </a:extLst>
          </p:cNvPr>
          <p:cNvSpPr>
            <a:spLocks noGrp="1"/>
          </p:cNvSpPr>
          <p:nvPr>
            <p:ph type="body" sz="quarter" idx="18" hasCustomPrompt="1"/>
          </p:nvPr>
        </p:nvSpPr>
        <p:spPr>
          <a:xfrm>
            <a:off x="6478464" y="2823127"/>
            <a:ext cx="5301600" cy="890588"/>
          </a:xfrm>
          <a:prstGeom prst="rect">
            <a:avLst/>
          </a:prstGeom>
        </p:spPr>
        <p:txBody>
          <a:bodyPr anchor="ctr" anchorCtr="0"/>
          <a:lstStyle>
            <a:lvl1pPr marL="0" indent="0">
              <a:buNone/>
              <a:defRPr lang="en-US" sz="4800" b="1" kern="1200" spc="0" baseline="0" dirty="0" smtClean="0">
                <a:solidFill>
                  <a:schemeClr val="bg1"/>
                </a:solidFill>
                <a:effectLst/>
                <a:latin typeface="BHFBeats-Bold" panose="00000800000000000000" pitchFamily="2" charset="0"/>
                <a:ea typeface="+mn-ea"/>
                <a:cs typeface="+mn-cs"/>
              </a:defRPr>
            </a:lvl1pPr>
            <a:lvl2pPr marL="0" indent="0">
              <a:buNone/>
              <a:defRPr lang="en-US" sz="3600" b="1" kern="1200" spc="0" baseline="0" dirty="0" smtClean="0">
                <a:solidFill>
                  <a:schemeClr val="bg1"/>
                </a:solidFill>
                <a:effectLst/>
                <a:latin typeface="BHFBeats-Bold" panose="00000800000000000000" pitchFamily="2" charset="0"/>
                <a:ea typeface="+mn-ea"/>
                <a:cs typeface="+mn-cs"/>
              </a:defRPr>
            </a:lvl2pPr>
            <a:lvl3pPr marL="0" indent="0">
              <a:buNone/>
              <a:defRPr lang="en-US" sz="3200" b="1" kern="1200" spc="0" baseline="0" dirty="0" smtClean="0">
                <a:solidFill>
                  <a:schemeClr val="bg1"/>
                </a:solidFill>
                <a:effectLst/>
                <a:latin typeface="BHFBeats-Bold" panose="00000800000000000000" pitchFamily="2" charset="0"/>
                <a:ea typeface="+mn-ea"/>
                <a:cs typeface="+mn-cs"/>
              </a:defRPr>
            </a:lvl3pPr>
            <a:lvl4pPr marL="0" indent="0">
              <a:buNone/>
              <a:defRPr lang="en-US" sz="2800" b="1" kern="1200" spc="0" baseline="0" dirty="0" smtClean="0">
                <a:solidFill>
                  <a:schemeClr val="bg1"/>
                </a:solidFill>
                <a:effectLst/>
                <a:latin typeface="BHFBeats-Bold" panose="00000800000000000000" pitchFamily="2" charset="0"/>
                <a:ea typeface="+mn-ea"/>
                <a:cs typeface="+mn-cs"/>
              </a:defRPr>
            </a:lvl4pPr>
            <a:lvl5pPr marL="0" indent="0">
              <a:buNone/>
              <a:defRPr lang="en-GB" sz="2400" b="1" kern="1200" spc="0" baseline="0" dirty="0" smtClean="0">
                <a:solidFill>
                  <a:schemeClr val="bg1"/>
                </a:solidFill>
                <a:effectLst/>
                <a:latin typeface="BHFBeats-Bold" panose="00000800000000000000" pitchFamily="2" charset="0"/>
                <a:ea typeface="+mn-ea"/>
                <a:cs typeface="+mn-cs"/>
              </a:defRPr>
            </a:lvl5pPr>
          </a:lstStyle>
          <a:p>
            <a:pPr lvl="0"/>
            <a:r>
              <a:rPr lang="en-US"/>
              <a:t>The title of your section</a:t>
            </a:r>
          </a:p>
          <a:p>
            <a:pPr lvl="1"/>
            <a:r>
              <a:rPr lang="en-US"/>
              <a:t>Short introductory text</a:t>
            </a:r>
          </a:p>
          <a:p>
            <a:pPr lvl="2"/>
            <a:r>
              <a:rPr lang="en-US"/>
              <a:t>Short introductory text</a:t>
            </a:r>
          </a:p>
          <a:p>
            <a:pPr lvl="3"/>
            <a:r>
              <a:rPr lang="en-US"/>
              <a:t>Short introductory text</a:t>
            </a:r>
          </a:p>
          <a:p>
            <a:pPr lvl="4"/>
            <a:r>
              <a:rPr lang="en-US"/>
              <a:t>Short introductory text</a:t>
            </a:r>
            <a:endParaRPr lang="en-GB"/>
          </a:p>
        </p:txBody>
      </p:sp>
    </p:spTree>
    <p:extLst>
      <p:ext uri="{BB962C8B-B14F-4D97-AF65-F5344CB8AC3E}">
        <p14:creationId xmlns:p14="http://schemas.microsoft.com/office/powerpoint/2010/main" val="538583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2_Breaker slide - full bleed">
    <p:spTree>
      <p:nvGrpSpPr>
        <p:cNvPr id="1" name=""/>
        <p:cNvGrpSpPr/>
        <p:nvPr/>
      </p:nvGrpSpPr>
      <p:grpSpPr>
        <a:xfrm>
          <a:off x="0" y="0"/>
          <a:ext cx="0" cy="0"/>
          <a:chOff x="0" y="0"/>
          <a:chExt cx="0" cy="0"/>
        </a:xfrm>
      </p:grpSpPr>
      <p:pic>
        <p:nvPicPr>
          <p:cNvPr id="8" name="Active background Red 02">
            <a:extLst>
              <a:ext uri="{FF2B5EF4-FFF2-40B4-BE49-F238E27FC236}">
                <a16:creationId xmlns:a16="http://schemas.microsoft.com/office/drawing/2014/main" id="{6559868C-1D17-41BB-8D59-1F36771C9D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750" r="11250"/>
          <a:stretch/>
        </p:blipFill>
        <p:spPr>
          <a:xfrm flipH="1">
            <a:off x="0" y="-29028"/>
            <a:ext cx="12192000" cy="6900640"/>
          </a:xfrm>
          <a:prstGeom prst="rect">
            <a:avLst/>
          </a:prstGeom>
        </p:spPr>
      </p:pic>
      <p:sp>
        <p:nvSpPr>
          <p:cNvPr id="7" name="Section title">
            <a:extLst>
              <a:ext uri="{FF2B5EF4-FFF2-40B4-BE49-F238E27FC236}">
                <a16:creationId xmlns:a16="http://schemas.microsoft.com/office/drawing/2014/main" id="{321AADAF-C9BC-4D6E-9049-463F103162BE}"/>
              </a:ext>
            </a:extLst>
          </p:cNvPr>
          <p:cNvSpPr>
            <a:spLocks noGrp="1"/>
          </p:cNvSpPr>
          <p:nvPr>
            <p:ph type="body" sz="quarter" idx="21" hasCustomPrompt="1"/>
          </p:nvPr>
        </p:nvSpPr>
        <p:spPr>
          <a:xfrm>
            <a:off x="614222" y="2823127"/>
            <a:ext cx="10988500" cy="890588"/>
          </a:xfrm>
          <a:prstGeom prst="rect">
            <a:avLst/>
          </a:prstGeom>
        </p:spPr>
        <p:txBody>
          <a:bodyPr lIns="0" tIns="0" rIns="0" bIns="0" anchor="ctr" anchorCtr="0"/>
          <a:lstStyle>
            <a:lvl1pPr marL="0" indent="0">
              <a:buNone/>
              <a:defRPr lang="en-US" sz="4800" b="1" kern="1200" spc="0" baseline="0" dirty="0" smtClean="0">
                <a:solidFill>
                  <a:schemeClr val="bg1"/>
                </a:solidFill>
                <a:effectLst/>
                <a:latin typeface="BHFBeats-Bold" panose="00000800000000000000" pitchFamily="2" charset="0"/>
                <a:ea typeface="+mn-ea"/>
                <a:cs typeface="+mn-cs"/>
              </a:defRPr>
            </a:lvl1pPr>
            <a:lvl2pPr marL="0" indent="0">
              <a:buNone/>
              <a:defRPr lang="en-US" sz="3600" b="1" kern="1200" spc="0" baseline="0" dirty="0" smtClean="0">
                <a:solidFill>
                  <a:schemeClr val="bg1"/>
                </a:solidFill>
                <a:effectLst/>
                <a:latin typeface="BHFBeats-Bold" panose="00000800000000000000" pitchFamily="2" charset="0"/>
                <a:ea typeface="+mn-ea"/>
                <a:cs typeface="+mn-cs"/>
              </a:defRPr>
            </a:lvl2pPr>
            <a:lvl3pPr marL="0" indent="0">
              <a:buNone/>
              <a:defRPr lang="en-US" sz="3200" b="1" kern="1200" spc="0" baseline="0" dirty="0" smtClean="0">
                <a:solidFill>
                  <a:schemeClr val="bg1"/>
                </a:solidFill>
                <a:effectLst/>
                <a:latin typeface="BHFBeats-Bold" panose="00000800000000000000" pitchFamily="2" charset="0"/>
                <a:ea typeface="+mn-ea"/>
                <a:cs typeface="+mn-cs"/>
              </a:defRPr>
            </a:lvl3pPr>
            <a:lvl4pPr marL="0" indent="0">
              <a:buNone/>
              <a:defRPr lang="en-US" sz="2800" b="1" kern="1200" spc="0" baseline="0" dirty="0" smtClean="0">
                <a:solidFill>
                  <a:schemeClr val="bg1"/>
                </a:solidFill>
                <a:effectLst/>
                <a:latin typeface="BHFBeats-Bold" panose="00000800000000000000" pitchFamily="2" charset="0"/>
                <a:ea typeface="+mn-ea"/>
                <a:cs typeface="+mn-cs"/>
              </a:defRPr>
            </a:lvl4pPr>
            <a:lvl5pPr marL="0" indent="0">
              <a:buNone/>
              <a:defRPr lang="en-GB" sz="2400" b="1" kern="1200" spc="0" baseline="0" dirty="0" smtClean="0">
                <a:solidFill>
                  <a:schemeClr val="bg1"/>
                </a:solidFill>
                <a:effectLst/>
                <a:latin typeface="BHFBeats-Bold" panose="00000800000000000000" pitchFamily="2" charset="0"/>
                <a:ea typeface="+mn-ea"/>
                <a:cs typeface="+mn-cs"/>
              </a:defRPr>
            </a:lvl5pPr>
          </a:lstStyle>
          <a:p>
            <a:pPr lvl="0"/>
            <a:r>
              <a:rPr lang="en-US"/>
              <a:t>The title of your section</a:t>
            </a:r>
          </a:p>
          <a:p>
            <a:pPr lvl="1"/>
            <a:r>
              <a:rPr lang="en-US"/>
              <a:t>Short introductory text</a:t>
            </a:r>
          </a:p>
          <a:p>
            <a:pPr lvl="2"/>
            <a:r>
              <a:rPr lang="en-US"/>
              <a:t>Short introductory text</a:t>
            </a:r>
          </a:p>
          <a:p>
            <a:pPr lvl="3"/>
            <a:r>
              <a:rPr lang="en-US"/>
              <a:t>Short introductory text</a:t>
            </a:r>
          </a:p>
          <a:p>
            <a:pPr lvl="4"/>
            <a:r>
              <a:rPr lang="en-US"/>
              <a:t>Short introductory text</a:t>
            </a:r>
            <a:endParaRPr lang="en-GB"/>
          </a:p>
        </p:txBody>
      </p:sp>
      <p:sp>
        <p:nvSpPr>
          <p:cNvPr id="9" name="Slide number">
            <a:extLst>
              <a:ext uri="{FF2B5EF4-FFF2-40B4-BE49-F238E27FC236}">
                <a16:creationId xmlns:a16="http://schemas.microsoft.com/office/drawing/2014/main" id="{1504591D-17A2-4A42-8B3E-342B5D98D841}"/>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Tree>
    <p:extLst>
      <p:ext uri="{BB962C8B-B14F-4D97-AF65-F5344CB8AC3E}">
        <p14:creationId xmlns:p14="http://schemas.microsoft.com/office/powerpoint/2010/main" val="2374915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3_Image slide - 1/2 bleed">
    <p:spTree>
      <p:nvGrpSpPr>
        <p:cNvPr id="1" name=""/>
        <p:cNvGrpSpPr/>
        <p:nvPr/>
      </p:nvGrpSpPr>
      <p:grpSpPr>
        <a:xfrm>
          <a:off x="0" y="0"/>
          <a:ext cx="0" cy="0"/>
          <a:chOff x="0" y="0"/>
          <a:chExt cx="0" cy="0"/>
        </a:xfrm>
      </p:grpSpPr>
      <p:sp>
        <p:nvSpPr>
          <p:cNvPr id="10" name="Background image">
            <a:extLst>
              <a:ext uri="{FF2B5EF4-FFF2-40B4-BE49-F238E27FC236}">
                <a16:creationId xmlns:a16="http://schemas.microsoft.com/office/drawing/2014/main" id="{1D87962E-7618-415A-AD41-5A1468E089D4}"/>
              </a:ext>
            </a:extLst>
          </p:cNvPr>
          <p:cNvSpPr>
            <a:spLocks noGrp="1"/>
          </p:cNvSpPr>
          <p:nvPr>
            <p:ph type="pic" sz="quarter" idx="19" hasCustomPrompt="1"/>
          </p:nvPr>
        </p:nvSpPr>
        <p:spPr>
          <a:xfrm>
            <a:off x="5937845" y="0"/>
            <a:ext cx="6277441" cy="6858000"/>
          </a:xfrm>
          <a:custGeom>
            <a:avLst/>
            <a:gdLst>
              <a:gd name="connsiteX0" fmla="*/ 4821344 w 9161463"/>
              <a:gd name="connsiteY0" fmla="*/ 0 h 6840000"/>
              <a:gd name="connsiteX1" fmla="*/ 9161463 w 9161463"/>
              <a:gd name="connsiteY1" fmla="*/ 0 h 6840000"/>
              <a:gd name="connsiteX2" fmla="*/ 9161463 w 9161463"/>
              <a:gd name="connsiteY2" fmla="*/ 6840000 h 6840000"/>
              <a:gd name="connsiteX3" fmla="*/ 4950013 w 9161463"/>
              <a:gd name="connsiteY3" fmla="*/ 6840000 h 6840000"/>
              <a:gd name="connsiteX4" fmla="*/ 4942260 w 9161463"/>
              <a:gd name="connsiteY4" fmla="*/ 6814464 h 6840000"/>
              <a:gd name="connsiteX5" fmla="*/ 4743867 w 9161463"/>
              <a:gd name="connsiteY5" fmla="*/ 332331 h 6840000"/>
              <a:gd name="connsiteX6" fmla="*/ 0 w 9161463"/>
              <a:gd name="connsiteY6" fmla="*/ 0 h 6840000"/>
              <a:gd name="connsiteX7" fmla="*/ 3175 w 9161463"/>
              <a:gd name="connsiteY7" fmla="*/ 0 h 6840000"/>
              <a:gd name="connsiteX8" fmla="*/ 3175 w 9161463"/>
              <a:gd name="connsiteY8" fmla="*/ 6840000 h 6840000"/>
              <a:gd name="connsiteX9" fmla="*/ 0 w 9161463"/>
              <a:gd name="connsiteY9" fmla="*/ 6840000 h 6840000"/>
              <a:gd name="connsiteX0" fmla="*/ 4821344 w 9161463"/>
              <a:gd name="connsiteY0" fmla="*/ 0 h 6840000"/>
              <a:gd name="connsiteX1" fmla="*/ 9161463 w 9161463"/>
              <a:gd name="connsiteY1" fmla="*/ 0 h 6840000"/>
              <a:gd name="connsiteX2" fmla="*/ 9161463 w 9161463"/>
              <a:gd name="connsiteY2" fmla="*/ 6840000 h 6840000"/>
              <a:gd name="connsiteX3" fmla="*/ 4950013 w 9161463"/>
              <a:gd name="connsiteY3" fmla="*/ 6840000 h 6840000"/>
              <a:gd name="connsiteX4" fmla="*/ 4942260 w 9161463"/>
              <a:gd name="connsiteY4" fmla="*/ 6814464 h 6840000"/>
              <a:gd name="connsiteX5" fmla="*/ 4743867 w 9161463"/>
              <a:gd name="connsiteY5" fmla="*/ 332331 h 6840000"/>
              <a:gd name="connsiteX6" fmla="*/ 4821344 w 9161463"/>
              <a:gd name="connsiteY6" fmla="*/ 0 h 6840000"/>
              <a:gd name="connsiteX7" fmla="*/ 0 w 9161463"/>
              <a:gd name="connsiteY7" fmla="*/ 0 h 6840000"/>
              <a:gd name="connsiteX8" fmla="*/ 3175 w 9161463"/>
              <a:gd name="connsiteY8" fmla="*/ 0 h 6840000"/>
              <a:gd name="connsiteX9" fmla="*/ 3175 w 9161463"/>
              <a:gd name="connsiteY9" fmla="*/ 6840000 h 6840000"/>
              <a:gd name="connsiteX10" fmla="*/ 0 w 9161463"/>
              <a:gd name="connsiteY10" fmla="*/ 6840000 h 6840000"/>
              <a:gd name="connsiteX11" fmla="*/ 0 w 9161463"/>
              <a:gd name="connsiteY11" fmla="*/ 0 h 6840000"/>
              <a:gd name="connsiteX0" fmla="*/ 4821344 w 9161463"/>
              <a:gd name="connsiteY0" fmla="*/ 0 h 6840000"/>
              <a:gd name="connsiteX1" fmla="*/ 9161463 w 9161463"/>
              <a:gd name="connsiteY1" fmla="*/ 0 h 6840000"/>
              <a:gd name="connsiteX2" fmla="*/ 9161463 w 9161463"/>
              <a:gd name="connsiteY2" fmla="*/ 6840000 h 6840000"/>
              <a:gd name="connsiteX3" fmla="*/ 4950013 w 9161463"/>
              <a:gd name="connsiteY3" fmla="*/ 6840000 h 6840000"/>
              <a:gd name="connsiteX4" fmla="*/ 4942260 w 9161463"/>
              <a:gd name="connsiteY4" fmla="*/ 6814464 h 6840000"/>
              <a:gd name="connsiteX5" fmla="*/ 4743867 w 9161463"/>
              <a:gd name="connsiteY5" fmla="*/ 332331 h 6840000"/>
              <a:gd name="connsiteX6" fmla="*/ 4821344 w 9161463"/>
              <a:gd name="connsiteY6" fmla="*/ 0 h 6840000"/>
              <a:gd name="connsiteX7" fmla="*/ 0 w 9161463"/>
              <a:gd name="connsiteY7" fmla="*/ 0 h 6840000"/>
              <a:gd name="connsiteX8" fmla="*/ 3175 w 9161463"/>
              <a:gd name="connsiteY8" fmla="*/ 0 h 6840000"/>
              <a:gd name="connsiteX9" fmla="*/ 3175 w 9161463"/>
              <a:gd name="connsiteY9" fmla="*/ 6840000 h 6840000"/>
              <a:gd name="connsiteX10" fmla="*/ 0 w 9161463"/>
              <a:gd name="connsiteY10" fmla="*/ 0 h 6840000"/>
              <a:gd name="connsiteX0" fmla="*/ 4818169 w 9158288"/>
              <a:gd name="connsiteY0" fmla="*/ 0 h 6840000"/>
              <a:gd name="connsiteX1" fmla="*/ 9158288 w 9158288"/>
              <a:gd name="connsiteY1" fmla="*/ 0 h 6840000"/>
              <a:gd name="connsiteX2" fmla="*/ 9158288 w 9158288"/>
              <a:gd name="connsiteY2" fmla="*/ 6840000 h 6840000"/>
              <a:gd name="connsiteX3" fmla="*/ 4946838 w 9158288"/>
              <a:gd name="connsiteY3" fmla="*/ 6840000 h 6840000"/>
              <a:gd name="connsiteX4" fmla="*/ 4939085 w 9158288"/>
              <a:gd name="connsiteY4" fmla="*/ 6814464 h 6840000"/>
              <a:gd name="connsiteX5" fmla="*/ 4740692 w 9158288"/>
              <a:gd name="connsiteY5" fmla="*/ 332331 h 6840000"/>
              <a:gd name="connsiteX6" fmla="*/ 4818169 w 9158288"/>
              <a:gd name="connsiteY6" fmla="*/ 0 h 6840000"/>
              <a:gd name="connsiteX7" fmla="*/ 0 w 9158288"/>
              <a:gd name="connsiteY7" fmla="*/ 6840000 h 6840000"/>
              <a:gd name="connsiteX8" fmla="*/ 0 w 9158288"/>
              <a:gd name="connsiteY8" fmla="*/ 0 h 6840000"/>
              <a:gd name="connsiteX9" fmla="*/ 0 w 9158288"/>
              <a:gd name="connsiteY9" fmla="*/ 6840000 h 6840000"/>
              <a:gd name="connsiteX0" fmla="*/ 367962 w 4708081"/>
              <a:gd name="connsiteY0" fmla="*/ 0 h 6840000"/>
              <a:gd name="connsiteX1" fmla="*/ 4708081 w 4708081"/>
              <a:gd name="connsiteY1" fmla="*/ 0 h 6840000"/>
              <a:gd name="connsiteX2" fmla="*/ 4708081 w 4708081"/>
              <a:gd name="connsiteY2" fmla="*/ 6840000 h 6840000"/>
              <a:gd name="connsiteX3" fmla="*/ 496631 w 4708081"/>
              <a:gd name="connsiteY3" fmla="*/ 6840000 h 6840000"/>
              <a:gd name="connsiteX4" fmla="*/ 488878 w 4708081"/>
              <a:gd name="connsiteY4" fmla="*/ 6814464 h 6840000"/>
              <a:gd name="connsiteX5" fmla="*/ 290485 w 4708081"/>
              <a:gd name="connsiteY5" fmla="*/ 332331 h 6840000"/>
              <a:gd name="connsiteX6" fmla="*/ 367962 w 4708081"/>
              <a:gd name="connsiteY6" fmla="*/ 0 h 68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81" h="6840000">
                <a:moveTo>
                  <a:pt x="367962" y="0"/>
                </a:moveTo>
                <a:lnTo>
                  <a:pt x="4708081" y="0"/>
                </a:lnTo>
                <a:lnTo>
                  <a:pt x="4708081" y="6840000"/>
                </a:lnTo>
                <a:lnTo>
                  <a:pt x="496631" y="6840000"/>
                </a:lnTo>
                <a:lnTo>
                  <a:pt x="488878" y="6814464"/>
                </a:lnTo>
                <a:cubicBezTo>
                  <a:pt x="382416" y="6458370"/>
                  <a:pt x="-419751" y="3593446"/>
                  <a:pt x="290485" y="332331"/>
                </a:cubicBezTo>
                <a:lnTo>
                  <a:pt x="367962" y="0"/>
                </a:lnTo>
                <a:close/>
              </a:path>
            </a:pathLst>
          </a:custGeom>
          <a:blipFill>
            <a:blip r:embed="rId2"/>
            <a:stretch>
              <a:fillRect/>
            </a:stretch>
          </a:blipFill>
        </p:spPr>
        <p:txBody>
          <a:bodyPr wrap="square">
            <a:noAutofit/>
          </a:bodyPr>
          <a:lstStyle>
            <a:lvl1pPr marL="266700" indent="0" algn="ctr">
              <a:buNone/>
              <a:defRPr sz="1400">
                <a:latin typeface="F37Ginger-Light" panose="00000500000000000000" pitchFamily="2" charset="0"/>
              </a:defRPr>
            </a:lvl1pPr>
          </a:lstStyle>
          <a:p>
            <a:r>
              <a:rPr lang="en-GB"/>
              <a:t>&lt;Click on the icon to change this picture&gt;</a:t>
            </a:r>
          </a:p>
        </p:txBody>
      </p:sp>
      <p:sp>
        <p:nvSpPr>
          <p:cNvPr id="12" name="Big Beat_01_medium presence">
            <a:extLst>
              <a:ext uri="{FF2B5EF4-FFF2-40B4-BE49-F238E27FC236}">
                <a16:creationId xmlns:a16="http://schemas.microsoft.com/office/drawing/2014/main" id="{29C69825-AA17-49A0-8FCD-9C0C3D0BD8D3}"/>
              </a:ext>
            </a:extLst>
          </p:cNvPr>
          <p:cNvSpPr/>
          <p:nvPr userDrawn="1"/>
        </p:nvSpPr>
        <p:spPr>
          <a:xfrm>
            <a:off x="0" y="-9562"/>
            <a:ext cx="6604000" cy="6882414"/>
          </a:xfrm>
          <a:custGeom>
            <a:avLst/>
            <a:gdLst>
              <a:gd name="connsiteX0" fmla="*/ 3175 w 4953000"/>
              <a:gd name="connsiteY0" fmla="*/ 3175 h 6864350"/>
              <a:gd name="connsiteX1" fmla="*/ 3175 w 4953000"/>
              <a:gd name="connsiteY1" fmla="*/ 6861175 h 6864350"/>
              <a:gd name="connsiteX2" fmla="*/ 4953635 w 4953000"/>
              <a:gd name="connsiteY2" fmla="*/ 6861175 h 6864350"/>
              <a:gd name="connsiteX3" fmla="*/ 4822825 w 4953000"/>
              <a:gd name="connsiteY3" fmla="*/ 3175 h 6864350"/>
              <a:gd name="connsiteX4" fmla="*/ 3175 w 4953000"/>
              <a:gd name="connsiteY4" fmla="*/ 3175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6864350">
                <a:moveTo>
                  <a:pt x="3175" y="3175"/>
                </a:moveTo>
                <a:lnTo>
                  <a:pt x="3175" y="6861175"/>
                </a:lnTo>
                <a:lnTo>
                  <a:pt x="4953635" y="6861175"/>
                </a:lnTo>
                <a:cubicBezTo>
                  <a:pt x="4953635" y="6861175"/>
                  <a:pt x="3921125" y="3629025"/>
                  <a:pt x="4822825" y="3175"/>
                </a:cubicBezTo>
                <a:lnTo>
                  <a:pt x="3175" y="3175"/>
                </a:lnTo>
                <a:close/>
              </a:path>
            </a:pathLst>
          </a:custGeom>
          <a:gradFill>
            <a:gsLst>
              <a:gs pos="0">
                <a:srgbClr val="ED1F54"/>
              </a:gs>
              <a:gs pos="100000">
                <a:schemeClr val="accent1"/>
              </a:gs>
            </a:gsLst>
            <a:lin ang="0" scaled="0"/>
          </a:gradFill>
          <a:ln w="6350" cap="flat">
            <a:noFill/>
            <a:prstDash val="solid"/>
            <a:miter/>
          </a:ln>
        </p:spPr>
        <p:txBody>
          <a:bodyPr rtlCol="0" anchor="ctr"/>
          <a:lstStyle/>
          <a:p>
            <a:endParaRPr lang="en-GB" sz="1800"/>
          </a:p>
        </p:txBody>
      </p:sp>
      <p:sp>
        <p:nvSpPr>
          <p:cNvPr id="13" name="Image caption text">
            <a:extLst>
              <a:ext uri="{FF2B5EF4-FFF2-40B4-BE49-F238E27FC236}">
                <a16:creationId xmlns:a16="http://schemas.microsoft.com/office/drawing/2014/main" id="{4E47D984-3E7C-49D7-B9A8-C29118B191CF}"/>
              </a:ext>
            </a:extLst>
          </p:cNvPr>
          <p:cNvSpPr>
            <a:spLocks noGrp="1"/>
          </p:cNvSpPr>
          <p:nvPr>
            <p:ph type="body" sz="quarter" idx="15" hasCustomPrompt="1"/>
          </p:nvPr>
        </p:nvSpPr>
        <p:spPr>
          <a:xfrm>
            <a:off x="8721006" y="447675"/>
            <a:ext cx="2882900" cy="393700"/>
          </a:xfrm>
          <a:prstGeom prst="rect">
            <a:avLst/>
          </a:prstGeom>
        </p:spPr>
        <p:txBody>
          <a:bodyPr lIns="0" tIns="0" rIns="0" bIns="0"/>
          <a:lstStyle>
            <a:lvl1pPr marL="0" indent="0" algn="r">
              <a:buNone/>
              <a:defRPr lang="en-US" sz="1200" kern="1200" dirty="0" smtClean="0">
                <a:solidFill>
                  <a:schemeClr val="tx1"/>
                </a:solidFill>
                <a:latin typeface="F37Ginger-Light" panose="00000500000000000000" pitchFamily="2" charset="0"/>
                <a:ea typeface="+mn-ea"/>
                <a:cs typeface="+mn-cs"/>
              </a:defRPr>
            </a:lvl1pPr>
            <a:lvl2pPr>
              <a:defRPr lang="en-US" sz="1200" kern="1200" dirty="0" smtClean="0">
                <a:solidFill>
                  <a:schemeClr val="bg1"/>
                </a:solidFill>
                <a:latin typeface="F37Ginger-Light" panose="00000500000000000000" pitchFamily="2" charset="0"/>
                <a:ea typeface="+mn-ea"/>
                <a:cs typeface="+mn-cs"/>
              </a:defRPr>
            </a:lvl2pPr>
            <a:lvl3pPr>
              <a:defRPr lang="en-US" sz="1200" kern="1200" dirty="0" smtClean="0">
                <a:solidFill>
                  <a:schemeClr val="bg1"/>
                </a:solidFill>
                <a:latin typeface="F37Ginger-Light" panose="00000500000000000000" pitchFamily="2" charset="0"/>
                <a:ea typeface="+mn-ea"/>
                <a:cs typeface="+mn-cs"/>
              </a:defRPr>
            </a:lvl3pPr>
            <a:lvl4pPr>
              <a:defRPr lang="en-US" sz="1200" kern="1200" dirty="0" smtClean="0">
                <a:solidFill>
                  <a:schemeClr val="bg1"/>
                </a:solidFill>
                <a:latin typeface="F37Ginger-Light" panose="00000500000000000000" pitchFamily="2" charset="0"/>
                <a:ea typeface="+mn-ea"/>
                <a:cs typeface="+mn-cs"/>
              </a:defRPr>
            </a:lvl4pPr>
            <a:lvl5pPr>
              <a:defRPr lang="en-GB" sz="1200" kern="1200" dirty="0">
                <a:solidFill>
                  <a:schemeClr val="bg1"/>
                </a:solidFill>
                <a:latin typeface="F37Ginger-Light" panose="00000500000000000000" pitchFamily="2" charset="0"/>
                <a:ea typeface="+mn-ea"/>
                <a:cs typeface="+mn-cs"/>
              </a:defRPr>
            </a:lvl5pPr>
          </a:lstStyle>
          <a:p>
            <a:r>
              <a:rPr lang="en-GB"/>
              <a:t>Add a caption here for your background image</a:t>
            </a:r>
          </a:p>
        </p:txBody>
      </p:sp>
      <p:sp>
        <p:nvSpPr>
          <p:cNvPr id="7" name="Slide title">
            <a:extLst>
              <a:ext uri="{FF2B5EF4-FFF2-40B4-BE49-F238E27FC236}">
                <a16:creationId xmlns:a16="http://schemas.microsoft.com/office/drawing/2014/main" id="{FA4A097B-6828-4F11-9249-D0F94AD95849}"/>
              </a:ext>
            </a:extLst>
          </p:cNvPr>
          <p:cNvSpPr>
            <a:spLocks noGrp="1"/>
          </p:cNvSpPr>
          <p:nvPr>
            <p:ph type="body" sz="quarter" idx="10" hasCustomPrompt="1"/>
          </p:nvPr>
        </p:nvSpPr>
        <p:spPr>
          <a:xfrm>
            <a:off x="600000" y="918937"/>
            <a:ext cx="5209112"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8" name="Column 1">
            <a:extLst>
              <a:ext uri="{FF2B5EF4-FFF2-40B4-BE49-F238E27FC236}">
                <a16:creationId xmlns:a16="http://schemas.microsoft.com/office/drawing/2014/main" id="{FEA780F1-968E-4E4A-9FAA-2B450368BB1F}"/>
              </a:ext>
            </a:extLst>
          </p:cNvPr>
          <p:cNvSpPr>
            <a:spLocks noGrp="1"/>
          </p:cNvSpPr>
          <p:nvPr>
            <p:ph sz="quarter" idx="29" hasCustomPrompt="1"/>
          </p:nvPr>
        </p:nvSpPr>
        <p:spPr>
          <a:xfrm>
            <a:off x="513600" y="2167201"/>
            <a:ext cx="5209112" cy="3376016"/>
          </a:xfrm>
          <a:prstGeom prst="rect">
            <a:avLst/>
          </a:prstGeom>
        </p:spPr>
        <p:txBody>
          <a:bodyPr lIns="0" tIns="0" rIns="0" bIns="0"/>
          <a:lstStyle>
            <a:lvl1pPr marL="0" indent="0">
              <a:lnSpc>
                <a:spcPct val="100000"/>
              </a:lnSpc>
              <a:buNone/>
              <a:defRPr lang="en-US" sz="18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800">
                <a:solidFill>
                  <a:schemeClr val="bg1"/>
                </a:solidFill>
                <a:latin typeface="F37 Ginger Light" panose="00000500000000000000" pitchFamily="50" charset="0"/>
              </a:defRPr>
            </a:lvl2pPr>
            <a:lvl3pPr marL="339725" indent="-171450">
              <a:lnSpc>
                <a:spcPct val="100000"/>
              </a:lnSpc>
              <a:defRPr sz="1800">
                <a:solidFill>
                  <a:schemeClr val="bg1"/>
                </a:solidFill>
                <a:latin typeface="F37 Ginger Light" panose="00000500000000000000" pitchFamily="50" charset="0"/>
              </a:defRPr>
            </a:lvl3pPr>
            <a:lvl4pPr marL="501650" indent="-171450">
              <a:lnSpc>
                <a:spcPct val="100000"/>
              </a:lnSpc>
              <a:defRPr sz="1800">
                <a:solidFill>
                  <a:schemeClr val="bg1"/>
                </a:solidFill>
                <a:latin typeface="F37 Ginger Light" panose="00000500000000000000" pitchFamily="50" charset="0"/>
              </a:defRPr>
            </a:lvl4pPr>
            <a:lvl5pPr marL="676275" indent="-171450">
              <a:lnSpc>
                <a:spcPct val="100000"/>
              </a:lnSpc>
              <a:defRPr sz="18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9" name="Footer">
            <a:extLst>
              <a:ext uri="{FF2B5EF4-FFF2-40B4-BE49-F238E27FC236}">
                <a16:creationId xmlns:a16="http://schemas.microsoft.com/office/drawing/2014/main" id="{5F3D7B71-B6EE-4E64-BA10-7C4F4D452D31}"/>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bg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11" name="Slide number">
            <a:extLst>
              <a:ext uri="{FF2B5EF4-FFF2-40B4-BE49-F238E27FC236}">
                <a16:creationId xmlns:a16="http://schemas.microsoft.com/office/drawing/2014/main" id="{0FAE4283-7338-4877-8A7C-5EB3C1D42FAB}"/>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16" name="Date">
            <a:extLst>
              <a:ext uri="{FF2B5EF4-FFF2-40B4-BE49-F238E27FC236}">
                <a16:creationId xmlns:a16="http://schemas.microsoft.com/office/drawing/2014/main" id="{95F2AC7E-E5FB-4F17-BDF5-A54D8E6D73B4}"/>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bg1"/>
                </a:solidFill>
                <a:latin typeface="F37Ginger-Light" panose="00000500000000000000" pitchFamily="2" charset="0"/>
                <a:ea typeface="+mn-ea"/>
                <a:cs typeface="+mn-cs"/>
              </a:defRPr>
            </a:lvl1pPr>
            <a:lvl2pPr marL="609585" indent="0">
              <a:buNone/>
              <a:defRPr/>
            </a:lvl2pPr>
          </a:lstStyle>
          <a:p>
            <a:pPr lvl="0"/>
            <a:r>
              <a:rPr lang="en-US"/>
              <a:t>Insert date</a:t>
            </a:r>
          </a:p>
        </p:txBody>
      </p:sp>
    </p:spTree>
    <p:extLst>
      <p:ext uri="{BB962C8B-B14F-4D97-AF65-F5344CB8AC3E}">
        <p14:creationId xmlns:p14="http://schemas.microsoft.com/office/powerpoint/2010/main" val="1879227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Image slide - 1/2 bleed">
    <p:spTree>
      <p:nvGrpSpPr>
        <p:cNvPr id="1" name=""/>
        <p:cNvGrpSpPr/>
        <p:nvPr/>
      </p:nvGrpSpPr>
      <p:grpSpPr>
        <a:xfrm>
          <a:off x="0" y="0"/>
          <a:ext cx="0" cy="0"/>
          <a:chOff x="0" y="0"/>
          <a:chExt cx="0" cy="0"/>
        </a:xfrm>
      </p:grpSpPr>
      <p:sp>
        <p:nvSpPr>
          <p:cNvPr id="10" name="Background image">
            <a:extLst>
              <a:ext uri="{FF2B5EF4-FFF2-40B4-BE49-F238E27FC236}">
                <a16:creationId xmlns:a16="http://schemas.microsoft.com/office/drawing/2014/main" id="{96EEAEEE-17E2-4069-9726-D065E7B94A34}"/>
              </a:ext>
            </a:extLst>
          </p:cNvPr>
          <p:cNvSpPr>
            <a:spLocks noGrp="1"/>
          </p:cNvSpPr>
          <p:nvPr>
            <p:ph type="pic" sz="quarter" idx="19" hasCustomPrompt="1"/>
          </p:nvPr>
        </p:nvSpPr>
        <p:spPr>
          <a:xfrm>
            <a:off x="0" y="0"/>
            <a:ext cx="6253357" cy="6858000"/>
          </a:xfrm>
          <a:custGeom>
            <a:avLst/>
            <a:gdLst>
              <a:gd name="connsiteX0" fmla="*/ 9140225 w 9144000"/>
              <a:gd name="connsiteY0" fmla="*/ 0 h 6858000"/>
              <a:gd name="connsiteX1" fmla="*/ 9144000 w 9144000"/>
              <a:gd name="connsiteY1" fmla="*/ 0 h 6858000"/>
              <a:gd name="connsiteX2" fmla="*/ 9144000 w 9144000"/>
              <a:gd name="connsiteY2" fmla="*/ 6858000 h 6858000"/>
              <a:gd name="connsiteX3" fmla="*/ 9140225 w 9144000"/>
              <a:gd name="connsiteY3" fmla="*/ 6858000 h 6858000"/>
              <a:gd name="connsiteX4" fmla="*/ 0 w 9144000"/>
              <a:gd name="connsiteY4" fmla="*/ 0 h 6858000"/>
              <a:gd name="connsiteX5" fmla="*/ 4322346 w 9144000"/>
              <a:gd name="connsiteY5" fmla="*/ 0 h 6858000"/>
              <a:gd name="connsiteX6" fmla="*/ 4399534 w 9144000"/>
              <a:gd name="connsiteY6" fmla="*/ 331958 h 6858000"/>
              <a:gd name="connsiteX7" fmla="*/ 4201141 w 9144000"/>
              <a:gd name="connsiteY7" fmla="*/ 6831149 h 6858000"/>
              <a:gd name="connsiteX8" fmla="*/ 4193010 w 9144000"/>
              <a:gd name="connsiteY8" fmla="*/ 6858000 h 6858000"/>
              <a:gd name="connsiteX9" fmla="*/ 0 w 9144000"/>
              <a:gd name="connsiteY9" fmla="*/ 6858000 h 6858000"/>
              <a:gd name="connsiteX0" fmla="*/ 9140225 w 9144000"/>
              <a:gd name="connsiteY0" fmla="*/ 6858000 h 6858000"/>
              <a:gd name="connsiteX1" fmla="*/ 9144000 w 9144000"/>
              <a:gd name="connsiteY1" fmla="*/ 0 h 6858000"/>
              <a:gd name="connsiteX2" fmla="*/ 9144000 w 9144000"/>
              <a:gd name="connsiteY2" fmla="*/ 6858000 h 6858000"/>
              <a:gd name="connsiteX3" fmla="*/ 9140225 w 9144000"/>
              <a:gd name="connsiteY3" fmla="*/ 6858000 h 6858000"/>
              <a:gd name="connsiteX4" fmla="*/ 0 w 9144000"/>
              <a:gd name="connsiteY4" fmla="*/ 0 h 6858000"/>
              <a:gd name="connsiteX5" fmla="*/ 4322346 w 9144000"/>
              <a:gd name="connsiteY5" fmla="*/ 0 h 6858000"/>
              <a:gd name="connsiteX6" fmla="*/ 4399534 w 9144000"/>
              <a:gd name="connsiteY6" fmla="*/ 331958 h 6858000"/>
              <a:gd name="connsiteX7" fmla="*/ 4201141 w 9144000"/>
              <a:gd name="connsiteY7" fmla="*/ 6831149 h 6858000"/>
              <a:gd name="connsiteX8" fmla="*/ 4193010 w 9144000"/>
              <a:gd name="connsiteY8" fmla="*/ 6858000 h 6858000"/>
              <a:gd name="connsiteX9" fmla="*/ 0 w 9144000"/>
              <a:gd name="connsiteY9" fmla="*/ 6858000 h 6858000"/>
              <a:gd name="connsiteX10" fmla="*/ 0 w 9144000"/>
              <a:gd name="connsiteY10" fmla="*/ 0 h 6858000"/>
              <a:gd name="connsiteX0" fmla="*/ 9140225 w 9144000"/>
              <a:gd name="connsiteY0" fmla="*/ 6858000 h 6858000"/>
              <a:gd name="connsiteX1" fmla="*/ 9144000 w 9144000"/>
              <a:gd name="connsiteY1" fmla="*/ 6858000 h 6858000"/>
              <a:gd name="connsiteX2" fmla="*/ 9140225 w 9144000"/>
              <a:gd name="connsiteY2" fmla="*/ 6858000 h 6858000"/>
              <a:gd name="connsiteX3" fmla="*/ 0 w 9144000"/>
              <a:gd name="connsiteY3" fmla="*/ 0 h 6858000"/>
              <a:gd name="connsiteX4" fmla="*/ 4322346 w 9144000"/>
              <a:gd name="connsiteY4" fmla="*/ 0 h 6858000"/>
              <a:gd name="connsiteX5" fmla="*/ 4399534 w 9144000"/>
              <a:gd name="connsiteY5" fmla="*/ 331958 h 6858000"/>
              <a:gd name="connsiteX6" fmla="*/ 4201141 w 9144000"/>
              <a:gd name="connsiteY6" fmla="*/ 6831149 h 6858000"/>
              <a:gd name="connsiteX7" fmla="*/ 4193010 w 9144000"/>
              <a:gd name="connsiteY7" fmla="*/ 6858000 h 6858000"/>
              <a:gd name="connsiteX8" fmla="*/ 0 w 9144000"/>
              <a:gd name="connsiteY8" fmla="*/ 6858000 h 6858000"/>
              <a:gd name="connsiteX9" fmla="*/ 0 w 9144000"/>
              <a:gd name="connsiteY9" fmla="*/ 0 h 6858000"/>
              <a:gd name="connsiteX0" fmla="*/ 0 w 4690018"/>
              <a:gd name="connsiteY0" fmla="*/ 0 h 6858000"/>
              <a:gd name="connsiteX1" fmla="*/ 4322346 w 4690018"/>
              <a:gd name="connsiteY1" fmla="*/ 0 h 6858000"/>
              <a:gd name="connsiteX2" fmla="*/ 4399534 w 4690018"/>
              <a:gd name="connsiteY2" fmla="*/ 331958 h 6858000"/>
              <a:gd name="connsiteX3" fmla="*/ 4201141 w 4690018"/>
              <a:gd name="connsiteY3" fmla="*/ 6831149 h 6858000"/>
              <a:gd name="connsiteX4" fmla="*/ 4193010 w 4690018"/>
              <a:gd name="connsiteY4" fmla="*/ 6858000 h 6858000"/>
              <a:gd name="connsiteX5" fmla="*/ 0 w 4690018"/>
              <a:gd name="connsiteY5" fmla="*/ 6858000 h 6858000"/>
              <a:gd name="connsiteX6" fmla="*/ 0 w 46900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0018" h="6858000">
                <a:moveTo>
                  <a:pt x="0" y="0"/>
                </a:moveTo>
                <a:lnTo>
                  <a:pt x="4322346" y="0"/>
                </a:lnTo>
                <a:lnTo>
                  <a:pt x="4399534" y="331958"/>
                </a:lnTo>
                <a:cubicBezTo>
                  <a:pt x="5109770" y="3601655"/>
                  <a:pt x="4307603" y="6474118"/>
                  <a:pt x="4201141" y="6831149"/>
                </a:cubicBezTo>
                <a:lnTo>
                  <a:pt x="4193010" y="6858000"/>
                </a:lnTo>
                <a:lnTo>
                  <a:pt x="0" y="6858000"/>
                </a:lnTo>
                <a:lnTo>
                  <a:pt x="0" y="0"/>
                </a:lnTo>
                <a:close/>
              </a:path>
            </a:pathLst>
          </a:custGeom>
          <a:blipFill>
            <a:blip r:embed="rId2"/>
            <a:stretch>
              <a:fillRect/>
            </a:stretch>
          </a:blipFill>
          <a:ln>
            <a:noFill/>
          </a:ln>
        </p:spPr>
        <p:txBody>
          <a:bodyPr wrap="square">
            <a:noAutofit/>
          </a:bodyPr>
          <a:lstStyle>
            <a:lvl1pPr marL="360363" indent="0" algn="l">
              <a:buNone/>
              <a:defRPr sz="1400">
                <a:latin typeface="F37Ginger-Light" panose="00000500000000000000" pitchFamily="2" charset="0"/>
              </a:defRPr>
            </a:lvl1pPr>
          </a:lstStyle>
          <a:p>
            <a:r>
              <a:rPr lang="en-GB"/>
              <a:t>&lt;Click on the icon to change this picture&gt;</a:t>
            </a:r>
          </a:p>
        </p:txBody>
      </p:sp>
      <p:sp>
        <p:nvSpPr>
          <p:cNvPr id="12" name="Big Beat_01_medium presence">
            <a:extLst>
              <a:ext uri="{FF2B5EF4-FFF2-40B4-BE49-F238E27FC236}">
                <a16:creationId xmlns:a16="http://schemas.microsoft.com/office/drawing/2014/main" id="{1FC461F7-21E2-43CB-8D36-9483FED7A3E1}"/>
              </a:ext>
            </a:extLst>
          </p:cNvPr>
          <p:cNvSpPr/>
          <p:nvPr userDrawn="1"/>
        </p:nvSpPr>
        <p:spPr>
          <a:xfrm flipH="1">
            <a:off x="5588000" y="-9562"/>
            <a:ext cx="6604000" cy="6882414"/>
          </a:xfrm>
          <a:custGeom>
            <a:avLst/>
            <a:gdLst>
              <a:gd name="connsiteX0" fmla="*/ 3175 w 4953000"/>
              <a:gd name="connsiteY0" fmla="*/ 3175 h 6864350"/>
              <a:gd name="connsiteX1" fmla="*/ 3175 w 4953000"/>
              <a:gd name="connsiteY1" fmla="*/ 6861175 h 6864350"/>
              <a:gd name="connsiteX2" fmla="*/ 4953635 w 4953000"/>
              <a:gd name="connsiteY2" fmla="*/ 6861175 h 6864350"/>
              <a:gd name="connsiteX3" fmla="*/ 4822825 w 4953000"/>
              <a:gd name="connsiteY3" fmla="*/ 3175 h 6864350"/>
              <a:gd name="connsiteX4" fmla="*/ 3175 w 4953000"/>
              <a:gd name="connsiteY4" fmla="*/ 3175 h 686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6864350">
                <a:moveTo>
                  <a:pt x="3175" y="3175"/>
                </a:moveTo>
                <a:lnTo>
                  <a:pt x="3175" y="6861175"/>
                </a:lnTo>
                <a:lnTo>
                  <a:pt x="4953635" y="6861175"/>
                </a:lnTo>
                <a:cubicBezTo>
                  <a:pt x="4953635" y="6861175"/>
                  <a:pt x="3921125" y="3629025"/>
                  <a:pt x="4822825" y="3175"/>
                </a:cubicBezTo>
                <a:lnTo>
                  <a:pt x="3175" y="3175"/>
                </a:lnTo>
                <a:close/>
              </a:path>
            </a:pathLst>
          </a:custGeom>
          <a:gradFill>
            <a:gsLst>
              <a:gs pos="0">
                <a:srgbClr val="ED1F54"/>
              </a:gs>
              <a:gs pos="100000">
                <a:schemeClr val="accent1"/>
              </a:gs>
            </a:gsLst>
            <a:lin ang="0" scaled="0"/>
          </a:gradFill>
          <a:ln w="6350" cap="flat">
            <a:noFill/>
            <a:prstDash val="solid"/>
            <a:miter/>
          </a:ln>
        </p:spPr>
        <p:txBody>
          <a:bodyPr rtlCol="0" anchor="ctr"/>
          <a:lstStyle/>
          <a:p>
            <a:pPr lvl="0"/>
            <a:endParaRPr lang="en-GB" sz="1800"/>
          </a:p>
        </p:txBody>
      </p:sp>
      <p:sp>
        <p:nvSpPr>
          <p:cNvPr id="11" name="Image caption text">
            <a:extLst>
              <a:ext uri="{FF2B5EF4-FFF2-40B4-BE49-F238E27FC236}">
                <a16:creationId xmlns:a16="http://schemas.microsoft.com/office/drawing/2014/main" id="{933B2B73-52E9-4D9B-850E-E20580197A05}"/>
              </a:ext>
            </a:extLst>
          </p:cNvPr>
          <p:cNvSpPr>
            <a:spLocks noGrp="1"/>
          </p:cNvSpPr>
          <p:nvPr>
            <p:ph type="body" sz="quarter" idx="15" hasCustomPrompt="1"/>
          </p:nvPr>
        </p:nvSpPr>
        <p:spPr>
          <a:xfrm>
            <a:off x="601134" y="447675"/>
            <a:ext cx="2882900" cy="393700"/>
          </a:xfrm>
          <a:prstGeom prst="rect">
            <a:avLst/>
          </a:prstGeom>
        </p:spPr>
        <p:txBody>
          <a:bodyPr lIns="0" tIns="0" rIns="0" bIns="0"/>
          <a:lstStyle>
            <a:lvl1pPr marL="0" indent="0" algn="l">
              <a:buNone/>
              <a:defRPr lang="en-US" sz="1200" kern="1200" dirty="0" smtClean="0">
                <a:solidFill>
                  <a:schemeClr val="tx1"/>
                </a:solidFill>
                <a:latin typeface="F37Ginger-Light" panose="00000500000000000000" pitchFamily="2" charset="0"/>
                <a:ea typeface="+mn-ea"/>
                <a:cs typeface="+mn-cs"/>
              </a:defRPr>
            </a:lvl1pPr>
            <a:lvl2pPr>
              <a:defRPr lang="en-US" sz="1200" kern="1200" dirty="0" smtClean="0">
                <a:solidFill>
                  <a:schemeClr val="bg1"/>
                </a:solidFill>
                <a:latin typeface="F37Ginger-Light" panose="00000500000000000000" pitchFamily="2" charset="0"/>
                <a:ea typeface="+mn-ea"/>
                <a:cs typeface="+mn-cs"/>
              </a:defRPr>
            </a:lvl2pPr>
            <a:lvl3pPr>
              <a:defRPr lang="en-US" sz="1200" kern="1200" dirty="0" smtClean="0">
                <a:solidFill>
                  <a:schemeClr val="bg1"/>
                </a:solidFill>
                <a:latin typeface="F37Ginger-Light" panose="00000500000000000000" pitchFamily="2" charset="0"/>
                <a:ea typeface="+mn-ea"/>
                <a:cs typeface="+mn-cs"/>
              </a:defRPr>
            </a:lvl3pPr>
            <a:lvl4pPr>
              <a:defRPr lang="en-US" sz="1200" kern="1200" dirty="0" smtClean="0">
                <a:solidFill>
                  <a:schemeClr val="bg1"/>
                </a:solidFill>
                <a:latin typeface="F37Ginger-Light" panose="00000500000000000000" pitchFamily="2" charset="0"/>
                <a:ea typeface="+mn-ea"/>
                <a:cs typeface="+mn-cs"/>
              </a:defRPr>
            </a:lvl4pPr>
            <a:lvl5pPr>
              <a:defRPr lang="en-GB" sz="1200" kern="1200" dirty="0">
                <a:solidFill>
                  <a:schemeClr val="bg1"/>
                </a:solidFill>
                <a:latin typeface="F37Ginger-Light" panose="00000500000000000000" pitchFamily="2" charset="0"/>
                <a:ea typeface="+mn-ea"/>
                <a:cs typeface="+mn-cs"/>
              </a:defRPr>
            </a:lvl5pPr>
          </a:lstStyle>
          <a:p>
            <a:r>
              <a:rPr lang="en-GB"/>
              <a:t>Add a caption here for your background image</a:t>
            </a:r>
          </a:p>
        </p:txBody>
      </p:sp>
      <p:sp>
        <p:nvSpPr>
          <p:cNvPr id="7" name="Slide title">
            <a:extLst>
              <a:ext uri="{FF2B5EF4-FFF2-40B4-BE49-F238E27FC236}">
                <a16:creationId xmlns:a16="http://schemas.microsoft.com/office/drawing/2014/main" id="{30DBBC00-B8BE-4119-A9F7-E160D1DA4852}"/>
              </a:ext>
            </a:extLst>
          </p:cNvPr>
          <p:cNvSpPr>
            <a:spLocks noGrp="1"/>
          </p:cNvSpPr>
          <p:nvPr>
            <p:ph type="body" sz="quarter" idx="10" hasCustomPrompt="1"/>
          </p:nvPr>
        </p:nvSpPr>
        <p:spPr>
          <a:xfrm>
            <a:off x="6584853" y="918937"/>
            <a:ext cx="5209112"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8" name="Column 1">
            <a:extLst>
              <a:ext uri="{FF2B5EF4-FFF2-40B4-BE49-F238E27FC236}">
                <a16:creationId xmlns:a16="http://schemas.microsoft.com/office/drawing/2014/main" id="{FB3EE1C5-3B8B-4C81-836D-CA3806128624}"/>
              </a:ext>
            </a:extLst>
          </p:cNvPr>
          <p:cNvSpPr>
            <a:spLocks noGrp="1"/>
          </p:cNvSpPr>
          <p:nvPr>
            <p:ph sz="quarter" idx="29" hasCustomPrompt="1"/>
          </p:nvPr>
        </p:nvSpPr>
        <p:spPr>
          <a:xfrm>
            <a:off x="6548120" y="2167201"/>
            <a:ext cx="5209112" cy="3376016"/>
          </a:xfrm>
          <a:prstGeom prst="rect">
            <a:avLst/>
          </a:prstGeom>
        </p:spPr>
        <p:txBody>
          <a:bodyPr lIns="0" tIns="0" rIns="0" bIns="0"/>
          <a:lstStyle>
            <a:lvl1pPr marL="0" indent="0">
              <a:lnSpc>
                <a:spcPct val="100000"/>
              </a:lnSpc>
              <a:buNone/>
              <a:defRPr lang="en-US" sz="18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800">
                <a:solidFill>
                  <a:schemeClr val="bg1"/>
                </a:solidFill>
                <a:latin typeface="F37 Ginger Light" panose="00000500000000000000" pitchFamily="50" charset="0"/>
              </a:defRPr>
            </a:lvl2pPr>
            <a:lvl3pPr marL="339725" indent="-171450">
              <a:lnSpc>
                <a:spcPct val="100000"/>
              </a:lnSpc>
              <a:defRPr sz="1800">
                <a:solidFill>
                  <a:schemeClr val="bg1"/>
                </a:solidFill>
                <a:latin typeface="F37 Ginger Light" panose="00000500000000000000" pitchFamily="50" charset="0"/>
              </a:defRPr>
            </a:lvl3pPr>
            <a:lvl4pPr marL="501650" indent="-171450">
              <a:lnSpc>
                <a:spcPct val="100000"/>
              </a:lnSpc>
              <a:defRPr sz="1800">
                <a:solidFill>
                  <a:schemeClr val="bg1"/>
                </a:solidFill>
                <a:latin typeface="F37 Ginger Light" panose="00000500000000000000" pitchFamily="50" charset="0"/>
              </a:defRPr>
            </a:lvl4pPr>
            <a:lvl5pPr marL="676275" indent="-171450">
              <a:lnSpc>
                <a:spcPct val="100000"/>
              </a:lnSpc>
              <a:defRPr sz="18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9" name="Footer">
            <a:extLst>
              <a:ext uri="{FF2B5EF4-FFF2-40B4-BE49-F238E27FC236}">
                <a16:creationId xmlns:a16="http://schemas.microsoft.com/office/drawing/2014/main" id="{E6A431F9-E750-4FA5-8BAD-BF95CC180F02}"/>
              </a:ext>
            </a:extLst>
          </p:cNvPr>
          <p:cNvSpPr>
            <a:spLocks noGrp="1"/>
          </p:cNvSpPr>
          <p:nvPr>
            <p:ph type="body" sz="quarter" idx="16" hasCustomPrompt="1"/>
          </p:nvPr>
        </p:nvSpPr>
        <p:spPr>
          <a:xfrm>
            <a:off x="279398" y="6550025"/>
            <a:ext cx="7088812" cy="182034"/>
          </a:xfrm>
          <a:prstGeom prst="rect">
            <a:avLst/>
          </a:prstGeom>
        </p:spPr>
        <p:txBody>
          <a:bodyPr lIns="0" tIns="0" rIns="0" bIns="0" anchor="t" anchorCtr="0"/>
          <a:lstStyle>
            <a:lvl1pPr marL="0" marR="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lang="en-US" sz="800" b="0" kern="1200">
                <a:solidFill>
                  <a:schemeClr val="bg1"/>
                </a:solidFill>
                <a:latin typeface="F37Ginger-Light" panose="00000500000000000000" pitchFamily="2" charset="0"/>
                <a:ea typeface="+mn-ea"/>
                <a:cs typeface="+mn-cs"/>
              </a:defRPr>
            </a:lvl1pPr>
            <a:lvl2pPr marL="609585" indent="0">
              <a:buNone/>
              <a:defRPr/>
            </a:lvl2pPr>
          </a:lstStyle>
          <a:p>
            <a:pPr marL="0" marR="0" lvl="0" indent="0" algn="l" defTabSz="1219170" rtl="0" eaLnBrk="1" fontAlgn="auto" latinLnBrk="0" hangingPunct="1">
              <a:lnSpc>
                <a:spcPct val="90000"/>
              </a:lnSpc>
              <a:spcBef>
                <a:spcPts val="1333"/>
              </a:spcBef>
              <a:spcAft>
                <a:spcPts val="0"/>
              </a:spcAft>
              <a:buClrTx/>
              <a:buSzTx/>
              <a:buFont typeface="F37Ginger-Light" panose="020B0604020202020204" pitchFamily="34" charset="0"/>
              <a:buNone/>
              <a:tabLst/>
              <a:defRPr/>
            </a:pPr>
            <a:r>
              <a:rPr lang="en-GB"/>
              <a:t>Insert footer information</a:t>
            </a:r>
          </a:p>
        </p:txBody>
      </p:sp>
      <p:sp>
        <p:nvSpPr>
          <p:cNvPr id="13" name="Slide number">
            <a:extLst>
              <a:ext uri="{FF2B5EF4-FFF2-40B4-BE49-F238E27FC236}">
                <a16:creationId xmlns:a16="http://schemas.microsoft.com/office/drawing/2014/main" id="{3BE941AC-492E-42C2-AB1E-F11E087DF4A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16" name="Date">
            <a:extLst>
              <a:ext uri="{FF2B5EF4-FFF2-40B4-BE49-F238E27FC236}">
                <a16:creationId xmlns:a16="http://schemas.microsoft.com/office/drawing/2014/main" id="{CC35992D-9F0E-4CB8-A663-798CF9AEB037}"/>
              </a:ext>
            </a:extLst>
          </p:cNvPr>
          <p:cNvSpPr>
            <a:spLocks noGrp="1"/>
          </p:cNvSpPr>
          <p:nvPr>
            <p:ph type="body" sz="quarter" idx="17" hasCustomPrompt="1"/>
          </p:nvPr>
        </p:nvSpPr>
        <p:spPr>
          <a:xfrm>
            <a:off x="8224225" y="6558621"/>
            <a:ext cx="3353945" cy="173438"/>
          </a:xfrm>
          <a:prstGeom prst="rect">
            <a:avLst/>
          </a:prstGeom>
        </p:spPr>
        <p:txBody>
          <a:bodyPr lIns="0" tIns="0" rIns="0" bIns="0" anchor="t" anchorCtr="0"/>
          <a:lstStyle>
            <a:lvl1pPr marL="0" indent="0">
              <a:buNone/>
              <a:defRPr lang="en-US" sz="800" b="0" kern="1200" dirty="0" smtClean="0">
                <a:solidFill>
                  <a:schemeClr val="bg1"/>
                </a:solidFill>
                <a:latin typeface="F37Ginger-Light" panose="00000500000000000000" pitchFamily="2" charset="0"/>
                <a:ea typeface="+mn-ea"/>
                <a:cs typeface="+mn-cs"/>
              </a:defRPr>
            </a:lvl1pPr>
            <a:lvl2pPr marL="609585" indent="0">
              <a:buNone/>
              <a:defRPr/>
            </a:lvl2pPr>
          </a:lstStyle>
          <a:p>
            <a:pPr lvl="0"/>
            <a:r>
              <a:rPr lang="en-US"/>
              <a:t>Insert date</a:t>
            </a:r>
          </a:p>
        </p:txBody>
      </p:sp>
    </p:spTree>
    <p:extLst>
      <p:ext uri="{BB962C8B-B14F-4D97-AF65-F5344CB8AC3E}">
        <p14:creationId xmlns:p14="http://schemas.microsoft.com/office/powerpoint/2010/main" val="1142738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5_content slide - active background Red 02">
    <p:spTree>
      <p:nvGrpSpPr>
        <p:cNvPr id="1" name=""/>
        <p:cNvGrpSpPr/>
        <p:nvPr/>
      </p:nvGrpSpPr>
      <p:grpSpPr>
        <a:xfrm>
          <a:off x="0" y="0"/>
          <a:ext cx="0" cy="0"/>
          <a:chOff x="0" y="0"/>
          <a:chExt cx="0" cy="0"/>
        </a:xfrm>
      </p:grpSpPr>
      <p:pic>
        <p:nvPicPr>
          <p:cNvPr id="13" name="Active background Red 02">
            <a:extLst>
              <a:ext uri="{FF2B5EF4-FFF2-40B4-BE49-F238E27FC236}">
                <a16:creationId xmlns:a16="http://schemas.microsoft.com/office/drawing/2014/main" id="{F6B6D5D4-3F93-4F1F-B943-B385547812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750" r="11250"/>
          <a:stretch/>
        </p:blipFill>
        <p:spPr>
          <a:xfrm flipH="1">
            <a:off x="0" y="-29028"/>
            <a:ext cx="12192000" cy="6900640"/>
          </a:xfrm>
          <a:prstGeom prst="rect">
            <a:avLst/>
          </a:prstGeom>
        </p:spPr>
      </p:pic>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6668" y="213361"/>
            <a:ext cx="994619" cy="615772"/>
          </a:xfrm>
          <a:prstGeom prst="rect">
            <a:avLst/>
          </a:prstGeom>
        </p:spPr>
      </p:pic>
      <p:sp>
        <p:nvSpPr>
          <p:cNvPr id="21" name="Slide number">
            <a:extLst>
              <a:ext uri="{FF2B5EF4-FFF2-40B4-BE49-F238E27FC236}">
                <a16:creationId xmlns:a16="http://schemas.microsoft.com/office/drawing/2014/main" id="{CD538B70-6BB5-4650-9986-396694F6057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7" name="Slide title">
            <a:extLst>
              <a:ext uri="{FF2B5EF4-FFF2-40B4-BE49-F238E27FC236}">
                <a16:creationId xmlns:a16="http://schemas.microsoft.com/office/drawing/2014/main" id="{14A108D6-574A-4129-911B-A93FC4D7B952}"/>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9" name="Column 1">
            <a:extLst>
              <a:ext uri="{FF2B5EF4-FFF2-40B4-BE49-F238E27FC236}">
                <a16:creationId xmlns:a16="http://schemas.microsoft.com/office/drawing/2014/main" id="{1293EB35-8C8A-45F2-85A0-FC1FBDCDFA7B}"/>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545131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5">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6F756ED-6315-A84B-AB39-7402095B1CB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4"/>
            <a:ext cx="2304392" cy="571809"/>
          </a:xfrm>
          <a:prstGeom prst="rect">
            <a:avLst/>
          </a:prstGeom>
        </p:spPr>
      </p:pic>
      <p:pic>
        <p:nvPicPr>
          <p:cNvPr id="9" name="Picture 8">
            <a:extLst>
              <a:ext uri="{FF2B5EF4-FFF2-40B4-BE49-F238E27FC236}">
                <a16:creationId xmlns:a16="http://schemas.microsoft.com/office/drawing/2014/main" id="{81FE30FA-9516-4C47-8956-87BEBFC9FB15}"/>
              </a:ext>
            </a:extLst>
          </p:cNvPr>
          <p:cNvPicPr>
            <a:picLocks/>
          </p:cNvPicPr>
          <p:nvPr userDrawn="1"/>
        </p:nvPicPr>
        <p:blipFill rotWithShape="1">
          <a:blip r:embed="rId3"/>
          <a:srcRect l="16134" r="19331" b="3196"/>
          <a:stretch/>
        </p:blipFill>
        <p:spPr>
          <a:xfrm>
            <a:off x="-1718772" y="-1440000"/>
            <a:ext cx="6840000" cy="6840000"/>
          </a:xfrm>
          <a:prstGeom prst="ellipse">
            <a:avLst/>
          </a:prstGeom>
          <a:blipFill dpi="0" rotWithShape="1">
            <a:blip r:embed="rId3">
              <a:alphaModFix amt="96000"/>
            </a:blip>
            <a:srcRect/>
            <a:stretch>
              <a:fillRect/>
            </a:stretch>
          </a:blipFill>
        </p:spPr>
      </p:pic>
      <p:sp>
        <p:nvSpPr>
          <p:cNvPr id="16" name="Title 1">
            <a:extLst>
              <a:ext uri="{FF2B5EF4-FFF2-40B4-BE49-F238E27FC236}">
                <a16:creationId xmlns:a16="http://schemas.microsoft.com/office/drawing/2014/main" id="{9654734B-14A1-E94F-B08A-31A8C175EBFA}"/>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4362945B-8B18-A947-BD4C-1786DB670129}"/>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600862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6_content slide - active background Red 02">
    <p:spTree>
      <p:nvGrpSpPr>
        <p:cNvPr id="1" name=""/>
        <p:cNvGrpSpPr/>
        <p:nvPr/>
      </p:nvGrpSpPr>
      <p:grpSpPr>
        <a:xfrm>
          <a:off x="0" y="0"/>
          <a:ext cx="0" cy="0"/>
          <a:chOff x="0" y="0"/>
          <a:chExt cx="0" cy="0"/>
        </a:xfrm>
      </p:grpSpPr>
      <p:pic>
        <p:nvPicPr>
          <p:cNvPr id="12" name="Active background Red 02">
            <a:extLst>
              <a:ext uri="{FF2B5EF4-FFF2-40B4-BE49-F238E27FC236}">
                <a16:creationId xmlns:a16="http://schemas.microsoft.com/office/drawing/2014/main" id="{0B59164E-FF5F-4F27-9186-2722C221079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750" r="11250"/>
          <a:stretch/>
        </p:blipFill>
        <p:spPr>
          <a:xfrm flipH="1">
            <a:off x="0" y="-29028"/>
            <a:ext cx="12192000" cy="6900640"/>
          </a:xfrm>
          <a:prstGeom prst="rect">
            <a:avLst/>
          </a:prstGeom>
        </p:spPr>
      </p:pic>
      <p:sp>
        <p:nvSpPr>
          <p:cNvPr id="7" name="Slide number">
            <a:extLst>
              <a:ext uri="{FF2B5EF4-FFF2-40B4-BE49-F238E27FC236}">
                <a16:creationId xmlns:a16="http://schemas.microsoft.com/office/drawing/2014/main" id="{1D8BE0D5-220C-4E3E-90C2-6883B07EB9AB}"/>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8" name="Slide title">
            <a:extLst>
              <a:ext uri="{FF2B5EF4-FFF2-40B4-BE49-F238E27FC236}">
                <a16:creationId xmlns:a16="http://schemas.microsoft.com/office/drawing/2014/main" id="{2D98EF05-F384-418D-836C-BAFE9848DDAD}"/>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6215378E-71C5-4339-9080-9B84CBBF4368}"/>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28786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content slide - active background Red 01">
    <p:spTree>
      <p:nvGrpSpPr>
        <p:cNvPr id="1" name=""/>
        <p:cNvGrpSpPr/>
        <p:nvPr/>
      </p:nvGrpSpPr>
      <p:grpSpPr>
        <a:xfrm>
          <a:off x="0" y="0"/>
          <a:ext cx="0" cy="0"/>
          <a:chOff x="0" y="0"/>
          <a:chExt cx="0" cy="0"/>
        </a:xfrm>
      </p:grpSpPr>
      <p:pic>
        <p:nvPicPr>
          <p:cNvPr id="7" name="Active background Red 04">
            <a:extLst>
              <a:ext uri="{FF2B5EF4-FFF2-40B4-BE49-F238E27FC236}">
                <a16:creationId xmlns:a16="http://schemas.microsoft.com/office/drawing/2014/main" id="{98ABC85A-3B44-412A-9711-9001DBBBCE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000"/>
          <a:stretch/>
        </p:blipFill>
        <p:spPr>
          <a:xfrm>
            <a:off x="0" y="0"/>
            <a:ext cx="12192000" cy="6858000"/>
          </a:xfrm>
          <a:prstGeom prst="rect">
            <a:avLst/>
          </a:prstGeom>
        </p:spPr>
      </p:pic>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6668" y="213361"/>
            <a:ext cx="994619" cy="615772"/>
          </a:xfrm>
          <a:prstGeom prst="rect">
            <a:avLst/>
          </a:prstGeom>
        </p:spPr>
      </p:pic>
      <p:sp>
        <p:nvSpPr>
          <p:cNvPr id="8" name="Slide number">
            <a:extLst>
              <a:ext uri="{FF2B5EF4-FFF2-40B4-BE49-F238E27FC236}">
                <a16:creationId xmlns:a16="http://schemas.microsoft.com/office/drawing/2014/main" id="{0163CA3C-9428-40C6-8AAB-C427894AB7FD}"/>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9" name="Slide title">
            <a:extLst>
              <a:ext uri="{FF2B5EF4-FFF2-40B4-BE49-F238E27FC236}">
                <a16:creationId xmlns:a16="http://schemas.microsoft.com/office/drawing/2014/main" id="{2DC07D19-2BCB-4A4B-A182-C486BFAD2914}"/>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2" name="Column 1">
            <a:extLst>
              <a:ext uri="{FF2B5EF4-FFF2-40B4-BE49-F238E27FC236}">
                <a16:creationId xmlns:a16="http://schemas.microsoft.com/office/drawing/2014/main" id="{A4A99249-D9C0-407A-9855-5012524A6A66}"/>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75776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8_content slide - active background Red 01">
    <p:spTree>
      <p:nvGrpSpPr>
        <p:cNvPr id="1" name=""/>
        <p:cNvGrpSpPr/>
        <p:nvPr/>
      </p:nvGrpSpPr>
      <p:grpSpPr>
        <a:xfrm>
          <a:off x="0" y="0"/>
          <a:ext cx="0" cy="0"/>
          <a:chOff x="0" y="0"/>
          <a:chExt cx="0" cy="0"/>
        </a:xfrm>
      </p:grpSpPr>
      <p:pic>
        <p:nvPicPr>
          <p:cNvPr id="11" name="Active background Red 04">
            <a:extLst>
              <a:ext uri="{FF2B5EF4-FFF2-40B4-BE49-F238E27FC236}">
                <a16:creationId xmlns:a16="http://schemas.microsoft.com/office/drawing/2014/main" id="{4252359D-48C9-47A0-8EAF-75C221C4F6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000"/>
          <a:stretch/>
        </p:blipFill>
        <p:spPr>
          <a:xfrm>
            <a:off x="0" y="0"/>
            <a:ext cx="12192000" cy="6858000"/>
          </a:xfrm>
          <a:prstGeom prst="rect">
            <a:avLst/>
          </a:prstGeom>
        </p:spPr>
      </p:pic>
      <p:sp>
        <p:nvSpPr>
          <p:cNvPr id="6" name="Slide number">
            <a:extLst>
              <a:ext uri="{FF2B5EF4-FFF2-40B4-BE49-F238E27FC236}">
                <a16:creationId xmlns:a16="http://schemas.microsoft.com/office/drawing/2014/main" id="{DDCB16A6-CFDF-4305-B489-7B3BBE2BA344}"/>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8" name="Slide title">
            <a:extLst>
              <a:ext uri="{FF2B5EF4-FFF2-40B4-BE49-F238E27FC236}">
                <a16:creationId xmlns:a16="http://schemas.microsoft.com/office/drawing/2014/main" id="{43E55280-8F5A-43AD-AF98-60BA5CA10C44}"/>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D2465F47-B42B-4B41-BB05-00A094A333E7}"/>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465675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9_content slide - active background Secondary Red 01">
    <p:spTree>
      <p:nvGrpSpPr>
        <p:cNvPr id="1" name=""/>
        <p:cNvGrpSpPr/>
        <p:nvPr/>
      </p:nvGrpSpPr>
      <p:grpSpPr>
        <a:xfrm>
          <a:off x="0" y="0"/>
          <a:ext cx="0" cy="0"/>
          <a:chOff x="0" y="0"/>
          <a:chExt cx="0" cy="0"/>
        </a:xfrm>
      </p:grpSpPr>
      <p:pic>
        <p:nvPicPr>
          <p:cNvPr id="6" name="Active background Secondary Red 01">
            <a:extLst>
              <a:ext uri="{FF2B5EF4-FFF2-40B4-BE49-F238E27FC236}">
                <a16:creationId xmlns:a16="http://schemas.microsoft.com/office/drawing/2014/main" id="{CD0A331F-4405-4B77-8551-516B609B9C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flipV="1">
            <a:off x="-1" y="-19229"/>
            <a:ext cx="12192001" cy="6884486"/>
          </a:xfrm>
          <a:prstGeom prst="rect">
            <a:avLst/>
          </a:prstGeom>
        </p:spPr>
      </p:pic>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6668" y="213361"/>
            <a:ext cx="994619" cy="615772"/>
          </a:xfrm>
          <a:prstGeom prst="rect">
            <a:avLst/>
          </a:prstGeom>
        </p:spPr>
      </p:pic>
      <p:sp>
        <p:nvSpPr>
          <p:cNvPr id="9" name="Slide number">
            <a:extLst>
              <a:ext uri="{FF2B5EF4-FFF2-40B4-BE49-F238E27FC236}">
                <a16:creationId xmlns:a16="http://schemas.microsoft.com/office/drawing/2014/main" id="{D04E71CB-AC28-4794-ACC8-F1F9229535DF}"/>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7" name="Slide title">
            <a:extLst>
              <a:ext uri="{FF2B5EF4-FFF2-40B4-BE49-F238E27FC236}">
                <a16:creationId xmlns:a16="http://schemas.microsoft.com/office/drawing/2014/main" id="{20DF764E-251A-4CDE-AB3A-D6F0354405D7}"/>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7DD0AE07-B7F5-4C99-A87F-F5189D817CD3}"/>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4188530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0_content slide - active background Secondary Red 01">
    <p:spTree>
      <p:nvGrpSpPr>
        <p:cNvPr id="1" name=""/>
        <p:cNvGrpSpPr/>
        <p:nvPr/>
      </p:nvGrpSpPr>
      <p:grpSpPr>
        <a:xfrm>
          <a:off x="0" y="0"/>
          <a:ext cx="0" cy="0"/>
          <a:chOff x="0" y="0"/>
          <a:chExt cx="0" cy="0"/>
        </a:xfrm>
      </p:grpSpPr>
      <p:pic>
        <p:nvPicPr>
          <p:cNvPr id="11" name="Active background Secondary Red 01">
            <a:extLst>
              <a:ext uri="{FF2B5EF4-FFF2-40B4-BE49-F238E27FC236}">
                <a16:creationId xmlns:a16="http://schemas.microsoft.com/office/drawing/2014/main" id="{1DCB3A84-4EAC-459C-8654-61D89C4B3F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flipV="1">
            <a:off x="-1" y="-19229"/>
            <a:ext cx="12192001" cy="6884486"/>
          </a:xfrm>
          <a:prstGeom prst="rect">
            <a:avLst/>
          </a:prstGeom>
        </p:spPr>
      </p:pic>
      <p:sp>
        <p:nvSpPr>
          <p:cNvPr id="9" name="Slide number">
            <a:extLst>
              <a:ext uri="{FF2B5EF4-FFF2-40B4-BE49-F238E27FC236}">
                <a16:creationId xmlns:a16="http://schemas.microsoft.com/office/drawing/2014/main" id="{D04E71CB-AC28-4794-ACC8-F1F9229535DF}"/>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7" name="Slide title">
            <a:extLst>
              <a:ext uri="{FF2B5EF4-FFF2-40B4-BE49-F238E27FC236}">
                <a16:creationId xmlns:a16="http://schemas.microsoft.com/office/drawing/2014/main" id="{80E26175-AD1D-41DB-8369-2B0B83DF064C}"/>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FB8625BE-36E6-4A62-B093-73DFA8DFE0E1}"/>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836345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1_content slide - active background Secondary Red 03">
    <p:spTree>
      <p:nvGrpSpPr>
        <p:cNvPr id="1" name=""/>
        <p:cNvGrpSpPr/>
        <p:nvPr/>
      </p:nvGrpSpPr>
      <p:grpSpPr>
        <a:xfrm>
          <a:off x="0" y="0"/>
          <a:ext cx="0" cy="0"/>
          <a:chOff x="0" y="0"/>
          <a:chExt cx="0" cy="0"/>
        </a:xfrm>
      </p:grpSpPr>
      <p:pic>
        <p:nvPicPr>
          <p:cNvPr id="7" name="Active background Secondary Red 03">
            <a:extLst>
              <a:ext uri="{FF2B5EF4-FFF2-40B4-BE49-F238E27FC236}">
                <a16:creationId xmlns:a16="http://schemas.microsoft.com/office/drawing/2014/main" id="{FDCF179B-BBEC-465C-A794-38AFF59083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9029"/>
            <a:ext cx="12192000" cy="6907033"/>
          </a:xfrm>
          <a:prstGeom prst="rect">
            <a:avLst/>
          </a:prstGeom>
        </p:spPr>
      </p:pic>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6668" y="213361"/>
            <a:ext cx="994619" cy="615772"/>
          </a:xfrm>
          <a:prstGeom prst="rect">
            <a:avLst/>
          </a:prstGeom>
        </p:spPr>
      </p:pic>
      <p:sp>
        <p:nvSpPr>
          <p:cNvPr id="9" name="Slide number">
            <a:extLst>
              <a:ext uri="{FF2B5EF4-FFF2-40B4-BE49-F238E27FC236}">
                <a16:creationId xmlns:a16="http://schemas.microsoft.com/office/drawing/2014/main" id="{D04E71CB-AC28-4794-ACC8-F1F9229535DF}"/>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8" name="Slide title">
            <a:extLst>
              <a:ext uri="{FF2B5EF4-FFF2-40B4-BE49-F238E27FC236}">
                <a16:creationId xmlns:a16="http://schemas.microsoft.com/office/drawing/2014/main" id="{0A7200D1-6F25-4A80-8177-6683CA837881}"/>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1" name="Column 1">
            <a:extLst>
              <a:ext uri="{FF2B5EF4-FFF2-40B4-BE49-F238E27FC236}">
                <a16:creationId xmlns:a16="http://schemas.microsoft.com/office/drawing/2014/main" id="{B399F396-11DA-4F2C-91DC-D3AA46780A02}"/>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3735341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2_content slide - active background Secondary Red 03">
    <p:spTree>
      <p:nvGrpSpPr>
        <p:cNvPr id="1" name=""/>
        <p:cNvGrpSpPr/>
        <p:nvPr/>
      </p:nvGrpSpPr>
      <p:grpSpPr>
        <a:xfrm>
          <a:off x="0" y="0"/>
          <a:ext cx="0" cy="0"/>
          <a:chOff x="0" y="0"/>
          <a:chExt cx="0" cy="0"/>
        </a:xfrm>
      </p:grpSpPr>
      <p:pic>
        <p:nvPicPr>
          <p:cNvPr id="11" name="Active background Secondary Red 03">
            <a:extLst>
              <a:ext uri="{FF2B5EF4-FFF2-40B4-BE49-F238E27FC236}">
                <a16:creationId xmlns:a16="http://schemas.microsoft.com/office/drawing/2014/main" id="{F327E0AF-C4BE-44AC-8E39-CE28CBEB54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9029"/>
            <a:ext cx="12192000" cy="6907033"/>
          </a:xfrm>
          <a:prstGeom prst="rect">
            <a:avLst/>
          </a:prstGeom>
        </p:spPr>
      </p:pic>
      <p:sp>
        <p:nvSpPr>
          <p:cNvPr id="9" name="Slide number">
            <a:extLst>
              <a:ext uri="{FF2B5EF4-FFF2-40B4-BE49-F238E27FC236}">
                <a16:creationId xmlns:a16="http://schemas.microsoft.com/office/drawing/2014/main" id="{D04E71CB-AC28-4794-ACC8-F1F9229535DF}"/>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6" name="Slide title">
            <a:extLst>
              <a:ext uri="{FF2B5EF4-FFF2-40B4-BE49-F238E27FC236}">
                <a16:creationId xmlns:a16="http://schemas.microsoft.com/office/drawing/2014/main" id="{192976FE-4C74-43BF-956F-5A5E4C7F39CA}"/>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7678029A-1335-4883-81DE-E40AF556C1D7}"/>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869514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3_content slide - active background Secondary Grey 02">
    <p:spTree>
      <p:nvGrpSpPr>
        <p:cNvPr id="1" name=""/>
        <p:cNvGrpSpPr/>
        <p:nvPr/>
      </p:nvGrpSpPr>
      <p:grpSpPr>
        <a:xfrm>
          <a:off x="0" y="0"/>
          <a:ext cx="0" cy="0"/>
          <a:chOff x="0" y="0"/>
          <a:chExt cx="0" cy="0"/>
        </a:xfrm>
      </p:grpSpPr>
      <p:pic>
        <p:nvPicPr>
          <p:cNvPr id="6" name="Active background Secondary Grey 02">
            <a:extLst>
              <a:ext uri="{FF2B5EF4-FFF2-40B4-BE49-F238E27FC236}">
                <a16:creationId xmlns:a16="http://schemas.microsoft.com/office/drawing/2014/main" id="{6EFD3481-896F-4438-8B6A-B33B9DA3DE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541" r="10666"/>
          <a:stretch/>
        </p:blipFill>
        <p:spPr>
          <a:xfrm flipH="1">
            <a:off x="-38705" y="-14514"/>
            <a:ext cx="12230705" cy="6872135"/>
          </a:xfrm>
          <a:prstGeom prst="rect">
            <a:avLst/>
          </a:prstGeom>
        </p:spPr>
      </p:pic>
      <p:pic>
        <p:nvPicPr>
          <p:cNvPr id="8" name="BHF logo">
            <a:extLst>
              <a:ext uri="{FF2B5EF4-FFF2-40B4-BE49-F238E27FC236}">
                <a16:creationId xmlns:a16="http://schemas.microsoft.com/office/drawing/2014/main" id="{7E3DC181-864C-465A-92A5-47CC14B262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6668" y="213361"/>
            <a:ext cx="994619" cy="615772"/>
          </a:xfrm>
          <a:prstGeom prst="rect">
            <a:avLst/>
          </a:prstGeom>
        </p:spPr>
      </p:pic>
      <p:sp>
        <p:nvSpPr>
          <p:cNvPr id="11" name="Slide title">
            <a:extLst>
              <a:ext uri="{FF2B5EF4-FFF2-40B4-BE49-F238E27FC236}">
                <a16:creationId xmlns:a16="http://schemas.microsoft.com/office/drawing/2014/main" id="{99EE9513-BB29-43F6-AB31-EBC5A0E15938}"/>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7" name="Column 1">
            <a:extLst>
              <a:ext uri="{FF2B5EF4-FFF2-40B4-BE49-F238E27FC236}">
                <a16:creationId xmlns:a16="http://schemas.microsoft.com/office/drawing/2014/main" id="{6B92169E-3649-4A23-8293-F89636F3E67E}"/>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solidFill>
                  <a:schemeClr val="tx1"/>
                </a:solidFill>
                <a:latin typeface="F37 Ginger Light" panose="00000500000000000000" pitchFamily="50" charset="0"/>
              </a:defRPr>
            </a:lvl2pPr>
            <a:lvl3pPr marL="339725" indent="-171450">
              <a:lnSpc>
                <a:spcPct val="100000"/>
              </a:lnSpc>
              <a:defRPr sz="1400">
                <a:solidFill>
                  <a:schemeClr val="tx1"/>
                </a:solidFill>
                <a:latin typeface="F37 Ginger Light" panose="00000500000000000000" pitchFamily="50" charset="0"/>
              </a:defRPr>
            </a:lvl3pPr>
            <a:lvl4pPr marL="501650" indent="-171450">
              <a:lnSpc>
                <a:spcPct val="100000"/>
              </a:lnSpc>
              <a:defRPr sz="1400">
                <a:solidFill>
                  <a:schemeClr val="tx1"/>
                </a:solidFill>
                <a:latin typeface="F37 Ginger Light" panose="00000500000000000000" pitchFamily="50" charset="0"/>
              </a:defRPr>
            </a:lvl4pPr>
            <a:lvl5pPr marL="676275" indent="-171450">
              <a:lnSpc>
                <a:spcPct val="100000"/>
              </a:lnSpc>
              <a:defRPr sz="1400">
                <a:solidFill>
                  <a:schemeClr val="tx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3" name="Slide number">
            <a:extLst>
              <a:ext uri="{FF2B5EF4-FFF2-40B4-BE49-F238E27FC236}">
                <a16:creationId xmlns:a16="http://schemas.microsoft.com/office/drawing/2014/main" id="{A32584EA-7BE6-41F2-AE42-3A6098748D5E}"/>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Tree>
    <p:extLst>
      <p:ext uri="{BB962C8B-B14F-4D97-AF65-F5344CB8AC3E}">
        <p14:creationId xmlns:p14="http://schemas.microsoft.com/office/powerpoint/2010/main" val="207845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4_content slide - active background Secondary Grey 02">
    <p:spTree>
      <p:nvGrpSpPr>
        <p:cNvPr id="1" name=""/>
        <p:cNvGrpSpPr/>
        <p:nvPr/>
      </p:nvGrpSpPr>
      <p:grpSpPr>
        <a:xfrm>
          <a:off x="0" y="0"/>
          <a:ext cx="0" cy="0"/>
          <a:chOff x="0" y="0"/>
          <a:chExt cx="0" cy="0"/>
        </a:xfrm>
      </p:grpSpPr>
      <p:pic>
        <p:nvPicPr>
          <p:cNvPr id="13" name="Active background Secondary Grey 02">
            <a:extLst>
              <a:ext uri="{FF2B5EF4-FFF2-40B4-BE49-F238E27FC236}">
                <a16:creationId xmlns:a16="http://schemas.microsoft.com/office/drawing/2014/main" id="{3C682679-1E43-4D4C-BAEA-00D16F692B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541" r="10666"/>
          <a:stretch/>
        </p:blipFill>
        <p:spPr>
          <a:xfrm flipH="1">
            <a:off x="-38705" y="-14514"/>
            <a:ext cx="12230705" cy="6872135"/>
          </a:xfrm>
          <a:prstGeom prst="rect">
            <a:avLst/>
          </a:prstGeom>
        </p:spPr>
      </p:pic>
      <p:sp>
        <p:nvSpPr>
          <p:cNvPr id="7" name="Slide title">
            <a:extLst>
              <a:ext uri="{FF2B5EF4-FFF2-40B4-BE49-F238E27FC236}">
                <a16:creationId xmlns:a16="http://schemas.microsoft.com/office/drawing/2014/main" id="{D9D17A67-B75F-41C2-88E3-73AA6834187F}"/>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64C0AA3E-BECD-4CFA-90C7-7D471D8BDA93}"/>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solidFill>
                  <a:schemeClr val="tx1"/>
                </a:solidFill>
                <a:latin typeface="F37 Ginger Light" panose="00000500000000000000" pitchFamily="50" charset="0"/>
              </a:defRPr>
            </a:lvl2pPr>
            <a:lvl3pPr marL="339725" indent="-171450">
              <a:lnSpc>
                <a:spcPct val="100000"/>
              </a:lnSpc>
              <a:defRPr sz="1400">
                <a:solidFill>
                  <a:schemeClr val="tx1"/>
                </a:solidFill>
                <a:latin typeface="F37 Ginger Light" panose="00000500000000000000" pitchFamily="50" charset="0"/>
              </a:defRPr>
            </a:lvl3pPr>
            <a:lvl4pPr marL="501650" indent="-171450">
              <a:lnSpc>
                <a:spcPct val="100000"/>
              </a:lnSpc>
              <a:defRPr sz="1400">
                <a:solidFill>
                  <a:schemeClr val="tx1"/>
                </a:solidFill>
                <a:latin typeface="F37 Ginger Light" panose="00000500000000000000" pitchFamily="50" charset="0"/>
              </a:defRPr>
            </a:lvl4pPr>
            <a:lvl5pPr marL="676275" indent="-171450">
              <a:lnSpc>
                <a:spcPct val="100000"/>
              </a:lnSpc>
              <a:defRPr sz="1400">
                <a:solidFill>
                  <a:schemeClr val="tx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2" name="Slide number">
            <a:extLst>
              <a:ext uri="{FF2B5EF4-FFF2-40B4-BE49-F238E27FC236}">
                <a16:creationId xmlns:a16="http://schemas.microsoft.com/office/drawing/2014/main" id="{8FA8953D-1DB6-45EA-8D07-575BA8B6FE5E}"/>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Tree>
    <p:extLst>
      <p:ext uri="{BB962C8B-B14F-4D97-AF65-F5344CB8AC3E}">
        <p14:creationId xmlns:p14="http://schemas.microsoft.com/office/powerpoint/2010/main" val="4272491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5_content slide - active background Secondary Grey 03">
    <p:spTree>
      <p:nvGrpSpPr>
        <p:cNvPr id="1" name=""/>
        <p:cNvGrpSpPr/>
        <p:nvPr/>
      </p:nvGrpSpPr>
      <p:grpSpPr>
        <a:xfrm>
          <a:off x="0" y="0"/>
          <a:ext cx="0" cy="0"/>
          <a:chOff x="0" y="0"/>
          <a:chExt cx="0" cy="0"/>
        </a:xfrm>
      </p:grpSpPr>
      <p:pic>
        <p:nvPicPr>
          <p:cNvPr id="7" name="Active background Secondary Grey 03">
            <a:extLst>
              <a:ext uri="{FF2B5EF4-FFF2-40B4-BE49-F238E27FC236}">
                <a16:creationId xmlns:a16="http://schemas.microsoft.com/office/drawing/2014/main" id="{A4D7A1EF-2BF9-480F-A15B-DD2330751F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379"/>
            <a:ext cx="12191997" cy="6857243"/>
          </a:xfrm>
          <a:prstGeom prst="rect">
            <a:avLst/>
          </a:prstGeom>
        </p:spPr>
      </p:pic>
      <p:pic>
        <p:nvPicPr>
          <p:cNvPr id="8" name="BHF logo">
            <a:extLst>
              <a:ext uri="{FF2B5EF4-FFF2-40B4-BE49-F238E27FC236}">
                <a16:creationId xmlns:a16="http://schemas.microsoft.com/office/drawing/2014/main" id="{7E3DC181-864C-465A-92A5-47CC14B262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6668" y="213361"/>
            <a:ext cx="994619" cy="615772"/>
          </a:xfrm>
          <a:prstGeom prst="rect">
            <a:avLst/>
          </a:prstGeom>
        </p:spPr>
      </p:pic>
      <p:sp>
        <p:nvSpPr>
          <p:cNvPr id="10" name="Slide title">
            <a:extLst>
              <a:ext uri="{FF2B5EF4-FFF2-40B4-BE49-F238E27FC236}">
                <a16:creationId xmlns:a16="http://schemas.microsoft.com/office/drawing/2014/main" id="{DF436A7A-C359-4CCE-A33F-DE1B6827EDE8}"/>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2" name="Column 1">
            <a:extLst>
              <a:ext uri="{FF2B5EF4-FFF2-40B4-BE49-F238E27FC236}">
                <a16:creationId xmlns:a16="http://schemas.microsoft.com/office/drawing/2014/main" id="{94051793-A149-49D0-ADB1-BE6B7616592E}"/>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solidFill>
                  <a:schemeClr val="tx1"/>
                </a:solidFill>
                <a:latin typeface="F37 Ginger Light" panose="00000500000000000000" pitchFamily="50" charset="0"/>
              </a:defRPr>
            </a:lvl2pPr>
            <a:lvl3pPr marL="339725" indent="-171450">
              <a:lnSpc>
                <a:spcPct val="100000"/>
              </a:lnSpc>
              <a:defRPr sz="1400">
                <a:solidFill>
                  <a:schemeClr val="tx1"/>
                </a:solidFill>
                <a:latin typeface="F37 Ginger Light" panose="00000500000000000000" pitchFamily="50" charset="0"/>
              </a:defRPr>
            </a:lvl3pPr>
            <a:lvl4pPr marL="501650" indent="-171450">
              <a:lnSpc>
                <a:spcPct val="100000"/>
              </a:lnSpc>
              <a:defRPr sz="1400">
                <a:solidFill>
                  <a:schemeClr val="tx1"/>
                </a:solidFill>
                <a:latin typeface="F37 Ginger Light" panose="00000500000000000000" pitchFamily="50" charset="0"/>
              </a:defRPr>
            </a:lvl4pPr>
            <a:lvl5pPr marL="676275" indent="-171450">
              <a:lnSpc>
                <a:spcPct val="100000"/>
              </a:lnSpc>
              <a:defRPr sz="1400">
                <a:solidFill>
                  <a:schemeClr val="tx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3" name="Slide number">
            <a:extLst>
              <a:ext uri="{FF2B5EF4-FFF2-40B4-BE49-F238E27FC236}">
                <a16:creationId xmlns:a16="http://schemas.microsoft.com/office/drawing/2014/main" id="{BC8FE1E6-B816-4CCB-B6B3-BDC0F4584B84}"/>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Tree>
    <p:extLst>
      <p:ext uri="{BB962C8B-B14F-4D97-AF65-F5344CB8AC3E}">
        <p14:creationId xmlns:p14="http://schemas.microsoft.com/office/powerpoint/2010/main" val="488460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537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0D1A9-6C06-944D-896B-AACF426C5E6A}"/>
              </a:ext>
            </a:extLst>
          </p:cNvPr>
          <p:cNvPicPr>
            <a:picLocks noChangeAspect="1"/>
          </p:cNvPicPr>
          <p:nvPr userDrawn="1"/>
        </p:nvPicPr>
        <p:blipFill>
          <a:blip r:embed="rId2"/>
          <a:stretch>
            <a:fillRect/>
          </a:stretch>
        </p:blipFill>
        <p:spPr>
          <a:xfrm>
            <a:off x="0" y="4958935"/>
            <a:ext cx="12192000" cy="1899065"/>
          </a:xfrm>
          <a:prstGeom prst="rect">
            <a:avLst/>
          </a:prstGeom>
        </p:spPr>
      </p:pic>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883403" y="1166058"/>
            <a:ext cx="10470396" cy="4351338"/>
          </a:xfrm>
        </p:spPr>
        <p:txBody>
          <a:bodyPr anchor="ctr">
            <a:normAutofit/>
          </a:bodyPr>
          <a:lstStyle>
            <a:lvl1pPr marL="0" indent="0">
              <a:buNone/>
              <a:defRPr sz="38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92A4317D-5B1E-8C4B-A51E-18C32DEFD14F}"/>
              </a:ext>
            </a:extLst>
          </p:cNvPr>
          <p:cNvPicPr>
            <a:picLocks noChangeAspect="1"/>
          </p:cNvPicPr>
          <p:nvPr userDrawn="1"/>
        </p:nvPicPr>
        <p:blipFill>
          <a:blip r:embed="rId3"/>
          <a:stretch>
            <a:fillRect/>
          </a:stretch>
        </p:blipFill>
        <p:spPr>
          <a:xfrm>
            <a:off x="10223143" y="6104077"/>
            <a:ext cx="1555200" cy="385905"/>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6_content slide - active background Secondary Grey 03">
    <p:spTree>
      <p:nvGrpSpPr>
        <p:cNvPr id="1" name=""/>
        <p:cNvGrpSpPr/>
        <p:nvPr/>
      </p:nvGrpSpPr>
      <p:grpSpPr>
        <a:xfrm>
          <a:off x="0" y="0"/>
          <a:ext cx="0" cy="0"/>
          <a:chOff x="0" y="0"/>
          <a:chExt cx="0" cy="0"/>
        </a:xfrm>
      </p:grpSpPr>
      <p:pic>
        <p:nvPicPr>
          <p:cNvPr id="12" name="Active background Secondary Grey 03">
            <a:extLst>
              <a:ext uri="{FF2B5EF4-FFF2-40B4-BE49-F238E27FC236}">
                <a16:creationId xmlns:a16="http://schemas.microsoft.com/office/drawing/2014/main" id="{55EF05B0-98FF-43A9-83F1-35028F3C84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379"/>
            <a:ext cx="12191997" cy="6857243"/>
          </a:xfrm>
          <a:prstGeom prst="rect">
            <a:avLst/>
          </a:prstGeom>
        </p:spPr>
      </p:pic>
      <p:sp>
        <p:nvSpPr>
          <p:cNvPr id="6" name="Slide title">
            <a:extLst>
              <a:ext uri="{FF2B5EF4-FFF2-40B4-BE49-F238E27FC236}">
                <a16:creationId xmlns:a16="http://schemas.microsoft.com/office/drawing/2014/main" id="{A61F5AB7-2D82-4B2F-9597-68537803DE9F}"/>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tx2"/>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5264EA0C-E123-4192-A71D-2BC2549AB0A7}"/>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tx1"/>
                </a:solidFill>
                <a:latin typeface="F37 Ginger Light" panose="00000500000000000000" pitchFamily="50" charset="0"/>
                <a:ea typeface="+mn-ea"/>
                <a:cs typeface="+mn-cs"/>
              </a:defRPr>
            </a:lvl1pPr>
            <a:lvl2pPr marL="172800" indent="-172800">
              <a:lnSpc>
                <a:spcPct val="100000"/>
              </a:lnSpc>
              <a:defRPr sz="1400">
                <a:solidFill>
                  <a:schemeClr val="tx1"/>
                </a:solidFill>
                <a:latin typeface="F37 Ginger Light" panose="00000500000000000000" pitchFamily="50" charset="0"/>
              </a:defRPr>
            </a:lvl2pPr>
            <a:lvl3pPr marL="339725" indent="-171450">
              <a:lnSpc>
                <a:spcPct val="100000"/>
              </a:lnSpc>
              <a:defRPr sz="1400">
                <a:solidFill>
                  <a:schemeClr val="tx1"/>
                </a:solidFill>
                <a:latin typeface="F37 Ginger Light" panose="00000500000000000000" pitchFamily="50" charset="0"/>
              </a:defRPr>
            </a:lvl3pPr>
            <a:lvl4pPr marL="501650" indent="-171450">
              <a:lnSpc>
                <a:spcPct val="100000"/>
              </a:lnSpc>
              <a:defRPr sz="1400">
                <a:solidFill>
                  <a:schemeClr val="tx1"/>
                </a:solidFill>
                <a:latin typeface="F37 Ginger Light" panose="00000500000000000000" pitchFamily="50" charset="0"/>
              </a:defRPr>
            </a:lvl4pPr>
            <a:lvl5pPr marL="676275" indent="-171450">
              <a:lnSpc>
                <a:spcPct val="100000"/>
              </a:lnSpc>
              <a:defRPr sz="1400">
                <a:solidFill>
                  <a:schemeClr val="tx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9" name="Slide number">
            <a:extLst>
              <a:ext uri="{FF2B5EF4-FFF2-40B4-BE49-F238E27FC236}">
                <a16:creationId xmlns:a16="http://schemas.microsoft.com/office/drawing/2014/main" id="{D04E71CB-AC28-4794-ACC8-F1F9229535DF}"/>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tx1"/>
                </a:solidFill>
                <a:latin typeface="+mn-lt"/>
              </a:rPr>
              <a:t>‹#›</a:t>
            </a:fld>
            <a:endParaRPr lang="en-GB" sz="800" b="0">
              <a:solidFill>
                <a:schemeClr val="tx1"/>
              </a:solidFill>
              <a:latin typeface="+mn-lt"/>
            </a:endParaRPr>
          </a:p>
        </p:txBody>
      </p:sp>
    </p:spTree>
    <p:extLst>
      <p:ext uri="{BB962C8B-B14F-4D97-AF65-F5344CB8AC3E}">
        <p14:creationId xmlns:p14="http://schemas.microsoft.com/office/powerpoint/2010/main" val="2430143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7_content slide - gradient background 1">
    <p:spTree>
      <p:nvGrpSpPr>
        <p:cNvPr id="1" name=""/>
        <p:cNvGrpSpPr/>
        <p:nvPr/>
      </p:nvGrpSpPr>
      <p:grpSpPr>
        <a:xfrm>
          <a:off x="0" y="0"/>
          <a:ext cx="0" cy="0"/>
          <a:chOff x="0" y="0"/>
          <a:chExt cx="0" cy="0"/>
        </a:xfrm>
      </p:grpSpPr>
      <p:sp>
        <p:nvSpPr>
          <p:cNvPr id="7" name="Gradient background">
            <a:extLst>
              <a:ext uri="{FF2B5EF4-FFF2-40B4-BE49-F238E27FC236}">
                <a16:creationId xmlns:a16="http://schemas.microsoft.com/office/drawing/2014/main" id="{E544E688-E570-452C-AB9C-A5D00C620EBC}"/>
              </a:ext>
            </a:extLst>
          </p:cNvPr>
          <p:cNvSpPr/>
          <p:nvPr userDrawn="1"/>
        </p:nvSpPr>
        <p:spPr>
          <a:xfrm>
            <a:off x="0" y="0"/>
            <a:ext cx="12192000" cy="6858000"/>
          </a:xfrm>
          <a:prstGeom prst="rect">
            <a:avLst/>
          </a:prstGeom>
          <a:gradFill>
            <a:gsLst>
              <a:gs pos="0">
                <a:srgbClr val="8C0032"/>
              </a:gs>
              <a:gs pos="100000">
                <a:srgbClr val="D2001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spcAft>
                <a:spcPts val="600"/>
              </a:spcAft>
            </a:pPr>
            <a:endParaRPr lang="en-GB" sz="1100">
              <a:solidFill>
                <a:schemeClr val="bg1"/>
              </a:solidFill>
              <a:latin typeface="F37Ginger-Light" panose="00000500000000000000" pitchFamily="2" charset="0"/>
            </a:endParaRPr>
          </a:p>
        </p:txBody>
      </p:sp>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6668" y="213361"/>
            <a:ext cx="994619" cy="615772"/>
          </a:xfrm>
          <a:prstGeom prst="rect">
            <a:avLst/>
          </a:prstGeom>
        </p:spPr>
      </p:pic>
      <p:sp>
        <p:nvSpPr>
          <p:cNvPr id="21" name="Slide number">
            <a:extLst>
              <a:ext uri="{FF2B5EF4-FFF2-40B4-BE49-F238E27FC236}">
                <a16:creationId xmlns:a16="http://schemas.microsoft.com/office/drawing/2014/main" id="{CD538B70-6BB5-4650-9986-396694F6057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8" name="Slide title">
            <a:extLst>
              <a:ext uri="{FF2B5EF4-FFF2-40B4-BE49-F238E27FC236}">
                <a16:creationId xmlns:a16="http://schemas.microsoft.com/office/drawing/2014/main" id="{737B5778-DFC0-4F42-9B05-C7894283D4EF}"/>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BD83335C-1629-4265-96C3-0B172190C2FB}"/>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3006727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8_content slide - gradient background 2">
    <p:spTree>
      <p:nvGrpSpPr>
        <p:cNvPr id="1" name=""/>
        <p:cNvGrpSpPr/>
        <p:nvPr/>
      </p:nvGrpSpPr>
      <p:grpSpPr>
        <a:xfrm>
          <a:off x="0" y="0"/>
          <a:ext cx="0" cy="0"/>
          <a:chOff x="0" y="0"/>
          <a:chExt cx="0" cy="0"/>
        </a:xfrm>
      </p:grpSpPr>
      <p:sp>
        <p:nvSpPr>
          <p:cNvPr id="8" name="Gradient background">
            <a:extLst>
              <a:ext uri="{FF2B5EF4-FFF2-40B4-BE49-F238E27FC236}">
                <a16:creationId xmlns:a16="http://schemas.microsoft.com/office/drawing/2014/main" id="{3315CE66-4FB1-42E4-9C1F-D64CF743B66F}"/>
              </a:ext>
            </a:extLst>
          </p:cNvPr>
          <p:cNvSpPr/>
          <p:nvPr userDrawn="1"/>
        </p:nvSpPr>
        <p:spPr>
          <a:xfrm>
            <a:off x="0" y="0"/>
            <a:ext cx="12192000" cy="6858000"/>
          </a:xfrm>
          <a:prstGeom prst="rect">
            <a:avLst/>
          </a:prstGeom>
          <a:gradFill>
            <a:gsLst>
              <a:gs pos="0">
                <a:schemeClr val="tx2"/>
              </a:gs>
              <a:gs pos="100000">
                <a:srgbClr val="ED1F5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spcAft>
                <a:spcPts val="600"/>
              </a:spcAft>
            </a:pPr>
            <a:endParaRPr lang="en-GB" sz="1100">
              <a:solidFill>
                <a:schemeClr val="bg1"/>
              </a:solidFill>
              <a:latin typeface="F37Ginger-Light" panose="00000500000000000000" pitchFamily="2" charset="0"/>
            </a:endParaRPr>
          </a:p>
        </p:txBody>
      </p:sp>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6668" y="213361"/>
            <a:ext cx="994619" cy="615772"/>
          </a:xfrm>
          <a:prstGeom prst="rect">
            <a:avLst/>
          </a:prstGeom>
        </p:spPr>
      </p:pic>
      <p:sp>
        <p:nvSpPr>
          <p:cNvPr id="21" name="Slide number">
            <a:extLst>
              <a:ext uri="{FF2B5EF4-FFF2-40B4-BE49-F238E27FC236}">
                <a16:creationId xmlns:a16="http://schemas.microsoft.com/office/drawing/2014/main" id="{CD538B70-6BB5-4650-9986-396694F6057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7" name="Slide title">
            <a:extLst>
              <a:ext uri="{FF2B5EF4-FFF2-40B4-BE49-F238E27FC236}">
                <a16:creationId xmlns:a16="http://schemas.microsoft.com/office/drawing/2014/main" id="{C255BFBC-0919-4F12-8871-1CCAB9D5D12C}"/>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AE3F54C5-B128-42A0-BEFD-56A1BF73E8EE}"/>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2445498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9_content slide - gradient background 3">
    <p:spTree>
      <p:nvGrpSpPr>
        <p:cNvPr id="1" name=""/>
        <p:cNvGrpSpPr/>
        <p:nvPr/>
      </p:nvGrpSpPr>
      <p:grpSpPr>
        <a:xfrm>
          <a:off x="0" y="0"/>
          <a:ext cx="0" cy="0"/>
          <a:chOff x="0" y="0"/>
          <a:chExt cx="0" cy="0"/>
        </a:xfrm>
      </p:grpSpPr>
      <p:sp>
        <p:nvSpPr>
          <p:cNvPr id="7" name="Gradient background">
            <a:extLst>
              <a:ext uri="{FF2B5EF4-FFF2-40B4-BE49-F238E27FC236}">
                <a16:creationId xmlns:a16="http://schemas.microsoft.com/office/drawing/2014/main" id="{7437CCD7-F309-4EB7-BDD0-08075C240ED4}"/>
              </a:ext>
            </a:extLst>
          </p:cNvPr>
          <p:cNvSpPr/>
          <p:nvPr userDrawn="1"/>
        </p:nvSpPr>
        <p:spPr>
          <a:xfrm>
            <a:off x="0" y="0"/>
            <a:ext cx="12192000" cy="6858000"/>
          </a:xfrm>
          <a:prstGeom prst="rect">
            <a:avLst/>
          </a:prstGeom>
          <a:gradFill>
            <a:gsLst>
              <a:gs pos="0">
                <a:srgbClr val="D20019"/>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spcAft>
                <a:spcPts val="600"/>
              </a:spcAft>
            </a:pPr>
            <a:endParaRPr lang="en-GB" sz="1100">
              <a:solidFill>
                <a:schemeClr val="bg1"/>
              </a:solidFill>
              <a:latin typeface="F37Ginger-Light" panose="00000500000000000000" pitchFamily="2" charset="0"/>
            </a:endParaRPr>
          </a:p>
        </p:txBody>
      </p:sp>
      <p:pic>
        <p:nvPicPr>
          <p:cNvPr id="20" name="BHF logo">
            <a:extLst>
              <a:ext uri="{FF2B5EF4-FFF2-40B4-BE49-F238E27FC236}">
                <a16:creationId xmlns:a16="http://schemas.microsoft.com/office/drawing/2014/main" id="{2528FDFF-715F-4CAA-95C6-07B36E49A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6668" y="213361"/>
            <a:ext cx="994619" cy="615772"/>
          </a:xfrm>
          <a:prstGeom prst="rect">
            <a:avLst/>
          </a:prstGeom>
        </p:spPr>
      </p:pic>
      <p:sp>
        <p:nvSpPr>
          <p:cNvPr id="21" name="Slide number">
            <a:extLst>
              <a:ext uri="{FF2B5EF4-FFF2-40B4-BE49-F238E27FC236}">
                <a16:creationId xmlns:a16="http://schemas.microsoft.com/office/drawing/2014/main" id="{CD538B70-6BB5-4650-9986-396694F6057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8" name="Slide title">
            <a:extLst>
              <a:ext uri="{FF2B5EF4-FFF2-40B4-BE49-F238E27FC236}">
                <a16:creationId xmlns:a16="http://schemas.microsoft.com/office/drawing/2014/main" id="{A7412799-1D32-4884-9107-F0328BE381A1}"/>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10" name="Column 1">
            <a:extLst>
              <a:ext uri="{FF2B5EF4-FFF2-40B4-BE49-F238E27FC236}">
                <a16:creationId xmlns:a16="http://schemas.microsoft.com/office/drawing/2014/main" id="{100832FD-3250-45C7-BCFE-69F27A72A242}"/>
              </a:ext>
            </a:extLst>
          </p:cNvPr>
          <p:cNvSpPr>
            <a:spLocks noGrp="1"/>
          </p:cNvSpPr>
          <p:nvPr>
            <p:ph sz="quarter" idx="20" hasCustomPrompt="1"/>
          </p:nvPr>
        </p:nvSpPr>
        <p:spPr>
          <a:xfrm>
            <a:off x="615201" y="2167200"/>
            <a:ext cx="1003734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666617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_content slide - gradient background with headline 1">
    <p:spTree>
      <p:nvGrpSpPr>
        <p:cNvPr id="1" name=""/>
        <p:cNvGrpSpPr/>
        <p:nvPr/>
      </p:nvGrpSpPr>
      <p:grpSpPr>
        <a:xfrm>
          <a:off x="0" y="0"/>
          <a:ext cx="0" cy="0"/>
          <a:chOff x="0" y="0"/>
          <a:chExt cx="0" cy="0"/>
        </a:xfrm>
      </p:grpSpPr>
      <p:sp>
        <p:nvSpPr>
          <p:cNvPr id="8" name="Gradient background">
            <a:extLst>
              <a:ext uri="{FF2B5EF4-FFF2-40B4-BE49-F238E27FC236}">
                <a16:creationId xmlns:a16="http://schemas.microsoft.com/office/drawing/2014/main" id="{5E671797-8D28-45E1-A0B0-7B6E6BEB31E2}"/>
              </a:ext>
            </a:extLst>
          </p:cNvPr>
          <p:cNvSpPr/>
          <p:nvPr userDrawn="1"/>
        </p:nvSpPr>
        <p:spPr>
          <a:xfrm>
            <a:off x="0" y="0"/>
            <a:ext cx="12192000" cy="6858000"/>
          </a:xfrm>
          <a:prstGeom prst="rect">
            <a:avLst/>
          </a:prstGeom>
          <a:gradFill>
            <a:gsLst>
              <a:gs pos="0">
                <a:srgbClr val="8C0032"/>
              </a:gs>
              <a:gs pos="100000">
                <a:srgbClr val="D2001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spcAft>
                <a:spcPts val="600"/>
              </a:spcAft>
            </a:pPr>
            <a:endParaRPr lang="en-GB" sz="1100">
              <a:solidFill>
                <a:schemeClr val="bg1"/>
              </a:solidFill>
              <a:latin typeface="F37Ginger-Light" panose="00000500000000000000" pitchFamily="2" charset="0"/>
            </a:endParaRPr>
          </a:p>
        </p:txBody>
      </p:sp>
      <p:sp>
        <p:nvSpPr>
          <p:cNvPr id="18" name="Slide title">
            <a:extLst>
              <a:ext uri="{FF2B5EF4-FFF2-40B4-BE49-F238E27FC236}">
                <a16:creationId xmlns:a16="http://schemas.microsoft.com/office/drawing/2014/main" id="{3E4F0866-A8E1-4FD3-835A-3F37A5E5B4B0}"/>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21" name="Slide number">
            <a:extLst>
              <a:ext uri="{FF2B5EF4-FFF2-40B4-BE49-F238E27FC236}">
                <a16:creationId xmlns:a16="http://schemas.microsoft.com/office/drawing/2014/main" id="{CD538B70-6BB5-4650-9986-396694F6057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9" name="Feature text (smaller)">
            <a:extLst>
              <a:ext uri="{FF2B5EF4-FFF2-40B4-BE49-F238E27FC236}">
                <a16:creationId xmlns:a16="http://schemas.microsoft.com/office/drawing/2014/main" id="{DFDE6A21-C983-4A30-8F10-9A1056DB678E}"/>
              </a:ext>
            </a:extLst>
          </p:cNvPr>
          <p:cNvSpPr txBox="1"/>
          <p:nvPr userDrawn="1"/>
        </p:nvSpPr>
        <p:spPr>
          <a:xfrm>
            <a:off x="7053075" y="2005276"/>
            <a:ext cx="4163565" cy="1015663"/>
          </a:xfrm>
          <a:prstGeom prst="rect">
            <a:avLst/>
          </a:prstGeom>
          <a:noFill/>
        </p:spPr>
        <p:txBody>
          <a:bodyPr wrap="square" lIns="0" tIns="0" rIns="0" bIns="0" rtlCol="0">
            <a:spAutoFit/>
          </a:bodyPr>
          <a:lstStyle/>
          <a:p>
            <a:r>
              <a:rPr lang="da-DK" sz="6600">
                <a:solidFill>
                  <a:schemeClr val="bg1"/>
                </a:solidFill>
                <a:latin typeface="BHFBeats-Bold" panose="00000800000000000000" pitchFamily="2" charset="0"/>
              </a:rPr>
              <a:t>Give.</a:t>
            </a:r>
            <a:endParaRPr lang="en-GB" sz="6600">
              <a:solidFill>
                <a:schemeClr val="bg1"/>
              </a:solidFill>
              <a:latin typeface="BHFBeats-Bold" panose="00000800000000000000" pitchFamily="2" charset="0"/>
            </a:endParaRPr>
          </a:p>
        </p:txBody>
      </p:sp>
      <p:sp>
        <p:nvSpPr>
          <p:cNvPr id="10" name="Feature text (medium)">
            <a:extLst>
              <a:ext uri="{FF2B5EF4-FFF2-40B4-BE49-F238E27FC236}">
                <a16:creationId xmlns:a16="http://schemas.microsoft.com/office/drawing/2014/main" id="{78493A5D-0481-441C-A87D-4180C99318BB}"/>
              </a:ext>
            </a:extLst>
          </p:cNvPr>
          <p:cNvSpPr txBox="1"/>
          <p:nvPr userDrawn="1"/>
        </p:nvSpPr>
        <p:spPr>
          <a:xfrm>
            <a:off x="7693691" y="2711106"/>
            <a:ext cx="3522949" cy="1477328"/>
          </a:xfrm>
          <a:prstGeom prst="rect">
            <a:avLst/>
          </a:prstGeom>
          <a:noFill/>
        </p:spPr>
        <p:txBody>
          <a:bodyPr wrap="square" lIns="0" tIns="0" rIns="0" bIns="0" rtlCol="0">
            <a:spAutoFit/>
          </a:bodyPr>
          <a:lstStyle/>
          <a:p>
            <a:r>
              <a:rPr lang="da-DK" sz="9600">
                <a:solidFill>
                  <a:schemeClr val="bg1"/>
                </a:solidFill>
                <a:latin typeface="BHFBeats-Bold" panose="00000800000000000000" pitchFamily="2" charset="0"/>
              </a:rPr>
              <a:t>Get.</a:t>
            </a:r>
            <a:endParaRPr lang="en-GB" sz="9600">
              <a:solidFill>
                <a:schemeClr val="bg1"/>
              </a:solidFill>
              <a:latin typeface="BHFBeats-Bold" panose="00000800000000000000" pitchFamily="2" charset="0"/>
            </a:endParaRPr>
          </a:p>
        </p:txBody>
      </p:sp>
      <p:sp>
        <p:nvSpPr>
          <p:cNvPr id="11" name="Feature text (larger)">
            <a:extLst>
              <a:ext uri="{FF2B5EF4-FFF2-40B4-BE49-F238E27FC236}">
                <a16:creationId xmlns:a16="http://schemas.microsoft.com/office/drawing/2014/main" id="{8F2B0B36-70B5-40E6-B07F-438CC1732836}"/>
              </a:ext>
            </a:extLst>
          </p:cNvPr>
          <p:cNvSpPr txBox="1"/>
          <p:nvPr userDrawn="1"/>
        </p:nvSpPr>
        <p:spPr>
          <a:xfrm>
            <a:off x="6499892" y="3748365"/>
            <a:ext cx="4716749" cy="1769715"/>
          </a:xfrm>
          <a:prstGeom prst="rect">
            <a:avLst/>
          </a:prstGeom>
          <a:noFill/>
        </p:spPr>
        <p:txBody>
          <a:bodyPr wrap="square" lIns="0" tIns="0" rIns="0" bIns="0" rtlCol="0">
            <a:spAutoFit/>
          </a:bodyPr>
          <a:lstStyle/>
          <a:p>
            <a:r>
              <a:rPr lang="da-DK" sz="11500">
                <a:solidFill>
                  <a:schemeClr val="bg1"/>
                </a:solidFill>
                <a:latin typeface="BHFBeats-Bold" panose="00000800000000000000" pitchFamily="2" charset="0"/>
              </a:rPr>
              <a:t>Beat.</a:t>
            </a:r>
            <a:endParaRPr lang="en-GB" sz="11500">
              <a:solidFill>
                <a:schemeClr val="bg1"/>
              </a:solidFill>
              <a:latin typeface="BHFBeats-Bold" panose="00000800000000000000" pitchFamily="2" charset="0"/>
            </a:endParaRPr>
          </a:p>
        </p:txBody>
      </p:sp>
      <p:sp>
        <p:nvSpPr>
          <p:cNvPr id="13" name="Column 1">
            <a:extLst>
              <a:ext uri="{FF2B5EF4-FFF2-40B4-BE49-F238E27FC236}">
                <a16:creationId xmlns:a16="http://schemas.microsoft.com/office/drawing/2014/main" id="{C5FB9F83-D2FD-4D7B-83E5-27DB5546DD97}"/>
              </a:ext>
            </a:extLst>
          </p:cNvPr>
          <p:cNvSpPr>
            <a:spLocks noGrp="1"/>
          </p:cNvSpPr>
          <p:nvPr>
            <p:ph sz="quarter" idx="20" hasCustomPrompt="1"/>
          </p:nvPr>
        </p:nvSpPr>
        <p:spPr>
          <a:xfrm>
            <a:off x="615200" y="2167200"/>
            <a:ext cx="529440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Tree>
    <p:extLst>
      <p:ext uri="{BB962C8B-B14F-4D97-AF65-F5344CB8AC3E}">
        <p14:creationId xmlns:p14="http://schemas.microsoft.com/office/powerpoint/2010/main" val="1663806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1_content slide - gradient background with headline 2">
    <p:spTree>
      <p:nvGrpSpPr>
        <p:cNvPr id="1" name=""/>
        <p:cNvGrpSpPr/>
        <p:nvPr/>
      </p:nvGrpSpPr>
      <p:grpSpPr>
        <a:xfrm>
          <a:off x="0" y="0"/>
          <a:ext cx="0" cy="0"/>
          <a:chOff x="0" y="0"/>
          <a:chExt cx="0" cy="0"/>
        </a:xfrm>
      </p:grpSpPr>
      <p:sp>
        <p:nvSpPr>
          <p:cNvPr id="12" name="Gradient background">
            <a:extLst>
              <a:ext uri="{FF2B5EF4-FFF2-40B4-BE49-F238E27FC236}">
                <a16:creationId xmlns:a16="http://schemas.microsoft.com/office/drawing/2014/main" id="{28CEAD52-E269-4C3E-A09E-C4494D9F9BFD}"/>
              </a:ext>
            </a:extLst>
          </p:cNvPr>
          <p:cNvSpPr/>
          <p:nvPr userDrawn="1"/>
        </p:nvSpPr>
        <p:spPr>
          <a:xfrm>
            <a:off x="0" y="0"/>
            <a:ext cx="12192000" cy="6858000"/>
          </a:xfrm>
          <a:prstGeom prst="rect">
            <a:avLst/>
          </a:prstGeom>
          <a:gradFill>
            <a:gsLst>
              <a:gs pos="0">
                <a:schemeClr val="tx2"/>
              </a:gs>
              <a:gs pos="100000">
                <a:srgbClr val="ED1F5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spcAft>
                <a:spcPts val="600"/>
              </a:spcAft>
            </a:pPr>
            <a:endParaRPr lang="en-GB" sz="1100">
              <a:solidFill>
                <a:schemeClr val="bg1"/>
              </a:solidFill>
              <a:latin typeface="F37Ginger-Light" panose="00000500000000000000" pitchFamily="2" charset="0"/>
            </a:endParaRPr>
          </a:p>
        </p:txBody>
      </p:sp>
      <p:sp>
        <p:nvSpPr>
          <p:cNvPr id="18" name="Slide title">
            <a:extLst>
              <a:ext uri="{FF2B5EF4-FFF2-40B4-BE49-F238E27FC236}">
                <a16:creationId xmlns:a16="http://schemas.microsoft.com/office/drawing/2014/main" id="{3E4F0866-A8E1-4FD3-835A-3F37A5E5B4B0}"/>
              </a:ext>
            </a:extLst>
          </p:cNvPr>
          <p:cNvSpPr>
            <a:spLocks noGrp="1"/>
          </p:cNvSpPr>
          <p:nvPr>
            <p:ph type="body" sz="quarter" idx="10" hasCustomPrompt="1"/>
          </p:nvPr>
        </p:nvSpPr>
        <p:spPr>
          <a:xfrm>
            <a:off x="600000" y="579446"/>
            <a:ext cx="10051405" cy="615950"/>
          </a:xfrm>
          <a:prstGeom prst="rect">
            <a:avLst/>
          </a:prstGeom>
        </p:spPr>
        <p:txBody>
          <a:bodyPr lIns="0" tIns="0" rIns="0" bIns="0" anchor="ctr" anchorCtr="0"/>
          <a:lstStyle>
            <a:lvl1pPr marL="0" indent="0">
              <a:spcBef>
                <a:spcPts val="0"/>
              </a:spcBef>
              <a:buNone/>
              <a:defRPr lang="en-US" sz="36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Add a slide title</a:t>
            </a:r>
          </a:p>
        </p:txBody>
      </p:sp>
      <p:sp>
        <p:nvSpPr>
          <p:cNvPr id="21" name="Slide number">
            <a:extLst>
              <a:ext uri="{FF2B5EF4-FFF2-40B4-BE49-F238E27FC236}">
                <a16:creationId xmlns:a16="http://schemas.microsoft.com/office/drawing/2014/main" id="{CD538B70-6BB5-4650-9986-396694F60573}"/>
              </a:ext>
            </a:extLst>
          </p:cNvPr>
          <p:cNvSpPr txBox="1"/>
          <p:nvPr userDrawn="1"/>
        </p:nvSpPr>
        <p:spPr>
          <a:xfrm>
            <a:off x="11516787" y="6550026"/>
            <a:ext cx="395816" cy="123111"/>
          </a:xfrm>
          <a:prstGeom prst="rect">
            <a:avLst/>
          </a:prstGeom>
          <a:noFill/>
        </p:spPr>
        <p:txBody>
          <a:bodyPr wrap="square" lIns="0" tIns="0" rIns="0" bIns="0" rtlCol="0">
            <a:spAutoFit/>
          </a:bodyPr>
          <a:lstStyle/>
          <a:p>
            <a:pPr algn="r"/>
            <a:fld id="{B127FD03-5B80-4586-BC8A-6FDD38C51A40}" type="slidenum">
              <a:rPr lang="en-GB" sz="800" b="0" smtClean="0">
                <a:solidFill>
                  <a:schemeClr val="bg1"/>
                </a:solidFill>
                <a:latin typeface="+mn-lt"/>
              </a:rPr>
              <a:t>‹#›</a:t>
            </a:fld>
            <a:endParaRPr lang="en-GB" sz="800" b="0">
              <a:solidFill>
                <a:schemeClr val="bg1"/>
              </a:solidFill>
              <a:latin typeface="+mn-lt"/>
            </a:endParaRPr>
          </a:p>
        </p:txBody>
      </p:sp>
      <p:sp>
        <p:nvSpPr>
          <p:cNvPr id="10" name="Column 1">
            <a:extLst>
              <a:ext uri="{FF2B5EF4-FFF2-40B4-BE49-F238E27FC236}">
                <a16:creationId xmlns:a16="http://schemas.microsoft.com/office/drawing/2014/main" id="{53FA23D0-706E-4EF1-BB4D-B2A79D20A51D}"/>
              </a:ext>
            </a:extLst>
          </p:cNvPr>
          <p:cNvSpPr>
            <a:spLocks noGrp="1"/>
          </p:cNvSpPr>
          <p:nvPr>
            <p:ph sz="quarter" idx="20" hasCustomPrompt="1"/>
          </p:nvPr>
        </p:nvSpPr>
        <p:spPr>
          <a:xfrm>
            <a:off x="615200" y="2167200"/>
            <a:ext cx="5294400" cy="3376800"/>
          </a:xfrm>
          <a:prstGeom prst="rect">
            <a:avLst/>
          </a:prstGeom>
        </p:spPr>
        <p:txBody>
          <a:bodyPr lIns="0" tIns="0" rIns="0" bIns="0"/>
          <a:lstStyle>
            <a:lvl1pPr marL="0" indent="0">
              <a:lnSpc>
                <a:spcPct val="100000"/>
              </a:lnSpc>
              <a:buNone/>
              <a:defRPr lang="en-US" sz="1400" kern="1200" spc="10" dirty="0" smtClean="0">
                <a:solidFill>
                  <a:schemeClr val="bg1"/>
                </a:solidFill>
                <a:latin typeface="F37 Ginger Light" panose="00000500000000000000" pitchFamily="50" charset="0"/>
                <a:ea typeface="+mn-ea"/>
                <a:cs typeface="+mn-cs"/>
              </a:defRPr>
            </a:lvl1pPr>
            <a:lvl2pPr marL="172800" indent="-172800">
              <a:lnSpc>
                <a:spcPct val="100000"/>
              </a:lnSpc>
              <a:defRPr sz="1400">
                <a:solidFill>
                  <a:schemeClr val="bg1"/>
                </a:solidFill>
                <a:latin typeface="F37 Ginger Light" panose="00000500000000000000" pitchFamily="50" charset="0"/>
              </a:defRPr>
            </a:lvl2pPr>
            <a:lvl3pPr marL="339725" indent="-171450">
              <a:lnSpc>
                <a:spcPct val="100000"/>
              </a:lnSpc>
              <a:defRPr sz="1400">
                <a:solidFill>
                  <a:schemeClr val="bg1"/>
                </a:solidFill>
                <a:latin typeface="F37 Ginger Light" panose="00000500000000000000" pitchFamily="50" charset="0"/>
              </a:defRPr>
            </a:lvl3pPr>
            <a:lvl4pPr marL="501650" indent="-171450">
              <a:lnSpc>
                <a:spcPct val="100000"/>
              </a:lnSpc>
              <a:defRPr sz="1400">
                <a:solidFill>
                  <a:schemeClr val="bg1"/>
                </a:solidFill>
                <a:latin typeface="F37 Ginger Light" panose="00000500000000000000" pitchFamily="50" charset="0"/>
              </a:defRPr>
            </a:lvl4pPr>
            <a:lvl5pPr marL="676275" indent="-171450">
              <a:lnSpc>
                <a:spcPct val="100000"/>
              </a:lnSpc>
              <a:defRPr sz="1400">
                <a:solidFill>
                  <a:schemeClr val="bg1"/>
                </a:solidFill>
                <a:latin typeface="F37 Ginger Light" panose="00000500000000000000" pitchFamily="50" charset="0"/>
              </a:defRPr>
            </a:lvl5pPr>
          </a:lstStyle>
          <a:p>
            <a:pPr lvl="0"/>
            <a:r>
              <a:rPr lang="en-US"/>
              <a:t>Click the icons in this box to add an image, chart or table, or alternatively type to add text:</a:t>
            </a:r>
          </a:p>
          <a:p>
            <a:pPr lvl="1"/>
            <a:r>
              <a:rPr lang="en-US"/>
              <a:t>Add some bullets (primary)</a:t>
            </a:r>
          </a:p>
          <a:p>
            <a:pPr lvl="2"/>
            <a:r>
              <a:rPr lang="en-US"/>
              <a:t>Add some bullets (secondary)</a:t>
            </a:r>
          </a:p>
          <a:p>
            <a:pPr lvl="3"/>
            <a:r>
              <a:rPr lang="en-US"/>
              <a:t>Add some bullets (tertiary)</a:t>
            </a:r>
          </a:p>
          <a:p>
            <a:pPr lvl="4"/>
            <a:r>
              <a:rPr lang="en-US"/>
              <a:t>Add some bullets (quaternary)</a:t>
            </a:r>
            <a:endParaRPr lang="en-GB"/>
          </a:p>
        </p:txBody>
      </p:sp>
      <p:sp>
        <p:nvSpPr>
          <p:cNvPr id="11" name="Feature text (smaller)">
            <a:extLst>
              <a:ext uri="{FF2B5EF4-FFF2-40B4-BE49-F238E27FC236}">
                <a16:creationId xmlns:a16="http://schemas.microsoft.com/office/drawing/2014/main" id="{6B347369-E226-4D13-8923-5C6287326CF0}"/>
              </a:ext>
            </a:extLst>
          </p:cNvPr>
          <p:cNvSpPr txBox="1"/>
          <p:nvPr userDrawn="1"/>
        </p:nvSpPr>
        <p:spPr>
          <a:xfrm>
            <a:off x="6114346" y="2067841"/>
            <a:ext cx="5462455" cy="677108"/>
          </a:xfrm>
          <a:prstGeom prst="rect">
            <a:avLst/>
          </a:prstGeom>
          <a:noFill/>
        </p:spPr>
        <p:txBody>
          <a:bodyPr wrap="square" lIns="0" tIns="0" rIns="0" bIns="0" rtlCol="0">
            <a:spAutoFit/>
          </a:bodyPr>
          <a:lstStyle/>
          <a:p>
            <a:r>
              <a:rPr lang="da-DK" sz="4400">
                <a:solidFill>
                  <a:schemeClr val="bg1"/>
                </a:solidFill>
                <a:latin typeface="BHFBeats-Bold" panose="00000800000000000000" pitchFamily="2" charset="0"/>
              </a:rPr>
              <a:t>We can.</a:t>
            </a:r>
            <a:endParaRPr lang="en-GB" sz="4400">
              <a:solidFill>
                <a:schemeClr val="bg1"/>
              </a:solidFill>
              <a:latin typeface="BHFBeats-Bold" panose="00000800000000000000" pitchFamily="2" charset="0"/>
            </a:endParaRPr>
          </a:p>
        </p:txBody>
      </p:sp>
      <p:sp>
        <p:nvSpPr>
          <p:cNvPr id="16" name="Feature text (medium)">
            <a:extLst>
              <a:ext uri="{FF2B5EF4-FFF2-40B4-BE49-F238E27FC236}">
                <a16:creationId xmlns:a16="http://schemas.microsoft.com/office/drawing/2014/main" id="{72A495B3-8F5A-4679-BE15-5F17E1346F17}"/>
              </a:ext>
            </a:extLst>
          </p:cNvPr>
          <p:cNvSpPr txBox="1"/>
          <p:nvPr userDrawn="1"/>
        </p:nvSpPr>
        <p:spPr>
          <a:xfrm>
            <a:off x="6982354" y="2608044"/>
            <a:ext cx="4594447" cy="1015663"/>
          </a:xfrm>
          <a:prstGeom prst="rect">
            <a:avLst/>
          </a:prstGeom>
          <a:noFill/>
        </p:spPr>
        <p:txBody>
          <a:bodyPr wrap="square" lIns="0" tIns="0" rIns="0" bIns="0" rtlCol="0">
            <a:spAutoFit/>
          </a:bodyPr>
          <a:lstStyle/>
          <a:p>
            <a:r>
              <a:rPr lang="da-DK" sz="6600">
                <a:solidFill>
                  <a:schemeClr val="bg1"/>
                </a:solidFill>
                <a:latin typeface="BHFBeats-Bold" panose="00000800000000000000" pitchFamily="2" charset="0"/>
              </a:rPr>
              <a:t>We will.</a:t>
            </a:r>
            <a:endParaRPr lang="en-GB" sz="6600">
              <a:solidFill>
                <a:schemeClr val="bg1"/>
              </a:solidFill>
              <a:latin typeface="BHFBeats-Bold" panose="00000800000000000000" pitchFamily="2" charset="0"/>
            </a:endParaRPr>
          </a:p>
        </p:txBody>
      </p:sp>
      <p:sp>
        <p:nvSpPr>
          <p:cNvPr id="17" name="Feature text (larger)">
            <a:extLst>
              <a:ext uri="{FF2B5EF4-FFF2-40B4-BE49-F238E27FC236}">
                <a16:creationId xmlns:a16="http://schemas.microsoft.com/office/drawing/2014/main" id="{D6C2E395-BB00-4F64-9EDB-1B937B7190A3}"/>
              </a:ext>
            </a:extLst>
          </p:cNvPr>
          <p:cNvSpPr txBox="1"/>
          <p:nvPr userDrawn="1"/>
        </p:nvSpPr>
        <p:spPr>
          <a:xfrm>
            <a:off x="6232878" y="3439984"/>
            <a:ext cx="5343921" cy="1231106"/>
          </a:xfrm>
          <a:prstGeom prst="rect">
            <a:avLst/>
          </a:prstGeom>
          <a:noFill/>
        </p:spPr>
        <p:txBody>
          <a:bodyPr wrap="square" lIns="0" tIns="0" rIns="0" bIns="0" rtlCol="0">
            <a:spAutoFit/>
          </a:bodyPr>
          <a:lstStyle/>
          <a:p>
            <a:r>
              <a:rPr lang="da-DK" sz="8000">
                <a:solidFill>
                  <a:schemeClr val="bg1"/>
                </a:solidFill>
                <a:latin typeface="BHFBeats-Bold" panose="00000800000000000000" pitchFamily="2" charset="0"/>
              </a:rPr>
              <a:t>We are.</a:t>
            </a:r>
            <a:endParaRPr lang="en-GB" sz="8000">
              <a:solidFill>
                <a:schemeClr val="bg1"/>
              </a:solidFill>
              <a:latin typeface="BHFBeats-Bold" panose="00000800000000000000" pitchFamily="2" charset="0"/>
            </a:endParaRPr>
          </a:p>
        </p:txBody>
      </p:sp>
    </p:spTree>
    <p:extLst>
      <p:ext uri="{BB962C8B-B14F-4D97-AF65-F5344CB8AC3E}">
        <p14:creationId xmlns:p14="http://schemas.microsoft.com/office/powerpoint/2010/main" val="2904483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2_End slide - with boiler copy">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F25F996D-2856-44F1-B753-DC560595B25A}"/>
              </a:ext>
            </a:extLst>
          </p:cNvPr>
          <p:cNvSpPr/>
          <p:nvPr userDrawn="1"/>
        </p:nvSpPr>
        <p:spPr>
          <a:xfrm>
            <a:off x="0" y="0"/>
            <a:ext cx="12192000" cy="6858000"/>
          </a:xfrm>
          <a:prstGeom prst="rect">
            <a:avLst/>
          </a:prstGeom>
          <a:gradFill flip="none" rotWithShape="1">
            <a:gsLst>
              <a:gs pos="100000">
                <a:srgbClr val="FF0030"/>
              </a:gs>
              <a:gs pos="0">
                <a:srgbClr val="D20019"/>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Boiler copy">
            <a:extLst>
              <a:ext uri="{FF2B5EF4-FFF2-40B4-BE49-F238E27FC236}">
                <a16:creationId xmlns:a16="http://schemas.microsoft.com/office/drawing/2014/main" id="{B33A2D5E-EBBD-4C80-B829-15C54FE3FD23}"/>
              </a:ext>
            </a:extLst>
          </p:cNvPr>
          <p:cNvSpPr txBox="1"/>
          <p:nvPr userDrawn="1"/>
        </p:nvSpPr>
        <p:spPr>
          <a:xfrm>
            <a:off x="614400" y="1163747"/>
            <a:ext cx="10671776" cy="2585323"/>
          </a:xfrm>
          <a:prstGeom prst="rect">
            <a:avLst/>
          </a:prstGeom>
          <a:noFill/>
        </p:spPr>
        <p:txBody>
          <a:bodyPr wrap="square" lIns="0" tIns="0" rIns="0" bIns="0" rtlCol="0">
            <a:spAutoFit/>
          </a:bodyPr>
          <a:lstStyle/>
          <a:p>
            <a:r>
              <a:rPr lang="en-GB" sz="1400" kern="1200">
                <a:solidFill>
                  <a:schemeClr val="bg1"/>
                </a:solidFill>
                <a:effectLst/>
                <a:latin typeface="+mn-lt"/>
                <a:ea typeface="+mn-ea"/>
                <a:cs typeface="+mn-cs"/>
              </a:rPr>
              <a:t>Heart transplants. Clot busting drugs. Pacemakers. Breakthroughs born from visionary medical research. Research you fund with your donations. </a:t>
            </a:r>
          </a:p>
          <a:p>
            <a:r>
              <a:rPr lang="en-GB" sz="1400" kern="1200">
                <a:solidFill>
                  <a:schemeClr val="bg1"/>
                </a:solidFill>
                <a:effectLst/>
                <a:latin typeface="+mn-lt"/>
                <a:ea typeface="+mn-ea"/>
                <a:cs typeface="+mn-cs"/>
              </a:rPr>
              <a:t> </a:t>
            </a:r>
          </a:p>
          <a:p>
            <a:r>
              <a:rPr lang="en-GB" sz="1400" kern="1200">
                <a:solidFill>
                  <a:schemeClr val="bg1"/>
                </a:solidFill>
                <a:effectLst/>
                <a:latin typeface="+mn-lt"/>
                <a:ea typeface="+mn-ea"/>
                <a:cs typeface="+mn-cs"/>
              </a:rPr>
              <a:t>Heart and circulatory diseases kill 1 in 4 people in the UK. They cause heartbreak on every street. But if research can invent machines to restart hearts, fix arteries in </a:t>
            </a:r>
            <a:r>
              <a:rPr lang="en-GB" sz="1400" kern="1200" err="1">
                <a:solidFill>
                  <a:schemeClr val="bg1"/>
                </a:solidFill>
                <a:effectLst/>
                <a:latin typeface="+mn-lt"/>
                <a:ea typeface="+mn-ea"/>
                <a:cs typeface="+mn-cs"/>
              </a:rPr>
              <a:t>newborn</a:t>
            </a:r>
            <a:r>
              <a:rPr lang="en-GB" sz="1400" kern="1200">
                <a:solidFill>
                  <a:schemeClr val="bg1"/>
                </a:solidFill>
                <a:effectLst/>
                <a:latin typeface="+mn-lt"/>
                <a:ea typeface="+mn-ea"/>
                <a:cs typeface="+mn-cs"/>
              </a:rPr>
              <a:t> babies, build tiny devices to correct heartbeats, and give someone a heart they weren’t born with - imagine what’s next. </a:t>
            </a:r>
          </a:p>
          <a:p>
            <a:r>
              <a:rPr lang="en-GB" sz="1400" kern="1200">
                <a:solidFill>
                  <a:schemeClr val="bg1"/>
                </a:solidFill>
                <a:effectLst/>
                <a:latin typeface="+mn-lt"/>
                <a:ea typeface="+mn-ea"/>
                <a:cs typeface="+mn-cs"/>
              </a:rPr>
              <a:t> </a:t>
            </a:r>
          </a:p>
          <a:p>
            <a:r>
              <a:rPr lang="en-GB" sz="1400" kern="1200">
                <a:solidFill>
                  <a:schemeClr val="bg1"/>
                </a:solidFill>
                <a:effectLst/>
                <a:latin typeface="+mn-lt"/>
                <a:ea typeface="+mn-ea"/>
                <a:cs typeface="+mn-cs"/>
              </a:rPr>
              <a:t>We fund research into all heart and circulatory diseases and their risk factors. Heart attacks, heart failure, stroke, vascular dementia, diabetes and many more. All connected, all under our microscope. Our research is the promise of future prevention, cures and treatments. </a:t>
            </a:r>
          </a:p>
          <a:p>
            <a:r>
              <a:rPr lang="en-GB" sz="1400" kern="1200">
                <a:solidFill>
                  <a:schemeClr val="bg1"/>
                </a:solidFill>
                <a:effectLst/>
                <a:latin typeface="+mn-lt"/>
                <a:ea typeface="+mn-ea"/>
                <a:cs typeface="+mn-cs"/>
              </a:rPr>
              <a:t> </a:t>
            </a:r>
          </a:p>
          <a:p>
            <a:r>
              <a:rPr lang="en-GB" sz="1400" kern="1200">
                <a:solidFill>
                  <a:schemeClr val="bg1"/>
                </a:solidFill>
                <a:effectLst/>
                <a:latin typeface="+mn-lt"/>
                <a:ea typeface="+mn-ea"/>
                <a:cs typeface="+mn-cs"/>
              </a:rPr>
              <a:t>The promise to protect the people we love. Our children. Our parents. Our brothers. Our sisters. Our grandparents. Our closest friends.</a:t>
            </a:r>
          </a:p>
          <a:p>
            <a:r>
              <a:rPr lang="en-GB" sz="1400" kern="1200">
                <a:solidFill>
                  <a:schemeClr val="bg1"/>
                </a:solidFill>
                <a:effectLst/>
                <a:latin typeface="+mn-lt"/>
                <a:ea typeface="+mn-ea"/>
                <a:cs typeface="+mn-cs"/>
              </a:rPr>
              <a:t> </a:t>
            </a:r>
          </a:p>
          <a:p>
            <a:r>
              <a:rPr lang="en-GB" sz="1400" kern="1200">
                <a:solidFill>
                  <a:schemeClr val="bg1"/>
                </a:solidFill>
                <a:effectLst/>
                <a:latin typeface="+mn-lt"/>
                <a:ea typeface="+mn-ea"/>
                <a:cs typeface="+mn-cs"/>
              </a:rPr>
              <a:t>You and the British Heart Foundation. Together, we will beat heartbreak forever. </a:t>
            </a:r>
          </a:p>
        </p:txBody>
      </p:sp>
      <p:pic>
        <p:nvPicPr>
          <p:cNvPr id="23" name="URL">
            <a:extLst>
              <a:ext uri="{FF2B5EF4-FFF2-40B4-BE49-F238E27FC236}">
                <a16:creationId xmlns:a16="http://schemas.microsoft.com/office/drawing/2014/main" id="{A5E8625F-0C2D-45DE-A724-9C417ABA7C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2759" y="452638"/>
            <a:ext cx="2035812" cy="331126"/>
          </a:xfrm>
          <a:prstGeom prst="rect">
            <a:avLst/>
          </a:prstGeom>
        </p:spPr>
      </p:pic>
      <p:sp>
        <p:nvSpPr>
          <p:cNvPr id="13" name="Charity number">
            <a:extLst>
              <a:ext uri="{FF2B5EF4-FFF2-40B4-BE49-F238E27FC236}">
                <a16:creationId xmlns:a16="http://schemas.microsoft.com/office/drawing/2014/main" id="{1596A403-B818-4267-B3BA-B0525CFA061D}"/>
              </a:ext>
            </a:extLst>
          </p:cNvPr>
          <p:cNvSpPr>
            <a:spLocks noGrp="1"/>
          </p:cNvSpPr>
          <p:nvPr>
            <p:ph type="body" sz="quarter" idx="12" hasCustomPrompt="1"/>
          </p:nvPr>
        </p:nvSpPr>
        <p:spPr>
          <a:xfrm>
            <a:off x="614401" y="6172200"/>
            <a:ext cx="10038140" cy="302880"/>
          </a:xfrm>
          <a:prstGeom prst="rect">
            <a:avLst/>
          </a:prstGeom>
        </p:spPr>
        <p:txBody>
          <a:bodyPr lIns="0" tIns="0" rIns="0" bIns="0" anchor="t" anchorCtr="0"/>
          <a:lstStyle>
            <a:lvl1pPr marL="0" indent="0">
              <a:spcBef>
                <a:spcPts val="0"/>
              </a:spcBef>
              <a:buNone/>
              <a:defRPr lang="en-US" sz="700" b="0" kern="1200" spc="0" baseline="0" dirty="0" smtClean="0">
                <a:solidFill>
                  <a:schemeClr val="bg1"/>
                </a:solidFill>
                <a:effectLst/>
                <a:latin typeface="F37Ginger-Light" panose="00000500000000000000" pitchFamily="2" charset="0"/>
                <a:ea typeface="+mn-ea"/>
                <a:cs typeface="+mn-cs"/>
              </a:defRPr>
            </a:lvl1pPr>
            <a:lvl2pPr marL="609585" indent="0">
              <a:buNone/>
              <a:defRPr/>
            </a:lvl2pPr>
          </a:lstStyle>
          <a:p>
            <a:pPr lvl="0"/>
            <a:r>
              <a:rPr lang="en-US"/>
              <a:t>BHF charity number and registration</a:t>
            </a:r>
          </a:p>
        </p:txBody>
      </p:sp>
      <p:sp>
        <p:nvSpPr>
          <p:cNvPr id="14" name="Conditions">
            <a:extLst>
              <a:ext uri="{FF2B5EF4-FFF2-40B4-BE49-F238E27FC236}">
                <a16:creationId xmlns:a16="http://schemas.microsoft.com/office/drawing/2014/main" id="{E35BF56D-1F7E-43CE-8A19-0D440631E0C2}"/>
              </a:ext>
            </a:extLst>
          </p:cNvPr>
          <p:cNvSpPr>
            <a:spLocks noGrp="1"/>
          </p:cNvSpPr>
          <p:nvPr>
            <p:ph type="body" sz="quarter" idx="13" hasCustomPrompt="1"/>
          </p:nvPr>
        </p:nvSpPr>
        <p:spPr>
          <a:xfrm>
            <a:off x="614401" y="5718840"/>
            <a:ext cx="10038140" cy="326361"/>
          </a:xfrm>
          <a:prstGeom prst="rect">
            <a:avLst/>
          </a:prstGeom>
        </p:spPr>
        <p:txBody>
          <a:bodyPr lIns="0" tIns="0" rIns="0" bIns="0" anchor="t" anchorCtr="0"/>
          <a:lstStyle>
            <a:lvl1pPr marL="0" indent="0">
              <a:spcBef>
                <a:spcPts val="0"/>
              </a:spcBef>
              <a:buNone/>
              <a:defRPr lang="en-US" sz="1800" b="0" kern="1200" spc="0" baseline="0" dirty="0" smtClean="0">
                <a:solidFill>
                  <a:schemeClr val="bg1"/>
                </a:solidFill>
                <a:effectLst/>
                <a:latin typeface="F37Ginger-Light" panose="00000500000000000000" pitchFamily="2" charset="0"/>
                <a:ea typeface="+mn-ea"/>
                <a:cs typeface="+mn-cs"/>
              </a:defRPr>
            </a:lvl1pPr>
            <a:lvl2pPr marL="609585" indent="0">
              <a:buNone/>
              <a:defRPr/>
            </a:lvl2pPr>
          </a:lstStyle>
          <a:p>
            <a:pPr lvl="0"/>
            <a:r>
              <a:rPr lang="en-US"/>
              <a:t>Insert terms and conditions</a:t>
            </a:r>
          </a:p>
        </p:txBody>
      </p:sp>
      <p:sp>
        <p:nvSpPr>
          <p:cNvPr id="15" name="Proposition">
            <a:extLst>
              <a:ext uri="{FF2B5EF4-FFF2-40B4-BE49-F238E27FC236}">
                <a16:creationId xmlns:a16="http://schemas.microsoft.com/office/drawing/2014/main" id="{F8A569EE-BC0F-4125-9695-B1F6C95D34AA}"/>
              </a:ext>
            </a:extLst>
          </p:cNvPr>
          <p:cNvSpPr>
            <a:spLocks noGrp="1"/>
          </p:cNvSpPr>
          <p:nvPr>
            <p:ph type="body" sz="quarter" idx="11" hasCustomPrompt="1"/>
          </p:nvPr>
        </p:nvSpPr>
        <p:spPr>
          <a:xfrm>
            <a:off x="579932" y="4902200"/>
            <a:ext cx="10072609" cy="709281"/>
          </a:xfrm>
          <a:prstGeom prst="rect">
            <a:avLst/>
          </a:prstGeom>
        </p:spPr>
        <p:txBody>
          <a:bodyPr lIns="0" tIns="0" rIns="0" bIns="0" anchor="t" anchorCtr="0"/>
          <a:lstStyle>
            <a:lvl1pPr marL="0" indent="0">
              <a:spcBef>
                <a:spcPts val="0"/>
              </a:spcBef>
              <a:buNone/>
              <a:defRPr lang="en-US" sz="32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Beat heartbreak forever</a:t>
            </a:r>
          </a:p>
        </p:txBody>
      </p:sp>
    </p:spTree>
    <p:extLst>
      <p:ext uri="{BB962C8B-B14F-4D97-AF65-F5344CB8AC3E}">
        <p14:creationId xmlns:p14="http://schemas.microsoft.com/office/powerpoint/2010/main" val="66221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3_End slide">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F25F996D-2856-44F1-B753-DC560595B25A}"/>
              </a:ext>
            </a:extLst>
          </p:cNvPr>
          <p:cNvSpPr/>
          <p:nvPr userDrawn="1"/>
        </p:nvSpPr>
        <p:spPr>
          <a:xfrm>
            <a:off x="0" y="0"/>
            <a:ext cx="12192000" cy="6858000"/>
          </a:xfrm>
          <a:prstGeom prst="rect">
            <a:avLst/>
          </a:prstGeom>
          <a:gradFill flip="none" rotWithShape="1">
            <a:gsLst>
              <a:gs pos="100000">
                <a:srgbClr val="FF0030"/>
              </a:gs>
              <a:gs pos="0">
                <a:srgbClr val="D20019"/>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Charity number">
            <a:extLst>
              <a:ext uri="{FF2B5EF4-FFF2-40B4-BE49-F238E27FC236}">
                <a16:creationId xmlns:a16="http://schemas.microsoft.com/office/drawing/2014/main" id="{AB6927D3-B5A4-4BE6-A5BA-7B7B6E7B2A6D}"/>
              </a:ext>
            </a:extLst>
          </p:cNvPr>
          <p:cNvSpPr>
            <a:spLocks noGrp="1"/>
          </p:cNvSpPr>
          <p:nvPr>
            <p:ph type="body" sz="quarter" idx="12" hasCustomPrompt="1"/>
          </p:nvPr>
        </p:nvSpPr>
        <p:spPr>
          <a:xfrm>
            <a:off x="614401" y="6172200"/>
            <a:ext cx="10038140" cy="302880"/>
          </a:xfrm>
          <a:prstGeom prst="rect">
            <a:avLst/>
          </a:prstGeom>
        </p:spPr>
        <p:txBody>
          <a:bodyPr lIns="0" tIns="0" rIns="0" bIns="0" anchor="t" anchorCtr="0"/>
          <a:lstStyle>
            <a:lvl1pPr marL="0" indent="0">
              <a:spcBef>
                <a:spcPts val="0"/>
              </a:spcBef>
              <a:buNone/>
              <a:defRPr lang="en-US" sz="700" b="0" kern="1200" spc="0" baseline="0" dirty="0" smtClean="0">
                <a:solidFill>
                  <a:schemeClr val="bg1"/>
                </a:solidFill>
                <a:effectLst/>
                <a:latin typeface="F37Ginger-Light" panose="00000500000000000000" pitchFamily="2" charset="0"/>
                <a:ea typeface="+mn-ea"/>
                <a:cs typeface="+mn-cs"/>
              </a:defRPr>
            </a:lvl1pPr>
            <a:lvl2pPr marL="609585" indent="0">
              <a:buNone/>
              <a:defRPr/>
            </a:lvl2pPr>
          </a:lstStyle>
          <a:p>
            <a:pPr lvl="0"/>
            <a:r>
              <a:rPr lang="en-US"/>
              <a:t>BHF charity number and registration</a:t>
            </a:r>
          </a:p>
        </p:txBody>
      </p:sp>
      <p:sp>
        <p:nvSpPr>
          <p:cNvPr id="16" name="Conditions">
            <a:extLst>
              <a:ext uri="{FF2B5EF4-FFF2-40B4-BE49-F238E27FC236}">
                <a16:creationId xmlns:a16="http://schemas.microsoft.com/office/drawing/2014/main" id="{C9A09AC9-06AC-449F-9571-E07D455818EB}"/>
              </a:ext>
            </a:extLst>
          </p:cNvPr>
          <p:cNvSpPr>
            <a:spLocks noGrp="1"/>
          </p:cNvSpPr>
          <p:nvPr>
            <p:ph type="body" sz="quarter" idx="13" hasCustomPrompt="1"/>
          </p:nvPr>
        </p:nvSpPr>
        <p:spPr>
          <a:xfrm>
            <a:off x="614401" y="5718840"/>
            <a:ext cx="10038140" cy="326361"/>
          </a:xfrm>
          <a:prstGeom prst="rect">
            <a:avLst/>
          </a:prstGeom>
        </p:spPr>
        <p:txBody>
          <a:bodyPr lIns="0" tIns="0" rIns="0" bIns="0" anchor="t" anchorCtr="0"/>
          <a:lstStyle>
            <a:lvl1pPr marL="0" indent="0">
              <a:spcBef>
                <a:spcPts val="0"/>
              </a:spcBef>
              <a:buNone/>
              <a:defRPr lang="en-US" sz="1800" b="0" kern="1200" spc="0" baseline="0" dirty="0" smtClean="0">
                <a:solidFill>
                  <a:schemeClr val="bg1"/>
                </a:solidFill>
                <a:effectLst/>
                <a:latin typeface="F37Ginger-Light" panose="00000500000000000000" pitchFamily="2" charset="0"/>
                <a:ea typeface="+mn-ea"/>
                <a:cs typeface="+mn-cs"/>
              </a:defRPr>
            </a:lvl1pPr>
            <a:lvl2pPr marL="609585" indent="0">
              <a:buNone/>
              <a:defRPr/>
            </a:lvl2pPr>
          </a:lstStyle>
          <a:p>
            <a:pPr lvl="0"/>
            <a:r>
              <a:rPr lang="en-US"/>
              <a:t>Insert terms and conditions</a:t>
            </a:r>
          </a:p>
        </p:txBody>
      </p:sp>
      <p:sp>
        <p:nvSpPr>
          <p:cNvPr id="17" name="Proposition">
            <a:extLst>
              <a:ext uri="{FF2B5EF4-FFF2-40B4-BE49-F238E27FC236}">
                <a16:creationId xmlns:a16="http://schemas.microsoft.com/office/drawing/2014/main" id="{A314D7A9-18B0-4A66-872E-2BD7C5A470F2}"/>
              </a:ext>
            </a:extLst>
          </p:cNvPr>
          <p:cNvSpPr>
            <a:spLocks noGrp="1"/>
          </p:cNvSpPr>
          <p:nvPr>
            <p:ph type="body" sz="quarter" idx="11" hasCustomPrompt="1"/>
          </p:nvPr>
        </p:nvSpPr>
        <p:spPr>
          <a:xfrm>
            <a:off x="579932" y="4902200"/>
            <a:ext cx="10072609" cy="709281"/>
          </a:xfrm>
          <a:prstGeom prst="rect">
            <a:avLst/>
          </a:prstGeom>
        </p:spPr>
        <p:txBody>
          <a:bodyPr lIns="0" tIns="0" rIns="0" bIns="0" anchor="t" anchorCtr="0"/>
          <a:lstStyle>
            <a:lvl1pPr marL="0" indent="0">
              <a:spcBef>
                <a:spcPts val="0"/>
              </a:spcBef>
              <a:buNone/>
              <a:defRPr lang="en-US" sz="3200" b="1" kern="1200" spc="0" baseline="0" dirty="0" smtClean="0">
                <a:solidFill>
                  <a:schemeClr val="bg1"/>
                </a:solidFill>
                <a:effectLst/>
                <a:latin typeface="BHFBeats-Bold" panose="00000800000000000000" pitchFamily="2" charset="0"/>
                <a:ea typeface="+mn-ea"/>
                <a:cs typeface="+mn-cs"/>
              </a:defRPr>
            </a:lvl1pPr>
            <a:lvl2pPr marL="609585" indent="0">
              <a:buNone/>
              <a:defRPr/>
            </a:lvl2pPr>
          </a:lstStyle>
          <a:p>
            <a:pPr lvl="0"/>
            <a:r>
              <a:rPr lang="en-US"/>
              <a:t>Beat heartbreak forever</a:t>
            </a:r>
          </a:p>
        </p:txBody>
      </p:sp>
      <p:pic>
        <p:nvPicPr>
          <p:cNvPr id="23" name="URL">
            <a:extLst>
              <a:ext uri="{FF2B5EF4-FFF2-40B4-BE49-F238E27FC236}">
                <a16:creationId xmlns:a16="http://schemas.microsoft.com/office/drawing/2014/main" id="{A5E8625F-0C2D-45DE-A724-9C417ABA7C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2759" y="452638"/>
            <a:ext cx="2035812" cy="331126"/>
          </a:xfrm>
          <a:prstGeom prst="rect">
            <a:avLst/>
          </a:prstGeom>
        </p:spPr>
      </p:pic>
      <p:sp>
        <p:nvSpPr>
          <p:cNvPr id="8" name="Thank you">
            <a:extLst>
              <a:ext uri="{FF2B5EF4-FFF2-40B4-BE49-F238E27FC236}">
                <a16:creationId xmlns:a16="http://schemas.microsoft.com/office/drawing/2014/main" id="{D2D7128D-7EAC-4179-87F3-575C72F94300}"/>
              </a:ext>
            </a:extLst>
          </p:cNvPr>
          <p:cNvSpPr>
            <a:spLocks noGrp="1"/>
          </p:cNvSpPr>
          <p:nvPr>
            <p:ph type="body" sz="quarter" idx="14" hasCustomPrompt="1"/>
          </p:nvPr>
        </p:nvSpPr>
        <p:spPr>
          <a:xfrm>
            <a:off x="600001" y="2458804"/>
            <a:ext cx="10052540" cy="709281"/>
          </a:xfrm>
          <a:prstGeom prst="rect">
            <a:avLst/>
          </a:prstGeom>
        </p:spPr>
        <p:txBody>
          <a:bodyPr lIns="0" tIns="0" rIns="0" bIns="0" anchor="t" anchorCtr="0"/>
          <a:lstStyle>
            <a:lvl1pPr marL="0" indent="0">
              <a:spcBef>
                <a:spcPts val="0"/>
              </a:spcBef>
              <a:buNone/>
              <a:defRPr lang="en-US" sz="5400" b="0" kern="1200" spc="0" baseline="0" dirty="0">
                <a:solidFill>
                  <a:schemeClr val="bg1"/>
                </a:solidFill>
                <a:latin typeface="BHFBeats-Bold" panose="00000800000000000000" pitchFamily="2" charset="0"/>
                <a:ea typeface="+mn-ea"/>
                <a:cs typeface="+mn-cs"/>
              </a:defRPr>
            </a:lvl1pPr>
            <a:lvl2pPr marL="609585" indent="0">
              <a:buNone/>
              <a:defRPr/>
            </a:lvl2pPr>
          </a:lstStyle>
          <a:p>
            <a:pPr lvl="0"/>
            <a:r>
              <a:rPr lang="en-US"/>
              <a:t>Thank you</a:t>
            </a:r>
          </a:p>
        </p:txBody>
      </p:sp>
    </p:spTree>
    <p:extLst>
      <p:ext uri="{BB962C8B-B14F-4D97-AF65-F5344CB8AC3E}">
        <p14:creationId xmlns:p14="http://schemas.microsoft.com/office/powerpoint/2010/main" val="751547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4"/>
            <a:ext cx="2304392" cy="571809"/>
          </a:xfrm>
          <a:prstGeom prst="rect">
            <a:avLst/>
          </a:prstGeom>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val 9">
            <a:extLst>
              <a:ext uri="{FF2B5EF4-FFF2-40B4-BE49-F238E27FC236}">
                <a16:creationId xmlns:a16="http://schemas.microsoft.com/office/drawing/2014/main" id="{3402FA01-E3A6-4A67-958F-5A4F2FA3A63C}"/>
              </a:ext>
            </a:extLst>
          </p:cNvPr>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A picture containing person, holding, photo, looking&#10;&#10;Description generated with very high confidence">
            <a:extLst>
              <a:ext uri="{FF2B5EF4-FFF2-40B4-BE49-F238E27FC236}">
                <a16:creationId xmlns:a16="http://schemas.microsoft.com/office/drawing/2014/main" id="{88B288B9-C199-4F2C-A75F-F54CC9AF1751}"/>
              </a:ext>
            </a:extLst>
          </p:cNvPr>
          <p:cNvPicPr>
            <a:picLocks noChangeAspect="1"/>
          </p:cNvPicPr>
          <p:nvPr userDrawn="1"/>
        </p:nvPicPr>
        <p:blipFill rotWithShape="1">
          <a:blip r:embed="rId3"/>
          <a:srcRect l="2492" r="2492"/>
          <a:stretch/>
        </p:blipFill>
        <p:spPr>
          <a:xfrm>
            <a:off x="-1457211" y="-1284698"/>
            <a:ext cx="6639939" cy="6609623"/>
          </a:xfrm>
          <a:prstGeom prst="flowChartConnector">
            <a:avLst/>
          </a:prstGeom>
        </p:spPr>
      </p:pic>
    </p:spTree>
    <p:extLst>
      <p:ext uri="{BB962C8B-B14F-4D97-AF65-F5344CB8AC3E}">
        <p14:creationId xmlns:p14="http://schemas.microsoft.com/office/powerpoint/2010/main" val="340229523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12192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8637152" y="454951"/>
            <a:ext cx="2925939"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5231140" y="2647745"/>
            <a:ext cx="6597944"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5231140" y="5193084"/>
            <a:ext cx="6597944"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2636302" y="-571500"/>
            <a:ext cx="783011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7BC5A786-E091-AE44-90EF-2550ECC05170}"/>
              </a:ext>
            </a:extLst>
          </p:cNvPr>
          <p:cNvPicPr>
            <a:picLocks/>
          </p:cNvPicPr>
          <p:nvPr userDrawn="1"/>
        </p:nvPicPr>
        <p:blipFill rotWithShape="1">
          <a:blip r:embed="rId3"/>
          <a:srcRect l="20399" r="12935"/>
          <a:stretch>
            <a:fillRect/>
          </a:stretch>
        </p:blipFill>
        <p:spPr>
          <a:xfrm>
            <a:off x="-2885881" y="-473686"/>
            <a:ext cx="7830119" cy="5872590"/>
          </a:xfrm>
          <a:prstGeom prst="ellipse">
            <a:avLst/>
          </a:prstGeom>
        </p:spPr>
      </p:pic>
    </p:spTree>
    <p:extLst>
      <p:ext uri="{BB962C8B-B14F-4D97-AF65-F5344CB8AC3E}">
        <p14:creationId xmlns:p14="http://schemas.microsoft.com/office/powerpoint/2010/main" val="3774302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llout Quote/Statement ">
    <p:bg>
      <p:bgPr>
        <a:solidFill>
          <a:srgbClr val="15375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6063626" y="1166058"/>
            <a:ext cx="5290174" cy="4351338"/>
          </a:xfrm>
        </p:spPr>
        <p:txBody>
          <a:bodyPr anchor="ctr">
            <a:normAutofit/>
          </a:bodyPr>
          <a:lstStyle>
            <a:lvl1pPr marL="0" indent="0">
              <a:buNone/>
              <a:defRPr sz="3500" b="0" i="0">
                <a:solidFill>
                  <a:srgbClr val="42B6E6"/>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2"/>
          <a:stretch>
            <a:fillRect/>
          </a:stretch>
        </p:blipFill>
        <p:spPr>
          <a:xfrm>
            <a:off x="10222811" y="6102069"/>
            <a:ext cx="1555532" cy="387913"/>
          </a:xfrm>
          <a:prstGeom prst="rect">
            <a:avLst/>
          </a:prstGeom>
        </p:spPr>
      </p:pic>
      <p:sp>
        <p:nvSpPr>
          <p:cNvPr id="9" name="Picture Placeholder 22">
            <a:extLst>
              <a:ext uri="{FF2B5EF4-FFF2-40B4-BE49-F238E27FC236}">
                <a16:creationId xmlns:a16="http://schemas.microsoft.com/office/drawing/2014/main" id="{D724F147-C3E5-314F-9DE7-805AA56358F8}"/>
              </a:ext>
            </a:extLst>
          </p:cNvPr>
          <p:cNvSpPr>
            <a:spLocks noGrp="1"/>
          </p:cNvSpPr>
          <p:nvPr>
            <p:ph type="pic" sz="quarter" idx="14" hasCustomPrompt="1"/>
          </p:nvPr>
        </p:nvSpPr>
        <p:spPr>
          <a:xfrm>
            <a:off x="-1276717" y="1042077"/>
            <a:ext cx="6840000" cy="6840000"/>
          </a:xfrm>
          <a:prstGeom prst="ellipse">
            <a:avLst/>
          </a:prstGeom>
        </p:spPr>
        <p:txBody>
          <a:bodyPr anchor="ctr">
            <a:normAutofit/>
          </a:bodyPr>
          <a:lstStyle>
            <a:lvl1pPr marL="0" indent="0" algn="ctr">
              <a:buNone/>
              <a:defRPr sz="1400">
                <a:solidFill>
                  <a:schemeClr val="bg1"/>
                </a:solidFill>
              </a:defRPr>
            </a:lvl1pPr>
          </a:lstStyle>
          <a:p>
            <a:r>
              <a:rPr lang="en-US"/>
              <a:t>Click on icon to place image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esentation Cover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6E0F1E1-187C-5041-A962-0F6F0CA75F73}"/>
              </a:ext>
            </a:extLst>
          </p:cNvPr>
          <p:cNvSpPr/>
          <p:nvPr userDrawn="1"/>
        </p:nvSpPr>
        <p:spPr>
          <a:xfrm>
            <a:off x="0" y="1080084"/>
            <a:ext cx="12192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8637152" y="454951"/>
            <a:ext cx="2925939"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5231140" y="2647745"/>
            <a:ext cx="6597944"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5231140" y="5193084"/>
            <a:ext cx="6597944"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val 12">
            <a:extLst>
              <a:ext uri="{FF2B5EF4-FFF2-40B4-BE49-F238E27FC236}">
                <a16:creationId xmlns:a16="http://schemas.microsoft.com/office/drawing/2014/main" id="{139C619B-CE35-304A-B195-610ECBFBB740}"/>
              </a:ext>
            </a:extLst>
          </p:cNvPr>
          <p:cNvSpPr/>
          <p:nvPr userDrawn="1"/>
        </p:nvSpPr>
        <p:spPr>
          <a:xfrm>
            <a:off x="-2636302" y="-571500"/>
            <a:ext cx="783011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45C42936-16D7-A44B-BFD9-345D93BD8E8B}"/>
              </a:ext>
            </a:extLst>
          </p:cNvPr>
          <p:cNvPicPr>
            <a:picLocks/>
          </p:cNvPicPr>
          <p:nvPr userDrawn="1"/>
        </p:nvPicPr>
        <p:blipFill rotWithShape="1">
          <a:blip r:embed="rId3"/>
          <a:srcRect l="3160" r="30173"/>
          <a:stretch/>
        </p:blipFill>
        <p:spPr>
          <a:xfrm>
            <a:off x="-2885881" y="-473685"/>
            <a:ext cx="7830119" cy="5872588"/>
          </a:xfrm>
          <a:prstGeom prst="ellipse">
            <a:avLst/>
          </a:prstGeom>
        </p:spPr>
      </p:pic>
    </p:spTree>
    <p:extLst>
      <p:ext uri="{BB962C8B-B14F-4D97-AF65-F5344CB8AC3E}">
        <p14:creationId xmlns:p14="http://schemas.microsoft.com/office/powerpoint/2010/main" val="2082630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esentation Cover 3">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82AB87C-D07C-9E48-9492-10A34E9E193C}"/>
              </a:ext>
            </a:extLst>
          </p:cNvPr>
          <p:cNvSpPr/>
          <p:nvPr userDrawn="1"/>
        </p:nvSpPr>
        <p:spPr>
          <a:xfrm>
            <a:off x="0" y="1080084"/>
            <a:ext cx="12192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8637152" y="454951"/>
            <a:ext cx="2925939"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5231140" y="2647745"/>
            <a:ext cx="6597944"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5231140" y="5193084"/>
            <a:ext cx="6597944"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A1298CB5-FDBB-FB45-B77B-CE1A44B1E002}"/>
              </a:ext>
            </a:extLst>
          </p:cNvPr>
          <p:cNvSpPr/>
          <p:nvPr userDrawn="1"/>
        </p:nvSpPr>
        <p:spPr>
          <a:xfrm>
            <a:off x="-2636302" y="-571500"/>
            <a:ext cx="783011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CC4BC4F0-A18F-0A47-B9D8-E219C02BD669}"/>
              </a:ext>
            </a:extLst>
          </p:cNvPr>
          <p:cNvPicPr>
            <a:picLocks/>
          </p:cNvPicPr>
          <p:nvPr userDrawn="1"/>
        </p:nvPicPr>
        <p:blipFill rotWithShape="1">
          <a:blip r:embed="rId3"/>
          <a:srcRect l="2802" r="30531"/>
          <a:stretch/>
        </p:blipFill>
        <p:spPr>
          <a:xfrm>
            <a:off x="-2885882" y="-473685"/>
            <a:ext cx="7830119" cy="5872588"/>
          </a:xfrm>
          <a:prstGeom prst="ellipse">
            <a:avLst/>
          </a:prstGeom>
        </p:spPr>
      </p:pic>
    </p:spTree>
    <p:extLst>
      <p:ext uri="{BB962C8B-B14F-4D97-AF65-F5344CB8AC3E}">
        <p14:creationId xmlns:p14="http://schemas.microsoft.com/office/powerpoint/2010/main" val="28190749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esentation Cover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F59774E-B129-224C-AE04-ADC707FE0428}"/>
              </a:ext>
            </a:extLst>
          </p:cNvPr>
          <p:cNvSpPr/>
          <p:nvPr userDrawn="1"/>
        </p:nvSpPr>
        <p:spPr>
          <a:xfrm>
            <a:off x="0" y="1080084"/>
            <a:ext cx="12192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8637152" y="454951"/>
            <a:ext cx="2925939"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5231140" y="2647745"/>
            <a:ext cx="6597944"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5231140" y="5193084"/>
            <a:ext cx="6597944"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779CB45C-36FB-5345-9907-9B2C82EFB037}"/>
              </a:ext>
            </a:extLst>
          </p:cNvPr>
          <p:cNvSpPr/>
          <p:nvPr userDrawn="1"/>
        </p:nvSpPr>
        <p:spPr>
          <a:xfrm>
            <a:off x="-2636302" y="-571500"/>
            <a:ext cx="783011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75C2228C-A136-A148-B793-BEBF85F38910}"/>
              </a:ext>
            </a:extLst>
          </p:cNvPr>
          <p:cNvPicPr>
            <a:picLocks/>
          </p:cNvPicPr>
          <p:nvPr userDrawn="1"/>
        </p:nvPicPr>
        <p:blipFill rotWithShape="1">
          <a:blip r:embed="rId3"/>
          <a:srcRect l="20399" r="12935"/>
          <a:stretch>
            <a:fillRect/>
          </a:stretch>
        </p:blipFill>
        <p:spPr>
          <a:xfrm>
            <a:off x="-2885881" y="-473686"/>
            <a:ext cx="7830119" cy="5872590"/>
          </a:xfrm>
          <a:prstGeom prst="ellipse">
            <a:avLst/>
          </a:prstGeom>
        </p:spPr>
      </p:pic>
    </p:spTree>
    <p:extLst>
      <p:ext uri="{BB962C8B-B14F-4D97-AF65-F5344CB8AC3E}">
        <p14:creationId xmlns:p14="http://schemas.microsoft.com/office/powerpoint/2010/main" val="672455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esentation Cover 5">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202B7A9-61FD-4146-A855-46D4808A2C4D}"/>
              </a:ext>
            </a:extLst>
          </p:cNvPr>
          <p:cNvSpPr/>
          <p:nvPr userDrawn="1"/>
        </p:nvSpPr>
        <p:spPr>
          <a:xfrm>
            <a:off x="0" y="1080084"/>
            <a:ext cx="12192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8637152" y="454951"/>
            <a:ext cx="2925939"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5231140" y="2647745"/>
            <a:ext cx="6597944"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5231140" y="5193084"/>
            <a:ext cx="6597944"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E8BB3BD3-0568-C34A-9372-A1B599E4AD11}"/>
              </a:ext>
            </a:extLst>
          </p:cNvPr>
          <p:cNvSpPr/>
          <p:nvPr userDrawn="1"/>
        </p:nvSpPr>
        <p:spPr>
          <a:xfrm>
            <a:off x="-2636302" y="-571500"/>
            <a:ext cx="783011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1E27B4BA-139C-0E43-9755-A033B37EFEF6}"/>
              </a:ext>
            </a:extLst>
          </p:cNvPr>
          <p:cNvPicPr>
            <a:picLocks/>
          </p:cNvPicPr>
          <p:nvPr userDrawn="1"/>
        </p:nvPicPr>
        <p:blipFill rotWithShape="1">
          <a:blip r:embed="rId3"/>
          <a:srcRect l="8787" r="24547"/>
          <a:stretch/>
        </p:blipFill>
        <p:spPr>
          <a:xfrm>
            <a:off x="-2885881" y="-473685"/>
            <a:ext cx="7830119" cy="5872588"/>
          </a:xfrm>
          <a:prstGeom prst="ellipse">
            <a:avLst/>
          </a:prstGeom>
        </p:spPr>
      </p:pic>
    </p:spTree>
    <p:extLst>
      <p:ext uri="{BB962C8B-B14F-4D97-AF65-F5344CB8AC3E}">
        <p14:creationId xmlns:p14="http://schemas.microsoft.com/office/powerpoint/2010/main" val="2150690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3A53-D092-7F43-8571-3B37FAE1CFCF}"/>
              </a:ext>
            </a:extLst>
          </p:cNvPr>
          <p:cNvPicPr>
            <a:picLocks noChangeAspect="1"/>
          </p:cNvPicPr>
          <p:nvPr userDrawn="1"/>
        </p:nvPicPr>
        <p:blipFill>
          <a:blip r:embed="rId2"/>
          <a:stretch>
            <a:fillRect/>
          </a:stretch>
        </p:blipFill>
        <p:spPr>
          <a:xfrm>
            <a:off x="0" y="5477536"/>
            <a:ext cx="12192000" cy="1380465"/>
          </a:xfrm>
          <a:prstGeom prst="rect">
            <a:avLst/>
          </a:prstGeom>
        </p:spPr>
      </p:pic>
      <p:pic>
        <p:nvPicPr>
          <p:cNvPr id="6" name="Picture 5">
            <a:extLst>
              <a:ext uri="{FF2B5EF4-FFF2-40B4-BE49-F238E27FC236}">
                <a16:creationId xmlns:a16="http://schemas.microsoft.com/office/drawing/2014/main" id="{E9BC20E4-9489-C045-B0AF-3E21A0480494}"/>
              </a:ext>
            </a:extLst>
          </p:cNvPr>
          <p:cNvPicPr>
            <a:picLocks noChangeAspect="1"/>
          </p:cNvPicPr>
          <p:nvPr userDrawn="1"/>
        </p:nvPicPr>
        <p:blipFill>
          <a:blip r:embed="rId3"/>
          <a:stretch>
            <a:fillRect/>
          </a:stretch>
        </p:blipFill>
        <p:spPr>
          <a:xfrm>
            <a:off x="10257904" y="6206400"/>
            <a:ext cx="1319695" cy="328734"/>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653143" y="1253331"/>
            <a:ext cx="10923144" cy="4351338"/>
          </a:xfrm>
        </p:spPr>
        <p:txBody>
          <a:bodyPr anchor="ctr">
            <a:normAutofit/>
          </a:bodyPr>
          <a:lstStyle>
            <a:lvl1pPr marL="0" indent="0">
              <a:buNone/>
              <a:defRPr sz="33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1700589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ullout Quote / Statement">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2"/>
          <a:stretch>
            <a:fillRect/>
          </a:stretch>
        </p:blipFill>
        <p:spPr>
          <a:xfrm>
            <a:off x="9809746" y="6207710"/>
            <a:ext cx="1766541" cy="330400"/>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5859625" y="1253331"/>
            <a:ext cx="5716663" cy="4351338"/>
          </a:xfrm>
        </p:spPr>
        <p:txBody>
          <a:bodyPr anchor="ctr">
            <a:normAutofit/>
          </a:bodyPr>
          <a:lstStyle>
            <a:lvl1pPr marL="0" indent="0">
              <a:buNone/>
              <a:defRPr sz="3000" b="0" i="0">
                <a:solidFill>
                  <a:schemeClr val="accent1"/>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4" name="Picture Placeholder 22">
            <a:extLst>
              <a:ext uri="{FF2B5EF4-FFF2-40B4-BE49-F238E27FC236}">
                <a16:creationId xmlns:a16="http://schemas.microsoft.com/office/drawing/2014/main" id="{9EB7D292-B56F-2A49-8F05-84F0600318F5}"/>
              </a:ext>
            </a:extLst>
          </p:cNvPr>
          <p:cNvSpPr>
            <a:spLocks noGrp="1"/>
          </p:cNvSpPr>
          <p:nvPr>
            <p:ph type="pic" sz="quarter" idx="14" hasCustomPrompt="1"/>
          </p:nvPr>
        </p:nvSpPr>
        <p:spPr>
          <a:xfrm>
            <a:off x="-2770648" y="1253331"/>
            <a:ext cx="817100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2830505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11051485"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10266218" y="6207710"/>
            <a:ext cx="1310069" cy="330400"/>
          </a:xfrm>
          <a:prstGeom prst="rect">
            <a:avLst/>
          </a:prstGeom>
        </p:spPr>
      </p:pic>
    </p:spTree>
    <p:extLst>
      <p:ext uri="{BB962C8B-B14F-4D97-AF65-F5344CB8AC3E}">
        <p14:creationId xmlns:p14="http://schemas.microsoft.com/office/powerpoint/2010/main" val="3383487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py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11051485"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6037943"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653143" y="6207710"/>
            <a:ext cx="1766541" cy="330400"/>
          </a:xfrm>
          <a:prstGeom prst="rect">
            <a:avLst/>
          </a:prstGeom>
        </p:spPr>
      </p:pic>
      <p:sp>
        <p:nvSpPr>
          <p:cNvPr id="6" name="Picture Placeholder 22">
            <a:extLst>
              <a:ext uri="{FF2B5EF4-FFF2-40B4-BE49-F238E27FC236}">
                <a16:creationId xmlns:a16="http://schemas.microsoft.com/office/drawing/2014/main" id="{C9AE95C9-EBDE-1149-AAAC-54878FB758DD}"/>
              </a:ext>
            </a:extLst>
          </p:cNvPr>
          <p:cNvSpPr>
            <a:spLocks noGrp="1"/>
          </p:cNvSpPr>
          <p:nvPr>
            <p:ph type="pic" sz="quarter" idx="14" hasCustomPrompt="1"/>
          </p:nvPr>
        </p:nvSpPr>
        <p:spPr>
          <a:xfrm>
            <a:off x="6771457" y="1317171"/>
            <a:ext cx="817100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3679574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9635412"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10183091" y="6207710"/>
            <a:ext cx="1393196" cy="330400"/>
          </a:xfrm>
          <a:prstGeom prst="rect">
            <a:avLst/>
          </a:prstGeom>
        </p:spPr>
      </p:pic>
    </p:spTree>
    <p:extLst>
      <p:ext uri="{BB962C8B-B14F-4D97-AF65-F5344CB8AC3E}">
        <p14:creationId xmlns:p14="http://schemas.microsoft.com/office/powerpoint/2010/main" val="32904102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10124902" y="6207710"/>
            <a:ext cx="1451385" cy="330400"/>
          </a:xfrm>
          <a:prstGeom prst="rect">
            <a:avLst/>
          </a:prstGeom>
        </p:spPr>
      </p:pic>
      <p:sp>
        <p:nvSpPr>
          <p:cNvPr id="6" name="Picture Placeholder 10">
            <a:extLst>
              <a:ext uri="{FF2B5EF4-FFF2-40B4-BE49-F238E27FC236}">
                <a16:creationId xmlns:a16="http://schemas.microsoft.com/office/drawing/2014/main" id="{4468120E-C138-444B-9512-400C5682F551}"/>
              </a:ext>
            </a:extLst>
          </p:cNvPr>
          <p:cNvSpPr>
            <a:spLocks noGrp="1"/>
          </p:cNvSpPr>
          <p:nvPr>
            <p:ph type="pic" sz="quarter" idx="13" hasCustomPrompt="1"/>
          </p:nvPr>
        </p:nvSpPr>
        <p:spPr>
          <a:xfrm>
            <a:off x="-141616" y="-181604"/>
            <a:ext cx="12995191" cy="6860655"/>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 name="connsiteX0" fmla="*/ 1524861 w 13006499"/>
              <a:gd name="connsiteY0" fmla="*/ 2534366 h 9386101"/>
              <a:gd name="connsiteX1" fmla="*/ 12553741 w 13006499"/>
              <a:gd name="connsiteY1" fmla="*/ 2604705 h 9386101"/>
              <a:gd name="connsiteX2" fmla="*/ 13006499 w 13006499"/>
              <a:gd name="connsiteY2" fmla="*/ 2611112 h 9386101"/>
              <a:gd name="connsiteX3" fmla="*/ 12976166 w 13006499"/>
              <a:gd name="connsiteY3" fmla="*/ 7520148 h 9386101"/>
              <a:gd name="connsiteX4" fmla="*/ 7395850 w 13006499"/>
              <a:gd name="connsiteY4" fmla="*/ 9015706 h 9386101"/>
              <a:gd name="connsiteX5" fmla="*/ 371789 w 13006499"/>
              <a:gd name="connsiteY5" fmla="*/ 9317595 h 9386101"/>
              <a:gd name="connsiteX6" fmla="*/ 24473 w 13006499"/>
              <a:gd name="connsiteY6" fmla="*/ 9205888 h 9386101"/>
              <a:gd name="connsiteX7" fmla="*/ 0 w 13006499"/>
              <a:gd name="connsiteY7" fmla="*/ 85283 h 9386101"/>
              <a:gd name="connsiteX8" fmla="*/ 1524861 w 13006499"/>
              <a:gd name="connsiteY8" fmla="*/ 2534366 h 9386101"/>
              <a:gd name="connsiteX0" fmla="*/ 1075030 w 13006499"/>
              <a:gd name="connsiteY0" fmla="*/ 413114 h 9543030"/>
              <a:gd name="connsiteX1" fmla="*/ 12553741 w 13006499"/>
              <a:gd name="connsiteY1" fmla="*/ 2761634 h 9543030"/>
              <a:gd name="connsiteX2" fmla="*/ 13006499 w 13006499"/>
              <a:gd name="connsiteY2" fmla="*/ 2768041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75030 w 12976166"/>
              <a:gd name="connsiteY0" fmla="*/ 413114 h 9543030"/>
              <a:gd name="connsiteX1" fmla="*/ 12553741 w 12976166"/>
              <a:gd name="connsiteY1" fmla="*/ 2761634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2976166"/>
              <a:gd name="connsiteY0" fmla="*/ 413114 h 9543030"/>
              <a:gd name="connsiteX1" fmla="*/ 11813694 w 12976166"/>
              <a:gd name="connsiteY1" fmla="*/ 425410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2977478"/>
              <a:gd name="connsiteY0" fmla="*/ 413114 h 9543030"/>
              <a:gd name="connsiteX1" fmla="*/ 11813694 w 12977478"/>
              <a:gd name="connsiteY1" fmla="*/ 425410 h 9543030"/>
              <a:gd name="connsiteX2" fmla="*/ 12977478 w 12977478"/>
              <a:gd name="connsiteY2" fmla="*/ 446329 h 9543030"/>
              <a:gd name="connsiteX3" fmla="*/ 12976166 w 12977478"/>
              <a:gd name="connsiteY3" fmla="*/ 7677077 h 9543030"/>
              <a:gd name="connsiteX4" fmla="*/ 7395850 w 12977478"/>
              <a:gd name="connsiteY4" fmla="*/ 9172635 h 9543030"/>
              <a:gd name="connsiteX5" fmla="*/ 371789 w 12977478"/>
              <a:gd name="connsiteY5" fmla="*/ 9474524 h 9543030"/>
              <a:gd name="connsiteX6" fmla="*/ 24473 w 12977478"/>
              <a:gd name="connsiteY6" fmla="*/ 9362817 h 9543030"/>
              <a:gd name="connsiteX7" fmla="*/ 0 w 12977478"/>
              <a:gd name="connsiteY7" fmla="*/ 242212 h 9543030"/>
              <a:gd name="connsiteX8" fmla="*/ 1075030 w 12977478"/>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3006499"/>
              <a:gd name="connsiteY0" fmla="*/ 413114 h 9543030"/>
              <a:gd name="connsiteX1" fmla="*/ 11813694 w 13006499"/>
              <a:gd name="connsiteY1" fmla="*/ 425410 h 9543030"/>
              <a:gd name="connsiteX2" fmla="*/ 13006499 w 13006499"/>
              <a:gd name="connsiteY2" fmla="*/ 431818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60519 w 12991988"/>
              <a:gd name="connsiteY0" fmla="*/ 15369 h 9145285"/>
              <a:gd name="connsiteX1" fmla="*/ 11799183 w 12991988"/>
              <a:gd name="connsiteY1" fmla="*/ 27665 h 9145285"/>
              <a:gd name="connsiteX2" fmla="*/ 12991988 w 12991988"/>
              <a:gd name="connsiteY2" fmla="*/ 34073 h 9145285"/>
              <a:gd name="connsiteX3" fmla="*/ 12961655 w 12991988"/>
              <a:gd name="connsiteY3" fmla="*/ 7279332 h 9145285"/>
              <a:gd name="connsiteX4" fmla="*/ 7381339 w 12991988"/>
              <a:gd name="connsiteY4" fmla="*/ 8774890 h 9145285"/>
              <a:gd name="connsiteX5" fmla="*/ 357278 w 12991988"/>
              <a:gd name="connsiteY5" fmla="*/ 9076779 h 9145285"/>
              <a:gd name="connsiteX6" fmla="*/ 9962 w 12991988"/>
              <a:gd name="connsiteY6" fmla="*/ 8965072 h 9145285"/>
              <a:gd name="connsiteX7" fmla="*/ 0 w 12991988"/>
              <a:gd name="connsiteY7" fmla="*/ 497449 h 9145285"/>
              <a:gd name="connsiteX8" fmla="*/ 1060519 w 12991988"/>
              <a:gd name="connsiteY8" fmla="*/ 15369 h 9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988" h="9145285">
                <a:moveTo>
                  <a:pt x="1060519" y="15369"/>
                </a:moveTo>
                <a:lnTo>
                  <a:pt x="11799183" y="27665"/>
                </a:lnTo>
                <a:lnTo>
                  <a:pt x="12991988" y="34073"/>
                </a:lnTo>
                <a:cubicBezTo>
                  <a:pt x="12991551" y="2444322"/>
                  <a:pt x="12962092" y="4869083"/>
                  <a:pt x="12961655" y="7279332"/>
                </a:cubicBezTo>
                <a:cubicBezTo>
                  <a:pt x="12818219" y="7659594"/>
                  <a:pt x="9106191" y="8508859"/>
                  <a:pt x="7381339" y="8774890"/>
                </a:cubicBezTo>
                <a:cubicBezTo>
                  <a:pt x="5054453" y="9049810"/>
                  <a:pt x="3538247" y="9259062"/>
                  <a:pt x="357278" y="9076779"/>
                </a:cubicBezTo>
                <a:cubicBezTo>
                  <a:pt x="98744" y="9041171"/>
                  <a:pt x="8104" y="9067292"/>
                  <a:pt x="9962" y="8965072"/>
                </a:cubicBezTo>
                <a:cubicBezTo>
                  <a:pt x="9962" y="7060080"/>
                  <a:pt x="0" y="2402441"/>
                  <a:pt x="0" y="497449"/>
                </a:cubicBezTo>
                <a:cubicBezTo>
                  <a:pt x="0" y="-133825"/>
                  <a:pt x="429245" y="15369"/>
                  <a:pt x="1060519" y="15369"/>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3194159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p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10515600" cy="945977"/>
          </a:xfrm>
        </p:spPr>
        <p:txBody>
          <a:bodyPr anchor="t"/>
          <a:lstStyle>
            <a:lvl1pPr>
              <a:defRPr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489857" y="1487256"/>
            <a:ext cx="10515600" cy="4351338"/>
          </a:xfrm>
        </p:spPr>
        <p:txBody>
          <a:bodyPr/>
          <a:lstStyle>
            <a:lvl1pPr>
              <a:defRPr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a:stretch>
            <a:fillRect/>
          </a:stretch>
        </p:blipFill>
        <p:spPr>
          <a:xfrm>
            <a:off x="10222811" y="6102069"/>
            <a:ext cx="1555532" cy="387913"/>
          </a:xfrm>
          <a:prstGeom prst="rect">
            <a:avLst/>
          </a:prstGeom>
        </p:spPr>
      </p:pic>
    </p:spTree>
    <p:extLst>
      <p:ext uri="{BB962C8B-B14F-4D97-AF65-F5344CB8AC3E}">
        <p14:creationId xmlns:p14="http://schemas.microsoft.com/office/powerpoint/2010/main" val="6566704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err="1">
                <a:solidFill>
                  <a:srgbClr val="A4CD39"/>
                </a:solidFill>
              </a:rPr>
              <a:t>www.uclpartners.com</a:t>
            </a:r>
            <a:endParaRPr lang="en-US">
              <a:solidFill>
                <a:srgbClr val="A4CD39"/>
              </a:solidFill>
            </a:endParaRPr>
          </a:p>
          <a:p>
            <a:pPr algn="r"/>
            <a:r>
              <a:rPr lang="en-US">
                <a:solidFill>
                  <a:srgbClr val="A4CD39"/>
                </a:solidFill>
              </a:rPr>
              <a:t>@</a:t>
            </a:r>
            <a:r>
              <a:rPr lang="en-US" err="1">
                <a:solidFill>
                  <a:srgbClr val="A4CD39"/>
                </a:solidFill>
              </a:rPr>
              <a:t>uclpartners</a:t>
            </a:r>
            <a:endParaRPr lang="en-US">
              <a:solidFill>
                <a:srgbClr val="A4CD39"/>
              </a:solidFill>
            </a:endParaRP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24167105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6933CC9-91BA-9D47-87CD-D16008FD3A72}"/>
              </a:ext>
            </a:extLst>
          </p:cNvPr>
          <p:cNvSpPr/>
          <p:nvPr userDrawn="1"/>
        </p:nvSpPr>
        <p:spPr>
          <a:xfrm>
            <a:off x="1" y="1143000"/>
            <a:ext cx="12206513" cy="5715000"/>
          </a:xfrm>
          <a:custGeom>
            <a:avLst/>
            <a:gdLst>
              <a:gd name="connsiteX0" fmla="*/ 6373214 w 9154885"/>
              <a:gd name="connsiteY0" fmla="*/ 0 h 5715000"/>
              <a:gd name="connsiteX1" fmla="*/ 8927078 w 9154885"/>
              <a:gd name="connsiteY1" fmla="*/ 346852 h 5715000"/>
              <a:gd name="connsiteX2" fmla="*/ 9154885 w 9154885"/>
              <a:gd name="connsiteY2" fmla="*/ 416827 h 5715000"/>
              <a:gd name="connsiteX3" fmla="*/ 9154885 w 9154885"/>
              <a:gd name="connsiteY3" fmla="*/ 5715000 h 5715000"/>
              <a:gd name="connsiteX4" fmla="*/ 0 w 9154885"/>
              <a:gd name="connsiteY4" fmla="*/ 5715000 h 5715000"/>
              <a:gd name="connsiteX5" fmla="*/ 0 w 9154885"/>
              <a:gd name="connsiteY5" fmla="*/ 2454933 h 5715000"/>
              <a:gd name="connsiteX6" fmla="*/ 318937 w 9154885"/>
              <a:gd name="connsiteY6" fmla="*/ 2175998 h 5715000"/>
              <a:gd name="connsiteX7" fmla="*/ 6373214 w 9154885"/>
              <a:gd name="connsiteY7"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715000">
                <a:moveTo>
                  <a:pt x="6373214" y="0"/>
                </a:moveTo>
                <a:cubicBezTo>
                  <a:pt x="7257919" y="0"/>
                  <a:pt x="8114407" y="120817"/>
                  <a:pt x="8927078" y="346852"/>
                </a:cubicBezTo>
                <a:lnTo>
                  <a:pt x="9154885" y="416827"/>
                </a:lnTo>
                <a:lnTo>
                  <a:pt x="9154885" y="5715000"/>
                </a:lnTo>
                <a:lnTo>
                  <a:pt x="0" y="5715000"/>
                </a:lnTo>
                <a:lnTo>
                  <a:pt x="0" y="2454933"/>
                </a:lnTo>
                <a:lnTo>
                  <a:pt x="318937" y="2175998"/>
                </a:lnTo>
                <a:cubicBezTo>
                  <a:pt x="1963497" y="816721"/>
                  <a:pt x="4072978" y="0"/>
                  <a:pt x="63732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Freeform 35">
            <a:extLst>
              <a:ext uri="{FF2B5EF4-FFF2-40B4-BE49-F238E27FC236}">
                <a16:creationId xmlns:a16="http://schemas.microsoft.com/office/drawing/2014/main" id="{415E89D0-8FAB-FC4E-B2B3-90FDCB161259}"/>
              </a:ext>
            </a:extLst>
          </p:cNvPr>
          <p:cNvSpPr/>
          <p:nvPr userDrawn="1"/>
        </p:nvSpPr>
        <p:spPr>
          <a:xfrm>
            <a:off x="-14513" y="1363090"/>
            <a:ext cx="12206513" cy="5494911"/>
          </a:xfrm>
          <a:custGeom>
            <a:avLst/>
            <a:gdLst>
              <a:gd name="connsiteX0" fmla="*/ 5985833 w 9154885"/>
              <a:gd name="connsiteY0" fmla="*/ 0 h 5494911"/>
              <a:gd name="connsiteX1" fmla="*/ 8741942 w 9154885"/>
              <a:gd name="connsiteY1" fmla="*/ 405543 h 5494911"/>
              <a:gd name="connsiteX2" fmla="*/ 9154885 w 9154885"/>
              <a:gd name="connsiteY2" fmla="*/ 543530 h 5494911"/>
              <a:gd name="connsiteX3" fmla="*/ 9154885 w 9154885"/>
              <a:gd name="connsiteY3" fmla="*/ 5494911 h 5494911"/>
              <a:gd name="connsiteX4" fmla="*/ 0 w 9154885"/>
              <a:gd name="connsiteY4" fmla="*/ 5494911 h 5494911"/>
              <a:gd name="connsiteX5" fmla="*/ 0 w 9154885"/>
              <a:gd name="connsiteY5" fmla="*/ 2122337 h 5494911"/>
              <a:gd name="connsiteX6" fmla="*/ 319199 w 9154885"/>
              <a:gd name="connsiteY6" fmla="*/ 1872075 h 5494911"/>
              <a:gd name="connsiteX7" fmla="*/ 5985833 w 9154885"/>
              <a:gd name="connsiteY7" fmla="*/ 0 h 549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494911">
                <a:moveTo>
                  <a:pt x="5985833" y="0"/>
                </a:moveTo>
                <a:cubicBezTo>
                  <a:pt x="6944263" y="0"/>
                  <a:pt x="7869578" y="141792"/>
                  <a:pt x="8741942" y="405543"/>
                </a:cubicBezTo>
                <a:lnTo>
                  <a:pt x="9154885" y="543530"/>
                </a:lnTo>
                <a:lnTo>
                  <a:pt x="9154885" y="5494911"/>
                </a:lnTo>
                <a:lnTo>
                  <a:pt x="0" y="5494911"/>
                </a:lnTo>
                <a:lnTo>
                  <a:pt x="0" y="2122337"/>
                </a:lnTo>
                <a:lnTo>
                  <a:pt x="319199" y="1872075"/>
                </a:lnTo>
                <a:cubicBezTo>
                  <a:pt x="1901781" y="695905"/>
                  <a:pt x="3862539" y="0"/>
                  <a:pt x="59858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2">
            <a:extLst>
              <a:ext uri="{FF2B5EF4-FFF2-40B4-BE49-F238E27FC236}">
                <a16:creationId xmlns:a16="http://schemas.microsoft.com/office/drawing/2014/main" id="{BCDAE4F8-BDDA-B342-8252-FA4AA951721F}"/>
              </a:ext>
            </a:extLst>
          </p:cNvPr>
          <p:cNvSpPr>
            <a:spLocks noGrp="1"/>
          </p:cNvSpPr>
          <p:nvPr userDrawn="1">
            <p:ph type="subTitle" idx="1" hasCustomPrompt="1"/>
          </p:nvPr>
        </p:nvSpPr>
        <p:spPr>
          <a:xfrm>
            <a:off x="3452898" y="3714140"/>
            <a:ext cx="7889765"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sp>
        <p:nvSpPr>
          <p:cNvPr id="12" name="TextBox 11">
            <a:extLst>
              <a:ext uri="{FF2B5EF4-FFF2-40B4-BE49-F238E27FC236}">
                <a16:creationId xmlns:a16="http://schemas.microsoft.com/office/drawing/2014/main" id="{21D51349-7320-AE4C-A00F-B7CF9BBB1BB6}"/>
              </a:ext>
            </a:extLst>
          </p:cNvPr>
          <p:cNvSpPr txBox="1"/>
          <p:nvPr userDrawn="1"/>
        </p:nvSpPr>
        <p:spPr>
          <a:xfrm>
            <a:off x="5856263" y="3208283"/>
            <a:ext cx="5486400" cy="369332"/>
          </a:xfrm>
          <a:prstGeom prst="rect">
            <a:avLst/>
          </a:prstGeom>
          <a:noFill/>
        </p:spPr>
        <p:txBody>
          <a:bodyPr wrap="square" rtlCol="0">
            <a:spAutoFit/>
          </a:bodyPr>
          <a:lstStyle/>
          <a:p>
            <a:pPr algn="r"/>
            <a:r>
              <a:rPr lang="en-US" sz="1800">
                <a:solidFill>
                  <a:schemeClr val="bg1"/>
                </a:solidFill>
              </a:rPr>
              <a:t>For more information please contact:</a:t>
            </a:r>
          </a:p>
        </p:txBody>
      </p:sp>
      <p:sp>
        <p:nvSpPr>
          <p:cNvPr id="13" name="TextBox 12">
            <a:extLst>
              <a:ext uri="{FF2B5EF4-FFF2-40B4-BE49-F238E27FC236}">
                <a16:creationId xmlns:a16="http://schemas.microsoft.com/office/drawing/2014/main" id="{99C76B49-31D4-7D4E-A527-B1A06722B09F}"/>
              </a:ext>
            </a:extLst>
          </p:cNvPr>
          <p:cNvSpPr txBox="1"/>
          <p:nvPr userDrawn="1"/>
        </p:nvSpPr>
        <p:spPr>
          <a:xfrm>
            <a:off x="5856263" y="5452536"/>
            <a:ext cx="5486400" cy="646331"/>
          </a:xfrm>
          <a:prstGeom prst="rect">
            <a:avLst/>
          </a:prstGeom>
          <a:noFill/>
        </p:spPr>
        <p:txBody>
          <a:bodyPr wrap="square" rtlCol="0">
            <a:spAutoFit/>
          </a:bodyPr>
          <a:lstStyle/>
          <a:p>
            <a:pPr algn="r"/>
            <a:r>
              <a:rPr lang="en-US" sz="1800" err="1">
                <a:solidFill>
                  <a:srgbClr val="A4CD39"/>
                </a:solidFill>
              </a:rPr>
              <a:t>www.uclpartners.com</a:t>
            </a:r>
            <a:endParaRPr lang="en-US" sz="1800">
              <a:solidFill>
                <a:srgbClr val="A4CD39"/>
              </a:solidFill>
            </a:endParaRPr>
          </a:p>
          <a:p>
            <a:pPr algn="r"/>
            <a:r>
              <a:rPr lang="en-US" sz="1800">
                <a:solidFill>
                  <a:srgbClr val="A4CD39"/>
                </a:solidFill>
              </a:rPr>
              <a:t>@</a:t>
            </a:r>
            <a:r>
              <a:rPr lang="en-US" sz="1800" err="1">
                <a:solidFill>
                  <a:srgbClr val="A4CD39"/>
                </a:solidFill>
              </a:rPr>
              <a:t>uclpartners</a:t>
            </a:r>
            <a:endParaRPr lang="en-US" sz="1800">
              <a:solidFill>
                <a:srgbClr val="A4CD39"/>
              </a:solidFill>
            </a:endParaRPr>
          </a:p>
        </p:txBody>
      </p:sp>
      <p:sp>
        <p:nvSpPr>
          <p:cNvPr id="14" name="TextBox 13">
            <a:extLst>
              <a:ext uri="{FF2B5EF4-FFF2-40B4-BE49-F238E27FC236}">
                <a16:creationId xmlns:a16="http://schemas.microsoft.com/office/drawing/2014/main" id="{37E5B4F8-E8EC-1D45-85B8-93F8D920D2D1}"/>
              </a:ext>
            </a:extLst>
          </p:cNvPr>
          <p:cNvSpPr txBox="1"/>
          <p:nvPr userDrawn="1"/>
        </p:nvSpPr>
        <p:spPr>
          <a:xfrm>
            <a:off x="5856263" y="2281228"/>
            <a:ext cx="5486400" cy="677108"/>
          </a:xfrm>
          <a:prstGeom prst="rect">
            <a:avLst/>
          </a:prstGeom>
          <a:noFill/>
        </p:spPr>
        <p:txBody>
          <a:bodyPr wrap="square" rtlCol="0">
            <a:spAutoFit/>
          </a:bodyPr>
          <a:lstStyle/>
          <a:p>
            <a:pPr algn="r"/>
            <a:r>
              <a:rPr lang="en-US" sz="3800" b="0" i="0">
                <a:solidFill>
                  <a:srgbClr val="A4CD39"/>
                </a:solidFill>
                <a:latin typeface="Calibri Light" panose="020F0302020204030204" pitchFamily="34" charset="0"/>
                <a:cs typeface="Calibri Light" panose="020F0302020204030204" pitchFamily="34" charset="0"/>
              </a:rPr>
              <a:t>Thank you</a:t>
            </a:r>
          </a:p>
        </p:txBody>
      </p:sp>
      <p:pic>
        <p:nvPicPr>
          <p:cNvPr id="15" name="Picture 14">
            <a:extLst>
              <a:ext uri="{FF2B5EF4-FFF2-40B4-BE49-F238E27FC236}">
                <a16:creationId xmlns:a16="http://schemas.microsoft.com/office/drawing/2014/main" id="{DD451014-24DB-D344-ADEB-F415260C88B9}"/>
              </a:ext>
            </a:extLst>
          </p:cNvPr>
          <p:cNvPicPr>
            <a:picLocks noChangeAspect="1"/>
          </p:cNvPicPr>
          <p:nvPr userDrawn="1"/>
        </p:nvPicPr>
        <p:blipFill>
          <a:blip r:embed="rId2"/>
          <a:stretch>
            <a:fillRect/>
          </a:stretch>
        </p:blipFill>
        <p:spPr>
          <a:xfrm>
            <a:off x="709452" y="477157"/>
            <a:ext cx="2067000" cy="544529"/>
          </a:xfrm>
          <a:prstGeom prst="rect">
            <a:avLst/>
          </a:prstGeom>
        </p:spPr>
      </p:pic>
    </p:spTree>
    <p:extLst>
      <p:ext uri="{BB962C8B-B14F-4D97-AF65-F5344CB8AC3E}">
        <p14:creationId xmlns:p14="http://schemas.microsoft.com/office/powerpoint/2010/main" val="719403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E411C-3A08-40F3-83DC-69697F6796EB}"/>
              </a:ext>
            </a:extLst>
          </p:cNvPr>
          <p:cNvSpPr/>
          <p:nvPr userDrawn="1"/>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defRPr/>
            </a:pPr>
            <a:r>
              <a:rPr lang="en-GB" b="1">
                <a:solidFill>
                  <a:srgbClr val="FFFFFF"/>
                </a:solidFill>
                <a:latin typeface="Calibri" panose="020F0502020204030204"/>
              </a:rPr>
              <a:t>   </a:t>
            </a:r>
          </a:p>
        </p:txBody>
      </p:sp>
      <p:pic>
        <p:nvPicPr>
          <p:cNvPr id="5" name="Picture 4" descr="A close up of a logo&#10;&#10;Description automatically generated">
            <a:extLst>
              <a:ext uri="{FF2B5EF4-FFF2-40B4-BE49-F238E27FC236}">
                <a16:creationId xmlns:a16="http://schemas.microsoft.com/office/drawing/2014/main" id="{BF177EF9-CCC3-47F7-9FF5-134A8F84DC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40752" y="101937"/>
            <a:ext cx="820707" cy="207208"/>
          </a:xfrm>
          <a:prstGeom prst="rect">
            <a:avLst/>
          </a:prstGeom>
        </p:spPr>
      </p:pic>
      <p:sp>
        <p:nvSpPr>
          <p:cNvPr id="2" name="TextBox 1">
            <a:extLst>
              <a:ext uri="{FF2B5EF4-FFF2-40B4-BE49-F238E27FC236}">
                <a16:creationId xmlns:a16="http://schemas.microsoft.com/office/drawing/2014/main" id="{D2FF3764-9600-4E77-BC17-E3CEDFBB4270}"/>
              </a:ext>
            </a:extLst>
          </p:cNvPr>
          <p:cNvSpPr txBox="1"/>
          <p:nvPr userDrawn="1"/>
        </p:nvSpPr>
        <p:spPr>
          <a:xfrm>
            <a:off x="11140012" y="6623746"/>
            <a:ext cx="1035861" cy="215444"/>
          </a:xfrm>
          <a:prstGeom prst="rect">
            <a:avLst/>
          </a:prstGeom>
          <a:noFill/>
        </p:spPr>
        <p:txBody>
          <a:bodyPr wrap="none" rtlCol="0">
            <a:spAutoFit/>
          </a:bodyPr>
          <a:lstStyle/>
          <a:p>
            <a:r>
              <a:rPr lang="en-GB" sz="800"/>
              <a:t>© UCLPartners 2021</a:t>
            </a:r>
          </a:p>
        </p:txBody>
      </p:sp>
    </p:spTree>
    <p:extLst>
      <p:ext uri="{BB962C8B-B14F-4D97-AF65-F5344CB8AC3E}">
        <p14:creationId xmlns:p14="http://schemas.microsoft.com/office/powerpoint/2010/main" val="1152078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039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12192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8637152" y="454951"/>
            <a:ext cx="2925939"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5231140" y="2647745"/>
            <a:ext cx="6597944"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5231140" y="5193084"/>
            <a:ext cx="6597944"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2636302" y="-571500"/>
            <a:ext cx="783011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C9C6DFD2-17D6-4C5E-8692-4DF8551CE47A}"/>
              </a:ext>
            </a:extLst>
          </p:cNvPr>
          <p:cNvSpPr>
            <a:spLocks noGrp="1"/>
          </p:cNvSpPr>
          <p:nvPr>
            <p:ph type="pic" sz="quarter" idx="10"/>
          </p:nvPr>
        </p:nvSpPr>
        <p:spPr>
          <a:xfrm>
            <a:off x="-2872290" y="-455109"/>
            <a:ext cx="7818100" cy="5836803"/>
          </a:xfrm>
          <a:prstGeom prst="flowChartConnector">
            <a:avLst/>
          </a:prstGeom>
        </p:spPr>
        <p:txBody>
          <a:bodyPr/>
          <a:lstStyle>
            <a:lvl1pPr>
              <a:defRPr/>
            </a:lvl1pPr>
          </a:lstStyle>
          <a:p>
            <a:r>
              <a:rPr lang="en-US"/>
              <a:t>Click icon to add picture</a:t>
            </a:r>
            <a:endParaRPr lang="en-GB"/>
          </a:p>
        </p:txBody>
      </p:sp>
    </p:spTree>
    <p:extLst>
      <p:ext uri="{BB962C8B-B14F-4D97-AF65-F5344CB8AC3E}">
        <p14:creationId xmlns:p14="http://schemas.microsoft.com/office/powerpoint/2010/main" val="144853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570257" y="1218501"/>
            <a:ext cx="9172259"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570258" y="2308139"/>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11892A5-53C4-4327-8D3F-0ADD875E13A4}"/>
              </a:ext>
            </a:extLst>
          </p:cNvPr>
          <p:cNvPicPr>
            <a:picLocks noChangeAspect="1"/>
          </p:cNvPicPr>
          <p:nvPr userDrawn="1"/>
        </p:nvPicPr>
        <p:blipFill>
          <a:blip r:embed="rId2"/>
          <a:stretch>
            <a:fillRect/>
          </a:stretch>
        </p:blipFill>
        <p:spPr>
          <a:xfrm>
            <a:off x="8695804" y="530310"/>
            <a:ext cx="2925939" cy="544529"/>
          </a:xfrm>
          <a:prstGeom prst="rect">
            <a:avLst/>
          </a:prstGeom>
        </p:spPr>
      </p:pic>
    </p:spTree>
    <p:extLst>
      <p:ext uri="{BB962C8B-B14F-4D97-AF65-F5344CB8AC3E}">
        <p14:creationId xmlns:p14="http://schemas.microsoft.com/office/powerpoint/2010/main" val="2338673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42B6E6"/>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10369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097B5A-326E-40A3-9072-C2B0A2ECDF10}" type="datetimeFigureOut">
              <a:rPr lang="en-GB" smtClean="0"/>
              <a:t>22/04/2021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334132-1830-482B-8C49-F676BCF1C541}" type="slidenum">
              <a:rPr lang="en-GB" smtClean="0"/>
              <a:t>‹#›</a:t>
            </a:fld>
            <a:endParaRPr lang="en-GB"/>
          </a:p>
        </p:txBody>
      </p:sp>
    </p:spTree>
    <p:extLst>
      <p:ext uri="{BB962C8B-B14F-4D97-AF65-F5344CB8AC3E}">
        <p14:creationId xmlns:p14="http://schemas.microsoft.com/office/powerpoint/2010/main" val="1517013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16385E"/>
          </a:solidFill>
        </p:spPr>
        <p:txBody>
          <a:bodyPr wrap="square" lIns="0" tIns="0" rIns="0" bIns="0" rtlCol="0"/>
          <a:lstStyle/>
          <a:p>
            <a:endParaRPr sz="1800"/>
          </a:p>
        </p:txBody>
      </p:sp>
      <p:sp>
        <p:nvSpPr>
          <p:cNvPr id="17" name="bk object 17"/>
          <p:cNvSpPr/>
          <p:nvPr/>
        </p:nvSpPr>
        <p:spPr>
          <a:xfrm>
            <a:off x="1" y="5478030"/>
            <a:ext cx="12228407" cy="1380490"/>
          </a:xfrm>
          <a:custGeom>
            <a:avLst/>
            <a:gdLst/>
            <a:ahLst/>
            <a:cxnLst/>
            <a:rect l="l" t="t" r="r" b="b"/>
            <a:pathLst>
              <a:path w="9171305" h="1380490">
                <a:moveTo>
                  <a:pt x="9143376" y="-393"/>
                </a:moveTo>
                <a:lnTo>
                  <a:pt x="9121056" y="-393"/>
                </a:lnTo>
                <a:lnTo>
                  <a:pt x="8423739" y="218276"/>
                </a:lnTo>
                <a:lnTo>
                  <a:pt x="6462397" y="690658"/>
                </a:lnTo>
                <a:lnTo>
                  <a:pt x="3555700" y="1102811"/>
                </a:lnTo>
                <a:lnTo>
                  <a:pt x="0" y="1147797"/>
                </a:lnTo>
                <a:lnTo>
                  <a:pt x="0" y="1379967"/>
                </a:lnTo>
                <a:lnTo>
                  <a:pt x="9143376" y="1379967"/>
                </a:lnTo>
                <a:lnTo>
                  <a:pt x="9143376" y="-393"/>
                </a:lnTo>
                <a:close/>
              </a:path>
            </a:pathLst>
          </a:custGeom>
          <a:solidFill>
            <a:srgbClr val="FFFFFF"/>
          </a:solidFill>
        </p:spPr>
        <p:txBody>
          <a:bodyPr wrap="square" lIns="0" tIns="0" rIns="0" bIns="0" rtlCol="0"/>
          <a:lstStyle/>
          <a:p>
            <a:endParaRPr sz="1800"/>
          </a:p>
        </p:txBody>
      </p:sp>
      <p:sp>
        <p:nvSpPr>
          <p:cNvPr id="18" name="bk object 18"/>
          <p:cNvSpPr/>
          <p:nvPr/>
        </p:nvSpPr>
        <p:spPr>
          <a:xfrm>
            <a:off x="9810495" y="6205728"/>
            <a:ext cx="1767839" cy="329184"/>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800" b="0" i="0">
                <a:solidFill>
                  <a:srgbClr val="42B6E6"/>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486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7503260" cy="945977"/>
          </a:xfrm>
        </p:spPr>
        <p:txBody>
          <a:bodyPr anchor="t"/>
          <a:lstStyle>
            <a:lvl1pPr>
              <a:defRPr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489857" y="1487256"/>
            <a:ext cx="5910943" cy="4351338"/>
          </a:xfrm>
        </p:spPr>
        <p:txBody>
          <a:bodyPr/>
          <a:lstStyle>
            <a:lvl1pPr>
              <a:defRPr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C64E37-4A0F-ED47-8FD6-0780DA5C74D4}"/>
              </a:ext>
            </a:extLst>
          </p:cNvPr>
          <p:cNvSpPr>
            <a:spLocks noGrp="1"/>
          </p:cNvSpPr>
          <p:nvPr>
            <p:ph type="sldNum" sz="quarter" idx="12"/>
          </p:nvPr>
        </p:nvSpPr>
        <p:spPr/>
        <p:txBody>
          <a:bodyPr/>
          <a:lstStyle/>
          <a:p>
            <a:fld id="{79B1A236-F7F7-FA48-A909-8CCE9CB60875}" type="slidenum">
              <a:rPr lang="en-US" smtClean="0"/>
              <a:t>‹#›</a:t>
            </a:fld>
            <a:endParaRPr lang="en-US"/>
          </a:p>
        </p:txBody>
      </p:sp>
      <p:pic>
        <p:nvPicPr>
          <p:cNvPr id="25" name="Picture 24">
            <a:extLst>
              <a:ext uri="{FF2B5EF4-FFF2-40B4-BE49-F238E27FC236}">
                <a16:creationId xmlns:a16="http://schemas.microsoft.com/office/drawing/2014/main" id="{CEAE4CAC-95CF-1444-A75C-DF0F8C56E1FD}"/>
              </a:ext>
            </a:extLst>
          </p:cNvPr>
          <p:cNvPicPr>
            <a:picLocks noChangeAspect="1"/>
          </p:cNvPicPr>
          <p:nvPr userDrawn="1"/>
        </p:nvPicPr>
        <p:blipFill>
          <a:blip r:embed="rId3"/>
          <a:stretch>
            <a:fillRect/>
          </a:stretch>
        </p:blipFill>
        <p:spPr>
          <a:xfrm>
            <a:off x="489857" y="6102069"/>
            <a:ext cx="1555532" cy="387913"/>
          </a:xfrm>
          <a:prstGeom prst="rect">
            <a:avLst/>
          </a:prstGeom>
        </p:spPr>
      </p:pic>
      <p:sp>
        <p:nvSpPr>
          <p:cNvPr id="23" name="Picture Placeholder 22">
            <a:extLst>
              <a:ext uri="{FF2B5EF4-FFF2-40B4-BE49-F238E27FC236}">
                <a16:creationId xmlns:a16="http://schemas.microsoft.com/office/drawing/2014/main" id="{605F4236-AE2F-C54C-B530-C94C8DCB4418}"/>
              </a:ext>
            </a:extLst>
          </p:cNvPr>
          <p:cNvSpPr>
            <a:spLocks noGrp="1"/>
          </p:cNvSpPr>
          <p:nvPr>
            <p:ph type="pic" sz="quarter" idx="14" hasCustomPrompt="1"/>
          </p:nvPr>
        </p:nvSpPr>
        <p:spPr>
          <a:xfrm>
            <a:off x="7057984" y="1021057"/>
            <a:ext cx="6840000" cy="684000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18940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image" Target="../media/image13.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image" Target="../media/image14.svg"/><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63460-232B-E045-BE18-986E6505F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8AC77-2337-5E42-95FB-11AB1577A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84598-5150-B647-BD62-6B51D47A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FAFD-9171-FC45-A543-B15FA433F5A9}" type="datetimeFigureOut">
              <a:rPr lang="en-US" smtClean="0"/>
              <a:t>4/22/2021</a:t>
            </a:fld>
            <a:endParaRPr lang="en-US"/>
          </a:p>
        </p:txBody>
      </p:sp>
      <p:sp>
        <p:nvSpPr>
          <p:cNvPr id="5" name="Footer Placeholder 4">
            <a:extLst>
              <a:ext uri="{FF2B5EF4-FFF2-40B4-BE49-F238E27FC236}">
                <a16:creationId xmlns:a16="http://schemas.microsoft.com/office/drawing/2014/main" id="{FEC2ADDB-35A0-984E-81B5-330F5485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EBC7A-8742-184E-922A-0E35220F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A236-F7F7-FA48-A909-8CCE9CB60875}" type="slidenum">
              <a:rPr lang="en-US" smtClean="0"/>
              <a:t>‹#›</a:t>
            </a:fld>
            <a:endParaRPr lang="en-US"/>
          </a:p>
        </p:txBody>
      </p:sp>
    </p:spTree>
    <p:extLst>
      <p:ext uri="{BB962C8B-B14F-4D97-AF65-F5344CB8AC3E}">
        <p14:creationId xmlns:p14="http://schemas.microsoft.com/office/powerpoint/2010/main" val="54409616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81" r:id="rId4"/>
    <p:sldLayoutId id="2147483682" r:id="rId5"/>
    <p:sldLayoutId id="2147483684" r:id="rId6"/>
    <p:sldLayoutId id="2147483670" r:id="rId7"/>
    <p:sldLayoutId id="2147483650" r:id="rId8"/>
    <p:sldLayoutId id="2147483660" r:id="rId9"/>
    <p:sldLayoutId id="2147483677" r:id="rId10"/>
    <p:sldLayoutId id="2147483662" r:id="rId11"/>
    <p:sldLayoutId id="2147483663" r:id="rId12"/>
    <p:sldLayoutId id="2147483655"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HF logo">
            <a:extLst>
              <a:ext uri="{FF2B5EF4-FFF2-40B4-BE49-F238E27FC236}">
                <a16:creationId xmlns:a16="http://schemas.microsoft.com/office/drawing/2014/main" id="{FF79F263-33FD-40A7-97DB-7D4FD6A63B8D}"/>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946668" y="213361"/>
            <a:ext cx="994619" cy="615772"/>
          </a:xfrm>
          <a:prstGeom prst="rect">
            <a:avLst/>
          </a:prstGeom>
        </p:spPr>
      </p:pic>
    </p:spTree>
    <p:extLst>
      <p:ext uri="{BB962C8B-B14F-4D97-AF65-F5344CB8AC3E}">
        <p14:creationId xmlns:p14="http://schemas.microsoft.com/office/powerpoint/2010/main" val="19888329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603-CAD0-6644-8045-A910A444068B}" type="datetimeFigureOut">
              <a:rPr lang="en-US" smtClean="0"/>
              <a:t>4/22/2021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AE364-3624-814B-BDC1-6A7B3421206F}" type="slidenum">
              <a:rPr lang="en-US" smtClean="0"/>
              <a:t>‹#›</a:t>
            </a:fld>
            <a:endParaRPr lang="en-US"/>
          </a:p>
        </p:txBody>
      </p:sp>
    </p:spTree>
    <p:extLst>
      <p:ext uri="{BB962C8B-B14F-4D97-AF65-F5344CB8AC3E}">
        <p14:creationId xmlns:p14="http://schemas.microsoft.com/office/powerpoint/2010/main" val="16620215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1.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slide" Target="slide6.xml"/><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47.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hyperlink" Target="https://www.bhf.org.uk/informationsupport/heart-helpline" TargetMode="External"/><Relationship Id="rId3" Type="http://schemas.openxmlformats.org/officeDocument/2006/relationships/image" Target="../media/image88.svg"/><Relationship Id="rId7" Type="http://schemas.openxmlformats.org/officeDocument/2006/relationships/hyperlink" Target="https://www.bhf.org.uk/for-professionals/healthcare-professionals/innovation-in-care/blood-pressure-award-programme" TargetMode="External"/><Relationship Id="rId12" Type="http://schemas.openxmlformats.org/officeDocument/2006/relationships/hyperlink" Target="https://www.bhf.org.uk/informationsupport/our-online-community" TargetMode="External"/><Relationship Id="rId2" Type="http://schemas.openxmlformats.org/officeDocument/2006/relationships/image" Target="../media/image87.png"/><Relationship Id="rId1" Type="http://schemas.openxmlformats.org/officeDocument/2006/relationships/slideLayout" Target="../slideLayouts/slideLayout22.xml"/><Relationship Id="rId6" Type="http://schemas.openxmlformats.org/officeDocument/2006/relationships/hyperlink" Target="https://www.bhf.org.uk/informationsupport/publications" TargetMode="External"/><Relationship Id="rId11" Type="http://schemas.openxmlformats.org/officeDocument/2006/relationships/hyperlink" Target="https://www.bhf.org.uk/informationsupport/heart-matters-magazine" TargetMode="External"/><Relationship Id="rId5" Type="http://schemas.openxmlformats.org/officeDocument/2006/relationships/hyperlink" Target="https://www.bhf.org.uk/for-professionals/healthcare-professionals/data-and-statistics/bp-how-can-we-do-better" TargetMode="External"/><Relationship Id="rId10" Type="http://schemas.openxmlformats.org/officeDocument/2006/relationships/hyperlink" Target="https://www.bhf.org.uk/informationsupport/support/manage-your-blood-pressure-at-home" TargetMode="External"/><Relationship Id="rId4" Type="http://schemas.openxmlformats.org/officeDocument/2006/relationships/hyperlink" Target="https://www.bhf.org.uk/for-professionals/healthcare-professionals/email" TargetMode="External"/><Relationship Id="rId9" Type="http://schemas.openxmlformats.org/officeDocument/2006/relationships/image" Target="../media/image90.svg"/><Relationship Id="rId14" Type="http://schemas.openxmlformats.org/officeDocument/2006/relationships/hyperlink" Target="mailto:martins@bhf.org.u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uclpartners.com/long-term-condition-support/how-to-use-this-support-pack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8B0C95-7F83-C649-B652-EE97C44344FA}"/>
              </a:ext>
            </a:extLst>
          </p:cNvPr>
          <p:cNvSpPr>
            <a:spLocks noGrp="1"/>
          </p:cNvSpPr>
          <p:nvPr>
            <p:ph type="ctrTitle"/>
          </p:nvPr>
        </p:nvSpPr>
        <p:spPr/>
        <p:txBody>
          <a:bodyPr>
            <a:normAutofit/>
          </a:bodyPr>
          <a:lstStyle/>
          <a:p>
            <a:r>
              <a:rPr lang="en-GB"/>
              <a:t>Helping Primary Care teams to support patients</a:t>
            </a:r>
            <a:endParaRPr lang="en-US"/>
          </a:p>
        </p:txBody>
      </p:sp>
      <p:pic>
        <p:nvPicPr>
          <p:cNvPr id="4" name="BHF logo">
            <a:extLst>
              <a:ext uri="{FF2B5EF4-FFF2-40B4-BE49-F238E27FC236}">
                <a16:creationId xmlns:a16="http://schemas.microsoft.com/office/drawing/2014/main" id="{00A2A64D-A74D-4B51-8FAA-B9EBFCB9E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6447" y="521247"/>
            <a:ext cx="994619" cy="615772"/>
          </a:xfrm>
          <a:prstGeom prst="rect">
            <a:avLst/>
          </a:prstGeom>
        </p:spPr>
      </p:pic>
    </p:spTree>
    <p:extLst>
      <p:ext uri="{BB962C8B-B14F-4D97-AF65-F5344CB8AC3E}">
        <p14:creationId xmlns:p14="http://schemas.microsoft.com/office/powerpoint/2010/main" val="2057137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0E75EE4-5F41-41A7-B475-2F6B5DDFEF44}"/>
              </a:ext>
            </a:extLst>
          </p:cNvPr>
          <p:cNvSpPr/>
          <p:nvPr/>
        </p:nvSpPr>
        <p:spPr>
          <a:xfrm>
            <a:off x="-8035" y="-3938"/>
            <a:ext cx="12192000" cy="410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High Blood Pressure Stratification and Management   </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757B53E-2FE7-4821-B90E-D7F0D6B29ADA}"/>
              </a:ext>
            </a:extLst>
          </p:cNvPr>
          <p:cNvSpPr txBox="1"/>
          <p:nvPr/>
        </p:nvSpPr>
        <p:spPr>
          <a:xfrm>
            <a:off x="454238" y="5618556"/>
            <a:ext cx="6841040" cy="1200329"/>
          </a:xfrm>
          <a:prstGeom prst="rect">
            <a:avLst/>
          </a:prstGeom>
          <a:solidFill>
            <a:srgbClr val="00B050">
              <a:alpha val="25000"/>
            </a:srgbClr>
          </a:solidFill>
          <a:ln>
            <a:solidFill>
              <a:schemeClr val="tx1"/>
            </a:solidFill>
          </a:ln>
        </p:spPr>
        <p:txBody>
          <a:bodyPr wrap="square">
            <a:spAutoFit/>
          </a:bodyPr>
          <a:lstStyle>
            <a:defPPr>
              <a:defRPr lang="en-US"/>
            </a:defPPr>
            <a:lvl1pPr marL="91440">
              <a:tabLst>
                <a:tab pos="264160" algn="l"/>
                <a:tab pos="264795" algn="l"/>
              </a:tabLst>
              <a:defRPr sz="1050" b="1" spc="-5">
                <a:cs typeface="Calibri"/>
              </a:defRPr>
            </a:lvl1pPr>
          </a:lstStyle>
          <a:p>
            <a:pPr marL="91440" marR="0" lvl="0" indent="0" algn="l" defTabSz="914400" rtl="0" eaLnBrk="1" fontAlgn="auto" latinLnBrk="0" hangingPunct="1">
              <a:lnSpc>
                <a:spcPct val="100000"/>
              </a:lnSpc>
              <a:spcBef>
                <a:spcPts val="0"/>
              </a:spcBef>
              <a:spcAft>
                <a:spcPts val="0"/>
              </a:spcAft>
              <a:buClrTx/>
              <a:buSzTx/>
              <a:buFontTx/>
              <a:buNone/>
              <a:tabLst>
                <a:tab pos="264160" algn="l"/>
                <a:tab pos="264795" algn="l"/>
              </a:tabLst>
              <a:defRPr/>
            </a:pPr>
            <a:r>
              <a:rPr kumimoji="0" lang="en-US" sz="1200" b="1" i="0" u="none" strike="noStrike" kern="1200" cap="none" spc="-5" normalizeH="0" baseline="0" noProof="0">
                <a:ln>
                  <a:noFill/>
                </a:ln>
                <a:solidFill>
                  <a:srgbClr val="000000"/>
                </a:solidFill>
                <a:effectLst/>
                <a:uLnTx/>
                <a:uFillTx/>
                <a:latin typeface="Calibri" panose="020F0502020204030204"/>
                <a:ea typeface="+mn-ea"/>
                <a:cs typeface="Calibri"/>
              </a:rPr>
              <a:t>Support for self management and </a:t>
            </a:r>
            <a:r>
              <a:rPr kumimoji="0" lang="en-US" sz="1200" b="1" i="0" u="none" strike="noStrike" kern="1200" cap="none" spc="-5" normalizeH="0" baseline="0" noProof="0" err="1">
                <a:ln>
                  <a:noFill/>
                </a:ln>
                <a:solidFill>
                  <a:srgbClr val="000000"/>
                </a:solidFill>
                <a:effectLst/>
                <a:uLnTx/>
                <a:uFillTx/>
                <a:latin typeface="Calibri" panose="020F0502020204030204"/>
                <a:ea typeface="+mn-ea"/>
                <a:cs typeface="Calibri"/>
              </a:rPr>
              <a:t>behaviour</a:t>
            </a:r>
            <a:r>
              <a:rPr kumimoji="0" lang="en-US" sz="1200" b="1" i="0" u="none" strike="noStrike" kern="1200" cap="none" spc="-5" normalizeH="0" baseline="0" noProof="0">
                <a:ln>
                  <a:noFill/>
                </a:ln>
                <a:solidFill>
                  <a:srgbClr val="000000"/>
                </a:solidFill>
                <a:effectLst/>
                <a:uLnTx/>
                <a:uFillTx/>
                <a:latin typeface="Calibri" panose="020F0502020204030204"/>
                <a:ea typeface="+mn-ea"/>
                <a:cs typeface="Calibri"/>
              </a:rPr>
              <a:t> change </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Check BP taking technique</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64160" algn="l"/>
                <a:tab pos="264795" algn="l"/>
              </a:tabLst>
              <a:defRPr/>
            </a:pPr>
            <a:r>
              <a:rPr kumimoji="0" lang="en-US" sz="1200" b="0" i="0" u="none" strike="noStrike" kern="1200" cap="none" spc="-5" normalizeH="0" baseline="0" noProof="0">
                <a:ln>
                  <a:noFill/>
                </a:ln>
                <a:solidFill>
                  <a:srgbClr val="000000"/>
                </a:solidFill>
                <a:effectLst/>
                <a:uLnTx/>
                <a:uFillTx/>
                <a:latin typeface="Calibri" panose="020F0502020204030204"/>
                <a:ea typeface="+mn-ea"/>
                <a:cs typeface="Calibri"/>
              </a:rPr>
              <a:t>Check if existing CVD or QRisk &gt;10% and not on statin (refer to prescribing clinician)</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Share resources to help understanding of high blood pressure, CVD risk and treatment</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CVD prevention brief interventions – diet / exercise / smoking / weight / alcohol</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Signpost tools and resources </a:t>
            </a:r>
          </a:p>
        </p:txBody>
      </p:sp>
      <p:sp>
        <p:nvSpPr>
          <p:cNvPr id="21" name="TextBox 20">
            <a:extLst>
              <a:ext uri="{FF2B5EF4-FFF2-40B4-BE49-F238E27FC236}">
                <a16:creationId xmlns:a16="http://schemas.microsoft.com/office/drawing/2014/main" id="{2B8054DA-58DC-4072-A5FA-644F83C943DA}"/>
              </a:ext>
            </a:extLst>
          </p:cNvPr>
          <p:cNvSpPr txBox="1"/>
          <p:nvPr/>
        </p:nvSpPr>
        <p:spPr>
          <a:xfrm>
            <a:off x="423774" y="462867"/>
            <a:ext cx="2002184" cy="1015200"/>
          </a:xfrm>
          <a:prstGeom prst="rect">
            <a:avLst/>
          </a:prstGeom>
          <a:solidFill>
            <a:srgbClr val="FF0000">
              <a:alpha val="25098"/>
            </a:srgbClr>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PRIORITY 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rPr>
              <a:t>Clinic BP ≥ 180/120mmHg**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D402EB68-2781-44A3-8AE2-EAF8ECD857AF}"/>
              </a:ext>
            </a:extLst>
          </p:cNvPr>
          <p:cNvSpPr txBox="1"/>
          <p:nvPr/>
        </p:nvSpPr>
        <p:spPr>
          <a:xfrm>
            <a:off x="2477315" y="462867"/>
            <a:ext cx="2780362" cy="1015663"/>
          </a:xfrm>
          <a:prstGeom prst="rect">
            <a:avLst/>
          </a:prstGeom>
          <a:solidFill>
            <a:srgbClr val="F6910A">
              <a:alpha val="35000"/>
            </a:srgbClr>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PRIORITY TWO: </a:t>
            </a:r>
          </a:p>
          <a:p>
            <a:pPr marL="171450" marR="0" lvl="0" indent="-1714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rPr>
              <a:t>Clinic BP ≥ 160/100mmHg**</a:t>
            </a:r>
          </a:p>
          <a:p>
            <a:pPr marL="171450" marR="0" lvl="0" indent="-1714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rPr>
              <a:t>Clinic BP ≥ 140/90mmHg** if BAME AND relevant co-morbidity/risk factor*</a:t>
            </a:r>
          </a:p>
          <a:p>
            <a:pPr marL="171450" marR="0" lvl="0" indent="-171450" algn="l" defTabSz="9144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rPr>
              <a:t>No BP reading in 18 months</a:t>
            </a:r>
          </a:p>
        </p:txBody>
      </p:sp>
      <p:sp>
        <p:nvSpPr>
          <p:cNvPr id="27" name="TextBox 26">
            <a:extLst>
              <a:ext uri="{FF2B5EF4-FFF2-40B4-BE49-F238E27FC236}">
                <a16:creationId xmlns:a16="http://schemas.microsoft.com/office/drawing/2014/main" id="{92744057-466E-4258-A7F4-F6D4CB9E6910}"/>
              </a:ext>
            </a:extLst>
          </p:cNvPr>
          <p:cNvSpPr txBox="1"/>
          <p:nvPr/>
        </p:nvSpPr>
        <p:spPr>
          <a:xfrm>
            <a:off x="466048" y="1742500"/>
            <a:ext cx="11279492" cy="276999"/>
          </a:xfrm>
          <a:prstGeom prst="rect">
            <a:avLst/>
          </a:prstGeom>
          <a:solidFill>
            <a:schemeClr val="accent1">
              <a:alpha val="25098"/>
            </a:schemeClr>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Ask patient for up-to-date home BP if available: adjust priority group if needed (as above)</a:t>
            </a:r>
          </a:p>
        </p:txBody>
      </p:sp>
      <p:sp>
        <p:nvSpPr>
          <p:cNvPr id="11" name="Rectangle 10">
            <a:extLst>
              <a:ext uri="{FF2B5EF4-FFF2-40B4-BE49-F238E27FC236}">
                <a16:creationId xmlns:a16="http://schemas.microsoft.com/office/drawing/2014/main" id="{699B0E33-D37A-4063-8472-15601F31E0E0}"/>
              </a:ext>
            </a:extLst>
          </p:cNvPr>
          <p:cNvSpPr/>
          <p:nvPr/>
        </p:nvSpPr>
        <p:spPr>
          <a:xfrm>
            <a:off x="454238" y="2559406"/>
            <a:ext cx="6841040" cy="2677656"/>
          </a:xfrm>
          <a:prstGeom prst="rect">
            <a:avLst/>
          </a:prstGeom>
          <a:solidFill>
            <a:schemeClr val="bg1">
              <a:lumMod val="75000"/>
              <a:alpha val="25000"/>
            </a:schemeClr>
          </a:solidFill>
          <a:ln>
            <a:solidFill>
              <a:schemeClr val="tx1"/>
            </a:solidFill>
          </a:ln>
        </p:spPr>
        <p:txBody>
          <a:bodyPr wrap="square">
            <a:spAutoFit/>
          </a:bodyPr>
          <a:lstStyle/>
          <a:p>
            <a:pPr marL="90805" marR="0" lvl="0" indent="0" algn="l" defTabSz="914400" rtl="0" eaLnBrk="1" fontAlgn="auto" latinLnBrk="0" hangingPunct="1">
              <a:lnSpc>
                <a:spcPct val="100000"/>
              </a:lnSpc>
              <a:spcBef>
                <a:spcPts val="0"/>
              </a:spcBef>
              <a:spcAft>
                <a:spcPts val="0"/>
              </a:spcAft>
              <a:buClrTx/>
              <a:buSzTx/>
              <a:buFont typeface="Arial"/>
              <a:buNone/>
              <a:tabLst>
                <a:tab pos="263525" algn="l"/>
                <a:tab pos="264160" algn="l"/>
              </a:tabLst>
              <a:defRPr/>
            </a:pPr>
            <a:r>
              <a:rPr kumimoji="0" lang="en-GB" sz="1200" b="1" i="0" u="none" strike="noStrike" kern="1200" cap="none" spc="-5" normalizeH="0" baseline="0" noProof="0">
                <a:ln>
                  <a:noFill/>
                </a:ln>
                <a:solidFill>
                  <a:prstClr val="black"/>
                </a:solidFill>
                <a:effectLst/>
                <a:uLnTx/>
                <a:uFillTx/>
                <a:latin typeface="Calibri" panose="020F0502020204030204"/>
                <a:ea typeface="+mn-ea"/>
                <a:cs typeface="Calibri"/>
              </a:rPr>
              <a:t>Review results and CVD risk</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63525" marR="0" lvl="0" indent="-172720" algn="l" defTabSz="914400" rtl="0" eaLnBrk="1" fontAlgn="auto" latinLnBrk="0" hangingPunct="1">
              <a:lnSpc>
                <a:spcPct val="100000"/>
              </a:lnSpc>
              <a:spcBef>
                <a:spcPts val="0"/>
              </a:spcBef>
              <a:spcAft>
                <a:spcPts val="0"/>
              </a:spcAft>
              <a:buClrTx/>
              <a:buSzTx/>
              <a:buFont typeface="Arial"/>
              <a:buChar char="•"/>
              <a:tabLst>
                <a:tab pos="720725" algn="l"/>
                <a:tab pos="72136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Investigations as needed: Renal, lipids, ACR, ECG</a:t>
            </a:r>
          </a:p>
          <a:p>
            <a:pPr marL="263525" marR="0" lvl="0" indent="-172720" algn="l" defTabSz="914400" rtl="0" eaLnBrk="1" fontAlgn="auto" latinLnBrk="0" hangingPunct="1">
              <a:lnSpc>
                <a:spcPct val="100000"/>
              </a:lnSpc>
              <a:spcBef>
                <a:spcPts val="0"/>
              </a:spcBef>
              <a:spcAft>
                <a:spcPts val="0"/>
              </a:spcAft>
              <a:buClrTx/>
              <a:buSzTx/>
              <a:buFont typeface="Arial"/>
              <a:buChar char="•"/>
              <a:tabLst>
                <a:tab pos="720725" algn="l"/>
                <a:tab pos="721360" algn="l"/>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If existing CVD or QRisk &gt; 10% </a:t>
            </a: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support behaviour change and optimise lipid lowering therapy </a:t>
            </a:r>
          </a:p>
          <a:p>
            <a:pPr marL="90805" marR="0" lvl="0" indent="0" algn="l" defTabSz="914400" rtl="0" eaLnBrk="1" fontAlgn="auto" latinLnBrk="0" hangingPunct="1">
              <a:lnSpc>
                <a:spcPct val="100000"/>
              </a:lnSpc>
              <a:spcBef>
                <a:spcPts val="0"/>
              </a:spcBef>
              <a:spcAft>
                <a:spcPts val="0"/>
              </a:spcAft>
              <a:buClrTx/>
              <a:buSzTx/>
              <a:buFontTx/>
              <a:buNone/>
              <a:tabLst>
                <a:tab pos="720725" algn="l"/>
                <a:tab pos="721360" algn="l"/>
              </a:tabLst>
              <a:defRPr/>
            </a:pPr>
            <a:r>
              <a:rPr kumimoji="0" lang="en-GB" sz="1200" b="1" i="0" u="none" strike="noStrike" kern="1200" cap="none" spc="-5" normalizeH="0" baseline="0" noProof="0">
                <a:ln>
                  <a:noFill/>
                </a:ln>
                <a:solidFill>
                  <a:prstClr val="black"/>
                </a:solidFill>
                <a:effectLst/>
                <a:uLnTx/>
                <a:uFillTx/>
                <a:latin typeface="Calibri" panose="020F0502020204030204"/>
                <a:ea typeface="+mn-ea"/>
                <a:cs typeface="Calibri"/>
              </a:rPr>
              <a:t>Review medication:</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6225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20725" algn="l"/>
                <a:tab pos="72136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Identify and address adherence issues – refer to practice pharmacist if additional support required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63525" marR="0" lvl="0" indent="-172720" algn="l" defTabSz="914400" rtl="0" eaLnBrk="1" fontAlgn="auto" latinLnBrk="0" hangingPunct="1">
              <a:lnSpc>
                <a:spcPct val="100000"/>
              </a:lnSpc>
              <a:spcBef>
                <a:spcPts val="0"/>
              </a:spcBef>
              <a:spcAft>
                <a:spcPts val="0"/>
              </a:spcAft>
              <a:buClrTx/>
              <a:buSzTx/>
              <a:buFont typeface="Arial"/>
              <a:buChar char="•"/>
              <a:tabLst>
                <a:tab pos="720725" algn="l"/>
                <a:tab pos="72136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Optimise BP medications, in line with NICE guidance </a:t>
            </a:r>
          </a:p>
          <a:p>
            <a:pPr marL="90805" marR="0" lvl="0" indent="0" algn="l" defTabSz="914400" rtl="0" eaLnBrk="1" fontAlgn="auto" latinLnBrk="0" hangingPunct="1">
              <a:lnSpc>
                <a:spcPct val="100000"/>
              </a:lnSpc>
              <a:spcBef>
                <a:spcPts val="0"/>
              </a:spcBef>
              <a:spcAft>
                <a:spcPts val="0"/>
              </a:spcAft>
              <a:buClrTx/>
              <a:buSzTx/>
              <a:buFontTx/>
              <a:buNone/>
              <a:tabLst>
                <a:tab pos="720725" algn="l"/>
                <a:tab pos="721360" algn="l"/>
              </a:tabLst>
              <a:defRPr/>
            </a:pPr>
            <a:r>
              <a:rPr kumimoji="0" lang="en-GB" sz="1200" b="1" i="0" u="none" strike="noStrike" kern="1200" cap="none" spc="-5" normalizeH="0" baseline="0" noProof="0">
                <a:ln>
                  <a:noFill/>
                </a:ln>
                <a:solidFill>
                  <a:prstClr val="black"/>
                </a:solidFill>
                <a:effectLst/>
                <a:uLnTx/>
                <a:uFillTx/>
                <a:latin typeface="Calibri" panose="020F0502020204030204"/>
                <a:ea typeface="+mn-ea"/>
                <a:cs typeface="Calibri"/>
              </a:rPr>
              <a:t>Seek specialist advise</a:t>
            </a:r>
          </a:p>
          <a:p>
            <a:pPr marL="26225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20725" algn="l"/>
                <a:tab pos="72136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If BP uncontrolled on four antihypertensives and no adherence issues identified</a:t>
            </a:r>
          </a:p>
          <a:p>
            <a:pPr marL="26225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20725" algn="l"/>
                <a:tab pos="72136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M</a:t>
            </a:r>
            <a:r>
              <a:rPr kumimoji="0" lang="en-GB" sz="1200" b="0" i="0" u="none" strike="noStrike" kern="1200" cap="none" spc="-5" normalizeH="0" baseline="0" noProof="0" err="1">
                <a:ln>
                  <a:noFill/>
                </a:ln>
                <a:solidFill>
                  <a:prstClr val="black"/>
                </a:solidFill>
                <a:effectLst/>
                <a:uLnTx/>
                <a:uFillTx/>
                <a:latin typeface="Calibri" panose="020F0502020204030204"/>
                <a:ea typeface="+mn-ea"/>
                <a:cs typeface="Calibri"/>
              </a:rPr>
              <a:t>ultiple</a:t>
            </a: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 drug intolerances</a:t>
            </a:r>
          </a:p>
          <a:p>
            <a:pPr marL="262255"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20725" algn="l"/>
                <a:tab pos="72136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Hypertension in young person requiring investigation of secondary causes</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91440" marR="0" lvl="0" indent="0" algn="l" defTabSz="914400" rtl="0" eaLnBrk="1" fontAlgn="auto" latinLnBrk="0" hangingPunct="1">
              <a:lnSpc>
                <a:spcPct val="100000"/>
              </a:lnSpc>
              <a:spcBef>
                <a:spcPts val="0"/>
              </a:spcBef>
              <a:spcAft>
                <a:spcPts val="0"/>
              </a:spcAft>
              <a:buClrTx/>
              <a:buSzTx/>
              <a:buFont typeface="Arial"/>
              <a:buNone/>
              <a:tabLst>
                <a:tab pos="264160" algn="l"/>
                <a:tab pos="264795" algn="l"/>
              </a:tabLst>
              <a:defRPr/>
            </a:pPr>
            <a:r>
              <a:rPr kumimoji="0" lang="en-GB" sz="1200" b="1" i="0" u="none" strike="noStrike" kern="1200" cap="none" spc="-5" normalizeH="0" baseline="0" noProof="0">
                <a:ln>
                  <a:noFill/>
                </a:ln>
                <a:solidFill>
                  <a:prstClr val="black"/>
                </a:solidFill>
                <a:effectLst/>
                <a:uLnTx/>
                <a:uFillTx/>
                <a:latin typeface="Calibri" panose="020F0502020204030204"/>
                <a:ea typeface="+mn-ea"/>
                <a:cs typeface="Calibri"/>
              </a:rPr>
              <a:t>Advise</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64795" marR="0" lvl="0" indent="-173355" algn="l" defTabSz="914400" rtl="0" eaLnBrk="1" fontAlgn="auto" latinLnBrk="0" hangingPunct="1">
              <a:lnSpc>
                <a:spcPct val="100000"/>
              </a:lnSpc>
              <a:spcBef>
                <a:spcPts val="0"/>
              </a:spcBef>
              <a:spcAft>
                <a:spcPts val="0"/>
              </a:spcAft>
              <a:buClrTx/>
              <a:buSzTx/>
              <a:buFont typeface="Arial"/>
              <a:buChar char="•"/>
              <a:tabLst>
                <a:tab pos="721995" algn="l"/>
                <a:tab pos="72263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When  to check BP and submit readings (</a:t>
            </a:r>
            <a:r>
              <a:rPr kumimoji="0" lang="en-GB" sz="1200" b="0" i="0" u="none" strike="noStrike" kern="1200" cap="none" spc="-5" normalizeH="0" baseline="0" noProof="0" err="1">
                <a:ln>
                  <a:noFill/>
                </a:ln>
                <a:solidFill>
                  <a:prstClr val="black"/>
                </a:solidFill>
                <a:effectLst/>
                <a:uLnTx/>
                <a:uFillTx/>
                <a:latin typeface="Calibri" panose="020F0502020204030204"/>
                <a:ea typeface="+mn-ea"/>
                <a:cs typeface="Calibri"/>
              </a:rPr>
              <a:t>e.g</a:t>
            </a: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 monthly until controlled, then every 3 months)</a:t>
            </a:r>
          </a:p>
          <a:p>
            <a:pPr marL="264795" marR="0" lvl="0" indent="-173355" algn="l" defTabSz="914400" rtl="0" eaLnBrk="1" fontAlgn="auto" latinLnBrk="0" hangingPunct="1">
              <a:lnSpc>
                <a:spcPct val="100000"/>
              </a:lnSpc>
              <a:spcBef>
                <a:spcPts val="0"/>
              </a:spcBef>
              <a:spcAft>
                <a:spcPts val="0"/>
              </a:spcAft>
              <a:buClrTx/>
              <a:buSzTx/>
              <a:buFont typeface="Arial"/>
              <a:buChar char="•"/>
              <a:tabLst>
                <a:tab pos="721995" algn="l"/>
                <a:tab pos="722630" algn="l"/>
              </a:tabLst>
              <a:defRPr/>
            </a:pPr>
            <a:r>
              <a:rPr kumimoji="0" lang="en-GB" sz="1200" b="0" i="0" u="none" strike="noStrike" kern="1200" cap="none" spc="-5" normalizeH="0" baseline="0" noProof="0">
                <a:ln>
                  <a:noFill/>
                </a:ln>
                <a:solidFill>
                  <a:prstClr val="black"/>
                </a:solidFill>
                <a:effectLst/>
                <a:uLnTx/>
                <a:uFillTx/>
                <a:latin typeface="Calibri" panose="020F0502020204030204"/>
                <a:ea typeface="+mn-ea"/>
                <a:cs typeface="Calibri"/>
              </a:rPr>
              <a:t>When to seek help based on BP readings</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91440" marR="0" lvl="0" indent="0" algn="l" defTabSz="914400" rtl="0" eaLnBrk="1" fontAlgn="auto" latinLnBrk="0" hangingPunct="1">
              <a:lnSpc>
                <a:spcPct val="100000"/>
              </a:lnSpc>
              <a:spcBef>
                <a:spcPts val="0"/>
              </a:spcBef>
              <a:spcAft>
                <a:spcPts val="0"/>
              </a:spcAft>
              <a:buClrTx/>
              <a:buSzTx/>
              <a:buFont typeface="Arial"/>
              <a:buNone/>
              <a:tabLst>
                <a:tab pos="721995" algn="l"/>
                <a:tab pos="722630" algn="l"/>
              </a:tabLst>
              <a:defRPr/>
            </a:pPr>
            <a:r>
              <a:rPr kumimoji="0" lang="en-GB" sz="1200" b="1" i="0" u="none" strike="noStrike" kern="1200" cap="none" spc="-5" normalizeH="0" baseline="0" noProof="0">
                <a:ln>
                  <a:noFill/>
                </a:ln>
                <a:solidFill>
                  <a:prstClr val="black"/>
                </a:solidFill>
                <a:effectLst/>
                <a:uLnTx/>
                <a:uFillTx/>
                <a:latin typeface="Calibri" panose="020F0502020204030204"/>
                <a:ea typeface="+mn-ea"/>
                <a:cs typeface="Calibri"/>
              </a:rPr>
              <a:t>Book follow up and code</a:t>
            </a:r>
          </a:p>
        </p:txBody>
      </p:sp>
      <p:sp>
        <p:nvSpPr>
          <p:cNvPr id="40" name="Rectangle 39">
            <a:extLst>
              <a:ext uri="{FF2B5EF4-FFF2-40B4-BE49-F238E27FC236}">
                <a16:creationId xmlns:a16="http://schemas.microsoft.com/office/drawing/2014/main" id="{12F65508-F7EE-4EC7-83FF-AEC8FC45E554}"/>
              </a:ext>
            </a:extLst>
          </p:cNvPr>
          <p:cNvSpPr/>
          <p:nvPr/>
        </p:nvSpPr>
        <p:spPr>
          <a:xfrm>
            <a:off x="7425046" y="2554154"/>
            <a:ext cx="4320492" cy="4008790"/>
          </a:xfrm>
          <a:prstGeom prst="rect">
            <a:avLst/>
          </a:prstGeom>
          <a:solidFill>
            <a:srgbClr val="00B050">
              <a:alpha val="25000"/>
            </a:srgbClr>
          </a:solidFill>
          <a:ln>
            <a:solidFill>
              <a:schemeClr val="tx1"/>
            </a:solidFill>
          </a:ln>
        </p:spPr>
        <p:txBody>
          <a:bodyPr wrap="square">
            <a:spAutoFit/>
          </a:bodyPr>
          <a:lstStyle/>
          <a:p>
            <a:pPr marL="91440" marR="0" lvl="0" indent="0" algn="l" defTabSz="914400" rtl="0" eaLnBrk="1" fontAlgn="auto" latinLnBrk="0" hangingPunct="1">
              <a:lnSpc>
                <a:spcPct val="100000"/>
              </a:lnSpc>
              <a:spcBef>
                <a:spcPts val="0"/>
              </a:spcBef>
              <a:spcAft>
                <a:spcPts val="0"/>
              </a:spcAft>
              <a:buClrTx/>
              <a:buSzTx/>
              <a:buFontTx/>
              <a:buNone/>
              <a:tabLst>
                <a:tab pos="264160" algn="l"/>
                <a:tab pos="264795" algn="l"/>
              </a:tabLst>
              <a:defRPr/>
            </a:pPr>
            <a:r>
              <a:rPr kumimoji="0" lang="en-US" sz="1200" b="1" i="0" u="none" strike="noStrike" kern="1200" cap="none" spc="-5" normalizeH="0" baseline="0" noProof="0">
                <a:ln>
                  <a:noFill/>
                </a:ln>
                <a:solidFill>
                  <a:srgbClr val="000000"/>
                </a:solidFill>
                <a:effectLst/>
                <a:uLnTx/>
                <a:uFillTx/>
                <a:latin typeface="Calibri" panose="020F0502020204030204"/>
                <a:ea typeface="+mn-ea"/>
                <a:cs typeface="Calibri"/>
              </a:rPr>
              <a:t>Self management and </a:t>
            </a:r>
            <a:r>
              <a:rPr kumimoji="0" lang="en-US" sz="1200" b="1" i="0" u="none" strike="noStrike" kern="1200" cap="none" spc="-5" normalizeH="0" baseline="0" noProof="0" err="1">
                <a:ln>
                  <a:noFill/>
                </a:ln>
                <a:solidFill>
                  <a:srgbClr val="000000"/>
                </a:solidFill>
                <a:effectLst/>
                <a:uLnTx/>
                <a:uFillTx/>
                <a:latin typeface="Calibri" panose="020F0502020204030204"/>
                <a:ea typeface="+mn-ea"/>
                <a:cs typeface="Calibri"/>
              </a:rPr>
              <a:t>behaviour</a:t>
            </a:r>
            <a:r>
              <a:rPr kumimoji="0" lang="en-US" sz="1200" b="1" i="0" u="none" strike="noStrike" kern="1200" cap="none" spc="-5" normalizeH="0" baseline="0" noProof="0">
                <a:ln>
                  <a:noFill/>
                </a:ln>
                <a:solidFill>
                  <a:srgbClr val="000000"/>
                </a:solidFill>
                <a:effectLst/>
                <a:uLnTx/>
                <a:uFillTx/>
                <a:latin typeface="Calibri" panose="020F0502020204030204"/>
                <a:ea typeface="+mn-ea"/>
                <a:cs typeface="Calibri"/>
              </a:rPr>
              <a:t> change support</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Check BP taking technique</a:t>
            </a:r>
          </a:p>
          <a:p>
            <a:pPr marL="264160" marR="0" lvl="0" indent="-172720" algn="l" defTabSz="914400" rtl="0" eaLnBrk="1" fontAlgn="auto" latinLnBrk="0" hangingPunct="1">
              <a:lnSpc>
                <a:spcPct val="100000"/>
              </a:lnSpc>
              <a:spcBef>
                <a:spcPts val="0"/>
              </a:spcBef>
              <a:spcAft>
                <a:spcPts val="0"/>
              </a:spcAft>
              <a:buClrTx/>
              <a:buSzTx/>
              <a:buFont typeface="Arial"/>
              <a:buChar char="•"/>
              <a:tabLst>
                <a:tab pos="264160" algn="l"/>
                <a:tab pos="264795" algn="l"/>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rPr>
              <a:t>Share resources to help understanding of high blood pressure, CVD risk and treatment</a:t>
            </a:r>
          </a:p>
          <a:p>
            <a:pPr marL="264160" marR="0" lvl="0" indent="-172720" algn="l" defTabSz="914400" rtl="0" eaLnBrk="1" fontAlgn="auto" latinLnBrk="0" hangingPunct="1">
              <a:lnSpc>
                <a:spcPct val="100000"/>
              </a:lnSpc>
              <a:spcBef>
                <a:spcPts val="0"/>
              </a:spcBef>
              <a:spcAft>
                <a:spcPts val="0"/>
              </a:spcAft>
              <a:buClrTx/>
              <a:buSzTx/>
              <a:buFont typeface="Arial"/>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CVD prevention brief interventions – diet / exercise / smoking / weight / alcohol</a:t>
            </a:r>
          </a:p>
          <a:p>
            <a:pPr marL="264160" marR="0" lvl="0" indent="-172720" algn="l" defTabSz="914400" rtl="0" eaLnBrk="1" fontAlgn="auto" latinLnBrk="0" hangingPunct="1">
              <a:lnSpc>
                <a:spcPct val="100000"/>
              </a:lnSpc>
              <a:spcBef>
                <a:spcPts val="0"/>
              </a:spcBef>
              <a:spcAft>
                <a:spcPts val="0"/>
              </a:spcAft>
              <a:buClrTx/>
              <a:buSzTx/>
              <a:buFont typeface="Arial"/>
              <a:buChar char="•"/>
              <a:tabLst>
                <a:tab pos="264160" algn="l"/>
                <a:tab pos="264795"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Signpost tools and resources</a:t>
            </a:r>
            <a:endParaRPr kumimoji="0" lang="en-US" sz="1200" b="1" i="0" u="none" strike="noStrike" kern="1200" cap="none" spc="-5" normalizeH="0" baseline="0" noProof="0">
              <a:ln>
                <a:noFill/>
              </a:ln>
              <a:solidFill>
                <a:srgbClr val="000000"/>
              </a:solidFill>
              <a:effectLst/>
              <a:uLnTx/>
              <a:uFillTx/>
              <a:latin typeface="Calibri" panose="020F0502020204030204"/>
              <a:ea typeface="+mn-ea"/>
              <a:cs typeface="Calibri"/>
            </a:endParaRPr>
          </a:p>
          <a:p>
            <a:pPr marL="91440" marR="0" lvl="0" indent="0" algn="l" defTabSz="914400" rtl="0" eaLnBrk="1" fontAlgn="auto" latinLnBrk="0" hangingPunct="1">
              <a:lnSpc>
                <a:spcPct val="100000"/>
              </a:lnSpc>
              <a:spcBef>
                <a:spcPts val="295"/>
              </a:spcBef>
              <a:spcAft>
                <a:spcPts val="0"/>
              </a:spcAft>
              <a:buClrTx/>
              <a:buSzTx/>
              <a:buFontTx/>
              <a:buNone/>
              <a:tabLst>
                <a:tab pos="264160" algn="l"/>
                <a:tab pos="264795" algn="l"/>
              </a:tabLst>
              <a:defRPr/>
            </a:pPr>
            <a:r>
              <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rPr>
              <a:t>Medication:</a:t>
            </a: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64795" marR="0" lvl="0" indent="-173355" algn="l" defTabSz="914400" rtl="0" eaLnBrk="1" fontAlgn="auto" latinLnBrk="0" hangingPunct="1">
              <a:lnSpc>
                <a:spcPct val="100000"/>
              </a:lnSpc>
              <a:spcBef>
                <a:spcPts val="0"/>
              </a:spcBef>
              <a:spcAft>
                <a:spcPts val="0"/>
              </a:spcAft>
              <a:buClrTx/>
              <a:buSzTx/>
              <a:buFont typeface="Arial"/>
              <a:buChar char="•"/>
              <a:tabLst>
                <a:tab pos="721995" algn="l"/>
                <a:tab pos="722630"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Check if any issues / concerns  regarding medicines – r</a:t>
            </a: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efer to practice pharmacist for meds review / adherence support, if needed</a:t>
            </a:r>
            <a:endParaRPr kumimoji="0" lang="en-GB" sz="1200" b="0" i="0" u="none" strike="noStrike" kern="1200" cap="none" spc="0" normalizeH="0" baseline="0" noProof="0">
              <a:ln>
                <a:noFill/>
              </a:ln>
              <a:solidFill>
                <a:srgbClr val="000000"/>
              </a:solidFill>
              <a:effectLst/>
              <a:highlight>
                <a:srgbClr val="FFFF00"/>
              </a:highlight>
              <a:uLnTx/>
              <a:uFillTx/>
              <a:latin typeface="Calibri" panose="020F0502020204030204"/>
              <a:ea typeface="+mn-ea"/>
              <a:cs typeface="Calibri"/>
            </a:endParaRPr>
          </a:p>
          <a:p>
            <a:pPr marL="264795" marR="0" lvl="0" indent="-173355" algn="l" defTabSz="914400" rtl="0" eaLnBrk="1" fontAlgn="auto" latinLnBrk="0" hangingPunct="1">
              <a:lnSpc>
                <a:spcPct val="100000"/>
              </a:lnSpc>
              <a:spcBef>
                <a:spcPts val="0"/>
              </a:spcBef>
              <a:spcAft>
                <a:spcPts val="0"/>
              </a:spcAft>
              <a:buClrTx/>
              <a:buSzTx/>
              <a:buFont typeface="Arial"/>
              <a:buChar char="•"/>
              <a:tabLst>
                <a:tab pos="721995" algn="l"/>
                <a:tab pos="722630"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Confirm supply /</a:t>
            </a:r>
            <a:r>
              <a:rPr kumimoji="0" lang="en-GB" sz="1200" b="0" i="0" u="none" strike="noStrike" kern="1200" cap="none" spc="-30" normalizeH="0" baseline="0" noProof="0">
                <a:ln>
                  <a:noFill/>
                </a:ln>
                <a:solidFill>
                  <a:srgbClr val="000000"/>
                </a:solidFill>
                <a:effectLst/>
                <a:uLnTx/>
                <a:uFillTx/>
                <a:latin typeface="Calibri" panose="020F0502020204030204"/>
                <a:ea typeface="+mn-ea"/>
                <a:cs typeface="Calibri"/>
              </a:rPr>
              <a:t> </a:t>
            </a: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delivery</a:t>
            </a:r>
          </a:p>
          <a:p>
            <a:pPr marL="91440" marR="0" lvl="0" indent="0" algn="l" defTabSz="914400" rtl="0" eaLnBrk="1" fontAlgn="auto" latinLnBrk="0" hangingPunct="1">
              <a:lnSpc>
                <a:spcPct val="100000"/>
              </a:lnSpc>
              <a:spcBef>
                <a:spcPts val="0"/>
              </a:spcBef>
              <a:spcAft>
                <a:spcPts val="0"/>
              </a:spcAft>
              <a:buClrTx/>
              <a:buSzTx/>
              <a:buFontTx/>
              <a:buNone/>
              <a:tabLst>
                <a:tab pos="264160" algn="l"/>
                <a:tab pos="264795" algn="l"/>
              </a:tabLst>
              <a:defRPr/>
            </a:pPr>
            <a:r>
              <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rPr>
              <a:t>Advise</a:t>
            </a: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64795" marR="0" lvl="0" indent="-173355" algn="l" defTabSz="914400" rtl="0" eaLnBrk="1" fontAlgn="auto" latinLnBrk="0" hangingPunct="1">
              <a:lnSpc>
                <a:spcPct val="100000"/>
              </a:lnSpc>
              <a:spcBef>
                <a:spcPts val="0"/>
              </a:spcBef>
              <a:spcAft>
                <a:spcPts val="0"/>
              </a:spcAft>
              <a:buClrTx/>
              <a:buSzTx/>
              <a:buFont typeface="Arial"/>
              <a:buChar char="•"/>
              <a:tabLst>
                <a:tab pos="721995" algn="l"/>
                <a:tab pos="722630"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When to submit BP readings (e.g. every 3 months)</a:t>
            </a:r>
          </a:p>
          <a:p>
            <a:pPr marL="264795" marR="0" lvl="0" indent="-173355" algn="l" defTabSz="914400" rtl="0" eaLnBrk="1" fontAlgn="auto" latinLnBrk="0" hangingPunct="1">
              <a:lnSpc>
                <a:spcPct val="100000"/>
              </a:lnSpc>
              <a:spcBef>
                <a:spcPts val="0"/>
              </a:spcBef>
              <a:spcAft>
                <a:spcPts val="0"/>
              </a:spcAft>
              <a:buClrTx/>
              <a:buSzTx/>
              <a:buFont typeface="Arial"/>
              <a:buChar char="•"/>
              <a:tabLst>
                <a:tab pos="721995" algn="l"/>
                <a:tab pos="722630"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When to seek help based on BP readings</a:t>
            </a: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91440" marR="0" lvl="0" indent="0" algn="l" defTabSz="914400" rtl="0" eaLnBrk="1" fontAlgn="auto" latinLnBrk="0" hangingPunct="1">
              <a:lnSpc>
                <a:spcPct val="100000"/>
              </a:lnSpc>
              <a:spcBef>
                <a:spcPts val="0"/>
              </a:spcBef>
              <a:spcAft>
                <a:spcPts val="0"/>
              </a:spcAft>
              <a:buClrTx/>
              <a:buSzTx/>
              <a:buFontTx/>
              <a:buNone/>
              <a:tabLst>
                <a:tab pos="721995" algn="l"/>
                <a:tab pos="722630" algn="l"/>
              </a:tabLst>
              <a:defRPr/>
            </a:pPr>
            <a:r>
              <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rPr>
              <a:t>Referral </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21995" algn="l"/>
                <a:tab pos="722630" algn="l"/>
              </a:tabLst>
              <a:defRPr/>
            </a:pPr>
            <a:r>
              <a:rPr kumimoji="0" lang="en-GB" sz="1200" b="0" i="0" u="none" strike="noStrike" kern="1200" cap="none" spc="-5" normalizeH="0" baseline="0" noProof="0">
                <a:ln>
                  <a:noFill/>
                </a:ln>
                <a:solidFill>
                  <a:srgbClr val="000000"/>
                </a:solidFill>
                <a:effectLst/>
                <a:uLnTx/>
                <a:uFillTx/>
                <a:latin typeface="Calibri" panose="020F0502020204030204"/>
                <a:ea typeface="+mn-ea"/>
                <a:cs typeface="Calibri"/>
              </a:rPr>
              <a:t>R</a:t>
            </a: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efer to GP if any red flags identified </a:t>
            </a:r>
          </a:p>
          <a:p>
            <a:pPr marL="2628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721995" algn="l"/>
                <a:tab pos="722630" algn="l"/>
              </a:tabLst>
              <a:defRPr/>
            </a:pP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If existing CVD or </a:t>
            </a:r>
            <a:r>
              <a:rPr kumimoji="0" lang="en-GB" sz="1200" b="1" i="0" u="none" strike="noStrike" kern="1200" cap="none" spc="0" normalizeH="0" baseline="0" noProof="0" err="1">
                <a:ln>
                  <a:noFill/>
                </a:ln>
                <a:solidFill>
                  <a:srgbClr val="000000"/>
                </a:solidFill>
                <a:effectLst/>
                <a:uLnTx/>
                <a:uFillTx/>
                <a:latin typeface="Calibri" panose="020F0502020204030204"/>
                <a:ea typeface="+mn-ea"/>
                <a:cs typeface="+mn-cs"/>
              </a:rPr>
              <a:t>QRIsk</a:t>
            </a: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 &gt; 10% and no statin – refer to prescribing clinician</a:t>
            </a:r>
          </a:p>
          <a:p>
            <a:pPr marL="91440" marR="0" lvl="0" indent="0" algn="l" defTabSz="914400" rtl="0" eaLnBrk="1" fontAlgn="auto" latinLnBrk="0" hangingPunct="1">
              <a:lnSpc>
                <a:spcPct val="100000"/>
              </a:lnSpc>
              <a:spcBef>
                <a:spcPts val="0"/>
              </a:spcBef>
              <a:spcAft>
                <a:spcPts val="0"/>
              </a:spcAft>
              <a:buClrTx/>
              <a:buSzTx/>
              <a:buFontTx/>
              <a:buNone/>
              <a:tabLst>
                <a:tab pos="721995" algn="l"/>
                <a:tab pos="722630" algn="l"/>
              </a:tabLst>
              <a:defRPr/>
            </a:pPr>
            <a:endPar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endParaRPr>
          </a:p>
          <a:p>
            <a:pPr marL="91440" marR="0" lvl="0" indent="0" algn="l" defTabSz="914400" rtl="0" eaLnBrk="1" fontAlgn="auto" latinLnBrk="0" hangingPunct="1">
              <a:lnSpc>
                <a:spcPct val="100000"/>
              </a:lnSpc>
              <a:spcBef>
                <a:spcPts val="0"/>
              </a:spcBef>
              <a:spcAft>
                <a:spcPts val="0"/>
              </a:spcAft>
              <a:buClrTx/>
              <a:buSzTx/>
              <a:buFontTx/>
              <a:buNone/>
              <a:tabLst>
                <a:tab pos="721995" algn="l"/>
                <a:tab pos="722630" algn="l"/>
              </a:tabLst>
              <a:defRPr/>
            </a:pPr>
            <a:r>
              <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rPr>
              <a:t>Recall and code</a:t>
            </a:r>
          </a:p>
        </p:txBody>
      </p:sp>
      <p:sp>
        <p:nvSpPr>
          <p:cNvPr id="29" name="Rectangle 28">
            <a:extLst>
              <a:ext uri="{FF2B5EF4-FFF2-40B4-BE49-F238E27FC236}">
                <a16:creationId xmlns:a16="http://schemas.microsoft.com/office/drawing/2014/main" id="{A2946E1C-A25C-41AC-B850-F08E1AE8CE27}"/>
              </a:ext>
            </a:extLst>
          </p:cNvPr>
          <p:cNvSpPr/>
          <p:nvPr/>
        </p:nvSpPr>
        <p:spPr>
          <a:xfrm>
            <a:off x="7425046" y="462867"/>
            <a:ext cx="4320492" cy="276999"/>
          </a:xfrm>
          <a:prstGeom prst="rect">
            <a:avLst/>
          </a:prstGeom>
          <a:solidFill>
            <a:srgbClr val="00B050">
              <a:alpha val="25000"/>
            </a:srgb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PRIORITY FOUR: </a:t>
            </a:r>
          </a:p>
        </p:txBody>
      </p:sp>
      <p:sp>
        <p:nvSpPr>
          <p:cNvPr id="42" name="Rectangle 41">
            <a:extLst>
              <a:ext uri="{FF2B5EF4-FFF2-40B4-BE49-F238E27FC236}">
                <a16:creationId xmlns:a16="http://schemas.microsoft.com/office/drawing/2014/main" id="{476A0C05-F2C4-47FF-9E28-EF1A8321DC10}"/>
              </a:ext>
            </a:extLst>
          </p:cNvPr>
          <p:cNvSpPr/>
          <p:nvPr/>
        </p:nvSpPr>
        <p:spPr>
          <a:xfrm>
            <a:off x="7424661" y="828660"/>
            <a:ext cx="2121576" cy="646331"/>
          </a:xfrm>
          <a:prstGeom prst="rect">
            <a:avLst/>
          </a:prstGeom>
          <a:solidFill>
            <a:srgbClr val="00B050">
              <a:alpha val="25000"/>
            </a:srgb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Under 80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Clinic BP &lt; 140/90mmHg**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E6AB5A0-C611-4A5E-8AD0-A496C3472B2C}"/>
              </a:ext>
            </a:extLst>
          </p:cNvPr>
          <p:cNvSpPr/>
          <p:nvPr/>
        </p:nvSpPr>
        <p:spPr>
          <a:xfrm>
            <a:off x="9585172" y="828660"/>
            <a:ext cx="2160000" cy="646331"/>
          </a:xfrm>
          <a:prstGeom prst="rect">
            <a:avLst/>
          </a:prstGeom>
          <a:solidFill>
            <a:srgbClr val="00B050">
              <a:alpha val="25000"/>
            </a:srgb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80 years and 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Clinic BP &lt; 150/90mmHg**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CC218B64-2D59-4711-9AFE-6D8A45E7FFE6}"/>
              </a:ext>
            </a:extLst>
          </p:cNvPr>
          <p:cNvSpPr txBox="1"/>
          <p:nvPr/>
        </p:nvSpPr>
        <p:spPr>
          <a:xfrm>
            <a:off x="454238" y="2246791"/>
            <a:ext cx="6841040" cy="276999"/>
          </a:xfrm>
          <a:prstGeom prst="rect">
            <a:avLst/>
          </a:prstGeom>
          <a:solidFill>
            <a:schemeClr val="bg1">
              <a:lumMod val="75000"/>
              <a:alpha val="25000"/>
            </a:schemeClr>
          </a:solidFill>
          <a:ln>
            <a:solidFill>
              <a:schemeClr val="tx1"/>
            </a:solidFill>
          </a:ln>
        </p:spPr>
        <p:txBody>
          <a:bodyPr wrap="square">
            <a:spAutoFit/>
          </a:bodyPr>
          <a:lstStyle>
            <a:defPPr>
              <a:defRPr lang="en-US"/>
            </a:defPPr>
            <a:lvl1pPr marL="90805" marR="0" lvl="0" indent="0" fontAlgn="auto">
              <a:lnSpc>
                <a:spcPct val="100000"/>
              </a:lnSpc>
              <a:spcBef>
                <a:spcPts val="0"/>
              </a:spcBef>
              <a:spcAft>
                <a:spcPts val="0"/>
              </a:spcAft>
              <a:buClrTx/>
              <a:buSzTx/>
              <a:buFont typeface="Arial"/>
              <a:buNone/>
              <a:tabLst>
                <a:tab pos="263525" algn="l"/>
                <a:tab pos="264160" algn="l"/>
              </a:tabLst>
              <a:defRPr kumimoji="0" sz="1000" b="1" i="0" u="none" strike="noStrike" cap="none" spc="-5" normalizeH="0" baseline="0">
                <a:ln>
                  <a:noFill/>
                </a:ln>
                <a:solidFill>
                  <a:prstClr val="black"/>
                </a:solidFill>
                <a:effectLst/>
                <a:uLnTx/>
                <a:uFillTx/>
                <a:latin typeface="Calibri" panose="020F0502020204030204"/>
                <a:cs typeface="Calibri"/>
              </a:defRPr>
            </a:lvl1pPr>
          </a:lstStyle>
          <a:p>
            <a:pPr marL="90805" marR="0" lvl="0" indent="0" algn="ctr" defTabSz="914400" rtl="0" eaLnBrk="1" fontAlgn="auto" latinLnBrk="0" hangingPunct="1">
              <a:lnSpc>
                <a:spcPct val="100000"/>
              </a:lnSpc>
              <a:spcBef>
                <a:spcPts val="0"/>
              </a:spcBef>
              <a:spcAft>
                <a:spcPts val="0"/>
              </a:spcAft>
              <a:buClrTx/>
              <a:buSzTx/>
              <a:buFont typeface="Arial"/>
              <a:buNone/>
              <a:tabLst>
                <a:tab pos="263525" algn="l"/>
                <a:tab pos="264160" algn="l"/>
              </a:tabLst>
              <a:defRPr/>
            </a:pPr>
            <a:r>
              <a:rPr kumimoji="0" lang="en-GB" sz="1200" b="1" i="0" u="none" strike="noStrike" kern="1200" cap="none" spc="-5" normalizeH="0" baseline="0" noProof="0">
                <a:ln>
                  <a:noFill/>
                </a:ln>
                <a:solidFill>
                  <a:prstClr val="black"/>
                </a:solidFill>
                <a:effectLst/>
                <a:uLnTx/>
                <a:uFillTx/>
                <a:latin typeface="Calibri" panose="020F0502020204030204"/>
                <a:ea typeface="+mn-ea"/>
                <a:cs typeface="Calibri"/>
              </a:rPr>
              <a:t>Review by Prescribing Clinician</a:t>
            </a:r>
          </a:p>
        </p:txBody>
      </p:sp>
      <p:sp>
        <p:nvSpPr>
          <p:cNvPr id="49" name="TextBox 48">
            <a:extLst>
              <a:ext uri="{FF2B5EF4-FFF2-40B4-BE49-F238E27FC236}">
                <a16:creationId xmlns:a16="http://schemas.microsoft.com/office/drawing/2014/main" id="{2975744B-95FE-4952-8D69-FAEF2604C62D}"/>
              </a:ext>
            </a:extLst>
          </p:cNvPr>
          <p:cNvSpPr txBox="1"/>
          <p:nvPr/>
        </p:nvSpPr>
        <p:spPr>
          <a:xfrm>
            <a:off x="7425046" y="2242773"/>
            <a:ext cx="4320493" cy="276999"/>
          </a:xfrm>
          <a:prstGeom prst="rect">
            <a:avLst/>
          </a:prstGeom>
          <a:solidFill>
            <a:srgbClr val="00B050">
              <a:alpha val="25000"/>
            </a:srgbClr>
          </a:solidFill>
          <a:ln>
            <a:solidFill>
              <a:schemeClr val="tx1"/>
            </a:solidFill>
          </a:ln>
        </p:spPr>
        <p:txBody>
          <a:bodyPr wrap="square">
            <a:spAutoFit/>
          </a:bodyPr>
          <a:lstStyle>
            <a:defPPr>
              <a:defRPr lang="en-US"/>
            </a:defPPr>
            <a:lvl1pPr marL="91440">
              <a:tabLst>
                <a:tab pos="264160" algn="l"/>
                <a:tab pos="264795" algn="l"/>
              </a:tabLst>
              <a:defRPr sz="1050" b="1" spc="-5">
                <a:cs typeface="Calibri"/>
              </a:defRPr>
            </a:lvl1pPr>
          </a:lstStyle>
          <a:p>
            <a:pPr marL="91440" marR="0" lvl="0" indent="0" algn="ctr" defTabSz="914400" rtl="0" eaLnBrk="1" fontAlgn="auto" latinLnBrk="0" hangingPunct="1">
              <a:lnSpc>
                <a:spcPct val="100000"/>
              </a:lnSpc>
              <a:spcBef>
                <a:spcPts val="0"/>
              </a:spcBef>
              <a:spcAft>
                <a:spcPts val="0"/>
              </a:spcAft>
              <a:buClrTx/>
              <a:buSzTx/>
              <a:buFontTx/>
              <a:buNone/>
              <a:tabLst>
                <a:tab pos="264160" algn="l"/>
                <a:tab pos="264795" algn="l"/>
              </a:tabLst>
              <a:defRPr/>
            </a:pPr>
            <a:r>
              <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rPr>
              <a:t>Review by HCA or other staff role</a:t>
            </a:r>
          </a:p>
        </p:txBody>
      </p:sp>
      <p:cxnSp>
        <p:nvCxnSpPr>
          <p:cNvPr id="9" name="Straight Arrow Connector 8">
            <a:extLst>
              <a:ext uri="{FF2B5EF4-FFF2-40B4-BE49-F238E27FC236}">
                <a16:creationId xmlns:a16="http://schemas.microsoft.com/office/drawing/2014/main" id="{A3396AB5-9EAE-4932-80F7-66030AC9AD68}"/>
              </a:ext>
            </a:extLst>
          </p:cNvPr>
          <p:cNvCxnSpPr>
            <a:cxnSpLocks/>
          </p:cNvCxnSpPr>
          <p:nvPr/>
        </p:nvCxnSpPr>
        <p:spPr>
          <a:xfrm>
            <a:off x="1441468" y="1485515"/>
            <a:ext cx="0" cy="25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331E69-1C3F-4C3A-9689-583FA807D71F}"/>
              </a:ext>
            </a:extLst>
          </p:cNvPr>
          <p:cNvCxnSpPr>
            <a:cxnSpLocks/>
            <a:stCxn id="43" idx="2"/>
          </p:cNvCxnSpPr>
          <p:nvPr/>
        </p:nvCxnSpPr>
        <p:spPr>
          <a:xfrm>
            <a:off x="10665172" y="1474991"/>
            <a:ext cx="0" cy="2135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6089F2-4810-43E8-8646-9B80BD23A3B4}"/>
              </a:ext>
            </a:extLst>
          </p:cNvPr>
          <p:cNvCxnSpPr>
            <a:cxnSpLocks/>
          </p:cNvCxnSpPr>
          <p:nvPr/>
        </p:nvCxnSpPr>
        <p:spPr>
          <a:xfrm>
            <a:off x="8498187" y="2022126"/>
            <a:ext cx="0" cy="225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00B98B-6BDD-4CC9-AF1B-93AC5DF843C0}"/>
              </a:ext>
            </a:extLst>
          </p:cNvPr>
          <p:cNvCxnSpPr>
            <a:cxnSpLocks/>
          </p:cNvCxnSpPr>
          <p:nvPr/>
        </p:nvCxnSpPr>
        <p:spPr>
          <a:xfrm>
            <a:off x="1441468" y="2022126"/>
            <a:ext cx="0" cy="225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46D937-B72D-4BD4-9FF0-4B80DF21DB5C}"/>
              </a:ext>
            </a:extLst>
          </p:cNvPr>
          <p:cNvCxnSpPr>
            <a:cxnSpLocks/>
          </p:cNvCxnSpPr>
          <p:nvPr/>
        </p:nvCxnSpPr>
        <p:spPr>
          <a:xfrm>
            <a:off x="3939048" y="2022126"/>
            <a:ext cx="0" cy="225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4C79E18-34E5-4007-BABE-2E479BC82571}"/>
              </a:ext>
            </a:extLst>
          </p:cNvPr>
          <p:cNvCxnSpPr>
            <a:cxnSpLocks/>
          </p:cNvCxnSpPr>
          <p:nvPr/>
        </p:nvCxnSpPr>
        <p:spPr>
          <a:xfrm>
            <a:off x="8498187" y="1492001"/>
            <a:ext cx="0" cy="25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58B49D-27EA-41E8-9893-1A46E6758184}"/>
              </a:ext>
            </a:extLst>
          </p:cNvPr>
          <p:cNvSpPr txBox="1"/>
          <p:nvPr/>
        </p:nvSpPr>
        <p:spPr>
          <a:xfrm>
            <a:off x="454238" y="5312639"/>
            <a:ext cx="6840000" cy="276999"/>
          </a:xfrm>
          <a:prstGeom prst="rect">
            <a:avLst/>
          </a:prstGeom>
          <a:solidFill>
            <a:srgbClr val="00B050">
              <a:alpha val="25000"/>
            </a:srgbClr>
          </a:solidFill>
          <a:ln>
            <a:solidFill>
              <a:schemeClr val="tx1"/>
            </a:solidFill>
          </a:ln>
        </p:spPr>
        <p:txBody>
          <a:bodyPr wrap="square">
            <a:spAutoFit/>
          </a:bodyPr>
          <a:lstStyle>
            <a:defPPr>
              <a:defRPr lang="en-US"/>
            </a:defPPr>
            <a:lvl1pPr marL="91440">
              <a:tabLst>
                <a:tab pos="264160" algn="l"/>
                <a:tab pos="264795" algn="l"/>
              </a:tabLst>
              <a:defRPr sz="1050" b="1" spc="-5">
                <a:cs typeface="Calibri"/>
              </a:defRPr>
            </a:lvl1pPr>
          </a:lstStyle>
          <a:p>
            <a:pPr marL="91440" marR="0" lvl="0" indent="0" algn="ctr" defTabSz="914400" rtl="0" eaLnBrk="1" fontAlgn="auto" latinLnBrk="0" hangingPunct="1">
              <a:lnSpc>
                <a:spcPct val="100000"/>
              </a:lnSpc>
              <a:spcBef>
                <a:spcPts val="0"/>
              </a:spcBef>
              <a:spcAft>
                <a:spcPts val="0"/>
              </a:spcAft>
              <a:buClrTx/>
              <a:buSzTx/>
              <a:buFontTx/>
              <a:buNone/>
              <a:tabLst>
                <a:tab pos="264160" algn="l"/>
                <a:tab pos="264795" algn="l"/>
              </a:tabLst>
              <a:defRPr/>
            </a:pPr>
            <a:r>
              <a:rPr kumimoji="0" lang="en-GB" sz="1200" b="1" i="0" u="none" strike="noStrike" kern="1200" cap="none" spc="-5" normalizeH="0" baseline="0" noProof="0">
                <a:ln>
                  <a:noFill/>
                </a:ln>
                <a:solidFill>
                  <a:srgbClr val="000000"/>
                </a:solidFill>
                <a:effectLst/>
                <a:uLnTx/>
                <a:uFillTx/>
                <a:latin typeface="Calibri" panose="020F0502020204030204"/>
                <a:ea typeface="+mn-ea"/>
                <a:cs typeface="Calibri"/>
              </a:rPr>
              <a:t>Review by HCA or other staff role </a:t>
            </a:r>
          </a:p>
        </p:txBody>
      </p:sp>
      <p:cxnSp>
        <p:nvCxnSpPr>
          <p:cNvPr id="44" name="Straight Arrow Connector 43">
            <a:extLst>
              <a:ext uri="{FF2B5EF4-FFF2-40B4-BE49-F238E27FC236}">
                <a16:creationId xmlns:a16="http://schemas.microsoft.com/office/drawing/2014/main" id="{110866CF-3558-41D2-A617-FD4292DDAFCC}"/>
              </a:ext>
            </a:extLst>
          </p:cNvPr>
          <p:cNvCxnSpPr>
            <a:cxnSpLocks/>
          </p:cNvCxnSpPr>
          <p:nvPr/>
        </p:nvCxnSpPr>
        <p:spPr>
          <a:xfrm>
            <a:off x="3939048" y="1485515"/>
            <a:ext cx="0" cy="25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89B1CC2-0A49-415B-A157-2642135A345C}"/>
              </a:ext>
            </a:extLst>
          </p:cNvPr>
          <p:cNvCxnSpPr>
            <a:cxnSpLocks/>
          </p:cNvCxnSpPr>
          <p:nvPr/>
        </p:nvCxnSpPr>
        <p:spPr>
          <a:xfrm flipH="1">
            <a:off x="10665171" y="2022126"/>
            <a:ext cx="1" cy="225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740A7EC-37B8-4B03-9E78-1648B9CAF43B}"/>
              </a:ext>
            </a:extLst>
          </p:cNvPr>
          <p:cNvCxnSpPr>
            <a:cxnSpLocks/>
          </p:cNvCxnSpPr>
          <p:nvPr/>
        </p:nvCxnSpPr>
        <p:spPr>
          <a:xfrm>
            <a:off x="3678537" y="5186531"/>
            <a:ext cx="0" cy="144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F93EC8-4891-4633-BEB7-4E84B59ED85A}"/>
              </a:ext>
            </a:extLst>
          </p:cNvPr>
          <p:cNvSpPr txBox="1"/>
          <p:nvPr/>
        </p:nvSpPr>
        <p:spPr>
          <a:xfrm>
            <a:off x="7425046" y="6596390"/>
            <a:ext cx="1229581" cy="261610"/>
          </a:xfrm>
          <a:prstGeom prst="rect">
            <a:avLst/>
          </a:prstGeom>
          <a:solidFill>
            <a:schemeClr val="tx2">
              <a:lumMod val="20000"/>
              <a:lumOff val="80000"/>
            </a:schemeClr>
          </a:solid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 / ** see slide 9</a:t>
            </a:r>
          </a:p>
        </p:txBody>
      </p:sp>
      <p:cxnSp>
        <p:nvCxnSpPr>
          <p:cNvPr id="31" name="Straight Arrow Connector 30">
            <a:extLst>
              <a:ext uri="{FF2B5EF4-FFF2-40B4-BE49-F238E27FC236}">
                <a16:creationId xmlns:a16="http://schemas.microsoft.com/office/drawing/2014/main" id="{81E14D87-1797-42C5-9D4B-DBDFC993ECCF}"/>
              </a:ext>
            </a:extLst>
          </p:cNvPr>
          <p:cNvCxnSpPr>
            <a:cxnSpLocks/>
          </p:cNvCxnSpPr>
          <p:nvPr/>
        </p:nvCxnSpPr>
        <p:spPr>
          <a:xfrm>
            <a:off x="6075900" y="1492001"/>
            <a:ext cx="0" cy="25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CE3F215-4352-45A1-B1CC-58B30B082224}"/>
              </a:ext>
            </a:extLst>
          </p:cNvPr>
          <p:cNvCxnSpPr>
            <a:cxnSpLocks/>
          </p:cNvCxnSpPr>
          <p:nvPr/>
        </p:nvCxnSpPr>
        <p:spPr>
          <a:xfrm>
            <a:off x="6039764" y="2022126"/>
            <a:ext cx="0" cy="225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2217973-A578-4C52-BE72-85B8A0306DD6}"/>
              </a:ext>
            </a:extLst>
          </p:cNvPr>
          <p:cNvSpPr txBox="1"/>
          <p:nvPr/>
        </p:nvSpPr>
        <p:spPr>
          <a:xfrm>
            <a:off x="5305543" y="462867"/>
            <a:ext cx="2076960" cy="1015663"/>
          </a:xfrm>
          <a:prstGeom prst="rect">
            <a:avLst/>
          </a:prstGeom>
          <a:solidFill>
            <a:srgbClr val="FFC000">
              <a:alpha val="25098"/>
            </a:srgbClr>
          </a:solidFill>
          <a:ln>
            <a:solidFill>
              <a:sysClr val="windowText" lastClr="000000"/>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alibri" panose="020F0502020204030204"/>
                <a:ea typeface="+mn-ea"/>
                <a:cs typeface="Calibri"/>
              </a:rPr>
              <a:t>PRIORITY THREE: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a:ea typeface="+mn-ea"/>
                <a:cs typeface="Calibri"/>
              </a:rPr>
              <a:t>Clinic BP </a:t>
            </a:r>
            <a:r>
              <a:rPr kumimoji="0" lang="en-GB" sz="1200" b="1" i="0" u="none" strike="noStrike" kern="0" cap="none" spc="0" normalizeH="0" baseline="0" noProof="0">
                <a:ln>
                  <a:noFill/>
                </a:ln>
                <a:solidFill>
                  <a:prstClr val="black"/>
                </a:solidFill>
                <a:effectLst/>
                <a:uLnTx/>
                <a:uFillTx/>
                <a:latin typeface="Calibri" panose="020F0502020204030204"/>
                <a:ea typeface="+mn-ea"/>
                <a:cs typeface="Calibri"/>
              </a:rPr>
              <a:t>≥</a:t>
            </a:r>
            <a:r>
              <a:rPr kumimoji="0" lang="en-GB" sz="1200" b="0" i="0" u="none" strike="noStrike" kern="0" cap="none" spc="0" normalizeH="0" baseline="0" noProof="0">
                <a:ln>
                  <a:noFill/>
                </a:ln>
                <a:solidFill>
                  <a:prstClr val="black"/>
                </a:solidFill>
                <a:effectLst/>
                <a:uLnTx/>
                <a:uFillTx/>
                <a:latin typeface="Calibri" panose="020F0502020204030204"/>
                <a:ea typeface="+mn-ea"/>
                <a:cs typeface="Calibri"/>
              </a:rPr>
              <a:t>140/90mmHg** if under 80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alibri" panose="020F0502020204030204"/>
                <a:ea typeface="+mn-ea"/>
                <a:cs typeface="Calibri"/>
              </a:rPr>
              <a:t>OR</a:t>
            </a:r>
            <a:r>
              <a:rPr kumimoji="0" lang="en-GB" sz="1200" b="0" i="0" u="none" strike="noStrike" kern="0" cap="none" spc="0" normalizeH="0" baseline="0" noProof="0">
                <a:ln>
                  <a:noFill/>
                </a:ln>
                <a:solidFill>
                  <a:prstClr val="black"/>
                </a:solidFill>
                <a:effectLst/>
                <a:uLnTx/>
                <a:uFillTx/>
                <a:latin typeface="Calibri" panose="020F0502020204030204"/>
                <a:ea typeface="+mn-ea"/>
                <a:cs typeface="Calibri"/>
              </a:rPr>
              <a:t> Clinic BP </a:t>
            </a:r>
            <a:r>
              <a:rPr kumimoji="0" lang="en-GB" sz="1200" b="1" i="0" u="none" strike="noStrike" kern="0" cap="none" spc="0" normalizeH="0" baseline="0" noProof="0">
                <a:ln>
                  <a:noFill/>
                </a:ln>
                <a:solidFill>
                  <a:prstClr val="black"/>
                </a:solidFill>
                <a:effectLst/>
                <a:uLnTx/>
                <a:uFillTx/>
                <a:latin typeface="Calibri" panose="020F0502020204030204"/>
                <a:ea typeface="+mn-ea"/>
                <a:cs typeface="Calibri"/>
              </a:rPr>
              <a:t>≥</a:t>
            </a:r>
            <a:r>
              <a:rPr kumimoji="0" lang="en-GB" sz="1200" b="0" i="0" u="none" strike="noStrike" kern="0" cap="none" spc="0" normalizeH="0" baseline="0" noProof="0">
                <a:ln>
                  <a:noFill/>
                </a:ln>
                <a:solidFill>
                  <a:prstClr val="black"/>
                </a:solidFill>
                <a:effectLst/>
                <a:uLnTx/>
                <a:uFillTx/>
                <a:latin typeface="Calibri" panose="020F0502020204030204"/>
                <a:ea typeface="+mn-ea"/>
                <a:cs typeface="Calibri"/>
              </a:rPr>
              <a:t>150/90mmHg** if 80 years and over</a:t>
            </a:r>
            <a:endParaRPr kumimoji="0" lang="en-GB"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42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E719C8-37E2-4B51-B4E2-2771D2CC7EB8}"/>
              </a:ext>
            </a:extLst>
          </p:cNvPr>
          <p:cNvSpPr txBox="1"/>
          <p:nvPr/>
        </p:nvSpPr>
        <p:spPr>
          <a:xfrm>
            <a:off x="3750008" y="756436"/>
            <a:ext cx="3832624" cy="499814"/>
          </a:xfrm>
          <a:prstGeom prst="rect">
            <a:avLst/>
          </a:prstGeom>
          <a:solidFill>
            <a:srgbClr val="42B6E6">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Patient has BP monitor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(confirm by text)</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4DBD891-F673-4665-8775-E1BC7F9C613E}"/>
              </a:ext>
            </a:extLst>
          </p:cNvPr>
          <p:cNvSpPr txBox="1"/>
          <p:nvPr/>
        </p:nvSpPr>
        <p:spPr>
          <a:xfrm>
            <a:off x="8957388" y="683177"/>
            <a:ext cx="3035964" cy="646331"/>
          </a:xfrm>
          <a:prstGeom prst="rect">
            <a:avLst/>
          </a:prstGeom>
          <a:solidFill>
            <a:srgbClr val="42B6E6">
              <a:alpha val="10000"/>
            </a:srgbClr>
          </a:solidFill>
          <a:ln>
            <a:solidFill>
              <a:srgbClr val="002060"/>
            </a:solidFill>
          </a:ln>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Advise patient to buy a BP monitor (see slide 5) or</a:t>
            </a: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Local scheme to supply BP monitor </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8" name="Rectangle 7">
            <a:extLst>
              <a:ext uri="{FF2B5EF4-FFF2-40B4-BE49-F238E27FC236}">
                <a16:creationId xmlns:a16="http://schemas.microsoft.com/office/drawing/2014/main" id="{0D793970-EC1C-46B2-9FA8-1E16FECFB6FC}"/>
              </a:ext>
            </a:extLst>
          </p:cNvPr>
          <p:cNvSpPr/>
          <p:nvPr/>
        </p:nvSpPr>
        <p:spPr>
          <a:xfrm>
            <a:off x="8936495" y="5728345"/>
            <a:ext cx="3035963" cy="954000"/>
          </a:xfrm>
          <a:prstGeom prst="rect">
            <a:avLst/>
          </a:prstGeom>
          <a:solidFill>
            <a:srgbClr val="42B6E6">
              <a:alpha val="10000"/>
            </a:srgbClr>
          </a:solidFill>
          <a:ln>
            <a:solidFill>
              <a:srgbClr val="002060"/>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Face to face BP options</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Community pharmacy</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GP practice</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Other community settings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3D150E8C-A0BB-4772-B611-2448FCFF6A22}"/>
              </a:ext>
            </a:extLst>
          </p:cNvPr>
          <p:cNvSpPr txBox="1"/>
          <p:nvPr/>
        </p:nvSpPr>
        <p:spPr>
          <a:xfrm>
            <a:off x="4171500" y="5728345"/>
            <a:ext cx="3201920" cy="954000"/>
          </a:xfrm>
          <a:prstGeom prst="rect">
            <a:avLst/>
          </a:prstGeom>
          <a:solidFill>
            <a:srgbClr val="42B6E6">
              <a:alpha val="30000"/>
            </a:srgbClr>
          </a:solidFill>
          <a:ln>
            <a:solidFill>
              <a:srgbClr val="002060"/>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Home BP readings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submitted using locally agreed tool</a:t>
            </a:r>
          </a:p>
        </p:txBody>
      </p:sp>
      <p:sp>
        <p:nvSpPr>
          <p:cNvPr id="28" name="TextBox 27">
            <a:extLst>
              <a:ext uri="{FF2B5EF4-FFF2-40B4-BE49-F238E27FC236}">
                <a16:creationId xmlns:a16="http://schemas.microsoft.com/office/drawing/2014/main" id="{175D6879-25D7-4F75-A438-A332581777C5}"/>
              </a:ext>
            </a:extLst>
          </p:cNvPr>
          <p:cNvSpPr txBox="1"/>
          <p:nvPr/>
        </p:nvSpPr>
        <p:spPr>
          <a:xfrm>
            <a:off x="922544" y="3556550"/>
            <a:ext cx="2213341" cy="830997"/>
          </a:xfrm>
          <a:prstGeom prst="rect">
            <a:avLst/>
          </a:prstGeom>
          <a:solidFill>
            <a:srgbClr val="42B6E6">
              <a:alpha val="10000"/>
            </a:srgb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Detection of AF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Remote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eg</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Fibricheck or mobile ECG device)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Face to face pulse/ECG</a:t>
            </a:r>
          </a:p>
        </p:txBody>
      </p:sp>
      <p:sp>
        <p:nvSpPr>
          <p:cNvPr id="30" name="TextBox 29">
            <a:extLst>
              <a:ext uri="{FF2B5EF4-FFF2-40B4-BE49-F238E27FC236}">
                <a16:creationId xmlns:a16="http://schemas.microsoft.com/office/drawing/2014/main" id="{D1109008-34A0-45BF-9CF4-FB51FFD2B031}"/>
              </a:ext>
            </a:extLst>
          </p:cNvPr>
          <p:cNvSpPr txBox="1"/>
          <p:nvPr/>
        </p:nvSpPr>
        <p:spPr>
          <a:xfrm>
            <a:off x="214208" y="4934710"/>
            <a:ext cx="2876497" cy="461665"/>
          </a:xfrm>
          <a:prstGeom prst="rect">
            <a:avLst/>
          </a:prstGeom>
          <a:solidFill>
            <a:srgbClr val="42B6E6">
              <a:alpha val="10000"/>
            </a:srgb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L</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ocal</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pathway to check and manage BP in AF – see slide 10 </a:t>
            </a:r>
          </a:p>
        </p:txBody>
      </p:sp>
      <p:sp>
        <p:nvSpPr>
          <p:cNvPr id="26" name="Rectangle 25">
            <a:extLst>
              <a:ext uri="{FF2B5EF4-FFF2-40B4-BE49-F238E27FC236}">
                <a16:creationId xmlns:a16="http://schemas.microsoft.com/office/drawing/2014/main" id="{5571DEB9-C628-426D-9C67-20F87EBCBC4B}"/>
              </a:ext>
            </a:extLst>
          </p:cNvPr>
          <p:cNvSpPr/>
          <p:nvPr/>
        </p:nvSpPr>
        <p:spPr>
          <a:xfrm>
            <a:off x="0" y="-1738"/>
            <a:ext cx="12192000" cy="410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Home Blood Pressure Monitoring Pathway</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 name="Straight Arrow Connector 2">
            <a:extLst>
              <a:ext uri="{FF2B5EF4-FFF2-40B4-BE49-F238E27FC236}">
                <a16:creationId xmlns:a16="http://schemas.microsoft.com/office/drawing/2014/main" id="{DFFF10D2-7599-4D47-92CF-33E72A23458B}"/>
              </a:ext>
            </a:extLst>
          </p:cNvPr>
          <p:cNvCxnSpPr>
            <a:cxnSpLocks/>
          </p:cNvCxnSpPr>
          <p:nvPr/>
        </p:nvCxnSpPr>
        <p:spPr>
          <a:xfrm>
            <a:off x="7619268" y="830155"/>
            <a:ext cx="1338120" cy="96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E5D89-2B8C-41EB-8FA0-22B1A9190EBC}"/>
              </a:ext>
            </a:extLst>
          </p:cNvPr>
          <p:cNvSpPr txBox="1"/>
          <p:nvPr/>
        </p:nvSpPr>
        <p:spPr>
          <a:xfrm>
            <a:off x="7762874" y="568545"/>
            <a:ext cx="1156139" cy="27699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No BP monitor</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1" name="Table 40">
            <a:extLst>
              <a:ext uri="{FF2B5EF4-FFF2-40B4-BE49-F238E27FC236}">
                <a16:creationId xmlns:a16="http://schemas.microsoft.com/office/drawing/2014/main" id="{47DE3CB1-B59A-4DA6-A53E-553F660448AC}"/>
              </a:ext>
            </a:extLst>
          </p:cNvPr>
          <p:cNvGraphicFramePr>
            <a:graphicFrameLocks noGrp="1"/>
          </p:cNvGraphicFramePr>
          <p:nvPr/>
        </p:nvGraphicFramePr>
        <p:xfrm>
          <a:off x="3135885" y="1465520"/>
          <a:ext cx="2159702" cy="833120"/>
        </p:xfrm>
        <a:graphic>
          <a:graphicData uri="http://schemas.openxmlformats.org/drawingml/2006/table">
            <a:tbl>
              <a:tblPr/>
              <a:tblGrid>
                <a:gridCol w="2159702">
                  <a:extLst>
                    <a:ext uri="{9D8B030D-6E8A-4147-A177-3AD203B41FA5}">
                      <a16:colId xmlns:a16="http://schemas.microsoft.com/office/drawing/2014/main" val="320849283"/>
                    </a:ext>
                  </a:extLst>
                </a:gridCol>
              </a:tblGrid>
              <a:tr h="0">
                <a:tc>
                  <a:txBody>
                    <a:bodyPr/>
                    <a:lstStyle/>
                    <a:p>
                      <a:pPr marL="0" marR="0" algn="ctr" fontAlgn="t">
                        <a:spcBef>
                          <a:spcPts val="0"/>
                        </a:spcBef>
                        <a:spcAft>
                          <a:spcPts val="0"/>
                        </a:spcAft>
                      </a:pPr>
                      <a:r>
                        <a:rPr lang="en-GB" sz="1200">
                          <a:solidFill>
                            <a:srgbClr val="000000"/>
                          </a:solidFill>
                          <a:effectLst/>
                          <a:latin typeface="Calibri" panose="020F0502020204030204" pitchFamily="34" charset="0"/>
                        </a:rPr>
                        <a:t> Phase over time</a:t>
                      </a: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55222152"/>
                  </a:ext>
                </a:extLst>
              </a:tr>
              <a:tr h="0">
                <a:tc>
                  <a:txBody>
                    <a:bodyPr/>
                    <a:lstStyle/>
                    <a:p>
                      <a:pPr marL="0" marR="0" fontAlgn="t">
                        <a:spcBef>
                          <a:spcPts val="0"/>
                        </a:spcBef>
                        <a:spcAft>
                          <a:spcPts val="0"/>
                        </a:spcAft>
                      </a:pPr>
                      <a:r>
                        <a:rPr lang="en-GB" sz="1200" b="0">
                          <a:solidFill>
                            <a:srgbClr val="000000"/>
                          </a:solidFill>
                          <a:effectLst/>
                          <a:latin typeface="Calibri" panose="020F0502020204030204" pitchFamily="34" charset="0"/>
                        </a:rPr>
                        <a:t>Advise</a:t>
                      </a:r>
                      <a:r>
                        <a:rPr lang="en-GB" sz="1200">
                          <a:solidFill>
                            <a:srgbClr val="000000"/>
                          </a:solidFill>
                          <a:effectLst/>
                          <a:latin typeface="Calibri" panose="020F0502020204030204" pitchFamily="34" charset="0"/>
                        </a:rPr>
                        <a:t> patient to check if approved monitor (Text link) and confirm &lt; 5 years old</a:t>
                      </a: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74858795"/>
                  </a:ext>
                </a:extLst>
              </a:tr>
            </a:tbl>
          </a:graphicData>
        </a:graphic>
      </p:graphicFrame>
      <p:graphicFrame>
        <p:nvGraphicFramePr>
          <p:cNvPr id="46" name="Table 45">
            <a:extLst>
              <a:ext uri="{FF2B5EF4-FFF2-40B4-BE49-F238E27FC236}">
                <a16:creationId xmlns:a16="http://schemas.microsoft.com/office/drawing/2014/main" id="{7A30ABE4-A07E-469D-B2E3-7793DBDDC63B}"/>
              </a:ext>
            </a:extLst>
          </p:cNvPr>
          <p:cNvGraphicFramePr>
            <a:graphicFrameLocks noGrp="1"/>
          </p:cNvGraphicFramePr>
          <p:nvPr/>
        </p:nvGraphicFramePr>
        <p:xfrm>
          <a:off x="3129680" y="2473915"/>
          <a:ext cx="2159702" cy="833120"/>
        </p:xfrm>
        <a:graphic>
          <a:graphicData uri="http://schemas.openxmlformats.org/drawingml/2006/table">
            <a:tbl>
              <a:tblPr/>
              <a:tblGrid>
                <a:gridCol w="2159702">
                  <a:extLst>
                    <a:ext uri="{9D8B030D-6E8A-4147-A177-3AD203B41FA5}">
                      <a16:colId xmlns:a16="http://schemas.microsoft.com/office/drawing/2014/main" val="320849283"/>
                    </a:ext>
                  </a:extLst>
                </a:gridCol>
              </a:tblGrid>
              <a:tr h="0">
                <a:tc>
                  <a:txBody>
                    <a:bodyPr/>
                    <a:lstStyle/>
                    <a:p>
                      <a:pPr marL="0" marR="0" algn="ctr" fontAlgn="t">
                        <a:spcBef>
                          <a:spcPts val="0"/>
                        </a:spcBef>
                        <a:spcAft>
                          <a:spcPts val="0"/>
                        </a:spcAft>
                      </a:pPr>
                      <a:r>
                        <a:rPr lang="en-GB" sz="1200">
                          <a:solidFill>
                            <a:srgbClr val="000000"/>
                          </a:solidFill>
                          <a:effectLst/>
                          <a:latin typeface="Calibri" panose="020F0502020204030204" pitchFamily="34" charset="0"/>
                        </a:rPr>
                        <a:t> Phase over time</a:t>
                      </a: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55222152"/>
                  </a:ext>
                </a:extLst>
              </a:tr>
              <a:tr h="0">
                <a:tc>
                  <a:txBody>
                    <a:bodyPr/>
                    <a:lstStyle/>
                    <a:p>
                      <a:pPr algn="l"/>
                      <a:r>
                        <a:rPr lang="en-GB" sz="1200">
                          <a:solidFill>
                            <a:schemeClr val="tx1"/>
                          </a:solidFill>
                          <a:cs typeface="Calibri"/>
                        </a:rPr>
                        <a:t>Wellbeing staff to teach BP technique &amp; pulse check technique (with video resources)</a:t>
                      </a: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74858795"/>
                  </a:ext>
                </a:extLst>
              </a:tr>
            </a:tbl>
          </a:graphicData>
        </a:graphic>
      </p:graphicFrame>
      <p:sp>
        <p:nvSpPr>
          <p:cNvPr id="58" name="TextBox 57">
            <a:extLst>
              <a:ext uri="{FF2B5EF4-FFF2-40B4-BE49-F238E27FC236}">
                <a16:creationId xmlns:a16="http://schemas.microsoft.com/office/drawing/2014/main" id="{5108D5DA-A841-4006-B91C-C036BDA37969}"/>
              </a:ext>
            </a:extLst>
          </p:cNvPr>
          <p:cNvSpPr txBox="1"/>
          <p:nvPr/>
        </p:nvSpPr>
        <p:spPr>
          <a:xfrm>
            <a:off x="1067651" y="2563465"/>
            <a:ext cx="1485204" cy="461665"/>
          </a:xfrm>
          <a:prstGeom prst="rect">
            <a:avLst/>
          </a:prstGeom>
          <a:solidFill>
            <a:srgbClr val="42B6E6">
              <a:alpha val="10000"/>
            </a:srgbClr>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Pulse irregular or patient uncertain</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0" name="Straight Arrow Connector 59">
            <a:extLst>
              <a:ext uri="{FF2B5EF4-FFF2-40B4-BE49-F238E27FC236}">
                <a16:creationId xmlns:a16="http://schemas.microsoft.com/office/drawing/2014/main" id="{F032C4EB-91BA-4229-9242-7676384B99A3}"/>
              </a:ext>
            </a:extLst>
          </p:cNvPr>
          <p:cNvCxnSpPr>
            <a:cxnSpLocks/>
            <a:stCxn id="7" idx="2"/>
            <a:endCxn id="8" idx="0"/>
          </p:cNvCxnSpPr>
          <p:nvPr/>
        </p:nvCxnSpPr>
        <p:spPr>
          <a:xfrm flipH="1">
            <a:off x="10454477" y="1329508"/>
            <a:ext cx="20893" cy="439883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F6C006A-9DC4-4BDD-B690-D31C68EA8D0A}"/>
              </a:ext>
            </a:extLst>
          </p:cNvPr>
          <p:cNvCxnSpPr>
            <a:cxnSpLocks/>
          </p:cNvCxnSpPr>
          <p:nvPr/>
        </p:nvCxnSpPr>
        <p:spPr>
          <a:xfrm flipH="1">
            <a:off x="7600950" y="1090190"/>
            <a:ext cx="133812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B9F3E9C-E511-452B-AE27-133AC81E7045}"/>
              </a:ext>
            </a:extLst>
          </p:cNvPr>
          <p:cNvSpPr txBox="1"/>
          <p:nvPr/>
        </p:nvSpPr>
        <p:spPr>
          <a:xfrm>
            <a:off x="7685174" y="1178650"/>
            <a:ext cx="1213197"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Patient obtains BP monitor</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C9CEACCD-C532-452E-B67F-DDB023FB7D67}"/>
              </a:ext>
            </a:extLst>
          </p:cNvPr>
          <p:cNvCxnSpPr>
            <a:cxnSpLocks/>
          </p:cNvCxnSpPr>
          <p:nvPr/>
        </p:nvCxnSpPr>
        <p:spPr>
          <a:xfrm flipH="1">
            <a:off x="5767309" y="1256250"/>
            <a:ext cx="11099" cy="443970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13B2E37-89BA-4387-A658-A657AEB47221}"/>
              </a:ext>
            </a:extLst>
          </p:cNvPr>
          <p:cNvSpPr txBox="1"/>
          <p:nvPr/>
        </p:nvSpPr>
        <p:spPr>
          <a:xfrm>
            <a:off x="214208" y="5728345"/>
            <a:ext cx="2793430" cy="954000"/>
          </a:xfrm>
          <a:prstGeom prst="rect">
            <a:avLst/>
          </a:prstGeom>
          <a:solidFill>
            <a:srgbClr val="42B6E6">
              <a:alpha val="10000"/>
            </a:srgbClr>
          </a:solidFill>
          <a:ln>
            <a:solidFill>
              <a:schemeClr val="tx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Assess for anticoagulation and manage AF in line with local pathways </a:t>
            </a:r>
          </a:p>
        </p:txBody>
      </p:sp>
      <p:sp>
        <p:nvSpPr>
          <p:cNvPr id="53" name="TextBox 52">
            <a:extLst>
              <a:ext uri="{FF2B5EF4-FFF2-40B4-BE49-F238E27FC236}">
                <a16:creationId xmlns:a16="http://schemas.microsoft.com/office/drawing/2014/main" id="{BA897B20-EC2A-4510-8685-88AECD6F6B5A}"/>
              </a:ext>
            </a:extLst>
          </p:cNvPr>
          <p:cNvSpPr txBox="1"/>
          <p:nvPr/>
        </p:nvSpPr>
        <p:spPr>
          <a:xfrm>
            <a:off x="1614058" y="4479462"/>
            <a:ext cx="938797" cy="43088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AF confirmed</a:t>
            </a:r>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413317FE-A594-4806-BE03-17FB4ECA8ECF}"/>
              </a:ext>
            </a:extLst>
          </p:cNvPr>
          <p:cNvSpPr txBox="1"/>
          <p:nvPr/>
        </p:nvSpPr>
        <p:spPr>
          <a:xfrm>
            <a:off x="9279560" y="3055119"/>
            <a:ext cx="1174916" cy="27699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No BP monitor</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2" name="Straight Arrow Connector 61">
            <a:extLst>
              <a:ext uri="{FF2B5EF4-FFF2-40B4-BE49-F238E27FC236}">
                <a16:creationId xmlns:a16="http://schemas.microsoft.com/office/drawing/2014/main" id="{32A84BD3-91FF-4D0A-9FC5-CDF3231889E7}"/>
              </a:ext>
            </a:extLst>
          </p:cNvPr>
          <p:cNvCxnSpPr>
            <a:cxnSpLocks/>
          </p:cNvCxnSpPr>
          <p:nvPr/>
        </p:nvCxnSpPr>
        <p:spPr>
          <a:xfrm flipH="1">
            <a:off x="1614058" y="4398566"/>
            <a:ext cx="1" cy="53203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DA559A6-7FB7-4466-A030-41C76F0D5BB9}"/>
              </a:ext>
            </a:extLst>
          </p:cNvPr>
          <p:cNvCxnSpPr>
            <a:cxnSpLocks/>
            <a:endCxn id="58" idx="3"/>
          </p:cNvCxnSpPr>
          <p:nvPr/>
        </p:nvCxnSpPr>
        <p:spPr>
          <a:xfrm flipH="1">
            <a:off x="2552855" y="2794298"/>
            <a:ext cx="57682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20A5BCE-4047-4410-BA79-E7E3721EBA77}"/>
              </a:ext>
            </a:extLst>
          </p:cNvPr>
          <p:cNvCxnSpPr>
            <a:cxnSpLocks/>
          </p:cNvCxnSpPr>
          <p:nvPr/>
        </p:nvCxnSpPr>
        <p:spPr>
          <a:xfrm>
            <a:off x="5298324" y="1817039"/>
            <a:ext cx="474136" cy="0"/>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CBD1D8-48BB-46F1-8E40-15B83738E3BC}"/>
              </a:ext>
            </a:extLst>
          </p:cNvPr>
          <p:cNvCxnSpPr>
            <a:cxnSpLocks/>
          </p:cNvCxnSpPr>
          <p:nvPr/>
        </p:nvCxnSpPr>
        <p:spPr>
          <a:xfrm>
            <a:off x="1632589" y="3046863"/>
            <a:ext cx="0" cy="5040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6E5522-4BC3-4798-90FE-944557B952C6}"/>
              </a:ext>
            </a:extLst>
          </p:cNvPr>
          <p:cNvCxnSpPr>
            <a:cxnSpLocks/>
            <a:stCxn id="28" idx="3"/>
          </p:cNvCxnSpPr>
          <p:nvPr/>
        </p:nvCxnSpPr>
        <p:spPr>
          <a:xfrm>
            <a:off x="3135885" y="3972049"/>
            <a:ext cx="2627633" cy="405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600279B-2FE8-46D9-9DEC-5251A48F8F64}"/>
              </a:ext>
            </a:extLst>
          </p:cNvPr>
          <p:cNvSpPr txBox="1"/>
          <p:nvPr/>
        </p:nvSpPr>
        <p:spPr>
          <a:xfrm>
            <a:off x="3945575" y="3679114"/>
            <a:ext cx="1046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No AF</a:t>
            </a:r>
          </a:p>
        </p:txBody>
      </p:sp>
      <p:cxnSp>
        <p:nvCxnSpPr>
          <p:cNvPr id="65" name="Straight Arrow Connector 64">
            <a:extLst>
              <a:ext uri="{FF2B5EF4-FFF2-40B4-BE49-F238E27FC236}">
                <a16:creationId xmlns:a16="http://schemas.microsoft.com/office/drawing/2014/main" id="{CC40F0B9-D549-4720-BE1B-89EBD0228383}"/>
              </a:ext>
            </a:extLst>
          </p:cNvPr>
          <p:cNvCxnSpPr>
            <a:cxnSpLocks/>
          </p:cNvCxnSpPr>
          <p:nvPr/>
        </p:nvCxnSpPr>
        <p:spPr>
          <a:xfrm>
            <a:off x="609064" y="1006343"/>
            <a:ext cx="4248" cy="392773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B2FBE26-E7BB-4E52-A153-43EA7E3D0E6F}"/>
              </a:ext>
            </a:extLst>
          </p:cNvPr>
          <p:cNvCxnSpPr>
            <a:cxnSpLocks/>
            <a:endCxn id="6" idx="1"/>
          </p:cNvCxnSpPr>
          <p:nvPr/>
        </p:nvCxnSpPr>
        <p:spPr>
          <a:xfrm>
            <a:off x="609064" y="1006343"/>
            <a:ext cx="314094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04F6F75-6ACF-4152-A938-2B7CBF23B347}"/>
              </a:ext>
            </a:extLst>
          </p:cNvPr>
          <p:cNvSpPr txBox="1"/>
          <p:nvPr/>
        </p:nvSpPr>
        <p:spPr>
          <a:xfrm>
            <a:off x="1632589" y="501928"/>
            <a:ext cx="1405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Confirmed AF diagnosis</a:t>
            </a:r>
          </a:p>
        </p:txBody>
      </p:sp>
      <p:cxnSp>
        <p:nvCxnSpPr>
          <p:cNvPr id="35" name="Straight Arrow Connector 34">
            <a:extLst>
              <a:ext uri="{FF2B5EF4-FFF2-40B4-BE49-F238E27FC236}">
                <a16:creationId xmlns:a16="http://schemas.microsoft.com/office/drawing/2014/main" id="{51821AE0-F9B7-4810-BA63-7CBEF54EAC79}"/>
              </a:ext>
            </a:extLst>
          </p:cNvPr>
          <p:cNvCxnSpPr>
            <a:cxnSpLocks/>
          </p:cNvCxnSpPr>
          <p:nvPr/>
        </p:nvCxnSpPr>
        <p:spPr>
          <a:xfrm>
            <a:off x="5276548" y="2883841"/>
            <a:ext cx="474136" cy="0"/>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44FABA-B2B9-4D07-AF64-AFF815F5A716}"/>
              </a:ext>
            </a:extLst>
          </p:cNvPr>
          <p:cNvSpPr/>
          <p:nvPr/>
        </p:nvSpPr>
        <p:spPr>
          <a:xfrm>
            <a:off x="3129680" y="1706091"/>
            <a:ext cx="2159698" cy="575468"/>
          </a:xfrm>
          <a:prstGeom prst="rect">
            <a:avLst/>
          </a:prstGeom>
          <a:solidFill>
            <a:srgbClr val="00B0F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B0D74E3-C972-4DE8-BA2F-DF5902B475ED}"/>
              </a:ext>
            </a:extLst>
          </p:cNvPr>
          <p:cNvSpPr/>
          <p:nvPr/>
        </p:nvSpPr>
        <p:spPr>
          <a:xfrm>
            <a:off x="3129676" y="2707582"/>
            <a:ext cx="2159702" cy="593868"/>
          </a:xfrm>
          <a:prstGeom prst="rect">
            <a:avLst/>
          </a:prstGeom>
          <a:solidFill>
            <a:srgbClr val="00B0F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72AF6A3B-09F8-4ABB-BAA1-B30CBC34CC85}"/>
              </a:ext>
            </a:extLst>
          </p:cNvPr>
          <p:cNvCxnSpPr>
            <a:cxnSpLocks/>
            <a:endCxn id="48" idx="0"/>
          </p:cNvCxnSpPr>
          <p:nvPr/>
        </p:nvCxnSpPr>
        <p:spPr>
          <a:xfrm>
            <a:off x="1601089" y="5407003"/>
            <a:ext cx="9834" cy="32134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66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CB999-F9E8-45E2-8BBD-3F73A871E393}"/>
              </a:ext>
            </a:extLst>
          </p:cNvPr>
          <p:cNvSpPr/>
          <p:nvPr/>
        </p:nvSpPr>
        <p:spPr>
          <a:xfrm>
            <a:off x="0" y="-14000"/>
            <a:ext cx="12192000" cy="541537"/>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UCLP Proactive Care Frameworks</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0023A9B-F115-4159-9B74-4C67CC3F1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367" y="99271"/>
            <a:ext cx="820707" cy="207208"/>
          </a:xfrm>
          <a:prstGeom prst="rect">
            <a:avLst/>
          </a:prstGeom>
        </p:spPr>
      </p:pic>
      <p:sp>
        <p:nvSpPr>
          <p:cNvPr id="7" name="Title 1">
            <a:extLst>
              <a:ext uri="{FF2B5EF4-FFF2-40B4-BE49-F238E27FC236}">
                <a16:creationId xmlns:a16="http://schemas.microsoft.com/office/drawing/2014/main" id="{55C08B80-07EC-4B12-82A5-ECFDCA0957CA}"/>
              </a:ext>
            </a:extLst>
          </p:cNvPr>
          <p:cNvSpPr txBox="1">
            <a:spLocks/>
          </p:cNvSpPr>
          <p:nvPr/>
        </p:nvSpPr>
        <p:spPr>
          <a:xfrm>
            <a:off x="838200" y="8794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42B6E6"/>
                </a:solidFill>
                <a:latin typeface="Calibri" panose="020F0502020204030204" pitchFamily="34" charset="0"/>
                <a:ea typeface="+mn-ea"/>
                <a:cs typeface="Calibri" panose="020F0502020204030204" pitchFamily="34" charset="0"/>
              </a:rPr>
              <a:t>Local evidence (PCN level)</a:t>
            </a:r>
          </a:p>
        </p:txBody>
      </p:sp>
      <p:graphicFrame>
        <p:nvGraphicFramePr>
          <p:cNvPr id="8" name="Table 7">
            <a:extLst>
              <a:ext uri="{FF2B5EF4-FFF2-40B4-BE49-F238E27FC236}">
                <a16:creationId xmlns:a16="http://schemas.microsoft.com/office/drawing/2014/main" id="{BFA06605-18C9-4CB0-8BF1-02B6BD303F17}"/>
              </a:ext>
            </a:extLst>
          </p:cNvPr>
          <p:cNvGraphicFramePr>
            <a:graphicFrameLocks noGrp="1"/>
          </p:cNvGraphicFramePr>
          <p:nvPr/>
        </p:nvGraphicFramePr>
        <p:xfrm>
          <a:off x="838200" y="2205038"/>
          <a:ext cx="10512548" cy="3232345"/>
        </p:xfrm>
        <a:graphic>
          <a:graphicData uri="http://schemas.openxmlformats.org/drawingml/2006/table">
            <a:tbl>
              <a:tblPr firstRow="1" firstCol="1" bandRow="1">
                <a:tableStyleId>{5C22544A-7EE6-4342-B048-85BDC9FD1C3A}</a:tableStyleId>
              </a:tblPr>
              <a:tblGrid>
                <a:gridCol w="1802376">
                  <a:extLst>
                    <a:ext uri="{9D8B030D-6E8A-4147-A177-3AD203B41FA5}">
                      <a16:colId xmlns:a16="http://schemas.microsoft.com/office/drawing/2014/main" val="3399446724"/>
                    </a:ext>
                  </a:extLst>
                </a:gridCol>
                <a:gridCol w="6889187">
                  <a:extLst>
                    <a:ext uri="{9D8B030D-6E8A-4147-A177-3AD203B41FA5}">
                      <a16:colId xmlns:a16="http://schemas.microsoft.com/office/drawing/2014/main" val="3138434072"/>
                    </a:ext>
                  </a:extLst>
                </a:gridCol>
                <a:gridCol w="1100137">
                  <a:extLst>
                    <a:ext uri="{9D8B030D-6E8A-4147-A177-3AD203B41FA5}">
                      <a16:colId xmlns:a16="http://schemas.microsoft.com/office/drawing/2014/main" val="4196006988"/>
                    </a:ext>
                  </a:extLst>
                </a:gridCol>
                <a:gridCol w="720848">
                  <a:extLst>
                    <a:ext uri="{9D8B030D-6E8A-4147-A177-3AD203B41FA5}">
                      <a16:colId xmlns:a16="http://schemas.microsoft.com/office/drawing/2014/main" val="3253256010"/>
                    </a:ext>
                  </a:extLst>
                </a:gridCol>
              </a:tblGrid>
              <a:tr h="331135">
                <a:tc gridSpan="2">
                  <a:txBody>
                    <a:bodyPr/>
                    <a:lstStyle/>
                    <a:p>
                      <a:pPr>
                        <a:spcAft>
                          <a:spcPts val="0"/>
                        </a:spcAft>
                      </a:pPr>
                      <a:r>
                        <a:rPr lang="en-GB" sz="2000">
                          <a:effectLst/>
                          <a:latin typeface="+mn-lt"/>
                        </a:rPr>
                        <a:t>Hypertension using UCLP stratification  (PCN Level)</a:t>
                      </a:r>
                      <a:endParaRPr lang="en-GB" sz="2000">
                        <a:effectLst/>
                        <a:latin typeface="+mn-lt"/>
                        <a:ea typeface="Calibri" panose="020F0502020204030204" pitchFamily="34" charset="0"/>
                      </a:endParaRPr>
                    </a:p>
                  </a:txBody>
                  <a:tcPr marL="84772" marR="84772" marT="0" marB="0" anchor="b"/>
                </a:tc>
                <a:tc hMerge="1">
                  <a:txBody>
                    <a:bodyPr/>
                    <a:lstStyle/>
                    <a:p>
                      <a:endParaRPr lang="en-GB"/>
                    </a:p>
                  </a:txBody>
                  <a:tcPr/>
                </a:tc>
                <a:tc>
                  <a:txBody>
                    <a:bodyPr/>
                    <a:lstStyle/>
                    <a:p>
                      <a:pPr algn="ctr">
                        <a:spcAft>
                          <a:spcPts val="0"/>
                        </a:spcAft>
                      </a:pPr>
                      <a:r>
                        <a:rPr lang="en-GB" sz="2000">
                          <a:effectLst/>
                          <a:latin typeface="+mn-lt"/>
                        </a:rPr>
                        <a:t>Patients </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2393003368"/>
                  </a:ext>
                </a:extLst>
              </a:tr>
              <a:tr h="331135">
                <a:tc>
                  <a:txBody>
                    <a:bodyPr/>
                    <a:lstStyle/>
                    <a:p>
                      <a:pPr>
                        <a:spcAft>
                          <a:spcPts val="0"/>
                        </a:spcAft>
                      </a:pPr>
                      <a:r>
                        <a:rPr lang="en-GB" sz="2000">
                          <a:effectLst/>
                          <a:latin typeface="+mn-lt"/>
                        </a:rPr>
                        <a:t>Priority 1</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&gt;= 180/120mmHg (clinic BP or home equivalent)</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207</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1%</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2065558698"/>
                  </a:ext>
                </a:extLst>
              </a:tr>
              <a:tr h="331135">
                <a:tc>
                  <a:txBody>
                    <a:bodyPr/>
                    <a:lstStyle/>
                    <a:p>
                      <a:pPr>
                        <a:spcAft>
                          <a:spcPts val="0"/>
                        </a:spcAft>
                      </a:pPr>
                      <a:r>
                        <a:rPr lang="en-GB" sz="2000">
                          <a:effectLst/>
                          <a:latin typeface="+mn-lt"/>
                        </a:rPr>
                        <a:t>Priority 2a</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&gt;= 160/100mmHg</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1063</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5%</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4052622635"/>
                  </a:ext>
                </a:extLst>
              </a:tr>
              <a:tr h="331135">
                <a:tc>
                  <a:txBody>
                    <a:bodyPr/>
                    <a:lstStyle/>
                    <a:p>
                      <a:pPr>
                        <a:spcAft>
                          <a:spcPts val="0"/>
                        </a:spcAft>
                      </a:pPr>
                      <a:r>
                        <a:rPr lang="en-GB" sz="2000">
                          <a:effectLst/>
                          <a:latin typeface="+mn-lt"/>
                        </a:rPr>
                        <a:t>Priority 2b</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&gt;= 140/90mmHg if BAME with CVD, CKD, diabetes, or BMI &gt;35</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327</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2%</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476410016"/>
                  </a:ext>
                </a:extLst>
              </a:tr>
              <a:tr h="292470">
                <a:tc>
                  <a:txBody>
                    <a:bodyPr/>
                    <a:lstStyle/>
                    <a:p>
                      <a:pPr>
                        <a:spcAft>
                          <a:spcPts val="0"/>
                        </a:spcAft>
                      </a:pPr>
                      <a:r>
                        <a:rPr lang="en-GB" sz="2000">
                          <a:effectLst/>
                          <a:latin typeface="+mn-lt"/>
                        </a:rPr>
                        <a:t>Priority 2c</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No BP reading in 18 months</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2280</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14%</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3923734622"/>
                  </a:ext>
                </a:extLst>
              </a:tr>
              <a:tr h="331135">
                <a:tc>
                  <a:txBody>
                    <a:bodyPr/>
                    <a:lstStyle/>
                    <a:p>
                      <a:pPr>
                        <a:spcAft>
                          <a:spcPts val="0"/>
                        </a:spcAft>
                      </a:pPr>
                      <a:r>
                        <a:rPr lang="en-GB" sz="2000">
                          <a:effectLst/>
                          <a:latin typeface="+mn-lt"/>
                        </a:rPr>
                        <a:t>Priority 3a</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&gt;= 140/90mmHg if BAME or CVD, CKD, diabetes</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810</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4%</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130032892"/>
                  </a:ext>
                </a:extLst>
              </a:tr>
              <a:tr h="331135">
                <a:tc>
                  <a:txBody>
                    <a:bodyPr/>
                    <a:lstStyle/>
                    <a:p>
                      <a:pPr>
                        <a:spcAft>
                          <a:spcPts val="0"/>
                        </a:spcAft>
                      </a:pPr>
                      <a:r>
                        <a:rPr lang="en-GB" sz="2000">
                          <a:effectLst/>
                          <a:latin typeface="+mn-lt"/>
                        </a:rPr>
                        <a:t>Priority 3b</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&gt;= 140/90mmHg - all other patients</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686</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3%</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3300505709"/>
                  </a:ext>
                </a:extLst>
              </a:tr>
              <a:tr h="331135">
                <a:tc>
                  <a:txBody>
                    <a:bodyPr/>
                    <a:lstStyle/>
                    <a:p>
                      <a:pPr>
                        <a:spcAft>
                          <a:spcPts val="0"/>
                        </a:spcAft>
                      </a:pPr>
                      <a:r>
                        <a:rPr lang="en-GB" sz="2000">
                          <a:effectLst/>
                          <a:latin typeface="+mn-lt"/>
                        </a:rPr>
                        <a:t>Priority 4a</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&lt; 140/90mmHg (under 80 years)</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9650</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46%</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4116000844"/>
                  </a:ext>
                </a:extLst>
              </a:tr>
              <a:tr h="331135">
                <a:tc>
                  <a:txBody>
                    <a:bodyPr/>
                    <a:lstStyle/>
                    <a:p>
                      <a:pPr>
                        <a:spcAft>
                          <a:spcPts val="0"/>
                        </a:spcAft>
                      </a:pPr>
                      <a:r>
                        <a:rPr lang="en-GB" sz="2000">
                          <a:effectLst/>
                          <a:latin typeface="+mn-lt"/>
                        </a:rPr>
                        <a:t>Priority 4b</a:t>
                      </a:r>
                      <a:endParaRPr lang="en-GB" sz="2000">
                        <a:effectLst/>
                        <a:latin typeface="+mn-lt"/>
                        <a:ea typeface="Calibri" panose="020F0502020204030204" pitchFamily="34" charset="0"/>
                      </a:endParaRPr>
                    </a:p>
                  </a:txBody>
                  <a:tcPr marL="84772" marR="84772" marT="0" marB="0" anchor="b"/>
                </a:tc>
                <a:tc>
                  <a:txBody>
                    <a:bodyPr/>
                    <a:lstStyle/>
                    <a:p>
                      <a:pPr>
                        <a:spcAft>
                          <a:spcPts val="0"/>
                        </a:spcAft>
                      </a:pPr>
                      <a:r>
                        <a:rPr lang="en-GB" sz="2000">
                          <a:effectLst/>
                          <a:latin typeface="+mn-lt"/>
                        </a:rPr>
                        <a:t>BP &lt; 150/90mmHg (80 years and over)</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2310</a:t>
                      </a:r>
                      <a:endParaRPr lang="en-GB" sz="2000">
                        <a:effectLst/>
                        <a:latin typeface="+mn-lt"/>
                        <a:ea typeface="Calibri" panose="020F0502020204030204" pitchFamily="34" charset="0"/>
                      </a:endParaRPr>
                    </a:p>
                  </a:txBody>
                  <a:tcPr marL="84772" marR="84772" marT="0" marB="0" anchor="b"/>
                </a:tc>
                <a:tc>
                  <a:txBody>
                    <a:bodyPr/>
                    <a:lstStyle/>
                    <a:p>
                      <a:pPr algn="r">
                        <a:spcAft>
                          <a:spcPts val="0"/>
                        </a:spcAft>
                      </a:pPr>
                      <a:r>
                        <a:rPr lang="en-GB" sz="2000">
                          <a:effectLst/>
                          <a:latin typeface="+mn-lt"/>
                        </a:rPr>
                        <a:t>11%</a:t>
                      </a:r>
                      <a:endParaRPr lang="en-GB" sz="2000">
                        <a:effectLst/>
                        <a:latin typeface="+mn-lt"/>
                        <a:ea typeface="Calibri" panose="020F0502020204030204" pitchFamily="34" charset="0"/>
                      </a:endParaRPr>
                    </a:p>
                  </a:txBody>
                  <a:tcPr marL="84772" marR="84772" marT="0" marB="0" anchor="b"/>
                </a:tc>
                <a:extLst>
                  <a:ext uri="{0D108BD9-81ED-4DB2-BD59-A6C34878D82A}">
                    <a16:rowId xmlns:a16="http://schemas.microsoft.com/office/drawing/2014/main" val="3607132748"/>
                  </a:ext>
                </a:extLst>
              </a:tr>
            </a:tbl>
          </a:graphicData>
        </a:graphic>
      </p:graphicFrame>
      <p:sp>
        <p:nvSpPr>
          <p:cNvPr id="11" name="TextBox 10">
            <a:extLst>
              <a:ext uri="{FF2B5EF4-FFF2-40B4-BE49-F238E27FC236}">
                <a16:creationId xmlns:a16="http://schemas.microsoft.com/office/drawing/2014/main" id="{4E8876B2-9FA9-460B-AE44-8DA9BA364A3A}"/>
              </a:ext>
            </a:extLst>
          </p:cNvPr>
          <p:cNvSpPr txBox="1"/>
          <p:nvPr/>
        </p:nvSpPr>
        <p:spPr>
          <a:xfrm>
            <a:off x="838200" y="1268468"/>
            <a:ext cx="48339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Total Population  of PCN: 160,000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Hypertension: 20,084</a:t>
            </a:r>
          </a:p>
        </p:txBody>
      </p:sp>
      <p:sp>
        <p:nvSpPr>
          <p:cNvPr id="2" name="Picture Placeholder 1">
            <a:extLst>
              <a:ext uri="{FF2B5EF4-FFF2-40B4-BE49-F238E27FC236}">
                <a16:creationId xmlns:a16="http://schemas.microsoft.com/office/drawing/2014/main" id="{E56662F6-0396-4C6A-8207-3B74F332E713}"/>
              </a:ext>
            </a:extLst>
          </p:cNvPr>
          <p:cNvSpPr>
            <a:spLocks noGrp="1"/>
          </p:cNvSpPr>
          <p:nvPr>
            <p:ph type="pic" sz="quarter" idx="13"/>
          </p:nvPr>
        </p:nvSpPr>
        <p:spPr/>
      </p:sp>
    </p:spTree>
    <p:extLst>
      <p:ext uri="{BB962C8B-B14F-4D97-AF65-F5344CB8AC3E}">
        <p14:creationId xmlns:p14="http://schemas.microsoft.com/office/powerpoint/2010/main" val="88526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1A2EB56-03C9-4C3D-9038-470186305411}"/>
              </a:ext>
            </a:extLst>
          </p:cNvPr>
          <p:cNvSpPr>
            <a:spLocks noGrp="1"/>
          </p:cNvSpPr>
          <p:nvPr>
            <p:ph type="pic" sz="quarter" idx="13"/>
          </p:nvPr>
        </p:nvSpPr>
        <p:spPr/>
      </p:sp>
      <p:sp>
        <p:nvSpPr>
          <p:cNvPr id="4" name="Rectangle 3">
            <a:extLst>
              <a:ext uri="{FF2B5EF4-FFF2-40B4-BE49-F238E27FC236}">
                <a16:creationId xmlns:a16="http://schemas.microsoft.com/office/drawing/2014/main" id="{AEECB999-F9E8-45E2-8BBD-3F73A871E393}"/>
              </a:ext>
            </a:extLst>
          </p:cNvPr>
          <p:cNvSpPr/>
          <p:nvPr/>
        </p:nvSpPr>
        <p:spPr>
          <a:xfrm>
            <a:off x="0" y="-14000"/>
            <a:ext cx="12192000" cy="541537"/>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UCLP Proactive Care Frameworks</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0023A9B-F115-4159-9B74-4C67CC3F1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367" y="99271"/>
            <a:ext cx="820707" cy="207208"/>
          </a:xfrm>
          <a:prstGeom prst="rect">
            <a:avLst/>
          </a:prstGeom>
        </p:spPr>
      </p:pic>
      <p:sp>
        <p:nvSpPr>
          <p:cNvPr id="9" name="Title 2">
            <a:extLst>
              <a:ext uri="{FF2B5EF4-FFF2-40B4-BE49-F238E27FC236}">
                <a16:creationId xmlns:a16="http://schemas.microsoft.com/office/drawing/2014/main" id="{A0706551-CB22-4B94-B511-325D27D8C188}"/>
              </a:ext>
            </a:extLst>
          </p:cNvPr>
          <p:cNvSpPr txBox="1">
            <a:spLocks/>
          </p:cNvSpPr>
          <p:nvPr/>
        </p:nvSpPr>
        <p:spPr>
          <a:xfrm>
            <a:off x="838200" y="69067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42B6E6"/>
                </a:solidFill>
                <a:latin typeface="Calibri" panose="020F0502020204030204" pitchFamily="34" charset="0"/>
                <a:ea typeface="+mn-ea"/>
                <a:cs typeface="Calibri" panose="020F0502020204030204" pitchFamily="34" charset="0"/>
              </a:rPr>
              <a:t>Supporting John to manage hypertension</a:t>
            </a:r>
            <a:r>
              <a:rPr lang="en-GB"/>
              <a:t> </a:t>
            </a:r>
          </a:p>
        </p:txBody>
      </p:sp>
      <p:sp>
        <p:nvSpPr>
          <p:cNvPr id="12" name="Content Placeholder 4">
            <a:extLst>
              <a:ext uri="{FF2B5EF4-FFF2-40B4-BE49-F238E27FC236}">
                <a16:creationId xmlns:a16="http://schemas.microsoft.com/office/drawing/2014/main" id="{F8D39860-9F77-4728-8BD1-3E204484D6F2}"/>
              </a:ext>
            </a:extLst>
          </p:cNvPr>
          <p:cNvSpPr txBox="1">
            <a:spLocks/>
          </p:cNvSpPr>
          <p:nvPr/>
        </p:nvSpPr>
        <p:spPr>
          <a:xfrm>
            <a:off x="838200" y="1825624"/>
            <a:ext cx="5181600" cy="5032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solidFill>
                  <a:srgbClr val="42B6E6"/>
                </a:solidFill>
                <a:latin typeface="Calibri" panose="020F0502020204030204" pitchFamily="34" charset="0"/>
                <a:cs typeface="Calibri" panose="020F0502020204030204" pitchFamily="34" charset="0"/>
              </a:rPr>
              <a:t>HISTORY</a:t>
            </a:r>
          </a:p>
          <a:p>
            <a:r>
              <a:rPr lang="en-GB" sz="2000"/>
              <a:t>56 year old male, Black Caribbean, bus driver</a:t>
            </a:r>
          </a:p>
          <a:p>
            <a:r>
              <a:rPr lang="en-GB" sz="2000"/>
              <a:t>Hypertension diagnosed for 8 years</a:t>
            </a:r>
          </a:p>
          <a:p>
            <a:r>
              <a:rPr lang="en-GB" sz="2000"/>
              <a:t>Poorly controlled and last recorded BP 166/98mmHg (Jan 20)</a:t>
            </a:r>
          </a:p>
          <a:p>
            <a:r>
              <a:rPr lang="en-GB" sz="2000"/>
              <a:t>Currently prescribed amlodipine and indapamide – but not collecting regularly </a:t>
            </a:r>
          </a:p>
          <a:p>
            <a:r>
              <a:rPr lang="en-GB" sz="2000"/>
              <a:t>Last recorded BMI = 28.5</a:t>
            </a:r>
          </a:p>
          <a:p>
            <a:r>
              <a:rPr lang="en-GB" sz="2000"/>
              <a:t>Not on statin</a:t>
            </a:r>
          </a:p>
        </p:txBody>
      </p:sp>
      <p:sp>
        <p:nvSpPr>
          <p:cNvPr id="13" name="Content Placeholder 5">
            <a:extLst>
              <a:ext uri="{FF2B5EF4-FFF2-40B4-BE49-F238E27FC236}">
                <a16:creationId xmlns:a16="http://schemas.microsoft.com/office/drawing/2014/main" id="{CB47BCE2-7FB3-4390-86DF-8EAF9D5534D3}"/>
              </a:ext>
            </a:extLst>
          </p:cNvPr>
          <p:cNvSpPr txBox="1">
            <a:spLocks/>
          </p:cNvSpPr>
          <p:nvPr/>
        </p:nvSpPr>
        <p:spPr>
          <a:xfrm>
            <a:off x="6361042" y="1825624"/>
            <a:ext cx="5406887" cy="5032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solidFill>
                  <a:srgbClr val="42B6E6"/>
                </a:solidFill>
                <a:latin typeface="Calibri" panose="020F0502020204030204" pitchFamily="34" charset="0"/>
                <a:cs typeface="Calibri" panose="020F0502020204030204" pitchFamily="34" charset="0"/>
              </a:rPr>
              <a:t>ACTIONS</a:t>
            </a:r>
            <a:r>
              <a:rPr lang="en-GB" sz="2000" b="1"/>
              <a:t> </a:t>
            </a:r>
          </a:p>
          <a:p>
            <a:pPr marL="0" indent="0">
              <a:buFont typeface="Arial" panose="020B0604020202020204" pitchFamily="34" charset="0"/>
              <a:buNone/>
            </a:pPr>
            <a:r>
              <a:rPr lang="en-GB" sz="2000" b="1"/>
              <a:t>Priority group 2</a:t>
            </a:r>
          </a:p>
          <a:p>
            <a:r>
              <a:rPr lang="en-GB" sz="2000"/>
              <a:t>HCA to collate relevant info – BP readings, will need bloods, recent weight, if available, calculate </a:t>
            </a:r>
            <a:r>
              <a:rPr lang="en-GB" sz="2000" err="1"/>
              <a:t>QRIsk</a:t>
            </a:r>
            <a:r>
              <a:rPr lang="en-GB" sz="2000"/>
              <a:t> score</a:t>
            </a:r>
          </a:p>
          <a:p>
            <a:r>
              <a:rPr lang="en-GB" sz="2000"/>
              <a:t>Will need review by prescribing clinician, adherence review and medicines optimisation </a:t>
            </a:r>
          </a:p>
          <a:p>
            <a:r>
              <a:rPr lang="en-GB" sz="2000"/>
              <a:t>Follow up support for self management and lifestyle change by HCA</a:t>
            </a:r>
          </a:p>
          <a:p>
            <a:r>
              <a:rPr lang="en-GB" sz="2000"/>
              <a:t>Review in a month with HBPM readings</a:t>
            </a:r>
          </a:p>
          <a:p>
            <a:endParaRPr lang="en-GB" sz="2000"/>
          </a:p>
        </p:txBody>
      </p:sp>
      <p:pic>
        <p:nvPicPr>
          <p:cNvPr id="14" name="Picture 13">
            <a:extLst>
              <a:ext uri="{FF2B5EF4-FFF2-40B4-BE49-F238E27FC236}">
                <a16:creationId xmlns:a16="http://schemas.microsoft.com/office/drawing/2014/main" id="{813116AA-604D-4254-A3EE-AD3867B9B792}"/>
              </a:ext>
            </a:extLst>
          </p:cNvPr>
          <p:cNvPicPr>
            <a:picLocks noChangeAspect="1"/>
          </p:cNvPicPr>
          <p:nvPr/>
        </p:nvPicPr>
        <p:blipFill>
          <a:blip r:embed="rId4"/>
          <a:stretch>
            <a:fillRect/>
          </a:stretch>
        </p:blipFill>
        <p:spPr>
          <a:xfrm>
            <a:off x="9921361" y="527537"/>
            <a:ext cx="2270639" cy="1566516"/>
          </a:xfrm>
          <a:prstGeom prst="rect">
            <a:avLst/>
          </a:prstGeom>
        </p:spPr>
      </p:pic>
    </p:spTree>
    <p:extLst>
      <p:ext uri="{BB962C8B-B14F-4D97-AF65-F5344CB8AC3E}">
        <p14:creationId xmlns:p14="http://schemas.microsoft.com/office/powerpoint/2010/main" val="278833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F1986DE-8272-4DBF-9FC1-44AAE255F056}"/>
              </a:ext>
            </a:extLst>
          </p:cNvPr>
          <p:cNvSpPr>
            <a:spLocks noGrp="1"/>
          </p:cNvSpPr>
          <p:nvPr>
            <p:ph type="pic" sz="quarter" idx="13"/>
          </p:nvPr>
        </p:nvSpPr>
        <p:spPr/>
      </p:sp>
      <p:sp>
        <p:nvSpPr>
          <p:cNvPr id="4" name="Rectangle 3">
            <a:extLst>
              <a:ext uri="{FF2B5EF4-FFF2-40B4-BE49-F238E27FC236}">
                <a16:creationId xmlns:a16="http://schemas.microsoft.com/office/drawing/2014/main" id="{AEECB999-F9E8-45E2-8BBD-3F73A871E393}"/>
              </a:ext>
            </a:extLst>
          </p:cNvPr>
          <p:cNvSpPr/>
          <p:nvPr/>
        </p:nvSpPr>
        <p:spPr>
          <a:xfrm>
            <a:off x="0" y="-14000"/>
            <a:ext cx="12192000" cy="541537"/>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UCLP Proactive Care Frameworks</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0023A9B-F115-4159-9B74-4C67CC3F1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367" y="99271"/>
            <a:ext cx="820707" cy="207208"/>
          </a:xfrm>
          <a:prstGeom prst="rect">
            <a:avLst/>
          </a:prstGeom>
        </p:spPr>
      </p:pic>
      <p:sp>
        <p:nvSpPr>
          <p:cNvPr id="9" name="Title 2">
            <a:extLst>
              <a:ext uri="{FF2B5EF4-FFF2-40B4-BE49-F238E27FC236}">
                <a16:creationId xmlns:a16="http://schemas.microsoft.com/office/drawing/2014/main" id="{A0706551-CB22-4B94-B511-325D27D8C188}"/>
              </a:ext>
            </a:extLst>
          </p:cNvPr>
          <p:cNvSpPr txBox="1">
            <a:spLocks/>
          </p:cNvSpPr>
          <p:nvPr/>
        </p:nvSpPr>
        <p:spPr>
          <a:xfrm>
            <a:off x="838200" y="69067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42B6E6"/>
                </a:solidFill>
                <a:latin typeface="Calibri" panose="020F0502020204030204" pitchFamily="34" charset="0"/>
                <a:ea typeface="+mn-ea"/>
                <a:cs typeface="Calibri" panose="020F0502020204030204" pitchFamily="34" charset="0"/>
              </a:rPr>
              <a:t>Supporting Milly to manage multiple conditions</a:t>
            </a:r>
            <a:endParaRPr lang="en-GB"/>
          </a:p>
        </p:txBody>
      </p:sp>
      <p:sp>
        <p:nvSpPr>
          <p:cNvPr id="12" name="Content Placeholder 4">
            <a:extLst>
              <a:ext uri="{FF2B5EF4-FFF2-40B4-BE49-F238E27FC236}">
                <a16:creationId xmlns:a16="http://schemas.microsoft.com/office/drawing/2014/main" id="{F8D39860-9F77-4728-8BD1-3E204484D6F2}"/>
              </a:ext>
            </a:extLst>
          </p:cNvPr>
          <p:cNvSpPr txBox="1">
            <a:spLocks/>
          </p:cNvSpPr>
          <p:nvPr/>
        </p:nvSpPr>
        <p:spPr>
          <a:xfrm>
            <a:off x="838200" y="1825624"/>
            <a:ext cx="5181600" cy="5032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a:solidFill>
                  <a:srgbClr val="42B6E6"/>
                </a:solidFill>
                <a:latin typeface="Calibri" panose="020F0502020204030204" pitchFamily="34" charset="0"/>
                <a:cs typeface="Calibri" panose="020F0502020204030204" pitchFamily="34" charset="0"/>
              </a:rPr>
              <a:t>HISTORY</a:t>
            </a:r>
          </a:p>
          <a:p>
            <a:r>
              <a:rPr lang="en-GB" sz="1800"/>
              <a:t>83 year old woman, retired</a:t>
            </a:r>
          </a:p>
          <a:p>
            <a:r>
              <a:rPr lang="en-GB" sz="1800"/>
              <a:t>Hypertension diagnosis 30 </a:t>
            </a:r>
            <a:r>
              <a:rPr lang="en-GB" sz="1800" err="1"/>
              <a:t>yrs</a:t>
            </a:r>
            <a:r>
              <a:rPr lang="en-GB" sz="1800"/>
              <a:t> +</a:t>
            </a:r>
          </a:p>
          <a:p>
            <a:r>
              <a:rPr lang="en-GB" sz="1800"/>
              <a:t>Diabetes (on metformin)</a:t>
            </a:r>
          </a:p>
          <a:p>
            <a:r>
              <a:rPr lang="en-GB" sz="1800"/>
              <a:t>BP well controlled on CCB/ACE-I</a:t>
            </a:r>
          </a:p>
          <a:p>
            <a:r>
              <a:rPr lang="en-GB" sz="1800"/>
              <a:t>Also on atorvastatin 20mg daily</a:t>
            </a:r>
          </a:p>
          <a:p>
            <a:r>
              <a:rPr lang="en-GB" sz="1800"/>
              <a:t>Generally active</a:t>
            </a:r>
          </a:p>
          <a:p>
            <a:r>
              <a:rPr lang="en-GB" sz="1800"/>
              <a:t>Last recorded clinic BP 148/85mmHg</a:t>
            </a:r>
          </a:p>
        </p:txBody>
      </p:sp>
      <p:sp>
        <p:nvSpPr>
          <p:cNvPr id="13" name="Content Placeholder 5">
            <a:extLst>
              <a:ext uri="{FF2B5EF4-FFF2-40B4-BE49-F238E27FC236}">
                <a16:creationId xmlns:a16="http://schemas.microsoft.com/office/drawing/2014/main" id="{CB47BCE2-7FB3-4390-86DF-8EAF9D5534D3}"/>
              </a:ext>
            </a:extLst>
          </p:cNvPr>
          <p:cNvSpPr txBox="1">
            <a:spLocks/>
          </p:cNvSpPr>
          <p:nvPr/>
        </p:nvSpPr>
        <p:spPr>
          <a:xfrm>
            <a:off x="5882307" y="1806305"/>
            <a:ext cx="5181601" cy="5032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a:solidFill>
                  <a:srgbClr val="42B6E6"/>
                </a:solidFill>
                <a:latin typeface="Calibri" panose="020F0502020204030204" pitchFamily="34" charset="0"/>
                <a:cs typeface="Calibri" panose="020F0502020204030204" pitchFamily="34" charset="0"/>
              </a:rPr>
              <a:t>ACTIONS</a:t>
            </a:r>
            <a:r>
              <a:rPr lang="en-GB" sz="1600" b="1"/>
              <a:t> </a:t>
            </a:r>
          </a:p>
          <a:p>
            <a:pPr marL="0" indent="0">
              <a:buNone/>
            </a:pPr>
            <a:r>
              <a:rPr lang="en-GB" sz="1600" b="1"/>
              <a:t>Priority group 4</a:t>
            </a:r>
          </a:p>
          <a:p>
            <a:r>
              <a:rPr lang="en-GB" sz="1600"/>
              <a:t>HCA to collate relevant info – BP, will need bloods, recent weight, if available. Check pulse!</a:t>
            </a:r>
          </a:p>
          <a:p>
            <a:r>
              <a:rPr lang="en-GB" sz="1600"/>
              <a:t>If repeat BP &lt; 150/90mmHg (home BP &lt; 145/85mmHg) then no need for prescriber review initially</a:t>
            </a:r>
          </a:p>
          <a:p>
            <a:r>
              <a:rPr lang="en-GB" sz="1600"/>
              <a:t>Contact by HCA / other role to reassure re BP, encourage self management, reassess lifestyle issues and check OK with meds</a:t>
            </a:r>
          </a:p>
          <a:p>
            <a:r>
              <a:rPr lang="en-GB" sz="1600"/>
              <a:t>Any red flags – refer to prescriber </a:t>
            </a:r>
          </a:p>
          <a:p>
            <a:r>
              <a:rPr lang="en-GB" sz="1600"/>
              <a:t>Follow up support for self management and lifestyle change by HCA</a:t>
            </a:r>
          </a:p>
          <a:p>
            <a:r>
              <a:rPr lang="en-GB" sz="1600"/>
              <a:t>Review in a 6-12months with updated BP readings</a:t>
            </a:r>
          </a:p>
          <a:p>
            <a:endParaRPr lang="en-GB" sz="1600"/>
          </a:p>
        </p:txBody>
      </p:sp>
      <p:pic>
        <p:nvPicPr>
          <p:cNvPr id="8" name="Picture 7">
            <a:extLst>
              <a:ext uri="{FF2B5EF4-FFF2-40B4-BE49-F238E27FC236}">
                <a16:creationId xmlns:a16="http://schemas.microsoft.com/office/drawing/2014/main" id="{47A9A660-9BE9-4D45-8DB9-A5BF13E7CA7C}"/>
              </a:ext>
            </a:extLst>
          </p:cNvPr>
          <p:cNvPicPr>
            <a:picLocks noChangeAspect="1"/>
          </p:cNvPicPr>
          <p:nvPr/>
        </p:nvPicPr>
        <p:blipFill>
          <a:blip r:embed="rId4"/>
          <a:stretch>
            <a:fillRect/>
          </a:stretch>
        </p:blipFill>
        <p:spPr>
          <a:xfrm>
            <a:off x="10621617" y="527537"/>
            <a:ext cx="1570383" cy="1961581"/>
          </a:xfrm>
          <a:prstGeom prst="rect">
            <a:avLst/>
          </a:prstGeom>
        </p:spPr>
      </p:pic>
    </p:spTree>
    <p:extLst>
      <p:ext uri="{BB962C8B-B14F-4D97-AF65-F5344CB8AC3E}">
        <p14:creationId xmlns:p14="http://schemas.microsoft.com/office/powerpoint/2010/main" val="1718618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b="1"/>
              <a:t>Cholesterol</a:t>
            </a:r>
          </a:p>
        </p:txBody>
      </p:sp>
    </p:spTree>
    <p:extLst>
      <p:ext uri="{BB962C8B-B14F-4D97-AF65-F5344CB8AC3E}">
        <p14:creationId xmlns:p14="http://schemas.microsoft.com/office/powerpoint/2010/main" val="197543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264278-D63D-4832-A465-6808896F0EFE}"/>
              </a:ext>
            </a:extLst>
          </p:cNvPr>
          <p:cNvSpPr/>
          <p:nvPr/>
        </p:nvSpPr>
        <p:spPr>
          <a:xfrm>
            <a:off x="3147372" y="3059846"/>
            <a:ext cx="2560121" cy="915154"/>
          </a:xfrm>
          <a:prstGeom prst="rect">
            <a:avLst/>
          </a:prstGeom>
          <a:solidFill>
            <a:srgbClr val="FF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Not on statin therapy</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7" name="Rectangle 26">
            <a:extLst>
              <a:ext uri="{FF2B5EF4-FFF2-40B4-BE49-F238E27FC236}">
                <a16:creationId xmlns:a16="http://schemas.microsoft.com/office/drawing/2014/main" id="{5D757352-E509-4E37-AE54-1A5E8F3D6C72}"/>
              </a:ext>
            </a:extLst>
          </p:cNvPr>
          <p:cNvSpPr/>
          <p:nvPr/>
        </p:nvSpPr>
        <p:spPr>
          <a:xfrm>
            <a:off x="5839449" y="3059845"/>
            <a:ext cx="1365940" cy="923855"/>
          </a:xfrm>
          <a:prstGeom prst="rect">
            <a:avLst/>
          </a:prstGeom>
          <a:solidFill>
            <a:srgbClr val="FFC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Two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suboptimal intensity statin*</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9" name="Rectangle 28">
            <a:extLst>
              <a:ext uri="{FF2B5EF4-FFF2-40B4-BE49-F238E27FC236}">
                <a16:creationId xmlns:a16="http://schemas.microsoft.com/office/drawing/2014/main" id="{02F8A516-B5A8-4FBA-B3D1-8120572E059C}"/>
              </a:ext>
            </a:extLst>
          </p:cNvPr>
          <p:cNvSpPr/>
          <p:nvPr/>
        </p:nvSpPr>
        <p:spPr>
          <a:xfrm>
            <a:off x="8716787" y="3059845"/>
            <a:ext cx="2740569" cy="923855"/>
          </a:xfrm>
          <a:prstGeom prst="rect">
            <a:avLst/>
          </a:prstGeom>
          <a:solidFill>
            <a:srgbClr val="00B05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Three – routine follow up</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Sub-optimal non-HDL (&gt;2.5mmol/l) levels despite maximal statin therapy</a:t>
            </a:r>
          </a:p>
        </p:txBody>
      </p:sp>
      <p:sp>
        <p:nvSpPr>
          <p:cNvPr id="5" name="Rectangle 4">
            <a:extLst>
              <a:ext uri="{FF2B5EF4-FFF2-40B4-BE49-F238E27FC236}">
                <a16:creationId xmlns:a16="http://schemas.microsoft.com/office/drawing/2014/main" id="{A73E6B66-258C-4AB2-B4A0-CA766BB7C7D4}"/>
              </a:ext>
            </a:extLst>
          </p:cNvPr>
          <p:cNvSpPr/>
          <p:nvPr/>
        </p:nvSpPr>
        <p:spPr>
          <a:xfrm>
            <a:off x="0" y="0"/>
            <a:ext cx="12192000" cy="411082"/>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Cholesterol – Secondary Prevention (pre-existing CVD)</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7B69C74-B4BB-485B-BC87-19770945CC5E}"/>
              </a:ext>
            </a:extLst>
          </p:cNvPr>
          <p:cNvSpPr/>
          <p:nvPr/>
        </p:nvSpPr>
        <p:spPr>
          <a:xfrm>
            <a:off x="3147373" y="832376"/>
            <a:ext cx="8309984" cy="154800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Gather information e.g.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Up to date bloods, BP, weight, smoking status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Self-management e.g.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Education (cholesterol, CVD risk), BP monitors (what to buy, how to use), 			signpost to shared decision making resources</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Behaviour change e.g.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Brief interventions and signposting e.g. smoking, weight, diet, exercise, alcohol</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22EEAB61-AF54-41EC-9357-8E554CCBC37E}"/>
              </a:ext>
            </a:extLst>
          </p:cNvPr>
          <p:cNvSpPr txBox="1"/>
          <p:nvPr/>
        </p:nvSpPr>
        <p:spPr>
          <a:xfrm>
            <a:off x="3147372" y="4635984"/>
            <a:ext cx="8309984" cy="1594956"/>
          </a:xfrm>
          <a:prstGeom prst="rect">
            <a:avLst/>
          </a:prstGeom>
          <a:no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Optimise lipid modification therapy and CVD risk reduction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Review CVD risk factors, lipid results and liver function tests</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Initiate or optimise statin to high intensity – e.g. atorvastatin 80mg</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Titrate therapy against reduction in </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LDLc</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/non-</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HDLc</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(statin&gt;ezetimibe&gt;PCSK9i)</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Optimise BP and other comorbidities</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Use intolerance pathway and shared decision-making tools to support adherence</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Arrange follow-up bloods and review if needed</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Rectangle 2">
            <a:extLst>
              <a:ext uri="{FF2B5EF4-FFF2-40B4-BE49-F238E27FC236}">
                <a16:creationId xmlns:a16="http://schemas.microsoft.com/office/drawing/2014/main" id="{D49E6C90-4887-4277-8195-1CF35A1E16F0}"/>
              </a:ext>
            </a:extLst>
          </p:cNvPr>
          <p:cNvSpPr/>
          <p:nvPr/>
        </p:nvSpPr>
        <p:spPr>
          <a:xfrm>
            <a:off x="327784" y="832376"/>
            <a:ext cx="2560121" cy="15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Healthcare assistants/other appropriately trained staff</a:t>
            </a:r>
          </a:p>
        </p:txBody>
      </p:sp>
      <p:sp>
        <p:nvSpPr>
          <p:cNvPr id="4" name="Rectangle 3">
            <a:extLst>
              <a:ext uri="{FF2B5EF4-FFF2-40B4-BE49-F238E27FC236}">
                <a16:creationId xmlns:a16="http://schemas.microsoft.com/office/drawing/2014/main" id="{2AFB44F3-1B5A-40DC-8D7E-2CC0DCAD6667}"/>
              </a:ext>
            </a:extLst>
          </p:cNvPr>
          <p:cNvSpPr/>
          <p:nvPr/>
        </p:nvSpPr>
        <p:spPr>
          <a:xfrm>
            <a:off x="327784" y="3059846"/>
            <a:ext cx="2560121" cy="9151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Stratification</a:t>
            </a:r>
          </a:p>
        </p:txBody>
      </p:sp>
      <p:sp>
        <p:nvSpPr>
          <p:cNvPr id="9" name="Rectangle 8">
            <a:extLst>
              <a:ext uri="{FF2B5EF4-FFF2-40B4-BE49-F238E27FC236}">
                <a16:creationId xmlns:a16="http://schemas.microsoft.com/office/drawing/2014/main" id="{D4537E0E-A434-4EDD-9074-4974C73C45E5}"/>
              </a:ext>
            </a:extLst>
          </p:cNvPr>
          <p:cNvSpPr/>
          <p:nvPr/>
        </p:nvSpPr>
        <p:spPr>
          <a:xfrm>
            <a:off x="327784" y="4635984"/>
            <a:ext cx="2560121" cy="159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Prescribing</a:t>
            </a: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clinician</a:t>
            </a:r>
          </a:p>
        </p:txBody>
      </p:sp>
      <p:sp>
        <p:nvSpPr>
          <p:cNvPr id="17" name="Arrow: Right 16">
            <a:extLst>
              <a:ext uri="{FF2B5EF4-FFF2-40B4-BE49-F238E27FC236}">
                <a16:creationId xmlns:a16="http://schemas.microsoft.com/office/drawing/2014/main" id="{1D401824-27F4-405A-87DB-285169C2B629}"/>
              </a:ext>
            </a:extLst>
          </p:cNvPr>
          <p:cNvSpPr/>
          <p:nvPr/>
        </p:nvSpPr>
        <p:spPr>
          <a:xfrm rot="16200000" flipH="1">
            <a:off x="1215682" y="4085684"/>
            <a:ext cx="756000" cy="360000"/>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9857FA91-6E30-4F5E-AEAA-BD68E0C968F1}"/>
              </a:ext>
            </a:extLst>
          </p:cNvPr>
          <p:cNvSpPr/>
          <p:nvPr/>
        </p:nvSpPr>
        <p:spPr>
          <a:xfrm rot="5400000" flipH="1">
            <a:off x="1268071" y="2525910"/>
            <a:ext cx="679546" cy="388324"/>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4BCDDF1-3D27-4AED-B626-35271C136E66}"/>
              </a:ext>
            </a:extLst>
          </p:cNvPr>
          <p:cNvSpPr/>
          <p:nvPr/>
        </p:nvSpPr>
        <p:spPr>
          <a:xfrm>
            <a:off x="7238342" y="3059844"/>
            <a:ext cx="1365940" cy="923855"/>
          </a:xfrm>
          <a:prstGeom prst="rect">
            <a:avLst/>
          </a:prstGeom>
          <a:solidFill>
            <a:srgbClr val="FFC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Two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suboptimal statin dose**</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884E9AF2-B16F-484E-8AA6-0483FBEF2B2F}"/>
              </a:ext>
            </a:extLst>
          </p:cNvPr>
          <p:cNvSpPr txBox="1"/>
          <p:nvPr/>
        </p:nvSpPr>
        <p:spPr>
          <a:xfrm>
            <a:off x="360954" y="6330580"/>
            <a:ext cx="1759059" cy="400110"/>
          </a:xfrm>
          <a:prstGeom prst="rect">
            <a:avLst/>
          </a:prstGeom>
          <a:no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GB" sz="1000" b="0" i="0" u="none" strike="noStrike" kern="1200" cap="none" spc="0" normalizeH="0" baseline="0" noProof="0" err="1">
                <a:ln>
                  <a:noFill/>
                </a:ln>
                <a:solidFill>
                  <a:srgbClr val="000000"/>
                </a:solidFill>
                <a:effectLst/>
                <a:uLnTx/>
                <a:uFillTx/>
                <a:latin typeface="Calibri" panose="020F0502020204030204"/>
                <a:ea typeface="+mn-ea"/>
                <a:cs typeface="Calibri"/>
              </a:rPr>
              <a:t>E.g</a:t>
            </a:r>
            <a:r>
              <a:rPr kumimoji="0" lang="en-GB" sz="1000" b="0" i="0" u="none" strike="noStrike" kern="1200" cap="none" spc="0" normalizeH="0" baseline="0" noProof="0">
                <a:ln>
                  <a:noFill/>
                </a:ln>
                <a:solidFill>
                  <a:srgbClr val="000000"/>
                </a:solidFill>
                <a:effectLst/>
                <a:uLnTx/>
                <a:uFillTx/>
                <a:latin typeface="Calibri" panose="020F0502020204030204"/>
                <a:ea typeface="+mn-ea"/>
                <a:cs typeface="Calibri"/>
              </a:rPr>
              <a:t> simvastatin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GB" sz="1000" b="0" i="0" u="none" strike="noStrike" kern="1200" cap="none" spc="0" normalizeH="0" baseline="0" noProof="0" err="1">
                <a:ln>
                  <a:noFill/>
                </a:ln>
                <a:solidFill>
                  <a:srgbClr val="000000"/>
                </a:solidFill>
                <a:effectLst/>
                <a:uLnTx/>
                <a:uFillTx/>
                <a:latin typeface="Calibri" panose="020F0502020204030204"/>
                <a:ea typeface="+mn-ea"/>
                <a:cs typeface="Calibri"/>
              </a:rPr>
              <a:t>E.g</a:t>
            </a:r>
            <a:r>
              <a:rPr kumimoji="0" lang="en-GB" sz="1000" b="0" i="0" u="none" strike="noStrike" kern="1200" cap="none" spc="0" normalizeH="0" baseline="0" noProof="0">
                <a:ln>
                  <a:noFill/>
                </a:ln>
                <a:solidFill>
                  <a:srgbClr val="000000"/>
                </a:solidFill>
                <a:effectLst/>
                <a:uLnTx/>
                <a:uFillTx/>
                <a:latin typeface="Calibri" panose="020F0502020204030204"/>
                <a:ea typeface="+mn-ea"/>
                <a:cs typeface="Calibri"/>
              </a:rPr>
              <a:t> atorvastatin 40mg </a:t>
            </a:r>
          </a:p>
        </p:txBody>
      </p:sp>
    </p:spTree>
    <p:extLst>
      <p:ext uri="{BB962C8B-B14F-4D97-AF65-F5344CB8AC3E}">
        <p14:creationId xmlns:p14="http://schemas.microsoft.com/office/powerpoint/2010/main" val="3702281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3E6B66-258C-4AB2-B4A0-CA766BB7C7D4}"/>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Cholesterol – Primary Prevention (no pre-existing CVD)</a:t>
            </a:r>
          </a:p>
        </p:txBody>
      </p:sp>
      <p:pic>
        <p:nvPicPr>
          <p:cNvPr id="6" name="Picture 5" descr="A close up of a logo&#10;&#10;Description automatically generated">
            <a:extLst>
              <a:ext uri="{FF2B5EF4-FFF2-40B4-BE49-F238E27FC236}">
                <a16:creationId xmlns:a16="http://schemas.microsoft.com/office/drawing/2014/main" id="{4E83E1B1-08D7-4AC7-A38A-CEC5FF8EE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306" y="99271"/>
            <a:ext cx="879973" cy="224141"/>
          </a:xfrm>
          <a:prstGeom prst="rect">
            <a:avLst/>
          </a:prstGeom>
        </p:spPr>
      </p:pic>
      <p:sp>
        <p:nvSpPr>
          <p:cNvPr id="10" name="Rectangle 9">
            <a:extLst>
              <a:ext uri="{FF2B5EF4-FFF2-40B4-BE49-F238E27FC236}">
                <a16:creationId xmlns:a16="http://schemas.microsoft.com/office/drawing/2014/main" id="{17B69C74-B4BB-485B-BC87-19770945CC5E}"/>
              </a:ext>
            </a:extLst>
          </p:cNvPr>
          <p:cNvSpPr/>
          <p:nvPr/>
        </p:nvSpPr>
        <p:spPr>
          <a:xfrm>
            <a:off x="3127923" y="595297"/>
            <a:ext cx="8378067" cy="154800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Gather information: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E.g. up to date bloods, BP, weight, smoking status, run </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QRisk</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Self management: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Education (cholesterol, CVD risk), BP monitors (what to buy, how to use), 			signpost to shared decision making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Behaviour change: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Brief interventions and signposting e.g. smoking, weight, diet, exercise, alcohol</a:t>
            </a:r>
          </a:p>
        </p:txBody>
      </p:sp>
      <p:sp>
        <p:nvSpPr>
          <p:cNvPr id="14" name="TextBox 13">
            <a:extLst>
              <a:ext uri="{FF2B5EF4-FFF2-40B4-BE49-F238E27FC236}">
                <a16:creationId xmlns:a16="http://schemas.microsoft.com/office/drawing/2014/main" id="{22EEAB61-AF54-41EC-9357-8E554CCBC37E}"/>
              </a:ext>
            </a:extLst>
          </p:cNvPr>
          <p:cNvSpPr txBox="1"/>
          <p:nvPr/>
        </p:nvSpPr>
        <p:spPr>
          <a:xfrm>
            <a:off x="3150783" y="4872294"/>
            <a:ext cx="8343776" cy="1600438"/>
          </a:xfrm>
          <a:prstGeom prst="rect">
            <a:avLst/>
          </a:prstGeom>
          <a:noFill/>
          <a:ln>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Optimise lipid modification therapy and CVD risk reduction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Review </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QRisk</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score, lipid results and LFTs</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Initiate or optimise statin to high intensity – </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eg</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atorvastatin 20mg</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Titrate therapy against reduction in </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LDLc</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/non-</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HDLc</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(statin&gt;</a:t>
            </a:r>
            <a:r>
              <a:rPr kumimoji="0" lang="en-GB" sz="1400" b="0" i="0" u="none" strike="noStrike" kern="1200" cap="none" spc="0" normalizeH="0" baseline="0" noProof="0" err="1">
                <a:ln>
                  <a:noFill/>
                </a:ln>
                <a:solidFill>
                  <a:srgbClr val="000000"/>
                </a:solidFill>
                <a:effectLst/>
                <a:uLnTx/>
                <a:uFillTx/>
                <a:latin typeface="Calibri" panose="020F0502020204030204"/>
                <a:ea typeface="+mn-ea"/>
                <a:cs typeface="+mn-cs"/>
              </a:rPr>
              <a:t>ezetimide</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Optimise BP and other comorbidities</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Use intolerance pathway and shared decision-making tools to support adherence</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Arrange follow-up bloods and review if needed</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Rectangle 2">
            <a:extLst>
              <a:ext uri="{FF2B5EF4-FFF2-40B4-BE49-F238E27FC236}">
                <a16:creationId xmlns:a16="http://schemas.microsoft.com/office/drawing/2014/main" id="{D49E6C90-4887-4277-8195-1CF35A1E16F0}"/>
              </a:ext>
            </a:extLst>
          </p:cNvPr>
          <p:cNvSpPr/>
          <p:nvPr/>
        </p:nvSpPr>
        <p:spPr>
          <a:xfrm>
            <a:off x="327784" y="595297"/>
            <a:ext cx="2560121" cy="15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Healthcare Assistants/other appropriately trained staff</a:t>
            </a:r>
          </a:p>
        </p:txBody>
      </p:sp>
      <p:sp>
        <p:nvSpPr>
          <p:cNvPr id="4" name="Rectangle 3">
            <a:extLst>
              <a:ext uri="{FF2B5EF4-FFF2-40B4-BE49-F238E27FC236}">
                <a16:creationId xmlns:a16="http://schemas.microsoft.com/office/drawing/2014/main" id="{2AFB44F3-1B5A-40DC-8D7E-2CC0DCAD6667}"/>
              </a:ext>
            </a:extLst>
          </p:cNvPr>
          <p:cNvSpPr/>
          <p:nvPr/>
        </p:nvSpPr>
        <p:spPr>
          <a:xfrm>
            <a:off x="327784" y="2756750"/>
            <a:ext cx="2560121" cy="160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Stratification</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4537E0E-A434-4EDD-9074-4974C73C45E5}"/>
              </a:ext>
            </a:extLst>
          </p:cNvPr>
          <p:cNvSpPr/>
          <p:nvPr/>
        </p:nvSpPr>
        <p:spPr>
          <a:xfrm>
            <a:off x="327784" y="4872294"/>
            <a:ext cx="2560121" cy="160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Prescribing Clinician</a:t>
            </a:r>
          </a:p>
        </p:txBody>
      </p:sp>
      <p:sp>
        <p:nvSpPr>
          <p:cNvPr id="17" name="Arrow: Right 16">
            <a:extLst>
              <a:ext uri="{FF2B5EF4-FFF2-40B4-BE49-F238E27FC236}">
                <a16:creationId xmlns:a16="http://schemas.microsoft.com/office/drawing/2014/main" id="{1D401824-27F4-405A-87DB-285169C2B629}"/>
              </a:ext>
            </a:extLst>
          </p:cNvPr>
          <p:cNvSpPr/>
          <p:nvPr/>
        </p:nvSpPr>
        <p:spPr>
          <a:xfrm rot="16200000" flipH="1">
            <a:off x="1339526" y="4421360"/>
            <a:ext cx="536636" cy="388324"/>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7FC2CEB-18E5-486A-A63E-A5CCB6312351}"/>
              </a:ext>
            </a:extLst>
          </p:cNvPr>
          <p:cNvSpPr/>
          <p:nvPr/>
        </p:nvSpPr>
        <p:spPr>
          <a:xfrm>
            <a:off x="3127923" y="2764306"/>
            <a:ext cx="1906748" cy="1600438"/>
          </a:xfrm>
          <a:prstGeom prst="rect">
            <a:avLst/>
          </a:prstGeom>
          <a:solidFill>
            <a:srgbClr val="FF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One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QRisk ≥20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CKD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Type 1 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Not on statin</a:t>
            </a:r>
          </a:p>
        </p:txBody>
      </p:sp>
      <p:sp>
        <p:nvSpPr>
          <p:cNvPr id="12" name="Rectangle 11">
            <a:extLst>
              <a:ext uri="{FF2B5EF4-FFF2-40B4-BE49-F238E27FC236}">
                <a16:creationId xmlns:a16="http://schemas.microsoft.com/office/drawing/2014/main" id="{0C668A9E-14C9-4637-B9E9-362E7A57BE2D}"/>
              </a:ext>
            </a:extLst>
          </p:cNvPr>
          <p:cNvSpPr/>
          <p:nvPr/>
        </p:nvSpPr>
        <p:spPr>
          <a:xfrm>
            <a:off x="5285030" y="2764306"/>
            <a:ext cx="1906747" cy="1600438"/>
          </a:xfrm>
          <a:prstGeom prst="rect">
            <a:avLst/>
          </a:prstGeom>
          <a:solidFill>
            <a:srgbClr val="FFC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Two</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QRisk 15-19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Not on statin</a:t>
            </a:r>
          </a:p>
        </p:txBody>
      </p:sp>
      <p:sp>
        <p:nvSpPr>
          <p:cNvPr id="15" name="Rectangle 14">
            <a:extLst>
              <a:ext uri="{FF2B5EF4-FFF2-40B4-BE49-F238E27FC236}">
                <a16:creationId xmlns:a16="http://schemas.microsoft.com/office/drawing/2014/main" id="{0C0D0FE6-CCBB-4FA3-A106-6D0B3C0F2090}"/>
              </a:ext>
            </a:extLst>
          </p:cNvPr>
          <p:cNvSpPr/>
          <p:nvPr/>
        </p:nvSpPr>
        <p:spPr>
          <a:xfrm>
            <a:off x="7442136" y="2764306"/>
            <a:ext cx="1906747" cy="1600438"/>
          </a:xfrm>
          <a:prstGeom prst="rect">
            <a:avLst/>
          </a:prstGeom>
          <a:solidFill>
            <a:srgbClr val="00B05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Three</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QRisk 10-14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Not on statin</a:t>
            </a:r>
          </a:p>
        </p:txBody>
      </p:sp>
      <p:sp>
        <p:nvSpPr>
          <p:cNvPr id="16" name="Rectangle 15">
            <a:extLst>
              <a:ext uri="{FF2B5EF4-FFF2-40B4-BE49-F238E27FC236}">
                <a16:creationId xmlns:a16="http://schemas.microsoft.com/office/drawing/2014/main" id="{5DA8B421-A81A-457D-9533-B644C1861FC4}"/>
              </a:ext>
            </a:extLst>
          </p:cNvPr>
          <p:cNvSpPr/>
          <p:nvPr/>
        </p:nvSpPr>
        <p:spPr>
          <a:xfrm>
            <a:off x="9599243" y="2764306"/>
            <a:ext cx="1906747" cy="1600438"/>
          </a:xfrm>
          <a:prstGeom prst="rect">
            <a:avLst/>
          </a:prstGeom>
          <a:solidFill>
            <a:srgbClr val="00B05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Four</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statin for primary prevention but not high intensity</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7" name="Arrow: Right 6">
            <a:extLst>
              <a:ext uri="{FF2B5EF4-FFF2-40B4-BE49-F238E27FC236}">
                <a16:creationId xmlns:a16="http://schemas.microsoft.com/office/drawing/2014/main" id="{6E712D95-90AE-42F4-9E47-5E034520EC75}"/>
              </a:ext>
            </a:extLst>
          </p:cNvPr>
          <p:cNvSpPr/>
          <p:nvPr/>
        </p:nvSpPr>
        <p:spPr>
          <a:xfrm rot="5400000" flipH="1">
            <a:off x="1247419" y="2305816"/>
            <a:ext cx="720851" cy="388324"/>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997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119879" y="545933"/>
            <a:ext cx="10936399" cy="5464643"/>
          </a:xfrm>
          <a:prstGeom prst="round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ounded Rectangle 2"/>
          <p:cNvSpPr/>
          <p:nvPr/>
        </p:nvSpPr>
        <p:spPr>
          <a:xfrm>
            <a:off x="522513" y="4875611"/>
            <a:ext cx="5440943" cy="1836451"/>
          </a:xfrm>
          <a:prstGeom prst="roundRect">
            <a:avLst/>
          </a:prstGeom>
          <a:solidFill>
            <a:schemeClr val="bg2">
              <a:lumMod val="9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F4D598F5-A049-4A54-B196-ED6415448A33}"/>
              </a:ext>
            </a:extLst>
          </p:cNvPr>
          <p:cNvSpPr/>
          <p:nvPr/>
        </p:nvSpPr>
        <p:spPr>
          <a:xfrm>
            <a:off x="541226" y="919849"/>
            <a:ext cx="1781834" cy="491893"/>
          </a:xfrm>
          <a:prstGeom prst="rect">
            <a:avLst/>
          </a:prstGeom>
          <a:solidFill>
            <a:srgbClr val="92D050"/>
          </a:solidFill>
          <a:ln w="12700">
            <a:solidFill>
              <a:schemeClr val="tx1"/>
            </a:solidFill>
          </a:ln>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*Simon Broome Criteria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SB 1+2 = Definite FH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SB 1+3 = Possible FH</a:t>
            </a:r>
          </a:p>
        </p:txBody>
      </p:sp>
      <p:sp>
        <p:nvSpPr>
          <p:cNvPr id="48" name="Rectangle 47">
            <a:extLst>
              <a:ext uri="{FF2B5EF4-FFF2-40B4-BE49-F238E27FC236}">
                <a16:creationId xmlns:a16="http://schemas.microsoft.com/office/drawing/2014/main" id="{3C0E6FF0-9295-4C81-8646-29354D617353}"/>
              </a:ext>
            </a:extLst>
          </p:cNvPr>
          <p:cNvSpPr/>
          <p:nvPr/>
        </p:nvSpPr>
        <p:spPr>
          <a:xfrm>
            <a:off x="-37826" y="20524"/>
            <a:ext cx="12192000" cy="411082"/>
          </a:xfrm>
          <a:prstGeom prst="rect">
            <a:avLst/>
          </a:prstGeom>
          <a:solidFill>
            <a:schemeClr val="tx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0" cap="none" spc="0" normalizeH="0" baseline="0" noProof="0">
                <a:ln>
                  <a:noFill/>
                </a:ln>
                <a:solidFill>
                  <a:srgbClr val="FFFFFF"/>
                </a:solidFill>
                <a:effectLst/>
                <a:uLnTx/>
                <a:uFillTx/>
                <a:latin typeface="Calibri" panose="020F0502020204030204"/>
                <a:ea typeface="+mn-ea"/>
                <a:cs typeface="+mn-cs"/>
              </a:rPr>
              <a:t>Familial Hypercholesterolaemia Pathway</a:t>
            </a:r>
            <a:endParaRPr kumimoji="0" lang="en-GB" sz="105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E7DA6EE-3D52-41DD-A83C-D3C7C56DCC2E}"/>
              </a:ext>
            </a:extLst>
          </p:cNvPr>
          <p:cNvSpPr txBox="1"/>
          <p:nvPr/>
        </p:nvSpPr>
        <p:spPr>
          <a:xfrm>
            <a:off x="3716537" y="709188"/>
            <a:ext cx="2743142" cy="415498"/>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Case find u</a:t>
            </a:r>
            <a:r>
              <a:rPr kumimoji="0" lang="en-GB" sz="1050" b="1" i="0" u="none" strike="noStrike" kern="1200" cap="none" spc="0" normalizeH="0" baseline="0" noProof="0" err="1">
                <a:ln>
                  <a:noFill/>
                </a:ln>
                <a:solidFill>
                  <a:srgbClr val="000000"/>
                </a:solidFill>
                <a:effectLst/>
                <a:uLnTx/>
                <a:uFillTx/>
                <a:latin typeface="Calibri" panose="020F0502020204030204"/>
                <a:ea typeface="+mn-ea"/>
                <a:cs typeface="+mn-cs"/>
              </a:rPr>
              <a:t>nder</a:t>
            </a: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 30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TC &gt;7.5 or LDL-C &gt;4.9 or non-HDL-C &gt;6.0</a:t>
            </a:r>
          </a:p>
        </p:txBody>
      </p:sp>
      <p:sp>
        <p:nvSpPr>
          <p:cNvPr id="4" name="TextBox 3">
            <a:extLst>
              <a:ext uri="{FF2B5EF4-FFF2-40B4-BE49-F238E27FC236}">
                <a16:creationId xmlns:a16="http://schemas.microsoft.com/office/drawing/2014/main" id="{31F4782C-C132-4D96-9E46-F0EFA4588148}"/>
              </a:ext>
            </a:extLst>
          </p:cNvPr>
          <p:cNvSpPr txBox="1"/>
          <p:nvPr/>
        </p:nvSpPr>
        <p:spPr>
          <a:xfrm>
            <a:off x="7092800" y="709188"/>
            <a:ext cx="2826465" cy="415498"/>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Case find 30 years or 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TC &gt;9.0 or LDL-C &gt;6.4 or non-HDL-C &gt;7.5</a:t>
            </a:r>
          </a:p>
        </p:txBody>
      </p:sp>
      <p:sp>
        <p:nvSpPr>
          <p:cNvPr id="6" name="TextBox 5">
            <a:extLst>
              <a:ext uri="{FF2B5EF4-FFF2-40B4-BE49-F238E27FC236}">
                <a16:creationId xmlns:a16="http://schemas.microsoft.com/office/drawing/2014/main" id="{B9E6FD3D-8EB3-490A-B26C-4FF28571266F}"/>
              </a:ext>
            </a:extLst>
          </p:cNvPr>
          <p:cNvSpPr txBox="1"/>
          <p:nvPr/>
        </p:nvSpPr>
        <p:spPr>
          <a:xfrm>
            <a:off x="4764600" y="1586096"/>
            <a:ext cx="3882262" cy="415498"/>
          </a:xfrm>
          <a:prstGeom prst="rect">
            <a:avLst/>
          </a:prstGeom>
          <a:solidFill>
            <a:schemeClr val="bg1"/>
          </a:solidFill>
          <a:ln>
            <a:solidFill>
              <a:srgbClr val="15375D"/>
            </a:solidFill>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Fasting lipids plus LFTs, TFTs, Renal, HbA1c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2C384E8-59A1-40BF-BBE5-61200D162292}"/>
              </a:ext>
            </a:extLst>
          </p:cNvPr>
          <p:cNvSpPr txBox="1"/>
          <p:nvPr/>
        </p:nvSpPr>
        <p:spPr>
          <a:xfrm>
            <a:off x="3116436" y="2619292"/>
            <a:ext cx="2674227" cy="577081"/>
          </a:xfrm>
          <a:prstGeom prst="rect">
            <a:avLst/>
          </a:prstGeom>
          <a:solidFill>
            <a:schemeClr val="bg1"/>
          </a:solidFill>
          <a:ln>
            <a:solidFill>
              <a:srgbClr val="15375D"/>
            </a:solidFill>
          </a:ln>
        </p:spPr>
        <p:txBody>
          <a:bodyPr wrap="square" lIns="91440" tIns="45720" rIns="91440" bIns="4572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Text family history questionnaire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1st degree relative MI &lt;60</a:t>
            </a:r>
            <a:endParaRPr kumimoji="0" lang="en-GB" sz="105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2nd degree relative MI &lt;50</a:t>
            </a:r>
            <a:endParaRPr kumimoji="0" lang="en-GB" sz="105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14" name="TextBox 13">
            <a:extLst>
              <a:ext uri="{FF2B5EF4-FFF2-40B4-BE49-F238E27FC236}">
                <a16:creationId xmlns:a16="http://schemas.microsoft.com/office/drawing/2014/main" id="{E8312FDF-322B-494A-8F17-5B3F93CE3A9F}"/>
              </a:ext>
            </a:extLst>
          </p:cNvPr>
          <p:cNvSpPr txBox="1"/>
          <p:nvPr/>
        </p:nvSpPr>
        <p:spPr>
          <a:xfrm>
            <a:off x="2554118" y="4991968"/>
            <a:ext cx="1391436" cy="415498"/>
          </a:xfrm>
          <a:prstGeom prst="rect">
            <a:avLst/>
          </a:prstGeom>
          <a:solidFill>
            <a:schemeClr val="bg1"/>
          </a:solidFill>
          <a:ln>
            <a:solidFill>
              <a:srgbClr val="15375D"/>
            </a:solidFill>
          </a:ln>
        </p:spPr>
        <p:txBody>
          <a:bodyPr wrap="square" lIns="91440" tIns="45720" rIns="91440" bIns="4572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Genetic counselling and DNA test</a:t>
            </a:r>
          </a:p>
        </p:txBody>
      </p:sp>
      <p:sp>
        <p:nvSpPr>
          <p:cNvPr id="16" name="TextBox 15">
            <a:extLst>
              <a:ext uri="{FF2B5EF4-FFF2-40B4-BE49-F238E27FC236}">
                <a16:creationId xmlns:a16="http://schemas.microsoft.com/office/drawing/2014/main" id="{DD4497FA-82ED-4641-87B2-6F6A22ABC3E5}"/>
              </a:ext>
            </a:extLst>
          </p:cNvPr>
          <p:cNvSpPr txBox="1"/>
          <p:nvPr/>
        </p:nvSpPr>
        <p:spPr>
          <a:xfrm>
            <a:off x="2694705" y="5768239"/>
            <a:ext cx="1110259" cy="253916"/>
          </a:xfrm>
          <a:prstGeom prst="rect">
            <a:avLst/>
          </a:prstGeom>
          <a:solidFill>
            <a:schemeClr val="bg1"/>
          </a:solidFill>
          <a:ln>
            <a:solidFill>
              <a:srgbClr val="15375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FH mutation</a:t>
            </a:r>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3D856A7-A49A-4FFD-81AD-D1DF37351988}"/>
              </a:ext>
            </a:extLst>
          </p:cNvPr>
          <p:cNvSpPr txBox="1"/>
          <p:nvPr/>
        </p:nvSpPr>
        <p:spPr>
          <a:xfrm>
            <a:off x="4413894" y="5071549"/>
            <a:ext cx="1256438" cy="253916"/>
          </a:xfrm>
          <a:prstGeom prst="rect">
            <a:avLst/>
          </a:prstGeom>
          <a:solidFill>
            <a:schemeClr val="bg1"/>
          </a:solidFill>
          <a:ln>
            <a:solidFill>
              <a:srgbClr val="15375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No FH mutation</a:t>
            </a:r>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51D0050-0C23-4209-9370-BD4FFE1F0D79}"/>
              </a:ext>
            </a:extLst>
          </p:cNvPr>
          <p:cNvSpPr txBox="1"/>
          <p:nvPr/>
        </p:nvSpPr>
        <p:spPr>
          <a:xfrm>
            <a:off x="9860267" y="2135335"/>
            <a:ext cx="1553223" cy="415498"/>
          </a:xfrm>
          <a:prstGeom prst="rect">
            <a:avLst/>
          </a:prstGeom>
          <a:solidFill>
            <a:schemeClr val="bg1"/>
          </a:solidFill>
          <a:ln>
            <a:solidFill>
              <a:srgbClr val="15375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Investigate raised 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Refer if indicated</a:t>
            </a:r>
          </a:p>
        </p:txBody>
      </p:sp>
      <p:cxnSp>
        <p:nvCxnSpPr>
          <p:cNvPr id="88" name="Straight Arrow Connector 87">
            <a:extLst>
              <a:ext uri="{FF2B5EF4-FFF2-40B4-BE49-F238E27FC236}">
                <a16:creationId xmlns:a16="http://schemas.microsoft.com/office/drawing/2014/main" id="{A5A383F1-11B8-41E6-A26A-97CFB2EC59E7}"/>
              </a:ext>
            </a:extLst>
          </p:cNvPr>
          <p:cNvCxnSpPr>
            <a:cxnSpLocks/>
          </p:cNvCxnSpPr>
          <p:nvPr/>
        </p:nvCxnSpPr>
        <p:spPr>
          <a:xfrm>
            <a:off x="10724221" y="2550833"/>
            <a:ext cx="0" cy="1675890"/>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9B5B810-2184-4B08-A2C7-73855A0FFB7B}"/>
              </a:ext>
            </a:extLst>
          </p:cNvPr>
          <p:cNvSpPr txBox="1"/>
          <p:nvPr/>
        </p:nvSpPr>
        <p:spPr>
          <a:xfrm>
            <a:off x="5056957" y="2088534"/>
            <a:ext cx="613375" cy="230832"/>
          </a:xfrm>
          <a:prstGeom prst="rect">
            <a:avLst/>
          </a:prstGeom>
          <a:solidFill>
            <a:schemeClr val="accent5">
              <a:lumMod val="40000"/>
              <a:lumOff val="60000"/>
            </a:schemeClr>
          </a:solidFill>
          <a:ln w="1270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TG &lt;2.3</a:t>
            </a:r>
          </a:p>
        </p:txBody>
      </p:sp>
      <p:sp>
        <p:nvSpPr>
          <p:cNvPr id="109" name="TextBox 108">
            <a:extLst>
              <a:ext uri="{FF2B5EF4-FFF2-40B4-BE49-F238E27FC236}">
                <a16:creationId xmlns:a16="http://schemas.microsoft.com/office/drawing/2014/main" id="{9DDC11C0-D3E2-499A-8CD6-E4523EA39E01}"/>
              </a:ext>
            </a:extLst>
          </p:cNvPr>
          <p:cNvSpPr txBox="1"/>
          <p:nvPr/>
        </p:nvSpPr>
        <p:spPr>
          <a:xfrm>
            <a:off x="6095498" y="2645948"/>
            <a:ext cx="531634" cy="211203"/>
          </a:xfrm>
          <a:prstGeom prst="rect">
            <a:avLst/>
          </a:prstGeom>
          <a:solidFill>
            <a:srgbClr val="FF5050"/>
          </a:solidFill>
          <a:ln w="12700">
            <a:solidFill>
              <a:schemeClr val="tx1"/>
            </a:solidFill>
          </a:ln>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Negative</a:t>
            </a:r>
          </a:p>
        </p:txBody>
      </p:sp>
      <p:sp>
        <p:nvSpPr>
          <p:cNvPr id="9" name="TextBox 8">
            <a:extLst>
              <a:ext uri="{FF2B5EF4-FFF2-40B4-BE49-F238E27FC236}">
                <a16:creationId xmlns:a16="http://schemas.microsoft.com/office/drawing/2014/main" id="{D47216A6-16AC-4980-8CA1-B299991E1A43}"/>
              </a:ext>
            </a:extLst>
          </p:cNvPr>
          <p:cNvSpPr txBox="1"/>
          <p:nvPr/>
        </p:nvSpPr>
        <p:spPr>
          <a:xfrm>
            <a:off x="6943297" y="3070545"/>
            <a:ext cx="1959685" cy="253916"/>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05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 Tendon Xanthomata</a:t>
            </a:r>
          </a:p>
        </p:txBody>
      </p:sp>
      <p:cxnSp>
        <p:nvCxnSpPr>
          <p:cNvPr id="12" name="Connector: Elbow 11">
            <a:extLst>
              <a:ext uri="{FF2B5EF4-FFF2-40B4-BE49-F238E27FC236}">
                <a16:creationId xmlns:a16="http://schemas.microsoft.com/office/drawing/2014/main" id="{28A7D599-447D-4E7B-9DD3-E3FC2F849368}"/>
              </a:ext>
            </a:extLst>
          </p:cNvPr>
          <p:cNvCxnSpPr>
            <a:cxnSpLocks/>
            <a:endCxn id="9" idx="0"/>
          </p:cNvCxnSpPr>
          <p:nvPr/>
        </p:nvCxnSpPr>
        <p:spPr>
          <a:xfrm>
            <a:off x="5782402" y="2896095"/>
            <a:ext cx="2140738" cy="174450"/>
          </a:xfrm>
          <a:prstGeom prst="bentConnector2">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B1051540-70E3-4061-81C3-B6AC828164BD}"/>
              </a:ext>
            </a:extLst>
          </p:cNvPr>
          <p:cNvCxnSpPr>
            <a:cxnSpLocks/>
            <a:stCxn id="146" idx="2"/>
          </p:cNvCxnSpPr>
          <p:nvPr/>
        </p:nvCxnSpPr>
        <p:spPr>
          <a:xfrm rot="5400000">
            <a:off x="6070886" y="1980888"/>
            <a:ext cx="174132" cy="3530377"/>
          </a:xfrm>
          <a:prstGeom prst="bentConnector2">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ACF9558-ED27-408C-83EB-C9FFC7FD24E7}"/>
              </a:ext>
            </a:extLst>
          </p:cNvPr>
          <p:cNvSpPr txBox="1"/>
          <p:nvPr/>
        </p:nvSpPr>
        <p:spPr>
          <a:xfrm>
            <a:off x="694338" y="5012895"/>
            <a:ext cx="1391440" cy="415498"/>
          </a:xfrm>
          <a:prstGeom prst="rect">
            <a:avLst/>
          </a:prstGeom>
          <a:solidFill>
            <a:srgbClr val="ACD73C"/>
          </a:solidFill>
          <a:ln w="12700">
            <a:solidFill>
              <a:schemeClr val="tx1"/>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Specialist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and FH Nurse</a:t>
            </a:r>
          </a:p>
        </p:txBody>
      </p:sp>
      <p:cxnSp>
        <p:nvCxnSpPr>
          <p:cNvPr id="15" name="Straight Connector 14">
            <a:extLst>
              <a:ext uri="{FF2B5EF4-FFF2-40B4-BE49-F238E27FC236}">
                <a16:creationId xmlns:a16="http://schemas.microsoft.com/office/drawing/2014/main" id="{8EAA3738-5876-4161-BDC2-BCA5CB490B30}"/>
              </a:ext>
            </a:extLst>
          </p:cNvPr>
          <p:cNvCxnSpPr>
            <a:cxnSpLocks/>
          </p:cNvCxnSpPr>
          <p:nvPr/>
        </p:nvCxnSpPr>
        <p:spPr>
          <a:xfrm>
            <a:off x="4133081" y="2348269"/>
            <a:ext cx="2570717" cy="0"/>
          </a:xfrm>
          <a:prstGeom prst="line">
            <a:avLst/>
          </a:prstGeom>
          <a:ln w="28575">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E16156-B036-4DD7-B301-B088989A870D}"/>
              </a:ext>
            </a:extLst>
          </p:cNvPr>
          <p:cNvCxnSpPr>
            <a:cxnSpLocks/>
          </p:cNvCxnSpPr>
          <p:nvPr/>
        </p:nvCxnSpPr>
        <p:spPr>
          <a:xfrm>
            <a:off x="4133081" y="2350275"/>
            <a:ext cx="0" cy="257767"/>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BA607BE-E8DF-4C73-A207-96F4B8B5A038}"/>
              </a:ext>
            </a:extLst>
          </p:cNvPr>
          <p:cNvCxnSpPr>
            <a:cxnSpLocks/>
          </p:cNvCxnSpPr>
          <p:nvPr/>
        </p:nvCxnSpPr>
        <p:spPr>
          <a:xfrm>
            <a:off x="5024545" y="1323742"/>
            <a:ext cx="3545366" cy="0"/>
          </a:xfrm>
          <a:prstGeom prst="line">
            <a:avLst/>
          </a:prstGeom>
          <a:ln w="28575">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EE86B94-B6EB-40DA-B78B-D4883D384033}"/>
              </a:ext>
            </a:extLst>
          </p:cNvPr>
          <p:cNvCxnSpPr>
            <a:cxnSpLocks/>
          </p:cNvCxnSpPr>
          <p:nvPr/>
        </p:nvCxnSpPr>
        <p:spPr>
          <a:xfrm>
            <a:off x="6703798" y="1323742"/>
            <a:ext cx="0" cy="224499"/>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6BB9D5-0F19-4C9D-916C-89DB403F9884}"/>
              </a:ext>
            </a:extLst>
          </p:cNvPr>
          <p:cNvCxnSpPr/>
          <p:nvPr/>
        </p:nvCxnSpPr>
        <p:spPr>
          <a:xfrm>
            <a:off x="5032927" y="1147770"/>
            <a:ext cx="0" cy="179650"/>
          </a:xfrm>
          <a:prstGeom prst="line">
            <a:avLst/>
          </a:prstGeom>
          <a:ln w="28575">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E7A2D4-4992-4249-A817-66F3181E33AF}"/>
              </a:ext>
            </a:extLst>
          </p:cNvPr>
          <p:cNvCxnSpPr/>
          <p:nvPr/>
        </p:nvCxnSpPr>
        <p:spPr>
          <a:xfrm>
            <a:off x="8569911" y="1151448"/>
            <a:ext cx="0" cy="175972"/>
          </a:xfrm>
          <a:prstGeom prst="line">
            <a:avLst/>
          </a:prstGeom>
          <a:ln w="28575">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386CE17-3BF3-4D38-B7E1-DBE2BF9FC50B}"/>
              </a:ext>
            </a:extLst>
          </p:cNvPr>
          <p:cNvCxnSpPr>
            <a:cxnSpLocks/>
            <a:stCxn id="6" idx="2"/>
          </p:cNvCxnSpPr>
          <p:nvPr/>
        </p:nvCxnSpPr>
        <p:spPr>
          <a:xfrm flipH="1">
            <a:off x="6703799" y="2001594"/>
            <a:ext cx="1932" cy="348681"/>
          </a:xfrm>
          <a:prstGeom prst="line">
            <a:avLst/>
          </a:prstGeom>
          <a:ln w="28575">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184FAC6-9C34-43EE-86A4-C1BE90154B46}"/>
              </a:ext>
            </a:extLst>
          </p:cNvPr>
          <p:cNvCxnSpPr>
            <a:cxnSpLocks/>
            <a:endCxn id="62" idx="0"/>
          </p:cNvCxnSpPr>
          <p:nvPr/>
        </p:nvCxnSpPr>
        <p:spPr>
          <a:xfrm>
            <a:off x="5042111" y="5325465"/>
            <a:ext cx="0" cy="441442"/>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942A5373-E7DA-41C7-AFE7-0BA85A9D5B3B}"/>
              </a:ext>
            </a:extLst>
          </p:cNvPr>
          <p:cNvCxnSpPr>
            <a:cxnSpLocks/>
            <a:endCxn id="16" idx="0"/>
          </p:cNvCxnSpPr>
          <p:nvPr/>
        </p:nvCxnSpPr>
        <p:spPr>
          <a:xfrm>
            <a:off x="3249833" y="5434338"/>
            <a:ext cx="2" cy="333901"/>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D4DDF7E-1436-4B7B-82FA-E539FBF7624A}"/>
              </a:ext>
            </a:extLst>
          </p:cNvPr>
          <p:cNvSpPr txBox="1"/>
          <p:nvPr/>
        </p:nvSpPr>
        <p:spPr>
          <a:xfrm>
            <a:off x="1526682" y="1710403"/>
            <a:ext cx="1524427" cy="253916"/>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Known/coded FH</a:t>
            </a:r>
          </a:p>
        </p:txBody>
      </p:sp>
      <p:sp>
        <p:nvSpPr>
          <p:cNvPr id="20" name="TextBox 19">
            <a:extLst>
              <a:ext uri="{FF2B5EF4-FFF2-40B4-BE49-F238E27FC236}">
                <a16:creationId xmlns:a16="http://schemas.microsoft.com/office/drawing/2014/main" id="{5F1A35C1-2D24-4D41-998B-2B26CC334AE4}"/>
              </a:ext>
            </a:extLst>
          </p:cNvPr>
          <p:cNvSpPr txBox="1"/>
          <p:nvPr/>
        </p:nvSpPr>
        <p:spPr>
          <a:xfrm>
            <a:off x="597601" y="6129775"/>
            <a:ext cx="1850656" cy="415498"/>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Cascade testing for family members </a:t>
            </a:r>
          </a:p>
        </p:txBody>
      </p:sp>
      <p:cxnSp>
        <p:nvCxnSpPr>
          <p:cNvPr id="68" name="Straight Arrow Connector 67">
            <a:extLst>
              <a:ext uri="{FF2B5EF4-FFF2-40B4-BE49-F238E27FC236}">
                <a16:creationId xmlns:a16="http://schemas.microsoft.com/office/drawing/2014/main" id="{0DDEFB41-17EF-4015-9C13-E9A8C5231F27}"/>
              </a:ext>
            </a:extLst>
          </p:cNvPr>
          <p:cNvCxnSpPr>
            <a:cxnSpLocks/>
          </p:cNvCxnSpPr>
          <p:nvPr/>
        </p:nvCxnSpPr>
        <p:spPr>
          <a:xfrm flipH="1">
            <a:off x="4403675" y="3204495"/>
            <a:ext cx="10256" cy="913099"/>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66B58F1-7ABC-467E-9B4E-BC6EB9AA2A4E}"/>
              </a:ext>
            </a:extLst>
          </p:cNvPr>
          <p:cNvSpPr txBox="1"/>
          <p:nvPr/>
        </p:nvSpPr>
        <p:spPr>
          <a:xfrm>
            <a:off x="4413894" y="5766907"/>
            <a:ext cx="1256433" cy="307777"/>
          </a:xfrm>
          <a:prstGeom prst="rect">
            <a:avLst/>
          </a:prstGeom>
          <a:solidFill>
            <a:schemeClr val="bg1"/>
          </a:solidFill>
          <a:ln>
            <a:solidFill>
              <a:srgbClr val="15375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Treatment</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77AD188-B8EE-4110-8C0A-AF328D4C4CA7}"/>
              </a:ext>
            </a:extLst>
          </p:cNvPr>
          <p:cNvSpPr txBox="1"/>
          <p:nvPr/>
        </p:nvSpPr>
        <p:spPr>
          <a:xfrm>
            <a:off x="7671774" y="2091380"/>
            <a:ext cx="613375" cy="230832"/>
          </a:xfrm>
          <a:prstGeom prst="rect">
            <a:avLst/>
          </a:prstGeom>
          <a:solidFill>
            <a:schemeClr val="accent5">
              <a:lumMod val="40000"/>
              <a:lumOff val="60000"/>
            </a:schemeClr>
          </a:solidFill>
          <a:ln w="1270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TG &gt;2.3</a:t>
            </a:r>
          </a:p>
        </p:txBody>
      </p:sp>
      <p:sp>
        <p:nvSpPr>
          <p:cNvPr id="78" name="TextBox 77">
            <a:extLst>
              <a:ext uri="{FF2B5EF4-FFF2-40B4-BE49-F238E27FC236}">
                <a16:creationId xmlns:a16="http://schemas.microsoft.com/office/drawing/2014/main" id="{36D5D152-5453-4B9D-9A3E-8365D7B41713}"/>
              </a:ext>
            </a:extLst>
          </p:cNvPr>
          <p:cNvSpPr txBox="1"/>
          <p:nvPr/>
        </p:nvSpPr>
        <p:spPr>
          <a:xfrm>
            <a:off x="3603467" y="3371939"/>
            <a:ext cx="733527" cy="349702"/>
          </a:xfrm>
          <a:prstGeom prst="rect">
            <a:avLst/>
          </a:prstGeom>
          <a:solidFill>
            <a:srgbClr val="92D050"/>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16385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 S/Broome* 3</a:t>
            </a:r>
          </a:p>
        </p:txBody>
      </p:sp>
      <p:sp>
        <p:nvSpPr>
          <p:cNvPr id="79" name="TextBox 78">
            <a:extLst>
              <a:ext uri="{FF2B5EF4-FFF2-40B4-BE49-F238E27FC236}">
                <a16:creationId xmlns:a16="http://schemas.microsoft.com/office/drawing/2014/main" id="{5104BB4E-1811-4E80-8B3D-E16A218469B9}"/>
              </a:ext>
            </a:extLst>
          </p:cNvPr>
          <p:cNvSpPr txBox="1"/>
          <p:nvPr/>
        </p:nvSpPr>
        <p:spPr>
          <a:xfrm>
            <a:off x="5963456" y="3444149"/>
            <a:ext cx="741663" cy="349702"/>
          </a:xfrm>
          <a:prstGeom prst="rect">
            <a:avLst/>
          </a:prstGeom>
          <a:solidFill>
            <a:srgbClr val="92D050"/>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16385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S/Broome* 2</a:t>
            </a:r>
          </a:p>
        </p:txBody>
      </p:sp>
      <p:sp>
        <p:nvSpPr>
          <p:cNvPr id="82" name="TextBox 81">
            <a:extLst>
              <a:ext uri="{FF2B5EF4-FFF2-40B4-BE49-F238E27FC236}">
                <a16:creationId xmlns:a16="http://schemas.microsoft.com/office/drawing/2014/main" id="{B8640A15-D915-42B3-90FB-21F2CB5F871D}"/>
              </a:ext>
            </a:extLst>
          </p:cNvPr>
          <p:cNvSpPr txBox="1"/>
          <p:nvPr/>
        </p:nvSpPr>
        <p:spPr>
          <a:xfrm>
            <a:off x="3719857" y="1379005"/>
            <a:ext cx="699547" cy="211203"/>
          </a:xfrm>
          <a:prstGeom prst="rect">
            <a:avLst/>
          </a:prstGeom>
          <a:solidFill>
            <a:srgbClr val="92D050"/>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16385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S/Broome* 1</a:t>
            </a:r>
          </a:p>
        </p:txBody>
      </p:sp>
      <p:sp>
        <p:nvSpPr>
          <p:cNvPr id="83" name="TextBox 82">
            <a:extLst>
              <a:ext uri="{FF2B5EF4-FFF2-40B4-BE49-F238E27FC236}">
                <a16:creationId xmlns:a16="http://schemas.microsoft.com/office/drawing/2014/main" id="{C888AB44-71B6-447F-A919-E8CF1721276A}"/>
              </a:ext>
            </a:extLst>
          </p:cNvPr>
          <p:cNvSpPr txBox="1"/>
          <p:nvPr/>
        </p:nvSpPr>
        <p:spPr>
          <a:xfrm>
            <a:off x="8186057" y="4226723"/>
            <a:ext cx="3812573" cy="761747"/>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Unlikely FH: Manage as appropriate for 1</a:t>
            </a:r>
            <a:r>
              <a:rPr kumimoji="0" lang="en-GB" sz="1200" b="1" i="0" u="none" strike="noStrike" kern="1200" cap="none" spc="0" normalizeH="0" baseline="30000" noProof="0">
                <a:ln>
                  <a:noFill/>
                </a:ln>
                <a:solidFill>
                  <a:srgbClr val="000000"/>
                </a:solidFill>
                <a:effectLst/>
                <a:uLnTx/>
                <a:uFillTx/>
                <a:latin typeface="Calibri" panose="020F0502020204030204"/>
                <a:ea typeface="+mn-ea"/>
                <a:cs typeface="+mn-cs"/>
              </a:rPr>
              <a:t>o</a:t>
            </a: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/2</a:t>
            </a:r>
            <a:r>
              <a:rPr kumimoji="0" lang="en-GB" sz="1200" b="1" i="0" u="none" strike="noStrike" kern="1200" cap="none" spc="0" normalizeH="0" baseline="30000" noProof="0">
                <a:ln>
                  <a:noFill/>
                </a:ln>
                <a:solidFill>
                  <a:srgbClr val="000000"/>
                </a:solidFill>
                <a:effectLst/>
                <a:uLnTx/>
                <a:uFillTx/>
                <a:latin typeface="Calibri" panose="020F0502020204030204"/>
                <a:ea typeface="+mn-ea"/>
                <a:cs typeface="+mn-cs"/>
              </a:rPr>
              <a:t>o</a:t>
            </a: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 prevention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Calibri" panose="020F0502020204030204"/>
                <a:ea typeface="+mn-ea"/>
                <a:cs typeface="+mn-cs"/>
              </a:rPr>
              <a:t>Aim to reduce non-HDL </a:t>
            </a:r>
            <a:r>
              <a:rPr kumimoji="0" lang="en-GB" sz="1050" b="0" i="0" u="none" strike="noStrike" kern="1200" cap="none" spc="0" normalizeH="0" baseline="0" noProof="0" err="1">
                <a:ln>
                  <a:noFill/>
                </a:ln>
                <a:solidFill>
                  <a:srgbClr val="000000"/>
                </a:solidFill>
                <a:effectLst/>
                <a:uLnTx/>
                <a:uFillTx/>
                <a:latin typeface="Calibri" panose="020F0502020204030204"/>
                <a:ea typeface="+mn-ea"/>
                <a:cs typeface="+mn-cs"/>
              </a:rPr>
              <a:t>chol</a:t>
            </a:r>
            <a:r>
              <a:rPr kumimoji="0" lang="en-GB" sz="1050" b="0" i="0" u="none" strike="noStrike" kern="1200" cap="none" spc="0" normalizeH="0" baseline="0" noProof="0">
                <a:ln>
                  <a:noFill/>
                </a:ln>
                <a:solidFill>
                  <a:srgbClr val="000000"/>
                </a:solidFill>
                <a:effectLst/>
                <a:uLnTx/>
                <a:uFillTx/>
                <a:latin typeface="Calibri" panose="020F0502020204030204"/>
                <a:ea typeface="+mn-ea"/>
                <a:cs typeface="+mn-cs"/>
              </a:rPr>
              <a:t> by at least 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Calibri" panose="020F0502020204030204"/>
                <a:ea typeface="+mn-ea"/>
                <a:cs typeface="+mn-cs"/>
              </a:rPr>
              <a:t>Support behaviour change, titrate high intensity statins, consider other therapies and manage other CVD risk factors</a:t>
            </a:r>
          </a:p>
        </p:txBody>
      </p:sp>
      <p:sp>
        <p:nvSpPr>
          <p:cNvPr id="84" name="TextBox 83">
            <a:extLst>
              <a:ext uri="{FF2B5EF4-FFF2-40B4-BE49-F238E27FC236}">
                <a16:creationId xmlns:a16="http://schemas.microsoft.com/office/drawing/2014/main" id="{C361DFB8-31E5-4F42-8D8F-E4EB51AFAC6D}"/>
              </a:ext>
            </a:extLst>
          </p:cNvPr>
          <p:cNvSpPr txBox="1"/>
          <p:nvPr/>
        </p:nvSpPr>
        <p:spPr>
          <a:xfrm>
            <a:off x="8276236" y="5494391"/>
            <a:ext cx="3722394" cy="600164"/>
          </a:xfrm>
          <a:prstGeom prst="rect">
            <a:avLst/>
          </a:prstGeom>
          <a:solidFill>
            <a:schemeClr val="bg1"/>
          </a:solidFill>
          <a:ln>
            <a:solidFill>
              <a:srgbClr val="15375D"/>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rPr>
              <a:t>FH:</a:t>
            </a: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GB" sz="1050" b="0" i="0" u="none" strike="noStrike" kern="1200" cap="none" spc="0" normalizeH="0" baseline="0" noProof="0">
                <a:ln>
                  <a:noFill/>
                </a:ln>
                <a:solidFill>
                  <a:srgbClr val="000000"/>
                </a:solidFill>
                <a:effectLst/>
                <a:uLnTx/>
                <a:uFillTx/>
                <a:latin typeface="Calibri" panose="020F0502020204030204"/>
                <a:ea typeface="+mn-ea"/>
                <a:cs typeface="+mn-cs"/>
              </a:rPr>
              <a:t>Aim to reduce LDL by 50% or more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Calibri" panose="020F0502020204030204"/>
                <a:ea typeface="+mn-ea"/>
                <a:cs typeface="+mn-cs"/>
              </a:rPr>
              <a:t>Titrate high intensity statins, consider other therapies, support behaviour change and manage other CVD risk factors</a:t>
            </a:r>
          </a:p>
        </p:txBody>
      </p:sp>
      <p:cxnSp>
        <p:nvCxnSpPr>
          <p:cNvPr id="86" name="Connector: Elbow 85">
            <a:extLst>
              <a:ext uri="{FF2B5EF4-FFF2-40B4-BE49-F238E27FC236}">
                <a16:creationId xmlns:a16="http://schemas.microsoft.com/office/drawing/2014/main" id="{B242DA83-6C15-4AE4-921D-C591F755C2EB}"/>
              </a:ext>
            </a:extLst>
          </p:cNvPr>
          <p:cNvCxnSpPr>
            <a:cxnSpLocks/>
            <a:endCxn id="83" idx="0"/>
          </p:cNvCxnSpPr>
          <p:nvPr/>
        </p:nvCxnSpPr>
        <p:spPr>
          <a:xfrm>
            <a:off x="8902982" y="3295682"/>
            <a:ext cx="1189362" cy="931041"/>
          </a:xfrm>
          <a:prstGeom prst="bentConnector2">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D4DFEC7-9019-413A-9F38-727C6D620F91}"/>
              </a:ext>
            </a:extLst>
          </p:cNvPr>
          <p:cNvSpPr txBox="1"/>
          <p:nvPr/>
        </p:nvSpPr>
        <p:spPr>
          <a:xfrm>
            <a:off x="9256923" y="3349241"/>
            <a:ext cx="531634" cy="211203"/>
          </a:xfrm>
          <a:prstGeom prst="rect">
            <a:avLst/>
          </a:prstGeom>
          <a:solidFill>
            <a:srgbClr val="FF5050"/>
          </a:solidFill>
          <a:ln w="12700">
            <a:solidFill>
              <a:schemeClr val="tx1"/>
            </a:solidFill>
          </a:ln>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16385E"/>
                </a:solidFill>
                <a:effectLst/>
                <a:uLnTx/>
                <a:uFillTx/>
                <a:latin typeface="Calibri" panose="020F0502020204030204"/>
                <a:ea typeface="+mn-ea"/>
                <a:cs typeface="+mn-cs"/>
              </a:rPr>
              <a:t>Negative</a:t>
            </a:r>
          </a:p>
        </p:txBody>
      </p:sp>
      <p:sp>
        <p:nvSpPr>
          <p:cNvPr id="92" name="TextBox 91">
            <a:extLst>
              <a:ext uri="{FF2B5EF4-FFF2-40B4-BE49-F238E27FC236}">
                <a16:creationId xmlns:a16="http://schemas.microsoft.com/office/drawing/2014/main" id="{451EC8CB-211C-4DFE-AEB5-9D007DC05D70}"/>
              </a:ext>
            </a:extLst>
          </p:cNvPr>
          <p:cNvSpPr txBox="1"/>
          <p:nvPr/>
        </p:nvSpPr>
        <p:spPr>
          <a:xfrm>
            <a:off x="1326567" y="4117594"/>
            <a:ext cx="1901544" cy="415498"/>
          </a:xfrm>
          <a:prstGeom prst="rect">
            <a:avLst/>
          </a:prstGeom>
          <a:solidFill>
            <a:schemeClr val="bg1"/>
          </a:solidFill>
          <a:ln>
            <a:solidFill>
              <a:srgbClr val="15375D"/>
            </a:solidFill>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Refer if not DNA confirmed or if no family testing done</a:t>
            </a:r>
          </a:p>
        </p:txBody>
      </p:sp>
      <p:sp>
        <p:nvSpPr>
          <p:cNvPr id="110" name="TextBox 109">
            <a:extLst>
              <a:ext uri="{FF2B5EF4-FFF2-40B4-BE49-F238E27FC236}">
                <a16:creationId xmlns:a16="http://schemas.microsoft.com/office/drawing/2014/main" id="{E382A061-9BAF-4780-AA8C-E05D1519730E}"/>
              </a:ext>
            </a:extLst>
          </p:cNvPr>
          <p:cNvSpPr txBox="1"/>
          <p:nvPr/>
        </p:nvSpPr>
        <p:spPr>
          <a:xfrm>
            <a:off x="3350708" y="4123835"/>
            <a:ext cx="1972572" cy="415498"/>
          </a:xfrm>
          <a:prstGeom prst="rect">
            <a:avLst/>
          </a:prstGeom>
          <a:solidFill>
            <a:schemeClr val="bg1"/>
          </a:solidFill>
          <a:ln>
            <a:solidFill>
              <a:srgbClr val="15375D"/>
            </a:solidFill>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Exclude secondary causes of high TC and refer DNA testing </a:t>
            </a:r>
          </a:p>
        </p:txBody>
      </p:sp>
      <p:cxnSp>
        <p:nvCxnSpPr>
          <p:cNvPr id="112" name="Straight Arrow Connector 111">
            <a:extLst>
              <a:ext uri="{FF2B5EF4-FFF2-40B4-BE49-F238E27FC236}">
                <a16:creationId xmlns:a16="http://schemas.microsoft.com/office/drawing/2014/main" id="{CCD75867-35D0-4451-B7D7-517AB26B89F4}"/>
              </a:ext>
            </a:extLst>
          </p:cNvPr>
          <p:cNvCxnSpPr>
            <a:cxnSpLocks/>
            <a:stCxn id="58" idx="2"/>
            <a:endCxn id="92" idx="0"/>
          </p:cNvCxnSpPr>
          <p:nvPr/>
        </p:nvCxnSpPr>
        <p:spPr>
          <a:xfrm flipH="1">
            <a:off x="2277339" y="1964319"/>
            <a:ext cx="11557" cy="2153275"/>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66812C34-88FA-4BA7-BA2A-2320D02BF8E9}"/>
              </a:ext>
            </a:extLst>
          </p:cNvPr>
          <p:cNvCxnSpPr>
            <a:cxnSpLocks/>
            <a:stCxn id="14" idx="3"/>
            <a:endCxn id="18" idx="1"/>
          </p:cNvCxnSpPr>
          <p:nvPr/>
        </p:nvCxnSpPr>
        <p:spPr>
          <a:xfrm flipV="1">
            <a:off x="3945554" y="5198507"/>
            <a:ext cx="468340" cy="1210"/>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03560E1C-65BB-4B8B-ACDC-489241A08D31}"/>
              </a:ext>
            </a:extLst>
          </p:cNvPr>
          <p:cNvCxnSpPr>
            <a:cxnSpLocks/>
            <a:stCxn id="16" idx="2"/>
          </p:cNvCxnSpPr>
          <p:nvPr/>
        </p:nvCxnSpPr>
        <p:spPr>
          <a:xfrm rot="5400000">
            <a:off x="2679687" y="5790725"/>
            <a:ext cx="338718" cy="801578"/>
          </a:xfrm>
          <a:prstGeom prst="bentConnector2">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178C5E5-F9FC-4F1D-9DF7-719D417FE156}"/>
              </a:ext>
            </a:extLst>
          </p:cNvPr>
          <p:cNvCxnSpPr>
            <a:cxnSpLocks/>
            <a:endCxn id="62" idx="1"/>
          </p:cNvCxnSpPr>
          <p:nvPr/>
        </p:nvCxnSpPr>
        <p:spPr>
          <a:xfrm>
            <a:off x="3817242" y="5919559"/>
            <a:ext cx="596652" cy="1237"/>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71F1CA23-B076-4F1F-8941-12B8A2EF92EF}"/>
              </a:ext>
            </a:extLst>
          </p:cNvPr>
          <p:cNvCxnSpPr>
            <a:cxnSpLocks/>
          </p:cNvCxnSpPr>
          <p:nvPr/>
        </p:nvCxnSpPr>
        <p:spPr>
          <a:xfrm flipV="1">
            <a:off x="5691637" y="4640239"/>
            <a:ext cx="2494420" cy="1258316"/>
          </a:xfrm>
          <a:prstGeom prst="bentConnector3">
            <a:avLst>
              <a:gd name="adj1" fmla="val 50000"/>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2BDA764-08FD-4193-8EAE-372C751118FE}"/>
              </a:ext>
            </a:extLst>
          </p:cNvPr>
          <p:cNvCxnSpPr>
            <a:cxnSpLocks/>
          </p:cNvCxnSpPr>
          <p:nvPr/>
        </p:nvCxnSpPr>
        <p:spPr>
          <a:xfrm>
            <a:off x="6943297" y="5890880"/>
            <a:ext cx="1339702" cy="0"/>
          </a:xfrm>
          <a:prstGeom prst="straightConnector1">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a:extLst>
              <a:ext uri="{FF2B5EF4-FFF2-40B4-BE49-F238E27FC236}">
                <a16:creationId xmlns:a16="http://schemas.microsoft.com/office/drawing/2014/main" id="{F83EF499-8E43-4AD2-A86C-F60B3F6C719A}"/>
              </a:ext>
            </a:extLst>
          </p:cNvPr>
          <p:cNvCxnSpPr>
            <a:cxnSpLocks/>
            <a:stCxn id="6" idx="2"/>
            <a:endCxn id="24" idx="1"/>
          </p:cNvCxnSpPr>
          <p:nvPr/>
        </p:nvCxnSpPr>
        <p:spPr>
          <a:xfrm rot="16200000" flipH="1">
            <a:off x="8112254" y="595071"/>
            <a:ext cx="341490" cy="3154536"/>
          </a:xfrm>
          <a:prstGeom prst="bentConnector2">
            <a:avLst/>
          </a:prstGeom>
          <a:ln w="28575">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E075BDA9-D6FD-4F97-B6FE-352719BC4AED}"/>
              </a:ext>
            </a:extLst>
          </p:cNvPr>
          <p:cNvSpPr txBox="1"/>
          <p:nvPr/>
        </p:nvSpPr>
        <p:spPr>
          <a:xfrm>
            <a:off x="8186057" y="4970525"/>
            <a:ext cx="3812574" cy="261610"/>
          </a:xfrm>
          <a:prstGeom prst="rect">
            <a:avLst/>
          </a:prstGeom>
          <a:solidFill>
            <a:srgbClr val="ACD73C"/>
          </a:solidFill>
          <a:ln w="12700">
            <a:solidFill>
              <a:schemeClr val="tx1"/>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Treatment in primary care</a:t>
            </a:r>
          </a:p>
        </p:txBody>
      </p:sp>
      <p:sp>
        <p:nvSpPr>
          <p:cNvPr id="143" name="TextBox 142">
            <a:extLst>
              <a:ext uri="{FF2B5EF4-FFF2-40B4-BE49-F238E27FC236}">
                <a16:creationId xmlns:a16="http://schemas.microsoft.com/office/drawing/2014/main" id="{BF7A1298-2F81-4405-A672-3160D511AD50}"/>
              </a:ext>
            </a:extLst>
          </p:cNvPr>
          <p:cNvSpPr txBox="1"/>
          <p:nvPr/>
        </p:nvSpPr>
        <p:spPr>
          <a:xfrm>
            <a:off x="8276236" y="6096864"/>
            <a:ext cx="3717473" cy="261610"/>
          </a:xfrm>
          <a:prstGeom prst="rect">
            <a:avLst/>
          </a:prstGeom>
          <a:solidFill>
            <a:srgbClr val="ACD73C"/>
          </a:solidFill>
          <a:ln w="12700">
            <a:solidFill>
              <a:schemeClr val="tx1"/>
            </a:solidFill>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Treatment in primary care with specialist </a:t>
            </a:r>
            <a:r>
              <a:rPr kumimoji="0" lang="en-GB" sz="1100" b="1" i="0" u="none" strike="noStrike" kern="1200" cap="none" spc="0" normalizeH="0" baseline="0" noProof="0" err="1">
                <a:ln>
                  <a:noFill/>
                </a:ln>
                <a:solidFill>
                  <a:srgbClr val="000000"/>
                </a:solidFill>
                <a:effectLst/>
                <a:uLnTx/>
                <a:uFillTx/>
                <a:latin typeface="Calibri" panose="020F0502020204030204"/>
                <a:ea typeface="+mn-ea"/>
                <a:cs typeface="+mn-cs"/>
              </a:rPr>
              <a:t>support</a:t>
            </a:r>
            <a:endPar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TextBox 143">
            <a:extLst>
              <a:ext uri="{FF2B5EF4-FFF2-40B4-BE49-F238E27FC236}">
                <a16:creationId xmlns:a16="http://schemas.microsoft.com/office/drawing/2014/main" id="{71525FD1-9961-4132-B7A5-352361593498}"/>
              </a:ext>
            </a:extLst>
          </p:cNvPr>
          <p:cNvSpPr txBox="1"/>
          <p:nvPr/>
        </p:nvSpPr>
        <p:spPr>
          <a:xfrm>
            <a:off x="3116437" y="2624893"/>
            <a:ext cx="420576" cy="234286"/>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HCA</a:t>
            </a:r>
          </a:p>
        </p:txBody>
      </p:sp>
      <p:sp>
        <p:nvSpPr>
          <p:cNvPr id="146" name="TextBox 145">
            <a:extLst>
              <a:ext uri="{FF2B5EF4-FFF2-40B4-BE49-F238E27FC236}">
                <a16:creationId xmlns:a16="http://schemas.microsoft.com/office/drawing/2014/main" id="{F95BEBE5-E750-4570-A824-704926FCF010}"/>
              </a:ext>
            </a:extLst>
          </p:cNvPr>
          <p:cNvSpPr txBox="1"/>
          <p:nvPr/>
        </p:nvSpPr>
        <p:spPr>
          <a:xfrm>
            <a:off x="6943297" y="3309308"/>
            <a:ext cx="1959685" cy="349702"/>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ea"/>
                <a:cs typeface="+mn-cs"/>
              </a:rPr>
              <a:t>PCN Nurse or pharmacist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ea"/>
                <a:cs typeface="+mn-cs"/>
              </a:rPr>
              <a:t>Face to face or remote assessment</a:t>
            </a:r>
          </a:p>
        </p:txBody>
      </p:sp>
      <p:sp>
        <p:nvSpPr>
          <p:cNvPr id="151" name="TextBox 150">
            <a:extLst>
              <a:ext uri="{FF2B5EF4-FFF2-40B4-BE49-F238E27FC236}">
                <a16:creationId xmlns:a16="http://schemas.microsoft.com/office/drawing/2014/main" id="{2DC0B293-7501-4D13-93D7-68387BDB2343}"/>
              </a:ext>
            </a:extLst>
          </p:cNvPr>
          <p:cNvSpPr txBox="1"/>
          <p:nvPr/>
        </p:nvSpPr>
        <p:spPr>
          <a:xfrm>
            <a:off x="4773754" y="1584091"/>
            <a:ext cx="420576" cy="234286"/>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HCA</a:t>
            </a:r>
          </a:p>
        </p:txBody>
      </p:sp>
      <p:sp>
        <p:nvSpPr>
          <p:cNvPr id="156" name="TextBox 155">
            <a:extLst>
              <a:ext uri="{FF2B5EF4-FFF2-40B4-BE49-F238E27FC236}">
                <a16:creationId xmlns:a16="http://schemas.microsoft.com/office/drawing/2014/main" id="{0D4274A2-E499-456D-A913-C2D3AB5CCEAA}"/>
              </a:ext>
            </a:extLst>
          </p:cNvPr>
          <p:cNvSpPr txBox="1"/>
          <p:nvPr/>
        </p:nvSpPr>
        <p:spPr>
          <a:xfrm>
            <a:off x="1326568" y="4525517"/>
            <a:ext cx="1901544" cy="211203"/>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ea"/>
                <a:cs typeface="+mn-cs"/>
              </a:rPr>
              <a:t>Nurse/Pharmacist D</a:t>
            </a:r>
            <a:r>
              <a:rPr kumimoji="0" lang="en-GB" sz="900" b="1" i="0" u="none" strike="noStrike" kern="1200" cap="none" spc="0" normalizeH="0" baseline="0" noProof="0" err="1">
                <a:ln>
                  <a:noFill/>
                </a:ln>
                <a:solidFill>
                  <a:srgbClr val="000000"/>
                </a:solidFill>
                <a:effectLst/>
                <a:uLnTx/>
                <a:uFillTx/>
                <a:latin typeface="Calibri" panose="020F0502020204030204"/>
                <a:ea typeface="+mn-ea"/>
                <a:cs typeface="+mn-cs"/>
              </a:rPr>
              <a:t>esktop</a:t>
            </a:r>
            <a:r>
              <a:rPr kumimoji="0" lang="en-GB" sz="900" b="1" i="0" u="none" strike="noStrike" kern="1200" cap="none" spc="0" normalizeH="0" baseline="0" noProof="0">
                <a:ln>
                  <a:noFill/>
                </a:ln>
                <a:solidFill>
                  <a:srgbClr val="000000"/>
                </a:solidFill>
                <a:effectLst/>
                <a:uLnTx/>
                <a:uFillTx/>
                <a:latin typeface="Calibri" panose="020F0502020204030204"/>
                <a:ea typeface="+mn-ea"/>
                <a:cs typeface="+mn-cs"/>
              </a:rPr>
              <a:t> Review</a:t>
            </a:r>
          </a:p>
        </p:txBody>
      </p:sp>
      <p:sp>
        <p:nvSpPr>
          <p:cNvPr id="157" name="TextBox 156">
            <a:extLst>
              <a:ext uri="{FF2B5EF4-FFF2-40B4-BE49-F238E27FC236}">
                <a16:creationId xmlns:a16="http://schemas.microsoft.com/office/drawing/2014/main" id="{F221DF9D-F107-4393-8317-2EEC983B4ABF}"/>
              </a:ext>
            </a:extLst>
          </p:cNvPr>
          <p:cNvSpPr txBox="1"/>
          <p:nvPr/>
        </p:nvSpPr>
        <p:spPr>
          <a:xfrm>
            <a:off x="3350708" y="4526581"/>
            <a:ext cx="1972572" cy="211203"/>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Calibri" panose="020F0502020204030204"/>
                <a:ea typeface="+mn-ea"/>
                <a:cs typeface="+mn-cs"/>
              </a:rPr>
              <a:t>Nurse/Pharmacist D</a:t>
            </a:r>
            <a:r>
              <a:rPr kumimoji="0" lang="en-GB" sz="900" b="1" i="0" u="none" strike="noStrike" kern="1200" cap="none" spc="0" normalizeH="0" baseline="0" noProof="0" err="1">
                <a:ln>
                  <a:noFill/>
                </a:ln>
                <a:solidFill>
                  <a:srgbClr val="000000"/>
                </a:solidFill>
                <a:effectLst/>
                <a:uLnTx/>
                <a:uFillTx/>
                <a:latin typeface="Calibri" panose="020F0502020204030204"/>
                <a:ea typeface="+mn-ea"/>
                <a:cs typeface="+mn-cs"/>
              </a:rPr>
              <a:t>esktop</a:t>
            </a:r>
            <a:r>
              <a:rPr kumimoji="0" lang="en-GB" sz="900" b="1" i="0" u="none" strike="noStrike" kern="1200" cap="none" spc="0" normalizeH="0" baseline="0" noProof="0">
                <a:ln>
                  <a:noFill/>
                </a:ln>
                <a:solidFill>
                  <a:srgbClr val="000000"/>
                </a:solidFill>
                <a:effectLst/>
                <a:uLnTx/>
                <a:uFillTx/>
                <a:latin typeface="Calibri" panose="020F0502020204030204"/>
                <a:ea typeface="+mn-ea"/>
                <a:cs typeface="+mn-cs"/>
              </a:rPr>
              <a:t> Review</a:t>
            </a:r>
          </a:p>
        </p:txBody>
      </p:sp>
      <p:sp>
        <p:nvSpPr>
          <p:cNvPr id="163" name="TextBox 162">
            <a:extLst>
              <a:ext uri="{FF2B5EF4-FFF2-40B4-BE49-F238E27FC236}">
                <a16:creationId xmlns:a16="http://schemas.microsoft.com/office/drawing/2014/main" id="{5098868B-DB8C-4FC2-ADF3-CC5CFD6DE1A6}"/>
              </a:ext>
            </a:extLst>
          </p:cNvPr>
          <p:cNvSpPr txBox="1"/>
          <p:nvPr/>
        </p:nvSpPr>
        <p:spPr>
          <a:xfrm>
            <a:off x="7344308" y="4746085"/>
            <a:ext cx="554618" cy="234286"/>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Not FH</a:t>
            </a:r>
          </a:p>
        </p:txBody>
      </p:sp>
      <p:sp>
        <p:nvSpPr>
          <p:cNvPr id="164" name="TextBox 163">
            <a:extLst>
              <a:ext uri="{FF2B5EF4-FFF2-40B4-BE49-F238E27FC236}">
                <a16:creationId xmlns:a16="http://schemas.microsoft.com/office/drawing/2014/main" id="{59A4E997-416E-4F92-A7D3-EE1738B05FB6}"/>
              </a:ext>
            </a:extLst>
          </p:cNvPr>
          <p:cNvSpPr txBox="1"/>
          <p:nvPr/>
        </p:nvSpPr>
        <p:spPr>
          <a:xfrm>
            <a:off x="7178018" y="5589721"/>
            <a:ext cx="887199" cy="234286"/>
          </a:xfrm>
          <a:prstGeom prst="rect">
            <a:avLst/>
          </a:prstGeom>
          <a:solidFill>
            <a:srgbClr val="ACD73C"/>
          </a:solidFill>
          <a:ln w="12700">
            <a:solidFill>
              <a:schemeClr val="tx1"/>
            </a:solidFill>
          </a:ln>
        </p:spPr>
        <p:txBody>
          <a:bodyPr wrap="square" lIns="36000" tIns="36000" rIns="36000" bIns="36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alibri" panose="020F0502020204030204"/>
                <a:ea typeface="+mn-ea"/>
                <a:cs typeface="+mn-cs"/>
              </a:rPr>
              <a:t>Confirmed FH</a:t>
            </a:r>
          </a:p>
        </p:txBody>
      </p:sp>
      <p:sp>
        <p:nvSpPr>
          <p:cNvPr id="60" name="TextBox 59">
            <a:extLst>
              <a:ext uri="{FF2B5EF4-FFF2-40B4-BE49-F238E27FC236}">
                <a16:creationId xmlns:a16="http://schemas.microsoft.com/office/drawing/2014/main" id="{36413294-5048-499B-94FF-4B79519164A9}"/>
              </a:ext>
            </a:extLst>
          </p:cNvPr>
          <p:cNvSpPr txBox="1"/>
          <p:nvPr/>
        </p:nvSpPr>
        <p:spPr>
          <a:xfrm rot="1275753">
            <a:off x="10539635" y="872681"/>
            <a:ext cx="14219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Calibri" panose="020F0502020204030204"/>
                <a:ea typeface="+mn-ea"/>
                <a:cs typeface="+mn-cs"/>
              </a:rPr>
              <a:t>DRAFT</a:t>
            </a:r>
          </a:p>
        </p:txBody>
      </p:sp>
    </p:spTree>
    <p:extLst>
      <p:ext uri="{BB962C8B-B14F-4D97-AF65-F5344CB8AC3E}">
        <p14:creationId xmlns:p14="http://schemas.microsoft.com/office/powerpoint/2010/main" val="3849687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b="1"/>
              <a:t>Atrial Fibrillation</a:t>
            </a:r>
          </a:p>
        </p:txBody>
      </p:sp>
    </p:spTree>
    <p:extLst>
      <p:ext uri="{BB962C8B-B14F-4D97-AF65-F5344CB8AC3E}">
        <p14:creationId xmlns:p14="http://schemas.microsoft.com/office/powerpoint/2010/main" val="319368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97DDE95D-55B8-4B9B-BB31-7878E3446573}"/>
              </a:ext>
            </a:extLst>
          </p:cNvPr>
          <p:cNvSpPr>
            <a:spLocks noGrp="1"/>
          </p:cNvSpPr>
          <p:nvPr>
            <p:ph idx="1"/>
          </p:nvPr>
        </p:nvSpPr>
        <p:spPr>
          <a:xfrm>
            <a:off x="373303" y="356580"/>
            <a:ext cx="10470396" cy="620797"/>
          </a:xfrm>
        </p:spPr>
        <p:txBody>
          <a:bodyPr/>
          <a:lstStyle/>
          <a:p>
            <a:r>
              <a:rPr lang="en-US"/>
              <a:t>Housekeeping</a:t>
            </a:r>
          </a:p>
        </p:txBody>
      </p:sp>
      <p:pic>
        <p:nvPicPr>
          <p:cNvPr id="5" name="Graphic 4" descr="Chat bubble outline">
            <a:extLst>
              <a:ext uri="{FF2B5EF4-FFF2-40B4-BE49-F238E27FC236}">
                <a16:creationId xmlns:a16="http://schemas.microsoft.com/office/drawing/2014/main" id="{8B398D81-5504-43F7-8AAD-0FA658E31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2240" y="1890991"/>
            <a:ext cx="1156283" cy="1156283"/>
          </a:xfrm>
          <a:prstGeom prst="rect">
            <a:avLst/>
          </a:prstGeom>
        </p:spPr>
      </p:pic>
      <p:pic>
        <p:nvPicPr>
          <p:cNvPr id="6" name="Graphic 5" descr="Web cam outline">
            <a:extLst>
              <a:ext uri="{FF2B5EF4-FFF2-40B4-BE49-F238E27FC236}">
                <a16:creationId xmlns:a16="http://schemas.microsoft.com/office/drawing/2014/main" id="{9CAAE43D-7C36-4BB7-B87E-B4973149B6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1650" y="1768902"/>
            <a:ext cx="1259986" cy="1259986"/>
          </a:xfrm>
          <a:prstGeom prst="rect">
            <a:avLst/>
          </a:prstGeom>
        </p:spPr>
      </p:pic>
      <p:pic>
        <p:nvPicPr>
          <p:cNvPr id="7" name="Graphic 6" descr="Video camera outline">
            <a:extLst>
              <a:ext uri="{FF2B5EF4-FFF2-40B4-BE49-F238E27FC236}">
                <a16:creationId xmlns:a16="http://schemas.microsoft.com/office/drawing/2014/main" id="{D9B1E427-F6D0-478A-9F60-882AB76231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9596" y="1768902"/>
            <a:ext cx="1156283" cy="1156283"/>
          </a:xfrm>
          <a:prstGeom prst="rect">
            <a:avLst/>
          </a:prstGeom>
        </p:spPr>
      </p:pic>
      <p:sp>
        <p:nvSpPr>
          <p:cNvPr id="9" name="TextBox 8">
            <a:extLst>
              <a:ext uri="{FF2B5EF4-FFF2-40B4-BE49-F238E27FC236}">
                <a16:creationId xmlns:a16="http://schemas.microsoft.com/office/drawing/2014/main" id="{C88A8BB8-4AEE-4AB1-937A-DFA9A6E28710}"/>
              </a:ext>
            </a:extLst>
          </p:cNvPr>
          <p:cNvSpPr txBox="1"/>
          <p:nvPr/>
        </p:nvSpPr>
        <p:spPr>
          <a:xfrm>
            <a:off x="675826" y="3141098"/>
            <a:ext cx="2531634" cy="1938992"/>
          </a:xfrm>
          <a:prstGeom prst="rect">
            <a:avLst/>
          </a:prstGeom>
          <a:noFill/>
        </p:spPr>
        <p:txBody>
          <a:bodyPr wrap="square">
            <a:spAutoFit/>
          </a:bodyPr>
          <a:lstStyle/>
          <a:p>
            <a:pPr algn="ctr"/>
            <a:r>
              <a:rPr lang="en-US" sz="2400">
                <a:solidFill>
                  <a:srgbClr val="A4CD39"/>
                </a:solidFill>
              </a:rPr>
              <a:t>We are using Zoom webinar so your camera and mics will not be captured</a:t>
            </a:r>
          </a:p>
        </p:txBody>
      </p:sp>
      <p:sp>
        <p:nvSpPr>
          <p:cNvPr id="10" name="TextBox 9">
            <a:extLst>
              <a:ext uri="{FF2B5EF4-FFF2-40B4-BE49-F238E27FC236}">
                <a16:creationId xmlns:a16="http://schemas.microsoft.com/office/drawing/2014/main" id="{0073D9D0-770D-46C0-9C89-564B786282B3}"/>
              </a:ext>
            </a:extLst>
          </p:cNvPr>
          <p:cNvSpPr txBox="1"/>
          <p:nvPr/>
        </p:nvSpPr>
        <p:spPr>
          <a:xfrm>
            <a:off x="8208016" y="3047274"/>
            <a:ext cx="2364733" cy="1938992"/>
          </a:xfrm>
          <a:prstGeom prst="rect">
            <a:avLst/>
          </a:prstGeom>
          <a:noFill/>
        </p:spPr>
        <p:txBody>
          <a:bodyPr wrap="square">
            <a:spAutoFit/>
          </a:bodyPr>
          <a:lstStyle/>
          <a:p>
            <a:pPr algn="ctr"/>
            <a:r>
              <a:rPr lang="en-US" sz="2400">
                <a:solidFill>
                  <a:srgbClr val="A4CD39"/>
                </a:solidFill>
              </a:rPr>
              <a:t>Please use the Q&amp;A box if you have any questions or comments</a:t>
            </a:r>
          </a:p>
        </p:txBody>
      </p:sp>
      <p:sp>
        <p:nvSpPr>
          <p:cNvPr id="11" name="TextBox 10">
            <a:extLst>
              <a:ext uri="{FF2B5EF4-FFF2-40B4-BE49-F238E27FC236}">
                <a16:creationId xmlns:a16="http://schemas.microsoft.com/office/drawing/2014/main" id="{40933237-CBB1-4F5F-9FD4-21BE36FB61C2}"/>
              </a:ext>
            </a:extLst>
          </p:cNvPr>
          <p:cNvSpPr txBox="1"/>
          <p:nvPr/>
        </p:nvSpPr>
        <p:spPr>
          <a:xfrm>
            <a:off x="4441921" y="3047274"/>
            <a:ext cx="2531634" cy="1938992"/>
          </a:xfrm>
          <a:prstGeom prst="rect">
            <a:avLst/>
          </a:prstGeom>
          <a:noFill/>
        </p:spPr>
        <p:txBody>
          <a:bodyPr wrap="square">
            <a:spAutoFit/>
          </a:bodyPr>
          <a:lstStyle/>
          <a:p>
            <a:pPr algn="ctr"/>
            <a:r>
              <a:rPr lang="en-US" sz="2400">
                <a:solidFill>
                  <a:srgbClr val="A4CD39"/>
                </a:solidFill>
              </a:rPr>
              <a:t>This session is being recorded and </a:t>
            </a:r>
            <a:r>
              <a:rPr lang="en-GB" sz="2400">
                <a:solidFill>
                  <a:srgbClr val="A4CD39"/>
                </a:solidFill>
              </a:rPr>
              <a:t>will be circulated after the meeting</a:t>
            </a:r>
            <a:endParaRPr lang="en-US" sz="2400">
              <a:solidFill>
                <a:srgbClr val="A4CD39"/>
              </a:solidFill>
            </a:endParaRPr>
          </a:p>
        </p:txBody>
      </p:sp>
    </p:spTree>
    <p:extLst>
      <p:ext uri="{BB962C8B-B14F-4D97-AF65-F5344CB8AC3E}">
        <p14:creationId xmlns:p14="http://schemas.microsoft.com/office/powerpoint/2010/main" val="3674947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264278-D63D-4832-A465-6808896F0EFE}"/>
              </a:ext>
            </a:extLst>
          </p:cNvPr>
          <p:cNvSpPr/>
          <p:nvPr/>
        </p:nvSpPr>
        <p:spPr>
          <a:xfrm>
            <a:off x="3198507" y="2665224"/>
            <a:ext cx="1646044" cy="1550722"/>
          </a:xfrm>
          <a:prstGeom prst="rect">
            <a:avLst/>
          </a:prstGeom>
          <a:solidFill>
            <a:srgbClr val="FF0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Not on anticoagulant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hlinkClick r:id="rId3"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solidFill>
                  <a:srgbClr val="41B6E6"/>
                </a:solidFill>
                <a:effectLst/>
                <a:uLnTx/>
                <a:uFillTx/>
                <a:latin typeface="Calibri" panose="020F0502020204030204"/>
                <a:ea typeface="+mn-ea"/>
                <a:cs typeface="+mn-cs"/>
              </a:rPr>
              <a:t>Offer anticoagulant if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D757352-E509-4E37-AE54-1A5E8F3D6C72}"/>
              </a:ext>
            </a:extLst>
          </p:cNvPr>
          <p:cNvSpPr/>
          <p:nvPr/>
        </p:nvSpPr>
        <p:spPr>
          <a:xfrm>
            <a:off x="4946418" y="2665224"/>
            <a:ext cx="1624588" cy="1550722"/>
          </a:xfrm>
          <a:prstGeom prst="rect">
            <a:avLst/>
          </a:prstGeom>
          <a:solidFill>
            <a:srgbClr val="FFC0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anticoagulant &amp; antiplatelet/s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hlinkClick r:id="rId3"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solidFill>
                  <a:srgbClr val="41B6E6"/>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Review need for antiplatelets</a:t>
            </a:r>
            <a:endParaRPr kumimoji="0" lang="en-GB" sz="1400" b="1" i="0" u="sng" strike="noStrike" kern="1200" cap="none" spc="0" normalizeH="0" baseline="0" noProof="0">
              <a:ln>
                <a:noFill/>
              </a:ln>
              <a:solidFill>
                <a:srgbClr val="41B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2F8A516-B5A8-4FBA-B3D1-8120572E059C}"/>
              </a:ext>
            </a:extLst>
          </p:cNvPr>
          <p:cNvSpPr/>
          <p:nvPr/>
        </p:nvSpPr>
        <p:spPr>
          <a:xfrm>
            <a:off x="6674238" y="2665224"/>
            <a:ext cx="1624588" cy="1550722"/>
          </a:xfrm>
          <a:prstGeom prst="rect">
            <a:avLst/>
          </a:prstGeom>
          <a:solidFill>
            <a:srgbClr val="00B05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Three</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Warfarin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hlinkClick r:id="rId4"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41B6E6"/>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Check TTR for optimal control</a:t>
            </a:r>
            <a:endParaRPr kumimoji="0" lang="en-GB" sz="1400" b="1" i="0" u="sng" strike="noStrike" kern="1200" cap="none" spc="0" normalizeH="0" baseline="0" noProof="0">
              <a:ln>
                <a:noFill/>
              </a:ln>
              <a:solidFill>
                <a:srgbClr val="41B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628B2E6-B285-462F-9F30-2B20E1761049}"/>
              </a:ext>
            </a:extLst>
          </p:cNvPr>
          <p:cNvSpPr/>
          <p:nvPr/>
        </p:nvSpPr>
        <p:spPr>
          <a:xfrm>
            <a:off x="8402058" y="2665224"/>
            <a:ext cx="1624588" cy="1550722"/>
          </a:xfrm>
          <a:prstGeom prst="rect">
            <a:avLst/>
          </a:prstGeom>
          <a:solidFill>
            <a:srgbClr val="00B05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Four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DOAC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Renal function &gt;12m ago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41B6E6"/>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Check </a:t>
            </a:r>
            <a:r>
              <a:rPr kumimoji="0" lang="en-US" sz="1400" b="1" i="0" u="sng" strike="noStrike" kern="1200" cap="none" spc="0" normalizeH="0" baseline="0" noProof="0" err="1">
                <a:ln>
                  <a:noFill/>
                </a:ln>
                <a:solidFill>
                  <a:srgbClr val="41B6E6"/>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CrCl</a:t>
            </a:r>
            <a:r>
              <a:rPr kumimoji="0" lang="en-US" sz="1400" b="1" i="0" u="sng" strike="noStrike" kern="1200" cap="none" spc="0" normalizeH="0" baseline="0" noProof="0">
                <a:ln>
                  <a:noFill/>
                </a:ln>
                <a:solidFill>
                  <a:srgbClr val="41B6E6"/>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 and review dosage</a:t>
            </a:r>
            <a:endParaRPr kumimoji="0" lang="en-GB" sz="1400" b="1" i="0" u="sng" strike="noStrike" kern="1200" cap="none" spc="0" normalizeH="0" baseline="0" noProof="0">
              <a:ln>
                <a:noFill/>
              </a:ln>
              <a:solidFill>
                <a:srgbClr val="41B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23ADE7C-2899-4D01-B571-4CFCAB13C0EF}"/>
              </a:ext>
            </a:extLst>
          </p:cNvPr>
          <p:cNvSpPr/>
          <p:nvPr/>
        </p:nvSpPr>
        <p:spPr>
          <a:xfrm>
            <a:off x="10122709" y="2665224"/>
            <a:ext cx="1624588" cy="1550722"/>
          </a:xfrm>
          <a:prstGeom prst="rect">
            <a:avLst/>
          </a:prstGeom>
          <a:solidFill>
            <a:srgbClr val="00B05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Priority Five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 DOAC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Renal function &lt;12m ago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hlinkClick r:id="rId3"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solidFill>
                  <a:srgbClr val="41B6E6"/>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Routine review</a:t>
            </a:r>
            <a:endParaRPr kumimoji="0" lang="en-GB" sz="1400" b="1" i="0" u="sng" strike="noStrike" kern="1200" cap="none" spc="0" normalizeH="0" baseline="0" noProof="0">
              <a:ln>
                <a:noFill/>
              </a:ln>
              <a:solidFill>
                <a:srgbClr val="41B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73E6B66-258C-4AB2-B4A0-CA766BB7C7D4}"/>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Atrial Fibrillation stratification and management</a:t>
            </a:r>
          </a:p>
        </p:txBody>
      </p:sp>
      <p:pic>
        <p:nvPicPr>
          <p:cNvPr id="6" name="Picture 5" descr="A close up of a logo&#10;&#10;Description automatically generated">
            <a:extLst>
              <a:ext uri="{FF2B5EF4-FFF2-40B4-BE49-F238E27FC236}">
                <a16:creationId xmlns:a16="http://schemas.microsoft.com/office/drawing/2014/main" id="{4E83E1B1-08D7-4AC7-A38A-CEC5FF8EE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896" y="114617"/>
            <a:ext cx="820707" cy="191861"/>
          </a:xfrm>
          <a:prstGeom prst="rect">
            <a:avLst/>
          </a:prstGeom>
        </p:spPr>
      </p:pic>
      <p:sp>
        <p:nvSpPr>
          <p:cNvPr id="10" name="Rectangle 9">
            <a:extLst>
              <a:ext uri="{FF2B5EF4-FFF2-40B4-BE49-F238E27FC236}">
                <a16:creationId xmlns:a16="http://schemas.microsoft.com/office/drawing/2014/main" id="{17B69C74-B4BB-485B-BC87-19770945CC5E}"/>
              </a:ext>
            </a:extLst>
          </p:cNvPr>
          <p:cNvSpPr/>
          <p:nvPr/>
        </p:nvSpPr>
        <p:spPr>
          <a:xfrm>
            <a:off x="3198506" y="620247"/>
            <a:ext cx="8555082" cy="155160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Gather information e.g.  	</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Up to date bloods, BP, weight, smoking status, run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ChadsVasc</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HASBLED, QRISK score</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Self management e.g. 	</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Education (AF/stroke risk, bleeding risk, CVD risk reduction), signpost to shared decision 			making resources.</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Behaviour change e.g. 	</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Brief interventions and signposting e.g. smoking, weight, diet, exercise, alcohol</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B35017A-185E-4100-853A-17069EEADD4B}"/>
              </a:ext>
            </a:extLst>
          </p:cNvPr>
          <p:cNvSpPr/>
          <p:nvPr/>
        </p:nvSpPr>
        <p:spPr>
          <a:xfrm>
            <a:off x="3161521" y="4708445"/>
            <a:ext cx="8555082" cy="155072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Optimise anticoagulation therapy and CVD risk reduction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Review: blood results, risk scores &amp; symptoms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Initiate or optimise anticoagulant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Consider switch to DOAC if poor control on warfarin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Check adherence and review any side effects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Review and mitigate bleeding risk: BP control, medication, alcohol, PPI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CVD risk – optimise BP and lipid management, if required</a:t>
            </a:r>
          </a:p>
        </p:txBody>
      </p:sp>
      <p:sp>
        <p:nvSpPr>
          <p:cNvPr id="3" name="Rectangle 2">
            <a:extLst>
              <a:ext uri="{FF2B5EF4-FFF2-40B4-BE49-F238E27FC236}">
                <a16:creationId xmlns:a16="http://schemas.microsoft.com/office/drawing/2014/main" id="{2A1720A6-D4FA-4CA0-93F3-7A077A18C8B2}"/>
              </a:ext>
            </a:extLst>
          </p:cNvPr>
          <p:cNvSpPr/>
          <p:nvPr/>
        </p:nvSpPr>
        <p:spPr>
          <a:xfrm>
            <a:off x="290799" y="620247"/>
            <a:ext cx="2560121" cy="155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Healthcare Assistants/other appropriately trained staff</a:t>
            </a:r>
          </a:p>
        </p:txBody>
      </p:sp>
      <p:sp>
        <p:nvSpPr>
          <p:cNvPr id="4" name="Rectangle 3">
            <a:extLst>
              <a:ext uri="{FF2B5EF4-FFF2-40B4-BE49-F238E27FC236}">
                <a16:creationId xmlns:a16="http://schemas.microsoft.com/office/drawing/2014/main" id="{19DF588A-8FC1-4E4D-8A06-AC8C470C9752}"/>
              </a:ext>
            </a:extLst>
          </p:cNvPr>
          <p:cNvSpPr/>
          <p:nvPr/>
        </p:nvSpPr>
        <p:spPr>
          <a:xfrm>
            <a:off x="290799" y="2664346"/>
            <a:ext cx="2560121" cy="155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Stratification</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F1F85CE-F102-4157-9841-6D1272F8020C}"/>
              </a:ext>
            </a:extLst>
          </p:cNvPr>
          <p:cNvSpPr/>
          <p:nvPr/>
        </p:nvSpPr>
        <p:spPr>
          <a:xfrm>
            <a:off x="290799" y="4698396"/>
            <a:ext cx="2560121" cy="15507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Prescribing Clinician</a:t>
            </a:r>
          </a:p>
        </p:txBody>
      </p:sp>
      <p:sp>
        <p:nvSpPr>
          <p:cNvPr id="2" name="Arrow: Right 1">
            <a:extLst>
              <a:ext uri="{FF2B5EF4-FFF2-40B4-BE49-F238E27FC236}">
                <a16:creationId xmlns:a16="http://schemas.microsoft.com/office/drawing/2014/main" id="{3B554432-564D-4B50-BFFE-8EEB1A5C9984}"/>
              </a:ext>
            </a:extLst>
          </p:cNvPr>
          <p:cNvSpPr/>
          <p:nvPr/>
        </p:nvSpPr>
        <p:spPr>
          <a:xfrm rot="16200000" flipH="1">
            <a:off x="1229498" y="4290427"/>
            <a:ext cx="496315" cy="354352"/>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3AA383A9-72D2-4808-9D5F-678FAA374ECB}"/>
              </a:ext>
            </a:extLst>
          </p:cNvPr>
          <p:cNvSpPr/>
          <p:nvPr/>
        </p:nvSpPr>
        <p:spPr>
          <a:xfrm rot="5400000" flipH="1">
            <a:off x="1189270" y="2230488"/>
            <a:ext cx="506365" cy="354352"/>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873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b="1">
                <a:latin typeface="Calibri Light"/>
                <a:cs typeface="Calibri Light"/>
              </a:rPr>
              <a:t>Expert input</a:t>
            </a:r>
          </a:p>
        </p:txBody>
      </p:sp>
    </p:spTree>
    <p:extLst>
      <p:ext uri="{BB962C8B-B14F-4D97-AF65-F5344CB8AC3E}">
        <p14:creationId xmlns:p14="http://schemas.microsoft.com/office/powerpoint/2010/main" val="2813995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5CF89-901E-4367-A12E-E5A942B52E68}"/>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Patient and Public Insight</a:t>
            </a:r>
          </a:p>
        </p:txBody>
      </p:sp>
      <p:pic>
        <p:nvPicPr>
          <p:cNvPr id="13" name="Picture 12" descr="A close up of a logo&#10;&#10;Description automatically generated">
            <a:extLst>
              <a:ext uri="{FF2B5EF4-FFF2-40B4-BE49-F238E27FC236}">
                <a16:creationId xmlns:a16="http://schemas.microsoft.com/office/drawing/2014/main" id="{E666FAC4-C074-491B-9E83-CECAF252C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1536" y="101937"/>
            <a:ext cx="820707" cy="207208"/>
          </a:xfrm>
          <a:prstGeom prst="rect">
            <a:avLst/>
          </a:prstGeom>
        </p:spPr>
      </p:pic>
      <p:pic>
        <p:nvPicPr>
          <p:cNvPr id="5" name="Picture 4">
            <a:extLst>
              <a:ext uri="{FF2B5EF4-FFF2-40B4-BE49-F238E27FC236}">
                <a16:creationId xmlns:a16="http://schemas.microsoft.com/office/drawing/2014/main" id="{8259B248-E88D-4E97-8BBB-C61469A125A8}"/>
              </a:ext>
            </a:extLst>
          </p:cNvPr>
          <p:cNvPicPr>
            <a:picLocks noChangeAspect="1"/>
          </p:cNvPicPr>
          <p:nvPr/>
        </p:nvPicPr>
        <p:blipFill>
          <a:blip r:embed="rId4"/>
          <a:stretch>
            <a:fillRect/>
          </a:stretch>
        </p:blipFill>
        <p:spPr>
          <a:xfrm>
            <a:off x="979401" y="513019"/>
            <a:ext cx="9858058" cy="6344981"/>
          </a:xfrm>
          <a:prstGeom prst="rect">
            <a:avLst/>
          </a:prstGeom>
        </p:spPr>
      </p:pic>
    </p:spTree>
    <p:extLst>
      <p:ext uri="{BB962C8B-B14F-4D97-AF65-F5344CB8AC3E}">
        <p14:creationId xmlns:p14="http://schemas.microsoft.com/office/powerpoint/2010/main" val="277036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5CF89-901E-4367-A12E-E5A942B52E68}"/>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Clinical Advisory Group</a:t>
            </a:r>
          </a:p>
        </p:txBody>
      </p:sp>
      <p:sp>
        <p:nvSpPr>
          <p:cNvPr id="3" name="Content Placeholder 2">
            <a:extLst>
              <a:ext uri="{FF2B5EF4-FFF2-40B4-BE49-F238E27FC236}">
                <a16:creationId xmlns:a16="http://schemas.microsoft.com/office/drawing/2014/main" id="{9677C99F-AE23-4C22-966E-D89B9E648948}"/>
              </a:ext>
            </a:extLst>
          </p:cNvPr>
          <p:cNvSpPr>
            <a:spLocks noGrp="1"/>
          </p:cNvSpPr>
          <p:nvPr>
            <p:ph idx="1"/>
          </p:nvPr>
        </p:nvSpPr>
        <p:spPr>
          <a:xfrm>
            <a:off x="1216686" y="862260"/>
            <a:ext cx="8841713" cy="5344160"/>
          </a:xfrm>
        </p:spPr>
        <p:txBody>
          <a:bodyPr vert="horz" lIns="91440" tIns="45720" rIns="91440" bIns="45720" rtlCol="0" anchor="t">
            <a:normAutofit/>
          </a:bodyPr>
          <a:lstStyle/>
          <a:p>
            <a:pPr marL="0" indent="0">
              <a:buNone/>
            </a:pPr>
            <a:r>
              <a:rPr lang="en-GB" sz="1800">
                <a:solidFill>
                  <a:schemeClr val="tx1"/>
                </a:solidFill>
                <a:latin typeface="Calibri Light"/>
                <a:cs typeface="Calibri Light"/>
              </a:rPr>
              <a:t>Aiysha Saleemi, Pharmacist Advisor</a:t>
            </a:r>
          </a:p>
          <a:p>
            <a:pPr marL="0" indent="0">
              <a:buNone/>
            </a:pPr>
            <a:r>
              <a:rPr lang="en-GB" sz="1800">
                <a:solidFill>
                  <a:schemeClr val="tx1"/>
                </a:solidFill>
                <a:latin typeface="Calibri Light"/>
                <a:cs typeface="Calibri Light"/>
              </a:rPr>
              <a:t>Dr Deep Shah, GP SPIN</a:t>
            </a:r>
          </a:p>
          <a:p>
            <a:pPr marL="0" indent="0">
              <a:buNone/>
            </a:pPr>
            <a:r>
              <a:rPr lang="en-GB" sz="1800">
                <a:solidFill>
                  <a:schemeClr val="tx1"/>
                </a:solidFill>
                <a:latin typeface="Calibri Light"/>
                <a:cs typeface="Calibri Light"/>
              </a:rPr>
              <a:t>Helen Williams, Consultant Pharmacist</a:t>
            </a:r>
          </a:p>
          <a:p>
            <a:pPr marL="0" indent="0">
              <a:buNone/>
            </a:pPr>
            <a:r>
              <a:rPr lang="en-GB" sz="1800">
                <a:solidFill>
                  <a:schemeClr val="tx1"/>
                </a:solidFill>
                <a:latin typeface="Calibri Light"/>
                <a:cs typeface="Calibri Light"/>
              </a:rPr>
              <a:t>Dr John Robson,  </a:t>
            </a:r>
            <a:r>
              <a:rPr lang="en-US" sz="1800">
                <a:solidFill>
                  <a:schemeClr val="tx1"/>
                </a:solidFill>
                <a:latin typeface="Calibri Light"/>
                <a:cs typeface="Calibri Light"/>
              </a:rPr>
              <a:t>Reader in Primary Health care; Clinical Lead Clinical Effectiveness Group</a:t>
            </a:r>
            <a:r>
              <a:rPr lang="en-GB" sz="1800">
                <a:solidFill>
                  <a:schemeClr val="tx1"/>
                </a:solidFill>
                <a:latin typeface="Calibri Light"/>
                <a:cs typeface="Calibri Light"/>
              </a:rPr>
              <a:t> </a:t>
            </a:r>
            <a:endParaRPr lang="en-GB" sz="1800">
              <a:solidFill>
                <a:schemeClr val="tx1"/>
              </a:solidFill>
            </a:endParaRPr>
          </a:p>
          <a:p>
            <a:pPr marL="0" indent="0">
              <a:buNone/>
            </a:pPr>
            <a:r>
              <a:rPr lang="en-GB" sz="1800">
                <a:solidFill>
                  <a:schemeClr val="tx1"/>
                </a:solidFill>
                <a:latin typeface="Calibri Light"/>
                <a:cs typeface="Calibri Light"/>
              </a:rPr>
              <a:t>Mandeep Butt, Clinical Medicines Optimisation Lead, UCLPartners </a:t>
            </a:r>
          </a:p>
          <a:p>
            <a:pPr marL="0" indent="0">
              <a:buNone/>
            </a:pPr>
            <a:r>
              <a:rPr lang="en-GB" sz="1800">
                <a:solidFill>
                  <a:schemeClr val="tx1"/>
                </a:solidFill>
                <a:latin typeface="Calibri Light"/>
                <a:cs typeface="Calibri Light"/>
              </a:rPr>
              <a:t>Dr Matt Kearney, GP and Programme Director UCLPartners AHSN</a:t>
            </a:r>
          </a:p>
          <a:p>
            <a:pPr marL="0" indent="0">
              <a:buNone/>
            </a:pPr>
            <a:r>
              <a:rPr lang="en-GB" sz="1800">
                <a:solidFill>
                  <a:schemeClr val="tx1"/>
                </a:solidFill>
                <a:latin typeface="Calibri Light"/>
                <a:cs typeface="Calibri Light"/>
              </a:rPr>
              <a:t>Dr Mohammed Khanji, Consultant Cardiologist, Barts Health NHS Trust</a:t>
            </a:r>
          </a:p>
          <a:p>
            <a:pPr marL="0" indent="0">
              <a:buNone/>
            </a:pPr>
            <a:r>
              <a:rPr lang="en-GB" sz="1800">
                <a:solidFill>
                  <a:schemeClr val="tx1"/>
                </a:solidFill>
                <a:latin typeface="Calibri Light"/>
                <a:cs typeface="Calibri Light"/>
              </a:rPr>
              <a:t>Professor Mike Roberts, Consultant Respiratory Physician and Managing Director UCLPartners </a:t>
            </a:r>
          </a:p>
          <a:p>
            <a:pPr marL="0" indent="0">
              <a:buNone/>
            </a:pPr>
            <a:r>
              <a:rPr lang="en-GB" sz="1800">
                <a:solidFill>
                  <a:schemeClr val="tx1"/>
                </a:solidFill>
                <a:latin typeface="Calibri Light"/>
                <a:cs typeface="Calibri Light"/>
              </a:rPr>
              <a:t>Dr Morounkeji Ogunrinde, GP SPIN</a:t>
            </a:r>
          </a:p>
          <a:p>
            <a:pPr marL="0" indent="0">
              <a:buNone/>
            </a:pPr>
            <a:r>
              <a:rPr lang="en-GB" sz="1800">
                <a:solidFill>
                  <a:schemeClr val="tx1"/>
                </a:solidFill>
                <a:latin typeface="Calibri Light"/>
                <a:cs typeface="Calibri Light"/>
              </a:rPr>
              <a:t>Dr Nausheen Hameed, GP SPIN</a:t>
            </a:r>
          </a:p>
          <a:p>
            <a:pPr marL="0" indent="0">
              <a:buNone/>
            </a:pPr>
            <a:r>
              <a:rPr lang="en-GB" sz="1800">
                <a:solidFill>
                  <a:schemeClr val="tx1"/>
                </a:solidFill>
                <a:latin typeface="Calibri Light"/>
                <a:cs typeface="Calibri Light"/>
              </a:rPr>
              <a:t>Dr Sarujan Ranjan, GP and Health Tech Advisor</a:t>
            </a:r>
          </a:p>
          <a:p>
            <a:pPr marL="0" indent="0">
              <a:buNone/>
            </a:pPr>
            <a:r>
              <a:rPr lang="en-GB" sz="1800">
                <a:solidFill>
                  <a:schemeClr val="tx1"/>
                </a:solidFill>
                <a:latin typeface="Calibri Light"/>
                <a:cs typeface="Calibri Light"/>
              </a:rPr>
              <a:t>Sotiris Antoniou, Lead Pharmacist, UCLPartners</a:t>
            </a:r>
          </a:p>
          <a:p>
            <a:pPr marL="0" indent="0">
              <a:buNone/>
            </a:pPr>
            <a:r>
              <a:rPr lang="en-GB" sz="1800">
                <a:solidFill>
                  <a:schemeClr val="tx1"/>
                </a:solidFill>
                <a:latin typeface="Calibri Light"/>
                <a:cs typeface="Calibri Light"/>
              </a:rPr>
              <a:t>Dr Stephanie Peate, GP</a:t>
            </a:r>
            <a:endParaRPr lang="en-GB" sz="1800">
              <a:solidFill>
                <a:schemeClr val="tx1"/>
              </a:solidFill>
            </a:endParaRPr>
          </a:p>
          <a:p>
            <a:pPr marL="0" indent="0">
              <a:buNone/>
            </a:pPr>
            <a:r>
              <a:rPr lang="en-GB" sz="1800">
                <a:solidFill>
                  <a:schemeClr val="tx1"/>
                </a:solidFill>
                <a:latin typeface="Calibri Light"/>
                <a:cs typeface="Calibri Light"/>
              </a:rPr>
              <a:t>Dr Zenobia Sheikh, GP</a:t>
            </a:r>
          </a:p>
          <a:p>
            <a:pPr marL="0" indent="0">
              <a:buNone/>
            </a:pPr>
            <a:endParaRPr lang="en-GB" sz="1800"/>
          </a:p>
          <a:p>
            <a:pPr marL="0" indent="0">
              <a:buNone/>
            </a:pPr>
            <a:endParaRPr lang="en-GB" sz="1800">
              <a:latin typeface="Calibri Light"/>
              <a:cs typeface="Calibri Light"/>
            </a:endParaRPr>
          </a:p>
        </p:txBody>
      </p:sp>
      <p:pic>
        <p:nvPicPr>
          <p:cNvPr id="5" name="Picture 4" descr="A close up of a logo&#10;&#10;Description automatically generated">
            <a:extLst>
              <a:ext uri="{FF2B5EF4-FFF2-40B4-BE49-F238E27FC236}">
                <a16:creationId xmlns:a16="http://schemas.microsoft.com/office/drawing/2014/main" id="{A7B8F500-9AA5-4292-A68D-12567FB67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521" y="101937"/>
            <a:ext cx="820707" cy="207208"/>
          </a:xfrm>
          <a:prstGeom prst="rect">
            <a:avLst/>
          </a:prstGeom>
        </p:spPr>
      </p:pic>
    </p:spTree>
    <p:extLst>
      <p:ext uri="{BB962C8B-B14F-4D97-AF65-F5344CB8AC3E}">
        <p14:creationId xmlns:p14="http://schemas.microsoft.com/office/powerpoint/2010/main" val="3540970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940" y="1253331"/>
            <a:ext cx="11316119" cy="4351338"/>
          </a:xfrm>
        </p:spPr>
        <p:txBody>
          <a:bodyPr>
            <a:normAutofit/>
          </a:bodyPr>
          <a:lstStyle/>
          <a:p>
            <a:r>
              <a:rPr lang="en-US" sz="4000" b="1">
                <a:latin typeface="Calibri Light"/>
                <a:cs typeface="Calibri Light"/>
              </a:rPr>
              <a:t>Implementation Support</a:t>
            </a:r>
          </a:p>
        </p:txBody>
      </p:sp>
    </p:spTree>
    <p:extLst>
      <p:ext uri="{BB962C8B-B14F-4D97-AF65-F5344CB8AC3E}">
        <p14:creationId xmlns:p14="http://schemas.microsoft.com/office/powerpoint/2010/main" val="111426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CBD739-8ED1-4AD1-B860-DBFAFDFD91EC}"/>
              </a:ext>
            </a:extLst>
          </p:cNvPr>
          <p:cNvSpPr>
            <a:spLocks noGrp="1"/>
          </p:cNvSpPr>
          <p:nvPr>
            <p:ph type="pic" sz="quarter" idx="13"/>
          </p:nvPr>
        </p:nvSpPr>
        <p:spPr/>
      </p:sp>
      <p:grpSp>
        <p:nvGrpSpPr>
          <p:cNvPr id="3" name="Group 2">
            <a:extLst>
              <a:ext uri="{FF2B5EF4-FFF2-40B4-BE49-F238E27FC236}">
                <a16:creationId xmlns:a16="http://schemas.microsoft.com/office/drawing/2014/main" id="{1DC79E1F-752C-496F-B0E5-53E0D977C086}"/>
              </a:ext>
            </a:extLst>
          </p:cNvPr>
          <p:cNvGrpSpPr/>
          <p:nvPr/>
        </p:nvGrpSpPr>
        <p:grpSpPr>
          <a:xfrm>
            <a:off x="562218" y="2220665"/>
            <a:ext cx="10721866" cy="2099208"/>
            <a:chOff x="187874" y="2377062"/>
            <a:chExt cx="7983188" cy="2099208"/>
          </a:xfrm>
        </p:grpSpPr>
        <p:sp>
          <p:nvSpPr>
            <p:cNvPr id="8" name="Rectangle: Rounded Corners 7">
              <a:extLst>
                <a:ext uri="{FF2B5EF4-FFF2-40B4-BE49-F238E27FC236}">
                  <a16:creationId xmlns:a16="http://schemas.microsoft.com/office/drawing/2014/main" id="{7F17601C-8F2B-4A74-BF47-12883C7FFACD}"/>
                </a:ext>
              </a:extLst>
            </p:cNvPr>
            <p:cNvSpPr/>
            <p:nvPr/>
          </p:nvSpPr>
          <p:spPr>
            <a:xfrm>
              <a:off x="187874" y="2377062"/>
              <a:ext cx="1247640" cy="20992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Workforce training and support</a:t>
              </a:r>
            </a:p>
          </p:txBody>
        </p:sp>
        <p:sp>
          <p:nvSpPr>
            <p:cNvPr id="9" name="Rectangle: Rounded Corners 8">
              <a:extLst>
                <a:ext uri="{FF2B5EF4-FFF2-40B4-BE49-F238E27FC236}">
                  <a16:creationId xmlns:a16="http://schemas.microsoft.com/office/drawing/2014/main" id="{ECE738B9-493F-4D59-8380-162659ECBF81}"/>
                </a:ext>
              </a:extLst>
            </p:cNvPr>
            <p:cNvSpPr/>
            <p:nvPr/>
          </p:nvSpPr>
          <p:spPr>
            <a:xfrm>
              <a:off x="1520386" y="2377062"/>
              <a:ext cx="6650676" cy="2099208"/>
            </a:xfrm>
            <a:prstGeom prst="roundRect">
              <a:avLst>
                <a:gd name="adj" fmla="val 9080"/>
              </a:avLst>
            </a:prstGeom>
            <a:noFill/>
            <a:ln w="28575">
              <a:solidFill>
                <a:srgbClr val="16385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Training tailored to each staff grouping (e.g. HCA/ pharmacist etc) and level of experience.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Delivery: </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Protocols</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wording developed to support staff contact low risk patient</a:t>
              </a:r>
            </a:p>
            <a:p>
              <a:pPr marL="6858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Virtual training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in how to use the protocols, support patient self management and covering motivational interviewing  developed by UCLP in partnership with Care City</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2. Practical training</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Video training links, e.g. correct inhaler technique; correct BP technique, Very Brief Advice for smoking cessation, physical activity etc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3. Specialist briefings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on the long term conditions – usually delivered by local health system</a:t>
              </a:r>
            </a:p>
            <a:p>
              <a:pPr marL="128270" marR="0" lvl="0" indent="-128270" algn="l" defTabSz="457200" rtl="0" eaLnBrk="1" fontAlgn="auto" latinLnBrk="0" hangingPunct="1">
                <a:lnSpc>
                  <a:spcPct val="100000"/>
                </a:lnSpc>
                <a:spcBef>
                  <a:spcPts val="0"/>
                </a:spcBef>
                <a:spcAft>
                  <a:spcPts val="0"/>
                </a:spcAft>
                <a:buClrTx/>
                <a:buSzTx/>
                <a:buFontTx/>
                <a:buChar char="-"/>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28270" marR="0" lvl="0" indent="-128270" algn="l" defTabSz="457200" rtl="0" eaLnBrk="1" fontAlgn="auto" latinLnBrk="0" hangingPunct="1">
                <a:lnSpc>
                  <a:spcPct val="100000"/>
                </a:lnSpc>
                <a:spcBef>
                  <a:spcPts val="0"/>
                </a:spcBef>
                <a:spcAft>
                  <a:spcPts val="0"/>
                </a:spcAft>
                <a:buClrTx/>
                <a:buSzTx/>
                <a:buFontTx/>
                <a:buChar char="-"/>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grpSp>
      <p:grpSp>
        <p:nvGrpSpPr>
          <p:cNvPr id="10" name="Group 9">
            <a:extLst>
              <a:ext uri="{FF2B5EF4-FFF2-40B4-BE49-F238E27FC236}">
                <a16:creationId xmlns:a16="http://schemas.microsoft.com/office/drawing/2014/main" id="{024AEF0A-C5E0-410B-8A7C-5D0825B6D5A6}"/>
              </a:ext>
            </a:extLst>
          </p:cNvPr>
          <p:cNvGrpSpPr/>
          <p:nvPr/>
        </p:nvGrpSpPr>
        <p:grpSpPr>
          <a:xfrm>
            <a:off x="564203" y="1140557"/>
            <a:ext cx="10719881" cy="865573"/>
            <a:chOff x="187874" y="1140556"/>
            <a:chExt cx="7981710" cy="865573"/>
          </a:xfrm>
        </p:grpSpPr>
        <p:sp>
          <p:nvSpPr>
            <p:cNvPr id="2" name="Rectangle: Rounded Corners 1">
              <a:extLst>
                <a:ext uri="{FF2B5EF4-FFF2-40B4-BE49-F238E27FC236}">
                  <a16:creationId xmlns:a16="http://schemas.microsoft.com/office/drawing/2014/main" id="{68083401-5524-4317-B3A7-81044F54C2F6}"/>
                </a:ext>
              </a:extLst>
            </p:cNvPr>
            <p:cNvSpPr/>
            <p:nvPr/>
          </p:nvSpPr>
          <p:spPr>
            <a:xfrm>
              <a:off x="187874" y="1140556"/>
              <a:ext cx="1247640" cy="86557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Search &amp; stratify</a:t>
              </a:r>
            </a:p>
          </p:txBody>
        </p:sp>
        <p:sp>
          <p:nvSpPr>
            <p:cNvPr id="5" name="Rectangle: Rounded Corners 4">
              <a:extLst>
                <a:ext uri="{FF2B5EF4-FFF2-40B4-BE49-F238E27FC236}">
                  <a16:creationId xmlns:a16="http://schemas.microsoft.com/office/drawing/2014/main" id="{19A9D640-AF56-4F4E-A574-75AF9AECDF28}"/>
                </a:ext>
              </a:extLst>
            </p:cNvPr>
            <p:cNvSpPr/>
            <p:nvPr/>
          </p:nvSpPr>
          <p:spPr>
            <a:xfrm>
              <a:off x="1520384" y="1140556"/>
              <a:ext cx="6649200" cy="865573"/>
            </a:xfrm>
            <a:prstGeom prst="roundRect">
              <a:avLst/>
            </a:prstGeom>
            <a:noFill/>
            <a:ln w="25400">
              <a:solidFill>
                <a:srgbClr val="163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Comprehensive s</a:t>
              </a:r>
              <a:r>
                <a:rPr kumimoji="0" lang="en-GB" sz="1400" b="1" i="0" u="none" strike="noStrike" kern="1200" cap="none" spc="0" normalizeH="0" baseline="0" noProof="0" err="1">
                  <a:ln>
                    <a:noFill/>
                  </a:ln>
                  <a:solidFill>
                    <a:srgbClr val="000000"/>
                  </a:solidFill>
                  <a:effectLst/>
                  <a:uLnTx/>
                  <a:uFillTx/>
                  <a:latin typeface="Calibri" panose="020F0502020204030204"/>
                  <a:ea typeface="+mn-ea"/>
                  <a:cs typeface="+mn-cs"/>
                </a:rPr>
                <a:t>earch</a:t>
              </a: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 tools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for EMIS and SystmOne to stratify patients</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Pre recorded webinar as to how to use the searches</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Ongoing virtual support provided to ensure delivery of the search tools</a:t>
              </a:r>
            </a:p>
          </p:txBody>
        </p:sp>
      </p:grpSp>
      <p:grpSp>
        <p:nvGrpSpPr>
          <p:cNvPr id="4" name="Group 3">
            <a:extLst>
              <a:ext uri="{FF2B5EF4-FFF2-40B4-BE49-F238E27FC236}">
                <a16:creationId xmlns:a16="http://schemas.microsoft.com/office/drawing/2014/main" id="{1DC459FF-64DC-417F-A3BB-25AEDE717083}"/>
              </a:ext>
            </a:extLst>
          </p:cNvPr>
          <p:cNvGrpSpPr/>
          <p:nvPr/>
        </p:nvGrpSpPr>
        <p:grpSpPr>
          <a:xfrm>
            <a:off x="564203" y="4581008"/>
            <a:ext cx="10719881" cy="997238"/>
            <a:chOff x="187874" y="4851873"/>
            <a:chExt cx="7981710" cy="997238"/>
          </a:xfrm>
        </p:grpSpPr>
        <p:sp>
          <p:nvSpPr>
            <p:cNvPr id="20" name="Rectangle: Rounded Corners 19">
              <a:extLst>
                <a:ext uri="{FF2B5EF4-FFF2-40B4-BE49-F238E27FC236}">
                  <a16:creationId xmlns:a16="http://schemas.microsoft.com/office/drawing/2014/main" id="{60C7CEDD-74B1-45CD-BD4C-6837A5A702E1}"/>
                </a:ext>
              </a:extLst>
            </p:cNvPr>
            <p:cNvSpPr/>
            <p:nvPr/>
          </p:nvSpPr>
          <p:spPr>
            <a:xfrm>
              <a:off x="187874" y="4851873"/>
              <a:ext cx="1247640" cy="9972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Digital Support Tools</a:t>
              </a:r>
            </a:p>
          </p:txBody>
        </p:sp>
        <p:sp>
          <p:nvSpPr>
            <p:cNvPr id="23" name="Rectangle: Rounded Corners 22">
              <a:extLst>
                <a:ext uri="{FF2B5EF4-FFF2-40B4-BE49-F238E27FC236}">
                  <a16:creationId xmlns:a16="http://schemas.microsoft.com/office/drawing/2014/main" id="{453984C9-7AD4-4DD7-B590-C8D592310D26}"/>
                </a:ext>
              </a:extLst>
            </p:cNvPr>
            <p:cNvSpPr/>
            <p:nvPr/>
          </p:nvSpPr>
          <p:spPr>
            <a:xfrm>
              <a:off x="1520384" y="4851873"/>
              <a:ext cx="6649200" cy="997238"/>
            </a:xfrm>
            <a:prstGeom prst="roundRect">
              <a:avLst/>
            </a:prstGeom>
            <a:noFill/>
            <a:ln w="28575">
              <a:solidFill>
                <a:srgbClr val="16385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Digital resources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to support remote management and self management FOR each condition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rPr>
                <a:t>Digital implementation </a:t>
              </a: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support: how to get patients set up with the appropriate digital tools</a:t>
              </a:r>
              <a:endParaRPr kumimoji="0" lang="en-GB" sz="14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Support available from UCLP’s commercial and innovation team for implementation</a:t>
              </a:r>
            </a:p>
            <a:p>
              <a:pPr marL="128588" marR="0" lvl="0" indent="-128588" algn="l" defTabSz="457200" rtl="0" eaLnBrk="1" fontAlgn="auto" latinLnBrk="0" hangingPunct="1">
                <a:lnSpc>
                  <a:spcPct val="100000"/>
                </a:lnSpc>
                <a:spcBef>
                  <a:spcPts val="0"/>
                </a:spcBef>
                <a:spcAft>
                  <a:spcPts val="0"/>
                </a:spcAft>
                <a:buClrTx/>
                <a:buSzTx/>
                <a:buFontTx/>
                <a:buChar char="-"/>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07EE7826-A0A3-4A7D-8625-A145B4815095}"/>
              </a:ext>
            </a:extLst>
          </p:cNvPr>
          <p:cNvSpPr txBox="1"/>
          <p:nvPr/>
        </p:nvSpPr>
        <p:spPr>
          <a:xfrm>
            <a:off x="424223" y="5684834"/>
            <a:ext cx="8033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All underpinned by communities of practice which can be facilitated by UCLPartners</a:t>
            </a:r>
          </a:p>
        </p:txBody>
      </p:sp>
      <p:sp>
        <p:nvSpPr>
          <p:cNvPr id="12" name="Rectangle 11">
            <a:extLst>
              <a:ext uri="{FF2B5EF4-FFF2-40B4-BE49-F238E27FC236}">
                <a16:creationId xmlns:a16="http://schemas.microsoft.com/office/drawing/2014/main" id="{B149D2C3-1C14-41D1-A223-5DB3B5E4942E}"/>
              </a:ext>
            </a:extLst>
          </p:cNvPr>
          <p:cNvSpPr/>
          <p:nvPr/>
        </p:nvSpPr>
        <p:spPr>
          <a:xfrm>
            <a:off x="0" y="0"/>
            <a:ext cx="12192000" cy="532538"/>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Implementation support is critical</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3B40BA26-5829-4114-B5AA-98531A592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6679" y="162665"/>
            <a:ext cx="820707" cy="207208"/>
          </a:xfrm>
          <a:prstGeom prst="rect">
            <a:avLst/>
          </a:prstGeom>
        </p:spPr>
      </p:pic>
    </p:spTree>
    <p:extLst>
      <p:ext uri="{BB962C8B-B14F-4D97-AF65-F5344CB8AC3E}">
        <p14:creationId xmlns:p14="http://schemas.microsoft.com/office/powerpoint/2010/main" val="1048869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5CF89-901E-4367-A12E-E5A942B52E68}"/>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Resources for clinical management – including co-morbidity</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A7B8F500-9AA5-4292-A68D-12567FB67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521" y="101937"/>
            <a:ext cx="820707" cy="207208"/>
          </a:xfrm>
          <a:prstGeom prst="rect">
            <a:avLst/>
          </a:prstGeom>
        </p:spPr>
      </p:pic>
      <p:pic>
        <p:nvPicPr>
          <p:cNvPr id="8" name="Picture 7">
            <a:extLst>
              <a:ext uri="{FF2B5EF4-FFF2-40B4-BE49-F238E27FC236}">
                <a16:creationId xmlns:a16="http://schemas.microsoft.com/office/drawing/2014/main" id="{F229F7AE-A3A2-4EF7-9802-906F7454146C}"/>
              </a:ext>
            </a:extLst>
          </p:cNvPr>
          <p:cNvPicPr>
            <a:picLocks noChangeAspect="1"/>
          </p:cNvPicPr>
          <p:nvPr/>
        </p:nvPicPr>
        <p:blipFill>
          <a:blip r:embed="rId4"/>
          <a:stretch>
            <a:fillRect/>
          </a:stretch>
        </p:blipFill>
        <p:spPr>
          <a:xfrm>
            <a:off x="7530876" y="838868"/>
            <a:ext cx="4190359" cy="2304930"/>
          </a:xfrm>
          <a:prstGeom prst="rect">
            <a:avLst/>
          </a:prstGeom>
          <a:ln>
            <a:solidFill>
              <a:schemeClr val="accent1"/>
            </a:solidFill>
          </a:ln>
        </p:spPr>
      </p:pic>
      <p:pic>
        <p:nvPicPr>
          <p:cNvPr id="10" name="Picture 9">
            <a:extLst>
              <a:ext uri="{FF2B5EF4-FFF2-40B4-BE49-F238E27FC236}">
                <a16:creationId xmlns:a16="http://schemas.microsoft.com/office/drawing/2014/main" id="{7C1740AA-58A7-4B43-ACBC-3A2AB8CD2CE9}"/>
              </a:ext>
            </a:extLst>
          </p:cNvPr>
          <p:cNvPicPr>
            <a:picLocks noChangeAspect="1"/>
          </p:cNvPicPr>
          <p:nvPr/>
        </p:nvPicPr>
        <p:blipFill>
          <a:blip r:embed="rId5"/>
          <a:stretch>
            <a:fillRect/>
          </a:stretch>
        </p:blipFill>
        <p:spPr>
          <a:xfrm>
            <a:off x="254487" y="834022"/>
            <a:ext cx="4190359" cy="2304930"/>
          </a:xfrm>
          <a:prstGeom prst="rect">
            <a:avLst/>
          </a:prstGeom>
          <a:ln>
            <a:solidFill>
              <a:schemeClr val="accent1"/>
            </a:solidFill>
          </a:ln>
        </p:spPr>
      </p:pic>
      <p:pic>
        <p:nvPicPr>
          <p:cNvPr id="12" name="Picture 11">
            <a:extLst>
              <a:ext uri="{FF2B5EF4-FFF2-40B4-BE49-F238E27FC236}">
                <a16:creationId xmlns:a16="http://schemas.microsoft.com/office/drawing/2014/main" id="{A12C5BBF-67DF-42C1-9085-D0F9DCDE65C9}"/>
              </a:ext>
            </a:extLst>
          </p:cNvPr>
          <p:cNvPicPr>
            <a:picLocks noChangeAspect="1"/>
          </p:cNvPicPr>
          <p:nvPr/>
        </p:nvPicPr>
        <p:blipFill>
          <a:blip r:embed="rId6"/>
          <a:stretch>
            <a:fillRect/>
          </a:stretch>
        </p:blipFill>
        <p:spPr>
          <a:xfrm>
            <a:off x="242163" y="3769700"/>
            <a:ext cx="4190359" cy="2360645"/>
          </a:xfrm>
          <a:prstGeom prst="rect">
            <a:avLst/>
          </a:prstGeom>
          <a:ln>
            <a:solidFill>
              <a:schemeClr val="accent1"/>
            </a:solidFill>
          </a:ln>
        </p:spPr>
      </p:pic>
      <p:pic>
        <p:nvPicPr>
          <p:cNvPr id="14" name="Picture 13">
            <a:extLst>
              <a:ext uri="{FF2B5EF4-FFF2-40B4-BE49-F238E27FC236}">
                <a16:creationId xmlns:a16="http://schemas.microsoft.com/office/drawing/2014/main" id="{8ADF9CD2-1451-406F-B4DD-9F5480049027}"/>
              </a:ext>
            </a:extLst>
          </p:cNvPr>
          <p:cNvPicPr>
            <a:picLocks noChangeAspect="1"/>
          </p:cNvPicPr>
          <p:nvPr/>
        </p:nvPicPr>
        <p:blipFill>
          <a:blip r:embed="rId7"/>
          <a:stretch>
            <a:fillRect/>
          </a:stretch>
        </p:blipFill>
        <p:spPr>
          <a:xfrm>
            <a:off x="7530875" y="3769700"/>
            <a:ext cx="4190359" cy="2304930"/>
          </a:xfrm>
          <a:prstGeom prst="rect">
            <a:avLst/>
          </a:prstGeom>
          <a:ln>
            <a:solidFill>
              <a:schemeClr val="accent1"/>
            </a:solidFill>
          </a:ln>
        </p:spPr>
      </p:pic>
      <p:sp>
        <p:nvSpPr>
          <p:cNvPr id="3" name="TextBox 2">
            <a:extLst>
              <a:ext uri="{FF2B5EF4-FFF2-40B4-BE49-F238E27FC236}">
                <a16:creationId xmlns:a16="http://schemas.microsoft.com/office/drawing/2014/main" id="{E269855D-0B93-4D50-8BF3-AD39DB757655}"/>
              </a:ext>
            </a:extLst>
          </p:cNvPr>
          <p:cNvSpPr txBox="1"/>
          <p:nvPr/>
        </p:nvSpPr>
        <p:spPr>
          <a:xfrm rot="19707062">
            <a:off x="-71769" y="879361"/>
            <a:ext cx="1470659" cy="36933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Hypertension</a:t>
            </a:r>
          </a:p>
        </p:txBody>
      </p:sp>
      <p:sp>
        <p:nvSpPr>
          <p:cNvPr id="11" name="TextBox 10">
            <a:extLst>
              <a:ext uri="{FF2B5EF4-FFF2-40B4-BE49-F238E27FC236}">
                <a16:creationId xmlns:a16="http://schemas.microsoft.com/office/drawing/2014/main" id="{E51D4674-42C0-433D-8632-87909CB4D297}"/>
              </a:ext>
            </a:extLst>
          </p:cNvPr>
          <p:cNvSpPr txBox="1"/>
          <p:nvPr/>
        </p:nvSpPr>
        <p:spPr>
          <a:xfrm rot="1669933">
            <a:off x="10723064" y="3887978"/>
            <a:ext cx="1264898" cy="36933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Cholesterol</a:t>
            </a:r>
          </a:p>
        </p:txBody>
      </p:sp>
      <p:sp>
        <p:nvSpPr>
          <p:cNvPr id="13" name="TextBox 12">
            <a:extLst>
              <a:ext uri="{FF2B5EF4-FFF2-40B4-BE49-F238E27FC236}">
                <a16:creationId xmlns:a16="http://schemas.microsoft.com/office/drawing/2014/main" id="{C1D018B5-5B4F-4BDE-8703-EAFFD9B46958}"/>
              </a:ext>
            </a:extLst>
          </p:cNvPr>
          <p:cNvSpPr txBox="1"/>
          <p:nvPr/>
        </p:nvSpPr>
        <p:spPr>
          <a:xfrm rot="1406203">
            <a:off x="10702738" y="939230"/>
            <a:ext cx="1305550" cy="36933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T2 Diabetes</a:t>
            </a:r>
          </a:p>
        </p:txBody>
      </p:sp>
      <p:sp>
        <p:nvSpPr>
          <p:cNvPr id="15" name="TextBox 14">
            <a:extLst>
              <a:ext uri="{FF2B5EF4-FFF2-40B4-BE49-F238E27FC236}">
                <a16:creationId xmlns:a16="http://schemas.microsoft.com/office/drawing/2014/main" id="{ADBE792C-875C-45DF-8C54-C054CCC306FB}"/>
              </a:ext>
            </a:extLst>
          </p:cNvPr>
          <p:cNvSpPr txBox="1"/>
          <p:nvPr/>
        </p:nvSpPr>
        <p:spPr>
          <a:xfrm rot="19707062">
            <a:off x="-57789" y="3829321"/>
            <a:ext cx="1788054" cy="36933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Atrial Fibrillation</a:t>
            </a:r>
          </a:p>
        </p:txBody>
      </p:sp>
      <p:pic>
        <p:nvPicPr>
          <p:cNvPr id="7" name="Picture 6">
            <a:extLst>
              <a:ext uri="{FF2B5EF4-FFF2-40B4-BE49-F238E27FC236}">
                <a16:creationId xmlns:a16="http://schemas.microsoft.com/office/drawing/2014/main" id="{C37EC58B-5346-4A30-8119-C5CAC1ADEC28}"/>
              </a:ext>
            </a:extLst>
          </p:cNvPr>
          <p:cNvPicPr>
            <a:picLocks noChangeAspect="1"/>
          </p:cNvPicPr>
          <p:nvPr/>
        </p:nvPicPr>
        <p:blipFill>
          <a:blip r:embed="rId8"/>
          <a:stretch>
            <a:fillRect/>
          </a:stretch>
        </p:blipFill>
        <p:spPr>
          <a:xfrm>
            <a:off x="3948802" y="1986487"/>
            <a:ext cx="4294396" cy="3597923"/>
          </a:xfrm>
          <a:prstGeom prst="rect">
            <a:avLst/>
          </a:prstGeom>
          <a:ln w="25400">
            <a:solidFill>
              <a:schemeClr val="accent1"/>
            </a:solidFill>
          </a:ln>
        </p:spPr>
      </p:pic>
    </p:spTree>
    <p:extLst>
      <p:ext uri="{BB962C8B-B14F-4D97-AF65-F5344CB8AC3E}">
        <p14:creationId xmlns:p14="http://schemas.microsoft.com/office/powerpoint/2010/main" val="2667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DC598-D55B-41C8-8070-68B72BD923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4EDE6-A4A3-4D7E-B762-6071E0183F4D}"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448E5DBF-82F4-4017-837F-3DD96634F143}"/>
              </a:ext>
            </a:extLst>
          </p:cNvPr>
          <p:cNvPicPr>
            <a:picLocks noChangeAspect="1"/>
          </p:cNvPicPr>
          <p:nvPr/>
        </p:nvPicPr>
        <p:blipFill>
          <a:blip r:embed="rId3"/>
          <a:stretch>
            <a:fillRect/>
          </a:stretch>
        </p:blipFill>
        <p:spPr>
          <a:xfrm>
            <a:off x="141029" y="618706"/>
            <a:ext cx="3525068" cy="2189253"/>
          </a:xfrm>
          <a:prstGeom prst="rect">
            <a:avLst/>
          </a:prstGeom>
          <a:ln>
            <a:solidFill>
              <a:schemeClr val="accent1"/>
            </a:solidFill>
          </a:ln>
        </p:spPr>
      </p:pic>
      <p:pic>
        <p:nvPicPr>
          <p:cNvPr id="3" name="Picture 2">
            <a:extLst>
              <a:ext uri="{FF2B5EF4-FFF2-40B4-BE49-F238E27FC236}">
                <a16:creationId xmlns:a16="http://schemas.microsoft.com/office/drawing/2014/main" id="{76642872-CDD4-45A3-B05B-4CFCC8DB1C1A}"/>
              </a:ext>
            </a:extLst>
          </p:cNvPr>
          <p:cNvPicPr>
            <a:picLocks noChangeAspect="1"/>
          </p:cNvPicPr>
          <p:nvPr/>
        </p:nvPicPr>
        <p:blipFill>
          <a:blip r:embed="rId4"/>
          <a:stretch>
            <a:fillRect/>
          </a:stretch>
        </p:blipFill>
        <p:spPr>
          <a:xfrm>
            <a:off x="64989" y="2956843"/>
            <a:ext cx="4704638" cy="2667000"/>
          </a:xfrm>
          <a:prstGeom prst="rect">
            <a:avLst/>
          </a:prstGeom>
        </p:spPr>
      </p:pic>
      <p:pic>
        <p:nvPicPr>
          <p:cNvPr id="6" name="Picture 5">
            <a:extLst>
              <a:ext uri="{FF2B5EF4-FFF2-40B4-BE49-F238E27FC236}">
                <a16:creationId xmlns:a16="http://schemas.microsoft.com/office/drawing/2014/main" id="{24124C2C-611D-4EE5-8CF9-5F340F9334A9}"/>
              </a:ext>
            </a:extLst>
          </p:cNvPr>
          <p:cNvPicPr>
            <a:picLocks noChangeAspect="1"/>
          </p:cNvPicPr>
          <p:nvPr/>
        </p:nvPicPr>
        <p:blipFill>
          <a:blip r:embed="rId5"/>
          <a:stretch>
            <a:fillRect/>
          </a:stretch>
        </p:blipFill>
        <p:spPr>
          <a:xfrm>
            <a:off x="8209279" y="710297"/>
            <a:ext cx="3238500" cy="2162175"/>
          </a:xfrm>
          <a:prstGeom prst="rect">
            <a:avLst/>
          </a:prstGeom>
          <a:ln>
            <a:solidFill>
              <a:schemeClr val="accent1"/>
            </a:solidFill>
          </a:ln>
        </p:spPr>
      </p:pic>
      <p:pic>
        <p:nvPicPr>
          <p:cNvPr id="10" name="Picture 9">
            <a:extLst>
              <a:ext uri="{FF2B5EF4-FFF2-40B4-BE49-F238E27FC236}">
                <a16:creationId xmlns:a16="http://schemas.microsoft.com/office/drawing/2014/main" id="{CC8DEAB6-5842-46EC-B240-B836C5CC21A1}"/>
              </a:ext>
            </a:extLst>
          </p:cNvPr>
          <p:cNvPicPr>
            <a:picLocks noChangeAspect="1"/>
          </p:cNvPicPr>
          <p:nvPr/>
        </p:nvPicPr>
        <p:blipFill>
          <a:blip r:embed="rId6"/>
          <a:stretch>
            <a:fillRect/>
          </a:stretch>
        </p:blipFill>
        <p:spPr>
          <a:xfrm>
            <a:off x="9488484" y="2437611"/>
            <a:ext cx="2329827" cy="2287594"/>
          </a:xfrm>
          <a:prstGeom prst="rect">
            <a:avLst/>
          </a:prstGeom>
          <a:ln>
            <a:solidFill>
              <a:schemeClr val="accent1"/>
            </a:solidFill>
          </a:ln>
        </p:spPr>
      </p:pic>
      <p:pic>
        <p:nvPicPr>
          <p:cNvPr id="11" name="Picture 10">
            <a:extLst>
              <a:ext uri="{FF2B5EF4-FFF2-40B4-BE49-F238E27FC236}">
                <a16:creationId xmlns:a16="http://schemas.microsoft.com/office/drawing/2014/main" id="{40A89515-1FF7-4EBD-A0AC-2D0C5658C1A8}"/>
              </a:ext>
            </a:extLst>
          </p:cNvPr>
          <p:cNvPicPr>
            <a:picLocks noChangeAspect="1"/>
          </p:cNvPicPr>
          <p:nvPr/>
        </p:nvPicPr>
        <p:blipFill>
          <a:blip r:embed="rId7"/>
          <a:stretch>
            <a:fillRect/>
          </a:stretch>
        </p:blipFill>
        <p:spPr>
          <a:xfrm>
            <a:off x="4353750" y="679177"/>
            <a:ext cx="3034612" cy="2472333"/>
          </a:xfrm>
          <a:prstGeom prst="rect">
            <a:avLst/>
          </a:prstGeom>
          <a:ln>
            <a:solidFill>
              <a:schemeClr val="accent1"/>
            </a:solidFill>
          </a:ln>
        </p:spPr>
      </p:pic>
      <p:pic>
        <p:nvPicPr>
          <p:cNvPr id="7" name="Picture 6">
            <a:extLst>
              <a:ext uri="{FF2B5EF4-FFF2-40B4-BE49-F238E27FC236}">
                <a16:creationId xmlns:a16="http://schemas.microsoft.com/office/drawing/2014/main" id="{9A0D69D2-5C6A-403C-8921-0D7C6F89FA5D}"/>
              </a:ext>
            </a:extLst>
          </p:cNvPr>
          <p:cNvPicPr>
            <a:picLocks noChangeAspect="1"/>
          </p:cNvPicPr>
          <p:nvPr/>
        </p:nvPicPr>
        <p:blipFill>
          <a:blip r:embed="rId8"/>
          <a:stretch>
            <a:fillRect/>
          </a:stretch>
        </p:blipFill>
        <p:spPr>
          <a:xfrm>
            <a:off x="5279331" y="2749516"/>
            <a:ext cx="3388236" cy="2162175"/>
          </a:xfrm>
          <a:prstGeom prst="rect">
            <a:avLst/>
          </a:prstGeom>
        </p:spPr>
      </p:pic>
      <p:pic>
        <p:nvPicPr>
          <p:cNvPr id="19" name="Picture 18">
            <a:extLst>
              <a:ext uri="{FF2B5EF4-FFF2-40B4-BE49-F238E27FC236}">
                <a16:creationId xmlns:a16="http://schemas.microsoft.com/office/drawing/2014/main" id="{F897FE3E-4C27-45B4-BCD2-D04F887A47B8}"/>
              </a:ext>
            </a:extLst>
          </p:cNvPr>
          <p:cNvPicPr>
            <a:picLocks noChangeAspect="1"/>
          </p:cNvPicPr>
          <p:nvPr/>
        </p:nvPicPr>
        <p:blipFill>
          <a:blip r:embed="rId9"/>
          <a:stretch>
            <a:fillRect/>
          </a:stretch>
        </p:blipFill>
        <p:spPr>
          <a:xfrm>
            <a:off x="2775060" y="4509697"/>
            <a:ext cx="3285258" cy="2228292"/>
          </a:xfrm>
          <a:prstGeom prst="rect">
            <a:avLst/>
          </a:prstGeom>
          <a:ln>
            <a:solidFill>
              <a:schemeClr val="accent1"/>
            </a:solidFill>
          </a:ln>
        </p:spPr>
      </p:pic>
      <p:pic>
        <p:nvPicPr>
          <p:cNvPr id="15" name="Picture 14">
            <a:extLst>
              <a:ext uri="{FF2B5EF4-FFF2-40B4-BE49-F238E27FC236}">
                <a16:creationId xmlns:a16="http://schemas.microsoft.com/office/drawing/2014/main" id="{F559926B-D086-45C7-910F-49CE24EA236C}"/>
              </a:ext>
            </a:extLst>
          </p:cNvPr>
          <p:cNvPicPr>
            <a:picLocks noChangeAspect="1"/>
          </p:cNvPicPr>
          <p:nvPr/>
        </p:nvPicPr>
        <p:blipFill>
          <a:blip r:embed="rId10"/>
          <a:stretch>
            <a:fillRect/>
          </a:stretch>
        </p:blipFill>
        <p:spPr>
          <a:xfrm>
            <a:off x="8076979" y="4290343"/>
            <a:ext cx="3198018" cy="2472333"/>
          </a:xfrm>
          <a:prstGeom prst="rect">
            <a:avLst/>
          </a:prstGeom>
          <a:ln>
            <a:solidFill>
              <a:schemeClr val="accent1"/>
            </a:solidFill>
          </a:ln>
        </p:spPr>
      </p:pic>
      <p:sp>
        <p:nvSpPr>
          <p:cNvPr id="13" name="Rectangle 12">
            <a:extLst>
              <a:ext uri="{FF2B5EF4-FFF2-40B4-BE49-F238E27FC236}">
                <a16:creationId xmlns:a16="http://schemas.microsoft.com/office/drawing/2014/main" id="{0F433ECC-E5E1-4FE2-8744-9A84576B8E57}"/>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Resources for patients – supporting education and self management</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79B58B74-3445-4BF3-81F1-4BAD735D0E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6679" y="77881"/>
            <a:ext cx="820707" cy="207208"/>
          </a:xfrm>
          <a:prstGeom prst="rect">
            <a:avLst/>
          </a:prstGeom>
        </p:spPr>
      </p:pic>
    </p:spTree>
    <p:extLst>
      <p:ext uri="{BB962C8B-B14F-4D97-AF65-F5344CB8AC3E}">
        <p14:creationId xmlns:p14="http://schemas.microsoft.com/office/powerpoint/2010/main" val="21007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DC598-D55B-41C8-8070-68B72BD923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4EDE6-A4A3-4D7E-B762-6071E0183F4D}"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1613E0D-330C-43BB-8C0C-DCA2D5B833A2}"/>
              </a:ext>
            </a:extLst>
          </p:cNvPr>
          <p:cNvPicPr>
            <a:picLocks noChangeAspect="1"/>
          </p:cNvPicPr>
          <p:nvPr/>
        </p:nvPicPr>
        <p:blipFill>
          <a:blip r:embed="rId3"/>
          <a:stretch>
            <a:fillRect/>
          </a:stretch>
        </p:blipFill>
        <p:spPr>
          <a:xfrm>
            <a:off x="6848525" y="898402"/>
            <a:ext cx="3103312" cy="2917975"/>
          </a:xfrm>
          <a:prstGeom prst="rect">
            <a:avLst/>
          </a:prstGeom>
        </p:spPr>
      </p:pic>
      <p:pic>
        <p:nvPicPr>
          <p:cNvPr id="16" name="Picture 15">
            <a:extLst>
              <a:ext uri="{FF2B5EF4-FFF2-40B4-BE49-F238E27FC236}">
                <a16:creationId xmlns:a16="http://schemas.microsoft.com/office/drawing/2014/main" id="{B91D2F77-080B-4FA3-AE1E-B402A71B1068}"/>
              </a:ext>
            </a:extLst>
          </p:cNvPr>
          <p:cNvPicPr>
            <a:picLocks noChangeAspect="1"/>
          </p:cNvPicPr>
          <p:nvPr/>
        </p:nvPicPr>
        <p:blipFill>
          <a:blip r:embed="rId4"/>
          <a:stretch>
            <a:fillRect/>
          </a:stretch>
        </p:blipFill>
        <p:spPr>
          <a:xfrm>
            <a:off x="2129134" y="3835416"/>
            <a:ext cx="3506811" cy="2162175"/>
          </a:xfrm>
          <a:prstGeom prst="rect">
            <a:avLst/>
          </a:prstGeom>
        </p:spPr>
      </p:pic>
      <p:pic>
        <p:nvPicPr>
          <p:cNvPr id="18" name="Picture 17">
            <a:extLst>
              <a:ext uri="{FF2B5EF4-FFF2-40B4-BE49-F238E27FC236}">
                <a16:creationId xmlns:a16="http://schemas.microsoft.com/office/drawing/2014/main" id="{0ED34FCF-6E8E-4314-9DE7-9CE1AFF5DC5C}"/>
              </a:ext>
            </a:extLst>
          </p:cNvPr>
          <p:cNvPicPr>
            <a:picLocks noChangeAspect="1"/>
          </p:cNvPicPr>
          <p:nvPr/>
        </p:nvPicPr>
        <p:blipFill>
          <a:blip r:embed="rId5"/>
          <a:stretch>
            <a:fillRect/>
          </a:stretch>
        </p:blipFill>
        <p:spPr>
          <a:xfrm>
            <a:off x="1294621" y="898402"/>
            <a:ext cx="3461559" cy="2162175"/>
          </a:xfrm>
          <a:prstGeom prst="rect">
            <a:avLst/>
          </a:prstGeom>
        </p:spPr>
      </p:pic>
      <p:pic>
        <p:nvPicPr>
          <p:cNvPr id="22" name="Picture 21">
            <a:extLst>
              <a:ext uri="{FF2B5EF4-FFF2-40B4-BE49-F238E27FC236}">
                <a16:creationId xmlns:a16="http://schemas.microsoft.com/office/drawing/2014/main" id="{F84A6089-4FED-4DC0-BBFD-7528B4F3B5FE}"/>
              </a:ext>
            </a:extLst>
          </p:cNvPr>
          <p:cNvPicPr>
            <a:picLocks noChangeAspect="1"/>
          </p:cNvPicPr>
          <p:nvPr/>
        </p:nvPicPr>
        <p:blipFill>
          <a:blip r:embed="rId6"/>
          <a:stretch>
            <a:fillRect/>
          </a:stretch>
        </p:blipFill>
        <p:spPr>
          <a:xfrm>
            <a:off x="7662940" y="4157678"/>
            <a:ext cx="3289530" cy="2591914"/>
          </a:xfrm>
          <a:prstGeom prst="rect">
            <a:avLst/>
          </a:prstGeom>
        </p:spPr>
      </p:pic>
      <p:sp>
        <p:nvSpPr>
          <p:cNvPr id="7" name="Rectangle 6">
            <a:extLst>
              <a:ext uri="{FF2B5EF4-FFF2-40B4-BE49-F238E27FC236}">
                <a16:creationId xmlns:a16="http://schemas.microsoft.com/office/drawing/2014/main" id="{9DCE582A-C6A1-47C7-B018-A6EB922363E9}"/>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Resources for patients – supporting behaviour change</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115569D3-087F-4356-BAE2-200CA2A34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6679" y="83939"/>
            <a:ext cx="820707" cy="207208"/>
          </a:xfrm>
          <a:prstGeom prst="rect">
            <a:avLst/>
          </a:prstGeom>
        </p:spPr>
      </p:pic>
    </p:spTree>
    <p:extLst>
      <p:ext uri="{BB962C8B-B14F-4D97-AF65-F5344CB8AC3E}">
        <p14:creationId xmlns:p14="http://schemas.microsoft.com/office/powerpoint/2010/main" val="115160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D6787C-28C9-48B0-B82E-57EC91E80B3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4EDE6-A4A3-4D7E-B762-6071E0183F4D}"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BDFE1BC-00DF-41AB-B28B-36BF8C7D485B}"/>
              </a:ext>
            </a:extLst>
          </p:cNvPr>
          <p:cNvPicPr>
            <a:picLocks noChangeAspect="1"/>
          </p:cNvPicPr>
          <p:nvPr/>
        </p:nvPicPr>
        <p:blipFill>
          <a:blip r:embed="rId2"/>
          <a:stretch>
            <a:fillRect/>
          </a:stretch>
        </p:blipFill>
        <p:spPr>
          <a:xfrm>
            <a:off x="374081" y="521448"/>
            <a:ext cx="4111655" cy="2527549"/>
          </a:xfrm>
          <a:prstGeom prst="rect">
            <a:avLst/>
          </a:prstGeom>
          <a:ln>
            <a:solidFill>
              <a:schemeClr val="accent1"/>
            </a:solidFill>
          </a:ln>
        </p:spPr>
      </p:pic>
      <p:pic>
        <p:nvPicPr>
          <p:cNvPr id="8" name="Picture 7">
            <a:extLst>
              <a:ext uri="{FF2B5EF4-FFF2-40B4-BE49-F238E27FC236}">
                <a16:creationId xmlns:a16="http://schemas.microsoft.com/office/drawing/2014/main" id="{F0203741-280E-40AE-9292-6709819284F9}"/>
              </a:ext>
            </a:extLst>
          </p:cNvPr>
          <p:cNvPicPr>
            <a:picLocks noChangeAspect="1"/>
          </p:cNvPicPr>
          <p:nvPr/>
        </p:nvPicPr>
        <p:blipFill>
          <a:blip r:embed="rId3"/>
          <a:stretch>
            <a:fillRect/>
          </a:stretch>
        </p:blipFill>
        <p:spPr>
          <a:xfrm>
            <a:off x="5561161" y="756925"/>
            <a:ext cx="3886195" cy="2741046"/>
          </a:xfrm>
          <a:prstGeom prst="rect">
            <a:avLst/>
          </a:prstGeom>
        </p:spPr>
      </p:pic>
      <p:pic>
        <p:nvPicPr>
          <p:cNvPr id="10" name="Picture 9">
            <a:extLst>
              <a:ext uri="{FF2B5EF4-FFF2-40B4-BE49-F238E27FC236}">
                <a16:creationId xmlns:a16="http://schemas.microsoft.com/office/drawing/2014/main" id="{07F44805-85A5-4711-85E6-28D19F5409DD}"/>
              </a:ext>
            </a:extLst>
          </p:cNvPr>
          <p:cNvPicPr>
            <a:picLocks noChangeAspect="1"/>
          </p:cNvPicPr>
          <p:nvPr/>
        </p:nvPicPr>
        <p:blipFill>
          <a:blip r:embed="rId4"/>
          <a:stretch>
            <a:fillRect/>
          </a:stretch>
        </p:blipFill>
        <p:spPr>
          <a:xfrm>
            <a:off x="1762529" y="3285863"/>
            <a:ext cx="2980318" cy="3336268"/>
          </a:xfrm>
          <a:prstGeom prst="rect">
            <a:avLst/>
          </a:prstGeom>
          <a:ln>
            <a:solidFill>
              <a:schemeClr val="accent1"/>
            </a:solidFill>
          </a:ln>
        </p:spPr>
      </p:pic>
      <p:pic>
        <p:nvPicPr>
          <p:cNvPr id="12" name="Picture 11">
            <a:extLst>
              <a:ext uri="{FF2B5EF4-FFF2-40B4-BE49-F238E27FC236}">
                <a16:creationId xmlns:a16="http://schemas.microsoft.com/office/drawing/2014/main" id="{03DF8159-CB66-41D6-BE09-E854C8406019}"/>
              </a:ext>
            </a:extLst>
          </p:cNvPr>
          <p:cNvPicPr>
            <a:picLocks noChangeAspect="1"/>
          </p:cNvPicPr>
          <p:nvPr/>
        </p:nvPicPr>
        <p:blipFill>
          <a:blip r:embed="rId5"/>
          <a:stretch>
            <a:fillRect/>
          </a:stretch>
        </p:blipFill>
        <p:spPr>
          <a:xfrm>
            <a:off x="6290034" y="3898106"/>
            <a:ext cx="3329915" cy="2741046"/>
          </a:xfrm>
          <a:prstGeom prst="rect">
            <a:avLst/>
          </a:prstGeom>
          <a:ln>
            <a:solidFill>
              <a:schemeClr val="accent1"/>
            </a:solidFill>
          </a:ln>
        </p:spPr>
      </p:pic>
      <p:sp>
        <p:nvSpPr>
          <p:cNvPr id="7" name="Rectangle 6">
            <a:extLst>
              <a:ext uri="{FF2B5EF4-FFF2-40B4-BE49-F238E27FC236}">
                <a16:creationId xmlns:a16="http://schemas.microsoft.com/office/drawing/2014/main" id="{AE7D350D-833B-45D7-A3EC-7C8E807766BE}"/>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Resources to support remote management</a:t>
            </a:r>
          </a:p>
        </p:txBody>
      </p:sp>
      <p:sp>
        <p:nvSpPr>
          <p:cNvPr id="9" name="Rectangle 8">
            <a:extLst>
              <a:ext uri="{FF2B5EF4-FFF2-40B4-BE49-F238E27FC236}">
                <a16:creationId xmlns:a16="http://schemas.microsoft.com/office/drawing/2014/main" id="{8E8031D4-9E57-41AB-95D5-BDC84AB1F765}"/>
              </a:ext>
            </a:extLst>
          </p:cNvPr>
          <p:cNvSpPr/>
          <p:nvPr/>
        </p:nvSpPr>
        <p:spPr>
          <a:xfrm>
            <a:off x="-23446"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Resources to support remote management</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A18F4D33-2B73-4581-8A39-476B5AA2F7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6679" y="102105"/>
            <a:ext cx="820707" cy="207208"/>
          </a:xfrm>
          <a:prstGeom prst="rect">
            <a:avLst/>
          </a:prstGeom>
        </p:spPr>
      </p:pic>
    </p:spTree>
    <p:extLst>
      <p:ext uri="{BB962C8B-B14F-4D97-AF65-F5344CB8AC3E}">
        <p14:creationId xmlns:p14="http://schemas.microsoft.com/office/powerpoint/2010/main" val="4206834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CB999-F9E8-45E2-8BBD-3F73A871E393}"/>
              </a:ext>
            </a:extLst>
          </p:cNvPr>
          <p:cNvSpPr/>
          <p:nvPr/>
        </p:nvSpPr>
        <p:spPr>
          <a:xfrm>
            <a:off x="0" y="-2"/>
            <a:ext cx="12192000" cy="563881"/>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CVD Prevention  - a Population Health Priority in England</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FE64D32A-95DC-482B-ACD9-AC1E3C1B2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373" y="99270"/>
            <a:ext cx="1061701" cy="268053"/>
          </a:xfrm>
          <a:prstGeom prst="rect">
            <a:avLst/>
          </a:prstGeom>
        </p:spPr>
      </p:pic>
      <p:sp>
        <p:nvSpPr>
          <p:cNvPr id="7" name="TextBox 6">
            <a:extLst>
              <a:ext uri="{FF2B5EF4-FFF2-40B4-BE49-F238E27FC236}">
                <a16:creationId xmlns:a16="http://schemas.microsoft.com/office/drawing/2014/main" id="{FBB4D1D1-15F4-4B05-8BA7-C2546C396003}"/>
              </a:ext>
            </a:extLst>
          </p:cNvPr>
          <p:cNvSpPr txBox="1"/>
          <p:nvPr/>
        </p:nvSpPr>
        <p:spPr>
          <a:xfrm>
            <a:off x="1228897" y="1293770"/>
            <a:ext cx="10010234" cy="5242461"/>
          </a:xfrm>
          <a:prstGeom prst="rect">
            <a:avLst/>
          </a:prstGeom>
          <a:noFill/>
          <a:ln>
            <a:noFill/>
          </a:ln>
        </p:spPr>
        <p:txBody>
          <a:bodyPr wrap="square">
            <a:spAutoFit/>
          </a:bodyPr>
          <a:lstStyle/>
          <a:p>
            <a:pPr marL="342900" marR="0" lvl="0" indent="0" algn="l" defTabSz="914400" rtl="0" eaLnBrk="1" fontAlgn="ctr"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The Historic Challenge</a:t>
            </a:r>
          </a:p>
          <a:p>
            <a:pPr marL="342900" marR="0" lvl="0" indent="0" algn="l" defTabSz="914400" rtl="0" eaLnBrk="1" fontAlgn="ctr" latinLnBrk="0" hangingPunct="1">
              <a:lnSpc>
                <a:spcPct val="100000"/>
              </a:lnSpc>
              <a:spcBef>
                <a:spcPts val="1000"/>
              </a:spcBef>
              <a:spcAft>
                <a:spcPts val="60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High risk conditions for CVD (AF, Blood Pressure, Cholesterol)</a:t>
            </a:r>
          </a:p>
          <a:p>
            <a:pPr marL="11430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Under diagnosis</a:t>
            </a:r>
          </a:p>
          <a:p>
            <a:pPr marL="11430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en-GB" sz="24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opti</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mal treatment		</a:t>
            </a:r>
            <a:r>
              <a:rPr kumimoji="0" lang="en-GB" sz="2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is common</a:t>
            </a:r>
          </a:p>
          <a:p>
            <a:pPr marL="11430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Variation in care</a:t>
            </a:r>
          </a:p>
          <a:p>
            <a:pPr marL="342900" marR="0" lvl="0" indent="0" algn="l" defTabSz="914400" rtl="0" eaLnBrk="1" fontAlgn="ctr"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endParaRPr>
          </a:p>
          <a:p>
            <a:pPr marL="342900" marR="0" lvl="0" indent="0" algn="l" defTabSz="914400" rtl="0" eaLnBrk="1" fontAlgn="ctr"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The NHS Long Term Plan 2019</a:t>
            </a:r>
            <a:endParaRPr kumimoji="0" lang="en-GB" sz="28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0" algn="l" defTabSz="914400" rtl="0" eaLnBrk="1" fontAlgn="ctr" latinLnBrk="0" hangingPunct="1">
              <a:lnSpc>
                <a:spcPct val="100000"/>
              </a:lnSpc>
              <a:spcBef>
                <a:spcPts val="1000"/>
              </a:spcBef>
              <a:spcAft>
                <a:spcPts val="0"/>
              </a:spcAft>
              <a:buClrTx/>
              <a:buSzTx/>
              <a:buFontTx/>
              <a:buNone/>
              <a:tabLst/>
              <a:defRPr/>
            </a:pPr>
            <a:r>
              <a:rPr kumimoji="0" lang="en-GB" sz="2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“We will prevent 150,000 heart attacks, strokes and cases of dementia by optimising the diagnosis and management of high blood pressure, high cholesterol and atrial fibrillation”</a:t>
            </a:r>
          </a:p>
          <a:p>
            <a:pPr marL="342900" marR="0" lvl="0" indent="0" algn="l" defTabSz="914400" rtl="0" eaLnBrk="1" fontAlgn="ctr" latinLnBrk="0" hangingPunct="1">
              <a:lnSpc>
                <a:spcPct val="100000"/>
              </a:lnSpc>
              <a:spcBef>
                <a:spcPts val="1000"/>
              </a:spcBef>
              <a:spcAft>
                <a:spcPts val="0"/>
              </a:spcAft>
              <a:buClrTx/>
              <a:buSzTx/>
              <a:buFontTx/>
              <a:buNone/>
              <a:tabLst/>
              <a:defRPr/>
            </a:pPr>
            <a:endParaRPr kumimoji="0" lang="en-GB" sz="24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ight Brace 7">
            <a:extLst>
              <a:ext uri="{FF2B5EF4-FFF2-40B4-BE49-F238E27FC236}">
                <a16:creationId xmlns:a16="http://schemas.microsoft.com/office/drawing/2014/main" id="{DAE81563-4CCB-4CFE-A513-6A13502B4B6F}"/>
              </a:ext>
            </a:extLst>
          </p:cNvPr>
          <p:cNvSpPr/>
          <p:nvPr/>
        </p:nvSpPr>
        <p:spPr>
          <a:xfrm>
            <a:off x="5928360" y="2346961"/>
            <a:ext cx="454273" cy="1213750"/>
          </a:xfrm>
          <a:prstGeom prst="rightBrace">
            <a:avLst>
              <a:gd name="adj1" fmla="val 0"/>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720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D6787C-28C9-48B0-B82E-57EC91E80B3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4EDE6-A4A3-4D7E-B762-6071E0183F4D}"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E7D350D-833B-45D7-A3EC-7C8E807766BE}"/>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Resources to support remote management</a:t>
            </a:r>
          </a:p>
        </p:txBody>
      </p:sp>
      <p:sp>
        <p:nvSpPr>
          <p:cNvPr id="9" name="Rectangle 8">
            <a:extLst>
              <a:ext uri="{FF2B5EF4-FFF2-40B4-BE49-F238E27FC236}">
                <a16:creationId xmlns:a16="http://schemas.microsoft.com/office/drawing/2014/main" id="{8E8031D4-9E57-41AB-95D5-BDC84AB1F765}"/>
              </a:ext>
            </a:extLst>
          </p:cNvPr>
          <p:cNvSpPr/>
          <p:nvPr/>
        </p:nvSpPr>
        <p:spPr>
          <a:xfrm>
            <a:off x="-23446"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 National implementation of the UCLP proactive care frameworks</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A18F4D33-2B73-4581-8A39-476B5AA2F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6679" y="102105"/>
            <a:ext cx="820707" cy="207208"/>
          </a:xfrm>
          <a:prstGeom prst="rect">
            <a:avLst/>
          </a:prstGeom>
        </p:spPr>
      </p:pic>
      <p:sp>
        <p:nvSpPr>
          <p:cNvPr id="13" name="Content Placeholder 3">
            <a:extLst>
              <a:ext uri="{FF2B5EF4-FFF2-40B4-BE49-F238E27FC236}">
                <a16:creationId xmlns:a16="http://schemas.microsoft.com/office/drawing/2014/main" id="{7A9A396E-552F-4D38-877E-025BDBA4CFDE}"/>
              </a:ext>
            </a:extLst>
          </p:cNvPr>
          <p:cNvSpPr txBox="1">
            <a:spLocks/>
          </p:cNvSpPr>
          <p:nvPr/>
        </p:nvSpPr>
        <p:spPr>
          <a:xfrm>
            <a:off x="399183" y="920880"/>
            <a:ext cx="10824064" cy="5016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00000"/>
              </a:lnSpc>
              <a:buFont typeface="Arial" panose="020B0604020202020204" pitchFamily="34" charset="0"/>
              <a:buNone/>
              <a:defRPr/>
            </a:pPr>
            <a:r>
              <a:rPr lang="en-GB" sz="2400" b="1">
                <a:solidFill>
                  <a:srgbClr val="42B6E6"/>
                </a:solidFill>
                <a:latin typeface="Calibri" panose="020F0502020204030204" pitchFamily="34" charset="0"/>
                <a:cs typeface="Calibri" panose="020F0502020204030204" pitchFamily="34" charset="0"/>
              </a:rPr>
              <a:t>NHSE/I Pilot Sites – NHS Proactive Care @Home Programme</a:t>
            </a:r>
          </a:p>
          <a:p>
            <a:pPr lvl="1">
              <a:lnSpc>
                <a:spcPct val="100000"/>
              </a:lnSpc>
              <a:spcBef>
                <a:spcPts val="0"/>
              </a:spcBef>
              <a:spcAft>
                <a:spcPts val="400"/>
              </a:spcAft>
            </a:pPr>
            <a:r>
              <a:rPr lang="en-GB">
                <a:solidFill>
                  <a:schemeClr val="tx1">
                    <a:lumMod val="95000"/>
                    <a:lumOff val="5000"/>
                  </a:schemeClr>
                </a:solidFill>
                <a:latin typeface="Calibri Light"/>
                <a:cs typeface="Calibri Light"/>
              </a:rPr>
              <a:t>North East London</a:t>
            </a:r>
          </a:p>
          <a:p>
            <a:pPr lvl="1">
              <a:lnSpc>
                <a:spcPct val="100000"/>
              </a:lnSpc>
              <a:spcBef>
                <a:spcPts val="0"/>
              </a:spcBef>
              <a:spcAft>
                <a:spcPts val="400"/>
              </a:spcAft>
            </a:pPr>
            <a:r>
              <a:rPr lang="en-GB">
                <a:solidFill>
                  <a:schemeClr val="tx1">
                    <a:lumMod val="95000"/>
                    <a:lumOff val="5000"/>
                  </a:schemeClr>
                </a:solidFill>
                <a:latin typeface="Calibri Light"/>
                <a:cs typeface="Calibri Light"/>
              </a:rPr>
              <a:t>North Central London</a:t>
            </a:r>
          </a:p>
          <a:p>
            <a:pPr lvl="1">
              <a:lnSpc>
                <a:spcPct val="100000"/>
              </a:lnSpc>
              <a:spcBef>
                <a:spcPts val="0"/>
              </a:spcBef>
              <a:spcAft>
                <a:spcPts val="400"/>
              </a:spcAft>
            </a:pPr>
            <a:r>
              <a:rPr lang="en-GB">
                <a:solidFill>
                  <a:schemeClr val="tx1">
                    <a:lumMod val="95000"/>
                    <a:lumOff val="5000"/>
                  </a:schemeClr>
                </a:solidFill>
                <a:latin typeface="Calibri Light"/>
                <a:cs typeface="Calibri Light"/>
              </a:rPr>
              <a:t>Cheshire and Merseyside</a:t>
            </a:r>
          </a:p>
          <a:p>
            <a:pPr lvl="1">
              <a:lnSpc>
                <a:spcPct val="100000"/>
              </a:lnSpc>
              <a:spcBef>
                <a:spcPts val="0"/>
              </a:spcBef>
              <a:spcAft>
                <a:spcPts val="400"/>
              </a:spcAft>
            </a:pPr>
            <a:r>
              <a:rPr lang="en-GB">
                <a:solidFill>
                  <a:schemeClr val="tx1">
                    <a:lumMod val="95000"/>
                    <a:lumOff val="5000"/>
                  </a:schemeClr>
                </a:solidFill>
                <a:latin typeface="Calibri Light"/>
                <a:cs typeface="Calibri Light"/>
              </a:rPr>
              <a:t>Leicester, Leicestershire and Rutland</a:t>
            </a:r>
          </a:p>
          <a:p>
            <a:pPr>
              <a:lnSpc>
                <a:spcPct val="100000"/>
              </a:lnSpc>
              <a:spcBef>
                <a:spcPts val="0"/>
              </a:spcBef>
              <a:spcAft>
                <a:spcPts val="400"/>
              </a:spcAft>
            </a:pPr>
            <a:endParaRPr lang="en-GB" sz="2400">
              <a:solidFill>
                <a:schemeClr val="tx1">
                  <a:lumMod val="95000"/>
                  <a:lumOff val="5000"/>
                </a:schemeClr>
              </a:solidFill>
              <a:latin typeface="Calibri Light"/>
              <a:cs typeface="Calibri Light"/>
            </a:endParaRPr>
          </a:p>
          <a:p>
            <a:pPr marL="0" indent="0">
              <a:lnSpc>
                <a:spcPct val="100000"/>
              </a:lnSpc>
              <a:spcBef>
                <a:spcPts val="0"/>
              </a:spcBef>
              <a:spcAft>
                <a:spcPts val="400"/>
              </a:spcAft>
              <a:buFont typeface="Arial" panose="020B0604020202020204" pitchFamily="34" charset="0"/>
              <a:buNone/>
            </a:pPr>
            <a:r>
              <a:rPr lang="en-GB" sz="2400" b="1">
                <a:solidFill>
                  <a:srgbClr val="42B6E6"/>
                </a:solidFill>
                <a:latin typeface="Calibri" panose="020F0502020204030204" pitchFamily="34" charset="0"/>
                <a:cs typeface="Calibri" panose="020F0502020204030204" pitchFamily="34" charset="0"/>
              </a:rPr>
              <a:t>In addition 6 other AHSNs are supporting local rollout </a:t>
            </a:r>
            <a:r>
              <a:rPr lang="en-GB" sz="2400">
                <a:solidFill>
                  <a:schemeClr val="tx1">
                    <a:lumMod val="95000"/>
                    <a:lumOff val="5000"/>
                  </a:schemeClr>
                </a:solidFill>
                <a:latin typeface="Calibri Light"/>
                <a:cs typeface="Calibri Light"/>
              </a:rPr>
              <a:t>of the UCLP frameworks across the country with over 2,700 downloads of the search tools to date</a:t>
            </a:r>
          </a:p>
          <a:p>
            <a:pPr marL="0" indent="0">
              <a:lnSpc>
                <a:spcPct val="100000"/>
              </a:lnSpc>
              <a:spcBef>
                <a:spcPts val="0"/>
              </a:spcBef>
              <a:spcAft>
                <a:spcPts val="400"/>
              </a:spcAft>
              <a:buFont typeface="Arial" panose="020B0604020202020204" pitchFamily="34" charset="0"/>
              <a:buNone/>
            </a:pPr>
            <a:endParaRPr lang="en-GB" sz="2400">
              <a:solidFill>
                <a:schemeClr val="tx1">
                  <a:lumMod val="95000"/>
                  <a:lumOff val="5000"/>
                </a:schemeClr>
              </a:solidFill>
              <a:latin typeface="Calibri Light"/>
              <a:cs typeface="Calibri Light"/>
            </a:endParaRPr>
          </a:p>
          <a:p>
            <a:pPr marL="0" indent="0">
              <a:lnSpc>
                <a:spcPct val="100000"/>
              </a:lnSpc>
              <a:spcBef>
                <a:spcPts val="0"/>
              </a:spcBef>
              <a:spcAft>
                <a:spcPts val="400"/>
              </a:spcAft>
              <a:buFont typeface="Arial" panose="020B0604020202020204" pitchFamily="34" charset="0"/>
              <a:buNone/>
            </a:pPr>
            <a:r>
              <a:rPr lang="en-GB" sz="2400" b="1">
                <a:solidFill>
                  <a:srgbClr val="42B6E6"/>
                </a:solidFill>
                <a:latin typeface="Calibri" panose="020F0502020204030204" pitchFamily="34" charset="0"/>
                <a:cs typeface="Calibri" panose="020F0502020204030204" pitchFamily="34" charset="0"/>
              </a:rPr>
              <a:t>A national programme evaluation is being commissioned</a:t>
            </a:r>
            <a:endParaRPr lang="en-GB" sz="2400">
              <a:solidFill>
                <a:schemeClr val="tx1">
                  <a:lumMod val="95000"/>
                  <a:lumOff val="5000"/>
                </a:schemeClr>
              </a:solidFill>
              <a:latin typeface="Calibri Light"/>
              <a:cs typeface="Calibri Light"/>
            </a:endParaRPr>
          </a:p>
          <a:p>
            <a:pPr marL="0" indent="0">
              <a:buFont typeface="Arial" panose="020B0604020202020204" pitchFamily="34" charset="0"/>
              <a:buNone/>
            </a:pPr>
            <a:endParaRPr lang="en-GB" sz="1050">
              <a:solidFill>
                <a:srgbClr val="4D5156"/>
              </a:solidFill>
              <a:latin typeface="arial" panose="020B0604020202020204" pitchFamily="34" charset="0"/>
            </a:endParaRPr>
          </a:p>
          <a:p>
            <a:pPr marL="0" indent="0">
              <a:buFont typeface="Arial" panose="020B0604020202020204" pitchFamily="34" charset="0"/>
              <a:buNone/>
            </a:pPr>
            <a:endParaRPr lang="en-GB" sz="1400"/>
          </a:p>
        </p:txBody>
      </p:sp>
    </p:spTree>
    <p:extLst>
      <p:ext uri="{BB962C8B-B14F-4D97-AF65-F5344CB8AC3E}">
        <p14:creationId xmlns:p14="http://schemas.microsoft.com/office/powerpoint/2010/main" val="378793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5CF89-901E-4367-A12E-E5A942B52E68}"/>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Free Resources – uclpartners.com/proactive-care/</a:t>
            </a:r>
          </a:p>
        </p:txBody>
      </p:sp>
      <p:pic>
        <p:nvPicPr>
          <p:cNvPr id="5" name="Picture 4" descr="A close up of a logo&#10;&#10;Description automatically generated">
            <a:extLst>
              <a:ext uri="{FF2B5EF4-FFF2-40B4-BE49-F238E27FC236}">
                <a16:creationId xmlns:a16="http://schemas.microsoft.com/office/drawing/2014/main" id="{A7B8F500-9AA5-4292-A68D-12567FB67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521" y="101937"/>
            <a:ext cx="820707" cy="207208"/>
          </a:xfrm>
          <a:prstGeom prst="rect">
            <a:avLst/>
          </a:prstGeom>
        </p:spPr>
      </p:pic>
      <p:pic>
        <p:nvPicPr>
          <p:cNvPr id="7" name="Picture 6">
            <a:extLst>
              <a:ext uri="{FF2B5EF4-FFF2-40B4-BE49-F238E27FC236}">
                <a16:creationId xmlns:a16="http://schemas.microsoft.com/office/drawing/2014/main" id="{7FDB16D3-003F-4680-ABF7-9CC27B50A95F}"/>
              </a:ext>
            </a:extLst>
          </p:cNvPr>
          <p:cNvPicPr>
            <a:picLocks noChangeAspect="1"/>
          </p:cNvPicPr>
          <p:nvPr/>
        </p:nvPicPr>
        <p:blipFill>
          <a:blip r:embed="rId4"/>
          <a:stretch>
            <a:fillRect/>
          </a:stretch>
        </p:blipFill>
        <p:spPr>
          <a:xfrm>
            <a:off x="1040458" y="1259914"/>
            <a:ext cx="9103378" cy="4133464"/>
          </a:xfrm>
          <a:prstGeom prst="rect">
            <a:avLst/>
          </a:prstGeom>
          <a:ln>
            <a:solidFill>
              <a:srgbClr val="002060"/>
            </a:solidFill>
          </a:ln>
        </p:spPr>
      </p:pic>
    </p:spTree>
    <p:extLst>
      <p:ext uri="{BB962C8B-B14F-4D97-AF65-F5344CB8AC3E}">
        <p14:creationId xmlns:p14="http://schemas.microsoft.com/office/powerpoint/2010/main" val="360260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AB62F9-5D0E-4F42-A5EA-4F577C1F65ED}"/>
              </a:ext>
            </a:extLst>
          </p:cNvPr>
          <p:cNvSpPr>
            <a:spLocks noGrp="1"/>
          </p:cNvSpPr>
          <p:nvPr>
            <p:ph idx="1"/>
          </p:nvPr>
        </p:nvSpPr>
        <p:spPr/>
        <p:txBody>
          <a:bodyPr/>
          <a:lstStyle/>
          <a:p>
            <a:r>
              <a:rPr lang="en-GB"/>
              <a:t>Q&amp;A</a:t>
            </a:r>
          </a:p>
        </p:txBody>
      </p:sp>
    </p:spTree>
    <p:extLst>
      <p:ext uri="{BB962C8B-B14F-4D97-AF65-F5344CB8AC3E}">
        <p14:creationId xmlns:p14="http://schemas.microsoft.com/office/powerpoint/2010/main" val="829300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50DCDF-4F2A-491A-A3F3-9A601D9BCBE7}"/>
              </a:ext>
            </a:extLst>
          </p:cNvPr>
          <p:cNvSpPr>
            <a:spLocks noGrp="1"/>
          </p:cNvSpPr>
          <p:nvPr>
            <p:ph type="body" sz="quarter" idx="10"/>
          </p:nvPr>
        </p:nvSpPr>
        <p:spPr/>
        <p:txBody>
          <a:bodyPr/>
          <a:lstStyle/>
          <a:p>
            <a:r>
              <a:rPr lang="en-GB"/>
              <a:t>British Heart Foundation </a:t>
            </a:r>
          </a:p>
        </p:txBody>
      </p:sp>
      <p:sp>
        <p:nvSpPr>
          <p:cNvPr id="5" name="Rectangle 4">
            <a:extLst>
              <a:ext uri="{FF2B5EF4-FFF2-40B4-BE49-F238E27FC236}">
                <a16:creationId xmlns:a16="http://schemas.microsoft.com/office/drawing/2014/main" id="{797AEF02-D6C5-4E7E-929F-4A2110A8FD15}"/>
              </a:ext>
            </a:extLst>
          </p:cNvPr>
          <p:cNvSpPr/>
          <p:nvPr/>
        </p:nvSpPr>
        <p:spPr>
          <a:xfrm>
            <a:off x="1765549" y="3577042"/>
            <a:ext cx="1619057" cy="2767054"/>
          </a:xfrm>
          <a:prstGeom prst="rect">
            <a:avLst/>
          </a:prstGeom>
          <a:gradFill>
            <a:gsLst>
              <a:gs pos="0">
                <a:srgbClr val="D20019"/>
              </a:gs>
              <a:gs pos="100000">
                <a:schemeClr val="tx2"/>
              </a:gs>
            </a:gsLst>
            <a:lin ang="0" scaled="0"/>
          </a:gradFill>
        </p:spPr>
        <p:txBody>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r>
              <a:rPr lang="en-GB" sz="1400" b="1">
                <a:solidFill>
                  <a:prstClr val="white"/>
                </a:solidFill>
                <a:latin typeface="F37Ginger-Light" panose="00000500000000000000" pitchFamily="2" charset="0"/>
              </a:rPr>
              <a:t>Patients and the public</a:t>
            </a:r>
          </a:p>
          <a:p>
            <a:pPr algn="ctr" defTabSz="1219170">
              <a:spcAft>
                <a:spcPts val="1200"/>
              </a:spcAft>
            </a:pPr>
            <a:r>
              <a:rPr lang="en-GB" sz="1400">
                <a:solidFill>
                  <a:prstClr val="white"/>
                </a:solidFill>
                <a:latin typeface="F37Ginger-Light" panose="00000500000000000000" pitchFamily="2" charset="0"/>
              </a:rPr>
              <a:t> </a:t>
            </a: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r>
              <a:rPr lang="en-GB" sz="1400">
                <a:solidFill>
                  <a:prstClr val="white"/>
                </a:solidFill>
                <a:latin typeface="F37Ginger-Light" panose="00000500000000000000" pitchFamily="2" charset="0"/>
              </a:rPr>
              <a:t>Tell </a:t>
            </a:r>
          </a:p>
        </p:txBody>
      </p:sp>
      <p:sp>
        <p:nvSpPr>
          <p:cNvPr id="6" name="Rectangle 5">
            <a:extLst>
              <a:ext uri="{FF2B5EF4-FFF2-40B4-BE49-F238E27FC236}">
                <a16:creationId xmlns:a16="http://schemas.microsoft.com/office/drawing/2014/main" id="{679CDE27-14F7-4187-8C5A-08898BE8C694}"/>
              </a:ext>
            </a:extLst>
          </p:cNvPr>
          <p:cNvSpPr/>
          <p:nvPr/>
        </p:nvSpPr>
        <p:spPr>
          <a:xfrm>
            <a:off x="1765547" y="1343438"/>
            <a:ext cx="1619058" cy="2085562"/>
          </a:xfrm>
          <a:prstGeom prst="rect">
            <a:avLst/>
          </a:prstGeom>
          <a:gradFill>
            <a:gsLst>
              <a:gs pos="0">
                <a:srgbClr val="D20019"/>
              </a:gs>
              <a:gs pos="100000">
                <a:schemeClr val="tx2"/>
              </a:gs>
            </a:gsLst>
            <a:lin ang="0" scaled="0"/>
          </a:gradFill>
        </p:spPr>
        <p:txBody>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r>
              <a:rPr lang="en-GB" sz="1400" b="1">
                <a:solidFill>
                  <a:prstClr val="white"/>
                </a:solidFill>
                <a:latin typeface="F37Ginger-Light" panose="00000500000000000000" pitchFamily="2" charset="0"/>
              </a:rPr>
              <a:t>Healthcare professionals</a:t>
            </a: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a:p>
            <a:pPr algn="ctr" defTabSz="1219170">
              <a:spcAft>
                <a:spcPts val="1200"/>
              </a:spcAft>
            </a:pPr>
            <a:endParaRPr lang="en-GB" sz="1400">
              <a:solidFill>
                <a:prstClr val="white"/>
              </a:solidFill>
              <a:latin typeface="F37Ginger-Light" panose="00000500000000000000" pitchFamily="2" charset="0"/>
            </a:endParaRPr>
          </a:p>
        </p:txBody>
      </p:sp>
      <p:pic>
        <p:nvPicPr>
          <p:cNvPr id="10" name="Graphic 9" descr="Doctor">
            <a:extLst>
              <a:ext uri="{FF2B5EF4-FFF2-40B4-BE49-F238E27FC236}">
                <a16:creationId xmlns:a16="http://schemas.microsoft.com/office/drawing/2014/main" id="{44EE635C-A31E-46D2-B2ED-BE83F31E4D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6834" y="2099921"/>
            <a:ext cx="914400" cy="914400"/>
          </a:xfrm>
          <a:prstGeom prst="rect">
            <a:avLst/>
          </a:prstGeom>
        </p:spPr>
      </p:pic>
      <p:sp>
        <p:nvSpPr>
          <p:cNvPr id="11" name="Rectangle 10">
            <a:extLst>
              <a:ext uri="{FF2B5EF4-FFF2-40B4-BE49-F238E27FC236}">
                <a16:creationId xmlns:a16="http://schemas.microsoft.com/office/drawing/2014/main" id="{446DAF36-3ED7-4CE2-AB46-1A860CD4F740}"/>
              </a:ext>
            </a:extLst>
          </p:cNvPr>
          <p:cNvSpPr/>
          <p:nvPr/>
        </p:nvSpPr>
        <p:spPr>
          <a:xfrm>
            <a:off x="3543631" y="1343438"/>
            <a:ext cx="6949440" cy="2085562"/>
          </a:xfrm>
          <a:prstGeom prst="rect">
            <a:avLst/>
          </a:prstGeom>
          <a:solidFill>
            <a:schemeClr val="bg1">
              <a:lumMod val="95000"/>
            </a:schemeClr>
          </a:solidFill>
        </p:spPr>
        <p:txBody>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p>
            <a:pPr defTabSz="1219170"/>
            <a:endParaRPr lang="en-GB" sz="1400">
              <a:solidFill>
                <a:prstClr val="black"/>
              </a:solidFill>
              <a:latin typeface="F37Ginger-Light" panose="00000500000000000000" pitchFamily="2" charset="0"/>
            </a:endParaRPr>
          </a:p>
          <a:p>
            <a:pPr defTabSz="1219170"/>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endParaRPr lang="en-GB" sz="1400">
              <a:solidFill>
                <a:prstClr val="black"/>
              </a:solidFill>
              <a:latin typeface="F37Ginger-Light" panose="00000500000000000000" pitchFamily="2" charset="0"/>
            </a:endParaRPr>
          </a:p>
          <a:p>
            <a:pPr defTabSz="1219170"/>
            <a:r>
              <a:rPr lang="en-GB" sz="1400" b="1">
                <a:solidFill>
                  <a:srgbClr val="FF0000"/>
                </a:solidFill>
                <a:latin typeface="F37Ginger-Light" panose="00000500000000000000" pitchFamily="2" charset="0"/>
              </a:rPr>
              <a:t>Support tailored to insights we gain from working with the health system:</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hlinkClick r:id="rId4">
                  <a:extLst>
                    <a:ext uri="{A12FA001-AC4F-418D-AE19-62706E023703}">
                      <ahyp:hlinkClr xmlns:ahyp="http://schemas.microsoft.com/office/drawing/2018/hyperlinkcolor" val="tx"/>
                    </a:ext>
                  </a:extLst>
                </a:hlinkClick>
              </a:rPr>
              <a:t>Healthcare professions newsletter </a:t>
            </a:r>
            <a:r>
              <a:rPr lang="en-GB" sz="1400">
                <a:solidFill>
                  <a:prstClr val="black"/>
                </a:solidFill>
                <a:latin typeface="F37Ginger-Light" panose="00000500000000000000" pitchFamily="2" charset="0"/>
              </a:rPr>
              <a:t>– news, blogs, research, innovation, insights, analysis</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Data identifying the prevalence gap and how to reduce this – </a:t>
            </a:r>
            <a:r>
              <a:rPr lang="en-GB" sz="1400">
                <a:solidFill>
                  <a:prstClr val="black"/>
                </a:solidFill>
                <a:latin typeface="F37Ginger-Light" panose="00000500000000000000" pitchFamily="2" charset="0"/>
                <a:hlinkClick r:id="rId5">
                  <a:extLst>
                    <a:ext uri="{A12FA001-AC4F-418D-AE19-62706E023703}">
                      <ahyp:hlinkClr xmlns:ahyp="http://schemas.microsoft.com/office/drawing/2018/hyperlinkcolor" val="tx"/>
                    </a:ext>
                  </a:extLst>
                </a:hlinkClick>
              </a:rPr>
              <a:t>How can we do better?</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hlinkClick r:id="rId6">
                  <a:extLst>
                    <a:ext uri="{A12FA001-AC4F-418D-AE19-62706E023703}">
                      <ahyp:hlinkClr xmlns:ahyp="http://schemas.microsoft.com/office/drawing/2018/hyperlinkcolor" val="tx"/>
                    </a:ext>
                  </a:extLst>
                </a:hlinkClick>
              </a:rPr>
              <a:t>Patient information leaflets</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Community mobilisation and </a:t>
            </a:r>
            <a:r>
              <a:rPr lang="en-GB" sz="1400">
                <a:solidFill>
                  <a:prstClr val="black"/>
                </a:solidFill>
                <a:latin typeface="F37Ginger-Light" panose="00000500000000000000" pitchFamily="2" charset="0"/>
                <a:hlinkClick r:id="rId7">
                  <a:extLst>
                    <a:ext uri="{A12FA001-AC4F-418D-AE19-62706E023703}">
                      <ahyp:hlinkClr xmlns:ahyp="http://schemas.microsoft.com/office/drawing/2018/hyperlinkcolor" val="tx"/>
                    </a:ext>
                  </a:extLst>
                </a:hlinkClick>
              </a:rPr>
              <a:t>Blood Pressure funded programmes</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BHF Health Systems Insight Team – regional representation across the UK </a:t>
            </a:r>
          </a:p>
          <a:p>
            <a:pPr marL="285750" indent="-285750" defTabSz="1219170">
              <a:buFont typeface="Arial" panose="020B0604020202020204" pitchFamily="34" charset="0"/>
              <a:buChar char="•"/>
            </a:pP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endParaRPr lang="en-GB" sz="1400">
              <a:solidFill>
                <a:prstClr val="black"/>
              </a:solidFill>
              <a:latin typeface="F37Ginger-Light" panose="00000500000000000000" pitchFamily="2" charset="0"/>
            </a:endParaRPr>
          </a:p>
        </p:txBody>
      </p:sp>
      <p:pic>
        <p:nvPicPr>
          <p:cNvPr id="13" name="Graphic 12" descr="Group of people">
            <a:extLst>
              <a:ext uri="{FF2B5EF4-FFF2-40B4-BE49-F238E27FC236}">
                <a16:creationId xmlns:a16="http://schemas.microsoft.com/office/drawing/2014/main" id="{C6B27FAF-8888-48B9-8AF4-6AAAEADAA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6834" y="4694632"/>
            <a:ext cx="914400" cy="914400"/>
          </a:xfrm>
          <a:prstGeom prst="rect">
            <a:avLst/>
          </a:prstGeom>
        </p:spPr>
      </p:pic>
      <p:sp>
        <p:nvSpPr>
          <p:cNvPr id="15" name="Rectangle 14">
            <a:extLst>
              <a:ext uri="{FF2B5EF4-FFF2-40B4-BE49-F238E27FC236}">
                <a16:creationId xmlns:a16="http://schemas.microsoft.com/office/drawing/2014/main" id="{7A08DC8F-A494-4597-A886-307E0A577EF6}"/>
              </a:ext>
            </a:extLst>
          </p:cNvPr>
          <p:cNvSpPr/>
          <p:nvPr/>
        </p:nvSpPr>
        <p:spPr>
          <a:xfrm>
            <a:off x="3543631" y="3577043"/>
            <a:ext cx="6949441" cy="2767055"/>
          </a:xfrm>
          <a:prstGeom prst="rect">
            <a:avLst/>
          </a:prstGeom>
          <a:solidFill>
            <a:schemeClr val="bg1">
              <a:lumMod val="95000"/>
            </a:schemeClr>
          </a:solidFill>
        </p:spPr>
        <p:txBody>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p>
            <a:pPr defTabSz="1219170"/>
            <a:endParaRPr lang="en-GB" sz="1400">
              <a:solidFill>
                <a:prstClr val="black"/>
              </a:solidFill>
              <a:latin typeface="F37Ginger-Light" panose="00000500000000000000" pitchFamily="2" charset="0"/>
            </a:endParaRPr>
          </a:p>
          <a:p>
            <a:pPr defTabSz="1219170"/>
            <a:endParaRPr lang="en-GB" sz="1400">
              <a:solidFill>
                <a:prstClr val="black"/>
              </a:solidFill>
              <a:latin typeface="F37Ginger-Light" panose="00000500000000000000" pitchFamily="2" charset="0"/>
            </a:endParaRPr>
          </a:p>
          <a:p>
            <a:pPr defTabSz="1219170"/>
            <a:endParaRPr lang="en-GB" sz="1400">
              <a:solidFill>
                <a:prstClr val="black"/>
              </a:solidFill>
              <a:latin typeface="F37Ginger-Light" panose="00000500000000000000" pitchFamily="2" charset="0"/>
            </a:endParaRPr>
          </a:p>
          <a:p>
            <a:pPr defTabSz="1219170"/>
            <a:r>
              <a:rPr lang="en-GB" sz="1400" b="1">
                <a:solidFill>
                  <a:srgbClr val="FF0000"/>
                </a:solidFill>
                <a:latin typeface="F37Ginger-Light" panose="00000500000000000000" pitchFamily="2" charset="0"/>
              </a:rPr>
              <a:t>Resources designed around patient/public needs:</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User centred </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Empathic</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Health inequalities – Literacy, health literacy, at risk populations</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Promoting health and self-management</a:t>
            </a: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Developed with behavioural science</a:t>
            </a:r>
          </a:p>
          <a:p>
            <a:pPr defTabSz="1219170"/>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rPr>
              <a:t>Condition specific information hubs e.g. </a:t>
            </a:r>
            <a:r>
              <a:rPr lang="en-GB" sz="1400">
                <a:solidFill>
                  <a:prstClr val="black"/>
                </a:solidFill>
                <a:latin typeface="F37Ginger-Light" panose="00000500000000000000" pitchFamily="2" charset="0"/>
                <a:hlinkClick r:id="rId10">
                  <a:extLst>
                    <a:ext uri="{A12FA001-AC4F-418D-AE19-62706E023703}">
                      <ahyp:hlinkClr xmlns:ahyp="http://schemas.microsoft.com/office/drawing/2018/hyperlinkcolor" val="tx"/>
                    </a:ext>
                  </a:extLst>
                </a:hlinkClick>
              </a:rPr>
              <a:t>Manage your BP at home</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hlinkClick r:id="rId11">
                  <a:extLst>
                    <a:ext uri="{A12FA001-AC4F-418D-AE19-62706E023703}">
                      <ahyp:hlinkClr xmlns:ahyp="http://schemas.microsoft.com/office/drawing/2018/hyperlinkcolor" val="tx"/>
                    </a:ext>
                  </a:extLst>
                </a:hlinkClick>
              </a:rPr>
              <a:t>Heart matters magazine</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hlinkClick r:id="rId12">
                  <a:extLst>
                    <a:ext uri="{A12FA001-AC4F-418D-AE19-62706E023703}">
                      <ahyp:hlinkClr xmlns:ahyp="http://schemas.microsoft.com/office/drawing/2018/hyperlinkcolor" val="tx"/>
                    </a:ext>
                  </a:extLst>
                </a:hlinkClick>
              </a:rPr>
              <a:t>Health unlocked community</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hlinkClick r:id="rId6">
                  <a:extLst>
                    <a:ext uri="{A12FA001-AC4F-418D-AE19-62706E023703}">
                      <ahyp:hlinkClr xmlns:ahyp="http://schemas.microsoft.com/office/drawing/2018/hyperlinkcolor" val="tx"/>
                    </a:ext>
                  </a:extLst>
                </a:hlinkClick>
              </a:rPr>
              <a:t>Patient information leaflets</a:t>
            </a:r>
            <a:endParaRPr lang="en-GB" sz="1400">
              <a:solidFill>
                <a:prstClr val="black"/>
              </a:solidFill>
              <a:latin typeface="F37Ginger-Light" panose="00000500000000000000" pitchFamily="2" charset="0"/>
            </a:endParaRPr>
          </a:p>
          <a:p>
            <a:pPr marL="285750" indent="-285750" defTabSz="1219170">
              <a:buFont typeface="Arial" panose="020B0604020202020204" pitchFamily="34" charset="0"/>
              <a:buChar char="•"/>
            </a:pPr>
            <a:r>
              <a:rPr lang="en-GB" sz="1400">
                <a:solidFill>
                  <a:prstClr val="black"/>
                </a:solidFill>
                <a:latin typeface="F37Ginger-Light" panose="00000500000000000000" pitchFamily="2" charset="0"/>
                <a:hlinkClick r:id="rId13">
                  <a:extLst>
                    <a:ext uri="{A12FA001-AC4F-418D-AE19-62706E023703}">
                      <ahyp:hlinkClr xmlns:ahyp="http://schemas.microsoft.com/office/drawing/2018/hyperlinkcolor" val="tx"/>
                    </a:ext>
                  </a:extLst>
                </a:hlinkClick>
              </a:rPr>
              <a:t>Heart helpline</a:t>
            </a:r>
            <a:endParaRPr lang="en-GB" sz="1400">
              <a:solidFill>
                <a:prstClr val="black"/>
              </a:solidFill>
              <a:latin typeface="F37Ginger-Light" panose="00000500000000000000" pitchFamily="2" charset="0"/>
            </a:endParaRPr>
          </a:p>
          <a:p>
            <a:pPr defTabSz="1219170"/>
            <a:endParaRPr lang="en-GB" sz="1400">
              <a:solidFill>
                <a:prstClr val="black"/>
              </a:solidFill>
              <a:latin typeface="F37Ginger-Light" panose="00000500000000000000" pitchFamily="2" charset="0"/>
            </a:endParaRPr>
          </a:p>
          <a:p>
            <a:pPr defTabSz="1219170"/>
            <a:endParaRPr lang="en-GB" sz="1400">
              <a:solidFill>
                <a:prstClr val="black"/>
              </a:solidFill>
              <a:latin typeface="F37Ginger-Light" panose="00000500000000000000" pitchFamily="2" charset="0"/>
            </a:endParaRPr>
          </a:p>
          <a:p>
            <a:pPr defTabSz="1219170">
              <a:spcAft>
                <a:spcPts val="1200"/>
              </a:spcAft>
            </a:pPr>
            <a:endParaRPr lang="en-GB" sz="1400">
              <a:solidFill>
                <a:prstClr val="black"/>
              </a:solidFill>
              <a:latin typeface="F37Ginger-Light" panose="00000500000000000000" pitchFamily="2" charset="0"/>
            </a:endParaRPr>
          </a:p>
        </p:txBody>
      </p:sp>
      <p:sp>
        <p:nvSpPr>
          <p:cNvPr id="2" name="TextBox 1">
            <a:extLst>
              <a:ext uri="{FF2B5EF4-FFF2-40B4-BE49-F238E27FC236}">
                <a16:creationId xmlns:a16="http://schemas.microsoft.com/office/drawing/2014/main" id="{E4FBD95F-8C6A-4A47-839D-0CA95990A91B}"/>
              </a:ext>
            </a:extLst>
          </p:cNvPr>
          <p:cNvSpPr txBox="1"/>
          <p:nvPr/>
        </p:nvSpPr>
        <p:spPr>
          <a:xfrm>
            <a:off x="1659174" y="6400801"/>
            <a:ext cx="5164335" cy="633608"/>
          </a:xfrm>
          <a:prstGeom prst="rect">
            <a:avLst/>
          </a:prstGeom>
          <a:noFill/>
        </p:spPr>
        <p:txBody>
          <a:bodyPr wrap="none" lIns="108000" tIns="108000" rIns="108000" bIns="108000" rtlCol="0">
            <a:spAutoFit/>
          </a:bodyPr>
          <a:lstStyle/>
          <a:p>
            <a:pPr defTabSz="1218950">
              <a:spcAft>
                <a:spcPts val="600"/>
              </a:spcAft>
            </a:pPr>
            <a:r>
              <a:rPr lang="en-GB" sz="1100" spc="10">
                <a:solidFill>
                  <a:prstClr val="black"/>
                </a:solidFill>
                <a:latin typeface="F37Ginger-Light" panose="020B0604020202020204"/>
              </a:rPr>
              <a:t>Contact: Sian Martin – Health Systems Insight Manager.  Email – </a:t>
            </a:r>
            <a:r>
              <a:rPr lang="en-GB" sz="1100" spc="10">
                <a:solidFill>
                  <a:prstClr val="black"/>
                </a:solidFill>
                <a:latin typeface="F37Ginger-Light" panose="020B0604020202020204"/>
                <a:hlinkClick r:id="rId14">
                  <a:extLst>
                    <a:ext uri="{A12FA001-AC4F-418D-AE19-62706E023703}">
                      <ahyp:hlinkClr xmlns:ahyp="http://schemas.microsoft.com/office/drawing/2018/hyperlinkcolor" val="tx"/>
                    </a:ext>
                  </a:extLst>
                </a:hlinkClick>
              </a:rPr>
              <a:t>martins@bhf.org.uk</a:t>
            </a:r>
            <a:endParaRPr lang="en-GB" sz="1100" spc="10">
              <a:solidFill>
                <a:prstClr val="black"/>
              </a:solidFill>
              <a:latin typeface="F37Ginger-Light" panose="020B0604020202020204"/>
            </a:endParaRPr>
          </a:p>
          <a:p>
            <a:pPr defTabSz="1218950">
              <a:spcAft>
                <a:spcPts val="600"/>
              </a:spcAft>
            </a:pPr>
            <a:r>
              <a:rPr lang="en-GB" sz="1100" spc="10">
                <a:solidFill>
                  <a:prstClr val="black"/>
                </a:solidFill>
                <a:latin typeface="F37Ginger-Light" panose="020B0604020202020204"/>
              </a:rPr>
              <a:t> </a:t>
            </a:r>
          </a:p>
        </p:txBody>
      </p:sp>
    </p:spTree>
    <p:extLst>
      <p:ext uri="{BB962C8B-B14F-4D97-AF65-F5344CB8AC3E}">
        <p14:creationId xmlns:p14="http://schemas.microsoft.com/office/powerpoint/2010/main" val="1180404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6838BE-1EDD-480D-81BE-642E9E314A7E}"/>
              </a:ext>
            </a:extLst>
          </p:cNvPr>
          <p:cNvSpPr>
            <a:spLocks noGrp="1"/>
          </p:cNvSpPr>
          <p:nvPr>
            <p:ph idx="1"/>
          </p:nvPr>
        </p:nvSpPr>
        <p:spPr/>
        <p:txBody>
          <a:bodyPr/>
          <a:lstStyle/>
          <a:p>
            <a:r>
              <a:rPr lang="en-GB"/>
              <a:t>Practical experience using protocols</a:t>
            </a:r>
          </a:p>
          <a:p>
            <a:r>
              <a:rPr lang="en-GB" i="1"/>
              <a:t>Carl Jenkins</a:t>
            </a:r>
          </a:p>
        </p:txBody>
      </p:sp>
    </p:spTree>
    <p:extLst>
      <p:ext uri="{BB962C8B-B14F-4D97-AF65-F5344CB8AC3E}">
        <p14:creationId xmlns:p14="http://schemas.microsoft.com/office/powerpoint/2010/main" val="3021035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8BEC1-1AFD-477C-BD01-A30D9C722DE3}"/>
              </a:ext>
            </a:extLst>
          </p:cNvPr>
          <p:cNvSpPr>
            <a:spLocks noGrp="1"/>
          </p:cNvSpPr>
          <p:nvPr>
            <p:ph idx="1"/>
          </p:nvPr>
        </p:nvSpPr>
        <p:spPr/>
        <p:txBody>
          <a:bodyPr/>
          <a:lstStyle/>
          <a:p>
            <a:r>
              <a:rPr lang="en-GB"/>
              <a:t>Some questions for you</a:t>
            </a:r>
          </a:p>
        </p:txBody>
      </p:sp>
    </p:spTree>
    <p:extLst>
      <p:ext uri="{BB962C8B-B14F-4D97-AF65-F5344CB8AC3E}">
        <p14:creationId xmlns:p14="http://schemas.microsoft.com/office/powerpoint/2010/main" val="3195087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E5AF26-7CA0-0941-A787-C7097FD43BBD}"/>
              </a:ext>
            </a:extLst>
          </p:cNvPr>
          <p:cNvSpPr>
            <a:spLocks noGrp="1"/>
          </p:cNvSpPr>
          <p:nvPr>
            <p:ph type="subTitle" idx="1"/>
          </p:nvPr>
        </p:nvSpPr>
        <p:spPr/>
        <p:txBody>
          <a:bodyPr/>
          <a:lstStyle/>
          <a:p>
            <a:r>
              <a:rPr lang="en-US"/>
              <a:t>Primary.Care@uclpartners.com</a:t>
            </a:r>
          </a:p>
        </p:txBody>
      </p:sp>
    </p:spTree>
    <p:extLst>
      <p:ext uri="{BB962C8B-B14F-4D97-AF65-F5344CB8AC3E}">
        <p14:creationId xmlns:p14="http://schemas.microsoft.com/office/powerpoint/2010/main" val="1478863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7937F-C379-1A40-836E-86FE230C2E4F}"/>
              </a:ext>
            </a:extLst>
          </p:cNvPr>
          <p:cNvSpPr>
            <a:spLocks noGrp="1"/>
          </p:cNvSpPr>
          <p:nvPr>
            <p:ph idx="1"/>
          </p:nvPr>
        </p:nvSpPr>
        <p:spPr>
          <a:xfrm>
            <a:off x="1005840" y="953477"/>
            <a:ext cx="10492831" cy="5537199"/>
          </a:xfrm>
        </p:spPr>
        <p:txBody>
          <a:bodyPr vert="horz" lIns="91440" tIns="45720" rIns="91440" bIns="45720" rtlCol="0" anchor="t">
            <a:noAutofit/>
          </a:bodyPr>
          <a:lstStyle/>
          <a:p>
            <a:pPr marL="0" indent="0">
              <a:lnSpc>
                <a:spcPct val="100000"/>
              </a:lnSpc>
              <a:spcBef>
                <a:spcPts val="0"/>
              </a:spcBef>
              <a:spcAft>
                <a:spcPts val="600"/>
              </a:spcAft>
              <a:buNone/>
            </a:pPr>
            <a:r>
              <a:rPr lang="en-GB" sz="2800" b="1">
                <a:solidFill>
                  <a:srgbClr val="42B6E6"/>
                </a:solidFill>
                <a:latin typeface="Calibri" panose="020F0502020204030204" pitchFamily="34" charset="0"/>
                <a:cs typeface="Calibri" panose="020F0502020204030204" pitchFamily="34" charset="0"/>
              </a:rPr>
              <a:t>COVID-19 impact in primary care</a:t>
            </a:r>
          </a:p>
          <a:p>
            <a:pPr>
              <a:lnSpc>
                <a:spcPct val="100000"/>
              </a:lnSpc>
              <a:spcBef>
                <a:spcPts val="0"/>
              </a:spcBef>
              <a:spcAft>
                <a:spcPts val="400"/>
              </a:spcAft>
            </a:pPr>
            <a:r>
              <a:rPr lang="en-GB" sz="2800">
                <a:solidFill>
                  <a:schemeClr val="tx1">
                    <a:lumMod val="95000"/>
                    <a:lumOff val="5000"/>
                  </a:schemeClr>
                </a:solidFill>
                <a:latin typeface="Calibri Light"/>
                <a:cs typeface="Calibri Light"/>
              </a:rPr>
              <a:t>Overnight transformation</a:t>
            </a:r>
          </a:p>
          <a:p>
            <a:pPr>
              <a:lnSpc>
                <a:spcPct val="100000"/>
              </a:lnSpc>
              <a:spcBef>
                <a:spcPts val="0"/>
              </a:spcBef>
              <a:spcAft>
                <a:spcPts val="400"/>
              </a:spcAft>
            </a:pPr>
            <a:r>
              <a:rPr lang="en-GB" sz="2800">
                <a:solidFill>
                  <a:schemeClr val="tx1">
                    <a:lumMod val="95000"/>
                    <a:lumOff val="5000"/>
                  </a:schemeClr>
                </a:solidFill>
                <a:latin typeface="Calibri Light"/>
                <a:cs typeface="Calibri Light"/>
              </a:rPr>
              <a:t>New models of remote care and reduced face to face access</a:t>
            </a:r>
          </a:p>
          <a:p>
            <a:pPr>
              <a:lnSpc>
                <a:spcPct val="100000"/>
              </a:lnSpc>
              <a:spcBef>
                <a:spcPts val="0"/>
              </a:spcBef>
              <a:spcAft>
                <a:spcPts val="400"/>
              </a:spcAft>
            </a:pPr>
            <a:r>
              <a:rPr lang="en-GB" sz="2800">
                <a:solidFill>
                  <a:schemeClr val="tx1">
                    <a:lumMod val="95000"/>
                    <a:lumOff val="5000"/>
                  </a:schemeClr>
                </a:solidFill>
                <a:latin typeface="Calibri Light"/>
                <a:cs typeface="Calibri Light"/>
              </a:rPr>
              <a:t>Disruption of routine, proactive care</a:t>
            </a:r>
          </a:p>
          <a:p>
            <a:pPr>
              <a:lnSpc>
                <a:spcPct val="100000"/>
              </a:lnSpc>
              <a:spcBef>
                <a:spcPts val="0"/>
              </a:spcBef>
              <a:spcAft>
                <a:spcPts val="400"/>
              </a:spcAft>
            </a:pPr>
            <a:r>
              <a:rPr lang="en-GB" sz="2800">
                <a:solidFill>
                  <a:schemeClr val="tx1">
                    <a:lumMod val="95000"/>
                    <a:lumOff val="5000"/>
                  </a:schemeClr>
                </a:solidFill>
                <a:latin typeface="Calibri Light"/>
                <a:cs typeface="Calibri Light"/>
              </a:rPr>
              <a:t>Risk of deterioration/exacerbation/complication in people with non communicable diseases – </a:t>
            </a:r>
            <a:r>
              <a:rPr lang="en-GB" sz="2800" err="1">
                <a:solidFill>
                  <a:schemeClr val="tx1">
                    <a:lumMod val="95000"/>
                    <a:lumOff val="5000"/>
                  </a:schemeClr>
                </a:solidFill>
                <a:latin typeface="Calibri Light"/>
                <a:cs typeface="Calibri Light"/>
              </a:rPr>
              <a:t>eg</a:t>
            </a:r>
            <a:r>
              <a:rPr lang="en-GB" sz="2800">
                <a:solidFill>
                  <a:schemeClr val="tx1">
                    <a:lumMod val="95000"/>
                    <a:lumOff val="5000"/>
                  </a:schemeClr>
                </a:solidFill>
                <a:latin typeface="Calibri Light"/>
                <a:cs typeface="Calibri Light"/>
              </a:rPr>
              <a:t> CVD, hypertension, diabetes, COPD</a:t>
            </a:r>
          </a:p>
          <a:p>
            <a:pPr>
              <a:lnSpc>
                <a:spcPct val="100000"/>
              </a:lnSpc>
              <a:spcBef>
                <a:spcPts val="0"/>
              </a:spcBef>
              <a:spcAft>
                <a:spcPts val="400"/>
              </a:spcAft>
            </a:pPr>
            <a:r>
              <a:rPr lang="en-GB" sz="2800">
                <a:solidFill>
                  <a:schemeClr val="tx1">
                    <a:lumMod val="95000"/>
                    <a:lumOff val="5000"/>
                  </a:schemeClr>
                </a:solidFill>
                <a:latin typeface="Calibri Light"/>
                <a:cs typeface="Calibri Light"/>
              </a:rPr>
              <a:t>Expected further waves of demand for urgent care primary and secondary care</a:t>
            </a:r>
            <a:endParaRPr lang="en-GB" sz="2400">
              <a:solidFill>
                <a:schemeClr val="tx1">
                  <a:lumMod val="95000"/>
                  <a:lumOff val="5000"/>
                </a:schemeClr>
              </a:solidFill>
              <a:latin typeface="Calibri Light"/>
              <a:cs typeface="Calibri Light"/>
            </a:endParaRPr>
          </a:p>
          <a:p>
            <a:pPr>
              <a:lnSpc>
                <a:spcPct val="100000"/>
              </a:lnSpc>
              <a:spcBef>
                <a:spcPts val="0"/>
              </a:spcBef>
              <a:spcAft>
                <a:spcPts val="600"/>
              </a:spcAft>
            </a:pPr>
            <a:endParaRPr lang="en-GB" sz="2400">
              <a:solidFill>
                <a:schemeClr val="tx1">
                  <a:lumMod val="95000"/>
                  <a:lumOff val="5000"/>
                </a:schemeClr>
              </a:solidFill>
              <a:latin typeface="Calibri Light"/>
              <a:cs typeface="Calibri Light"/>
            </a:endParaRPr>
          </a:p>
          <a:p>
            <a:pPr marL="0" indent="0">
              <a:lnSpc>
                <a:spcPct val="100000"/>
              </a:lnSpc>
              <a:spcBef>
                <a:spcPts val="0"/>
              </a:spcBef>
              <a:spcAft>
                <a:spcPts val="600"/>
              </a:spcAft>
              <a:buNone/>
            </a:pPr>
            <a:r>
              <a:rPr lang="en-GB" sz="4000" b="1">
                <a:solidFill>
                  <a:srgbClr val="42B6E6"/>
                </a:solidFill>
                <a:latin typeface="Calibri" panose="020F0502020204030204" pitchFamily="34" charset="0"/>
                <a:cs typeface="Calibri" panose="020F0502020204030204" pitchFamily="34" charset="0"/>
              </a:rPr>
              <a:t>Urgent need and opportunity</a:t>
            </a:r>
          </a:p>
        </p:txBody>
      </p:sp>
      <p:sp>
        <p:nvSpPr>
          <p:cNvPr id="4" name="Rectangle 3">
            <a:extLst>
              <a:ext uri="{FF2B5EF4-FFF2-40B4-BE49-F238E27FC236}">
                <a16:creationId xmlns:a16="http://schemas.microsoft.com/office/drawing/2014/main" id="{AEECB999-F9E8-45E2-8BBD-3F73A871E393}"/>
              </a:ext>
            </a:extLst>
          </p:cNvPr>
          <p:cNvSpPr/>
          <p:nvPr/>
        </p:nvSpPr>
        <p:spPr>
          <a:xfrm>
            <a:off x="0" y="-2"/>
            <a:ext cx="12192000" cy="563881"/>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Proactive Care in the Pandemic</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FE64D32A-95DC-482B-ACD9-AC1E3C1B2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373" y="99270"/>
            <a:ext cx="1061701" cy="268053"/>
          </a:xfrm>
          <a:prstGeom prst="rect">
            <a:avLst/>
          </a:prstGeom>
        </p:spPr>
      </p:pic>
    </p:spTree>
    <p:extLst>
      <p:ext uri="{BB962C8B-B14F-4D97-AF65-F5344CB8AC3E}">
        <p14:creationId xmlns:p14="http://schemas.microsoft.com/office/powerpoint/2010/main" val="74336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C45E08-3425-4E8A-9478-F065A6B2343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4EDE6-A4A3-4D7E-B762-6071E0183F4D}"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267464A-7360-4CE0-86FF-65AC65073DDC}"/>
              </a:ext>
            </a:extLst>
          </p:cNvPr>
          <p:cNvSpPr>
            <a:spLocks noGrp="1"/>
          </p:cNvSpPr>
          <p:nvPr>
            <p:ph type="title"/>
          </p:nvPr>
        </p:nvSpPr>
        <p:spPr>
          <a:xfrm>
            <a:off x="0" y="18256"/>
            <a:ext cx="12192000" cy="6627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normAutofit/>
          </a:bodyPr>
          <a:lstStyle/>
          <a:p>
            <a:r>
              <a:rPr lang="en-GB" sz="2400" b="1">
                <a:solidFill>
                  <a:schemeClr val="bg1"/>
                </a:solidFill>
              </a:rPr>
              <a:t>    </a:t>
            </a:r>
            <a:r>
              <a:rPr lang="en-GB" sz="2800" b="1">
                <a:solidFill>
                  <a:schemeClr val="bg1"/>
                </a:solidFill>
              </a:rPr>
              <a:t>UCLP Proactive Care Frameworks</a:t>
            </a:r>
            <a:endParaRPr lang="en-GB" sz="2400" b="1">
              <a:solidFill>
                <a:schemeClr val="bg1"/>
              </a:solidFill>
            </a:endParaRPr>
          </a:p>
        </p:txBody>
      </p:sp>
      <p:pic>
        <p:nvPicPr>
          <p:cNvPr id="8" name="Picture 7" descr="A close up of a logo&#10;&#10;Description automatically generated">
            <a:extLst>
              <a:ext uri="{FF2B5EF4-FFF2-40B4-BE49-F238E27FC236}">
                <a16:creationId xmlns:a16="http://schemas.microsoft.com/office/drawing/2014/main" id="{90BB42FF-EEA8-4750-8946-4EED672F8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407" y="195984"/>
            <a:ext cx="1207744" cy="304925"/>
          </a:xfrm>
          <a:prstGeom prst="rect">
            <a:avLst/>
          </a:prstGeom>
        </p:spPr>
      </p:pic>
      <p:sp>
        <p:nvSpPr>
          <p:cNvPr id="10" name="Rectangle 9">
            <a:extLst>
              <a:ext uri="{FF2B5EF4-FFF2-40B4-BE49-F238E27FC236}">
                <a16:creationId xmlns:a16="http://schemas.microsoft.com/office/drawing/2014/main" id="{C5BF8D02-C269-4861-BCF1-489F64679B9A}"/>
              </a:ext>
            </a:extLst>
          </p:cNvPr>
          <p:cNvSpPr/>
          <p:nvPr/>
        </p:nvSpPr>
        <p:spPr>
          <a:xfrm>
            <a:off x="488272" y="871703"/>
            <a:ext cx="10999433" cy="16466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UCLPartners has developed </a:t>
            </a:r>
            <a:r>
              <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hlinkClick r:id="rId4"/>
              </a:rPr>
              <a:t>a series of real world frameworks </a:t>
            </a:r>
            <a:r>
              <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to support proactive management of long-term conditions in post-COVID primary care.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Led by clinical team of GPs and pharmacists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Supported by patient and public insight</a:t>
            </a:r>
          </a:p>
        </p:txBody>
      </p:sp>
      <p:sp>
        <p:nvSpPr>
          <p:cNvPr id="11" name="Content Placeholder 2">
            <a:extLst>
              <a:ext uri="{FF2B5EF4-FFF2-40B4-BE49-F238E27FC236}">
                <a16:creationId xmlns:a16="http://schemas.microsoft.com/office/drawing/2014/main" id="{22EF1F47-220F-4028-9BFB-BF9AA3B6AB21}"/>
              </a:ext>
            </a:extLst>
          </p:cNvPr>
          <p:cNvSpPr txBox="1">
            <a:spLocks/>
          </p:cNvSpPr>
          <p:nvPr/>
        </p:nvSpPr>
        <p:spPr>
          <a:xfrm>
            <a:off x="675308" y="2997719"/>
            <a:ext cx="8832850" cy="32273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Core principles:</a:t>
            </a:r>
          </a:p>
          <a:p>
            <a:pPr marL="342900" marR="0" lvl="0" indent="-342900" algn="l" defTabSz="914400" rtl="0" eaLnBrk="1" fontAlgn="ctr" latinLnBrk="0" hangingPunct="1">
              <a:lnSpc>
                <a:spcPct val="100000"/>
              </a:lnSpc>
              <a:spcBef>
                <a:spcPts val="120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Virtual where appropriate and face to face where needed</a:t>
            </a:r>
          </a:p>
          <a:p>
            <a:pPr marL="342900" marR="0" lvl="0" indent="-342900" algn="l" defTabSz="914400" rtl="0" eaLnBrk="1" fontAlgn="ctr" latinLnBrk="0" hangingPunct="1">
              <a:lnSpc>
                <a:spcPct val="100000"/>
              </a:lnSpc>
              <a:spcBef>
                <a:spcPts val="120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Light"/>
              </a:rPr>
              <a:t>Mobilising and supporting the wider workforce (including pharmacists, HCAs, other clinical and non-clinical staff)</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ctr" latinLnBrk="0" hangingPunct="1">
              <a:lnSpc>
                <a:spcPct val="100000"/>
              </a:lnSpc>
              <a:spcBef>
                <a:spcPts val="120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Light"/>
              </a:rPr>
              <a:t>Step change in support for self-management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ctr" latinLnBrk="0" hangingPunct="1">
              <a:lnSpc>
                <a:spcPct val="100000"/>
              </a:lnSpc>
              <a:spcBef>
                <a:spcPts val="120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Digital innovation including apps for self management and technology for remote monitoring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lumMod val="95000"/>
                  <a:lumOff val="5000"/>
                </a:prstClr>
              </a:solidFill>
              <a:effectLst/>
              <a:uLnTx/>
              <a:uFillTx/>
              <a:latin typeface="Calibri Light"/>
              <a:ea typeface="+mn-ea"/>
              <a:cs typeface="Calibri Ligh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prstClr val="black">
                  <a:lumMod val="95000"/>
                  <a:lumOff val="5000"/>
                </a:prstClr>
              </a:solidFill>
              <a:effectLst/>
              <a:uLnTx/>
              <a:uFillTx/>
              <a:latin typeface="Calibri Light"/>
              <a:ea typeface="+mn-ea"/>
              <a:cs typeface="Calibri Ligh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EFC7E59A-E31D-4656-9E8E-DE02995A7886}"/>
              </a:ext>
            </a:extLst>
          </p:cNvPr>
          <p:cNvPicPr>
            <a:picLocks noChangeAspect="1"/>
          </p:cNvPicPr>
          <p:nvPr/>
        </p:nvPicPr>
        <p:blipFill>
          <a:blip r:embed="rId5"/>
          <a:stretch>
            <a:fillRect/>
          </a:stretch>
        </p:blipFill>
        <p:spPr>
          <a:xfrm>
            <a:off x="9258658" y="3554669"/>
            <a:ext cx="539006" cy="539006"/>
          </a:xfrm>
          <a:prstGeom prst="rect">
            <a:avLst/>
          </a:prstGeom>
        </p:spPr>
      </p:pic>
      <p:pic>
        <p:nvPicPr>
          <p:cNvPr id="15" name="Picture 14">
            <a:extLst>
              <a:ext uri="{FF2B5EF4-FFF2-40B4-BE49-F238E27FC236}">
                <a16:creationId xmlns:a16="http://schemas.microsoft.com/office/drawing/2014/main" id="{6343A969-DC31-4E5C-B570-A7EECB1DC517}"/>
              </a:ext>
            </a:extLst>
          </p:cNvPr>
          <p:cNvPicPr>
            <a:picLocks noChangeAspect="1"/>
          </p:cNvPicPr>
          <p:nvPr/>
        </p:nvPicPr>
        <p:blipFill>
          <a:blip r:embed="rId6"/>
          <a:stretch>
            <a:fillRect/>
          </a:stretch>
        </p:blipFill>
        <p:spPr>
          <a:xfrm>
            <a:off x="9165505" y="4224918"/>
            <a:ext cx="713880" cy="713880"/>
          </a:xfrm>
          <a:prstGeom prst="rect">
            <a:avLst/>
          </a:prstGeom>
        </p:spPr>
      </p:pic>
      <p:pic>
        <p:nvPicPr>
          <p:cNvPr id="19" name="Picture 18">
            <a:extLst>
              <a:ext uri="{FF2B5EF4-FFF2-40B4-BE49-F238E27FC236}">
                <a16:creationId xmlns:a16="http://schemas.microsoft.com/office/drawing/2014/main" id="{DD3B384A-7988-4DDC-A25A-51F219065A8F}"/>
              </a:ext>
            </a:extLst>
          </p:cNvPr>
          <p:cNvPicPr>
            <a:picLocks noChangeAspect="1"/>
          </p:cNvPicPr>
          <p:nvPr/>
        </p:nvPicPr>
        <p:blipFill>
          <a:blip r:embed="rId7"/>
          <a:stretch>
            <a:fillRect/>
          </a:stretch>
        </p:blipFill>
        <p:spPr>
          <a:xfrm>
            <a:off x="9291624" y="5025240"/>
            <a:ext cx="468996" cy="496965"/>
          </a:xfrm>
          <a:prstGeom prst="rect">
            <a:avLst/>
          </a:prstGeom>
        </p:spPr>
      </p:pic>
      <p:pic>
        <p:nvPicPr>
          <p:cNvPr id="14" name="Picture 13">
            <a:extLst>
              <a:ext uri="{FF2B5EF4-FFF2-40B4-BE49-F238E27FC236}">
                <a16:creationId xmlns:a16="http://schemas.microsoft.com/office/drawing/2014/main" id="{9167A813-C532-4E4F-AB23-9C3D97ACA87A}"/>
              </a:ext>
            </a:extLst>
          </p:cNvPr>
          <p:cNvPicPr>
            <a:picLocks noChangeAspect="1"/>
          </p:cNvPicPr>
          <p:nvPr/>
        </p:nvPicPr>
        <p:blipFill>
          <a:blip r:embed="rId8"/>
          <a:stretch>
            <a:fillRect/>
          </a:stretch>
        </p:blipFill>
        <p:spPr>
          <a:xfrm>
            <a:off x="9110601" y="5527223"/>
            <a:ext cx="840862" cy="840862"/>
          </a:xfrm>
          <a:prstGeom prst="rect">
            <a:avLst/>
          </a:prstGeom>
        </p:spPr>
      </p:pic>
    </p:spTree>
    <p:extLst>
      <p:ext uri="{BB962C8B-B14F-4D97-AF65-F5344CB8AC3E}">
        <p14:creationId xmlns:p14="http://schemas.microsoft.com/office/powerpoint/2010/main" val="92757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C45E08-3425-4E8A-9478-F065A6B2343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4EDE6-A4A3-4D7E-B762-6071E0183F4D}"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267464A-7360-4CE0-86FF-65AC65073DDC}"/>
              </a:ext>
            </a:extLst>
          </p:cNvPr>
          <p:cNvSpPr>
            <a:spLocks noGrp="1"/>
          </p:cNvSpPr>
          <p:nvPr>
            <p:ph type="title"/>
          </p:nvPr>
        </p:nvSpPr>
        <p:spPr>
          <a:xfrm>
            <a:off x="0" y="9291"/>
            <a:ext cx="12192000" cy="410400"/>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normAutofit fontScale="90000"/>
          </a:bodyPr>
          <a:lstStyle/>
          <a:p>
            <a:r>
              <a:rPr lang="en-GB" sz="2400" b="1">
                <a:solidFill>
                  <a:schemeClr val="bg1"/>
                </a:solidFill>
              </a:rPr>
              <a:t>    </a:t>
            </a:r>
            <a:r>
              <a:rPr lang="en-GB" sz="2700" b="1">
                <a:solidFill>
                  <a:schemeClr val="bg1"/>
                </a:solidFill>
              </a:rPr>
              <a:t>UCLP Proactive Care Frameworks</a:t>
            </a:r>
            <a:endParaRPr lang="en-GB" sz="2000" b="1">
              <a:solidFill>
                <a:schemeClr val="bg1"/>
              </a:solidFill>
            </a:endParaRPr>
          </a:p>
        </p:txBody>
      </p:sp>
      <p:sp>
        <p:nvSpPr>
          <p:cNvPr id="2" name="TextBox 1">
            <a:extLst>
              <a:ext uri="{FF2B5EF4-FFF2-40B4-BE49-F238E27FC236}">
                <a16:creationId xmlns:a16="http://schemas.microsoft.com/office/drawing/2014/main" id="{F0058841-7F26-4E1C-8D0E-6795534CCF23}"/>
              </a:ext>
            </a:extLst>
          </p:cNvPr>
          <p:cNvSpPr txBox="1"/>
          <p:nvPr/>
        </p:nvSpPr>
        <p:spPr>
          <a:xfrm>
            <a:off x="1326891" y="1391582"/>
            <a:ext cx="4410634" cy="483722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Conditions included</a:t>
            </a:r>
            <a:endParaRPr kumimoji="0" lang="en-US" sz="3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CVD prevention</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Atrial Fibrillation</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Blood pressure</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Cholesterol</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Type 2 Diabetes</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Respiratory</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Asthma</a:t>
            </a:r>
          </a:p>
          <a:p>
            <a:pPr marL="685800" marR="0" lvl="0" indent="-342900" algn="l" defTabSz="914400" rtl="0" eaLnBrk="1" fontAlgn="ctr"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COPD</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erson sitting at a table using a computer&#10;&#10;Description automatically generated">
            <a:extLst>
              <a:ext uri="{FF2B5EF4-FFF2-40B4-BE49-F238E27FC236}">
                <a16:creationId xmlns:a16="http://schemas.microsoft.com/office/drawing/2014/main" id="{4295FC46-74B4-41A3-A469-61CB4E139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03" y="1947797"/>
            <a:ext cx="4800602" cy="3200401"/>
          </a:xfrm>
          <a:prstGeom prst="rect">
            <a:avLst/>
          </a:prstGeom>
          <a:ln w="22225">
            <a:solidFill>
              <a:srgbClr val="15375D"/>
            </a:solidFill>
          </a:ln>
        </p:spPr>
      </p:pic>
      <p:pic>
        <p:nvPicPr>
          <p:cNvPr id="9" name="Picture 8" descr="A close up of a logo&#10;&#10;Description automatically generated">
            <a:extLst>
              <a:ext uri="{FF2B5EF4-FFF2-40B4-BE49-F238E27FC236}">
                <a16:creationId xmlns:a16="http://schemas.microsoft.com/office/drawing/2014/main" id="{219CCC42-B7AA-41FD-9D12-3FC62BA3D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5367" y="99271"/>
            <a:ext cx="820707" cy="207208"/>
          </a:xfrm>
          <a:prstGeom prst="rect">
            <a:avLst/>
          </a:prstGeom>
        </p:spPr>
      </p:pic>
    </p:spTree>
    <p:extLst>
      <p:ext uri="{BB962C8B-B14F-4D97-AF65-F5344CB8AC3E}">
        <p14:creationId xmlns:p14="http://schemas.microsoft.com/office/powerpoint/2010/main" val="273784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264278-D63D-4832-A465-6808896F0EFE}"/>
              </a:ext>
            </a:extLst>
          </p:cNvPr>
          <p:cNvSpPr/>
          <p:nvPr/>
        </p:nvSpPr>
        <p:spPr>
          <a:xfrm>
            <a:off x="3195843" y="2675702"/>
            <a:ext cx="1908000" cy="1550722"/>
          </a:xfrm>
          <a:prstGeom prst="rect">
            <a:avLst/>
          </a:prstGeom>
          <a:solidFill>
            <a:srgbClr val="FFFF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Atrial Fibrillation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D757352-E509-4E37-AE54-1A5E8F3D6C72}"/>
              </a:ext>
            </a:extLst>
          </p:cNvPr>
          <p:cNvSpPr/>
          <p:nvPr/>
        </p:nvSpPr>
        <p:spPr>
          <a:xfrm>
            <a:off x="5418843" y="2675702"/>
            <a:ext cx="1908000" cy="1550722"/>
          </a:xfrm>
          <a:prstGeom prst="rect">
            <a:avLst/>
          </a:prstGeom>
          <a:solidFill>
            <a:srgbClr val="FFFF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Blood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2F8A516-B5A8-4FBA-B3D1-8120572E059C}"/>
              </a:ext>
            </a:extLst>
          </p:cNvPr>
          <p:cNvSpPr/>
          <p:nvPr/>
        </p:nvSpPr>
        <p:spPr>
          <a:xfrm>
            <a:off x="7622588" y="2675702"/>
            <a:ext cx="1908000" cy="1550722"/>
          </a:xfrm>
          <a:prstGeom prst="rect">
            <a:avLst/>
          </a:prstGeom>
          <a:solidFill>
            <a:srgbClr val="FFFF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Cholesterol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628B2E6-B285-462F-9F30-2B20E1761049}"/>
              </a:ext>
            </a:extLst>
          </p:cNvPr>
          <p:cNvSpPr/>
          <p:nvPr/>
        </p:nvSpPr>
        <p:spPr>
          <a:xfrm>
            <a:off x="9845588" y="2653868"/>
            <a:ext cx="1908000" cy="1550722"/>
          </a:xfrm>
          <a:prstGeom prst="rect">
            <a:avLst/>
          </a:prstGeom>
          <a:solidFill>
            <a:srgbClr val="FFFF00">
              <a:alpha val="2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73E6B66-258C-4AB2-B4A0-CA766BB7C7D4}"/>
              </a:ext>
            </a:extLst>
          </p:cNvPr>
          <p:cNvSpPr/>
          <p:nvPr/>
        </p:nvSpPr>
        <p:spPr>
          <a:xfrm>
            <a:off x="0" y="0"/>
            <a:ext cx="12192000" cy="411082"/>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CVD High Risk Conditions – Stratification and Management Overview</a:t>
            </a:r>
          </a:p>
        </p:txBody>
      </p:sp>
      <p:pic>
        <p:nvPicPr>
          <p:cNvPr id="6" name="Picture 5" descr="A close up of a logo&#10;&#10;Description automatically generated">
            <a:extLst>
              <a:ext uri="{FF2B5EF4-FFF2-40B4-BE49-F238E27FC236}">
                <a16:creationId xmlns:a16="http://schemas.microsoft.com/office/drawing/2014/main" id="{4E83E1B1-08D7-4AC7-A38A-CEC5FF8EE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5896" y="114617"/>
            <a:ext cx="820707" cy="191861"/>
          </a:xfrm>
          <a:prstGeom prst="rect">
            <a:avLst/>
          </a:prstGeom>
        </p:spPr>
      </p:pic>
      <p:sp>
        <p:nvSpPr>
          <p:cNvPr id="10" name="Rectangle 9">
            <a:extLst>
              <a:ext uri="{FF2B5EF4-FFF2-40B4-BE49-F238E27FC236}">
                <a16:creationId xmlns:a16="http://schemas.microsoft.com/office/drawing/2014/main" id="{17B69C74-B4BB-485B-BC87-19770945CC5E}"/>
              </a:ext>
            </a:extLst>
          </p:cNvPr>
          <p:cNvSpPr/>
          <p:nvPr/>
        </p:nvSpPr>
        <p:spPr>
          <a:xfrm>
            <a:off x="3198506" y="620247"/>
            <a:ext cx="8555082" cy="155160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Gather information e.g.  	</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Up to date bloods, BP, weight, smoking status, run risk scores: QRISK,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ChadsVasc</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HASBLED</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Self management e.g. 	</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Education (condition specific, CVD risk reduction), self care (</a:t>
            </a:r>
            <a:r>
              <a:rPr kumimoji="0" lang="en-GB" sz="14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eg</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red flags, BP measurement, 		foot checks), signpost shared decision making</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Behaviour change e.g. 	</a:t>
            </a: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Brief interventions and signposting e.g. smoking, weight, diet, exercise, alcohol</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B35017A-185E-4100-853A-17069EEADD4B}"/>
              </a:ext>
            </a:extLst>
          </p:cNvPr>
          <p:cNvSpPr/>
          <p:nvPr/>
        </p:nvSpPr>
        <p:spPr>
          <a:xfrm>
            <a:off x="3198506" y="4915930"/>
            <a:ext cx="8555082" cy="155072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Optimise therapy and mitigate risk</a:t>
            </a: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Review blood results, risk scores &amp; symptoms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Initiate or </a:t>
            </a:r>
            <a:r>
              <a:rPr kumimoji="0" lang="en-US" sz="14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optimise</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therapy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Check adherence and adverse effects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Review complications and co-morbidities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CVD risk – BP, cholesterol, pre-diabetes, smoking, obesity</a:t>
            </a:r>
          </a:p>
        </p:txBody>
      </p:sp>
      <p:sp>
        <p:nvSpPr>
          <p:cNvPr id="3" name="Rectangle 2">
            <a:extLst>
              <a:ext uri="{FF2B5EF4-FFF2-40B4-BE49-F238E27FC236}">
                <a16:creationId xmlns:a16="http://schemas.microsoft.com/office/drawing/2014/main" id="{2A1720A6-D4FA-4CA0-93F3-7A077A18C8B2}"/>
              </a:ext>
            </a:extLst>
          </p:cNvPr>
          <p:cNvSpPr/>
          <p:nvPr/>
        </p:nvSpPr>
        <p:spPr>
          <a:xfrm>
            <a:off x="290799" y="620247"/>
            <a:ext cx="2560121" cy="155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Healthcare Assistants/other trained staff</a:t>
            </a:r>
          </a:p>
        </p:txBody>
      </p:sp>
      <p:sp>
        <p:nvSpPr>
          <p:cNvPr id="4" name="Rectangle 3">
            <a:extLst>
              <a:ext uri="{FF2B5EF4-FFF2-40B4-BE49-F238E27FC236}">
                <a16:creationId xmlns:a16="http://schemas.microsoft.com/office/drawing/2014/main" id="{19DF588A-8FC1-4E4D-8A06-AC8C470C9752}"/>
              </a:ext>
            </a:extLst>
          </p:cNvPr>
          <p:cNvSpPr/>
          <p:nvPr/>
        </p:nvSpPr>
        <p:spPr>
          <a:xfrm>
            <a:off x="290799" y="2664346"/>
            <a:ext cx="2560121" cy="155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Risk S</a:t>
            </a:r>
            <a:r>
              <a:rPr kumimoji="0" lang="en-GB" sz="2400" b="1" i="0" u="none" strike="noStrike" kern="1200" cap="none" spc="0" normalizeH="0" baseline="0" noProof="0" err="1">
                <a:ln>
                  <a:noFill/>
                </a:ln>
                <a:solidFill>
                  <a:srgbClr val="FFFFFF"/>
                </a:solidFill>
                <a:effectLst/>
                <a:uLnTx/>
                <a:uFillTx/>
                <a:latin typeface="Calibri" panose="020F0502020204030204"/>
                <a:ea typeface="+mn-ea"/>
                <a:cs typeface="+mn-cs"/>
              </a:rPr>
              <a:t>tratification</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 &amp; Prioritisation</a:t>
            </a: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F1F85CE-F102-4157-9841-6D1272F8020C}"/>
              </a:ext>
            </a:extLst>
          </p:cNvPr>
          <p:cNvSpPr/>
          <p:nvPr/>
        </p:nvSpPr>
        <p:spPr>
          <a:xfrm>
            <a:off x="290799" y="4698396"/>
            <a:ext cx="2560121" cy="15507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Prescribing Clinician</a:t>
            </a:r>
          </a:p>
        </p:txBody>
      </p:sp>
      <p:sp>
        <p:nvSpPr>
          <p:cNvPr id="2" name="Arrow: Right 1">
            <a:extLst>
              <a:ext uri="{FF2B5EF4-FFF2-40B4-BE49-F238E27FC236}">
                <a16:creationId xmlns:a16="http://schemas.microsoft.com/office/drawing/2014/main" id="{3B554432-564D-4B50-BFFE-8EEB1A5C9984}"/>
              </a:ext>
            </a:extLst>
          </p:cNvPr>
          <p:cNvSpPr/>
          <p:nvPr/>
        </p:nvSpPr>
        <p:spPr>
          <a:xfrm rot="16200000" flipH="1">
            <a:off x="1229498" y="4290427"/>
            <a:ext cx="496315" cy="354352"/>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3AA383A9-72D2-4808-9D5F-678FAA374ECB}"/>
              </a:ext>
            </a:extLst>
          </p:cNvPr>
          <p:cNvSpPr/>
          <p:nvPr/>
        </p:nvSpPr>
        <p:spPr>
          <a:xfrm rot="5400000" flipH="1">
            <a:off x="1189270" y="2230488"/>
            <a:ext cx="506365" cy="354352"/>
          </a:xfrm>
          <a:prstGeom prst="rightArrow">
            <a:avLst>
              <a:gd name="adj1" fmla="val 50000"/>
              <a:gd name="adj2" fmla="val 559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630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25AD8CF-B286-4F06-B981-2EA23DD3538E}"/>
              </a:ext>
            </a:extLst>
          </p:cNvPr>
          <p:cNvSpPr>
            <a:spLocks noGrp="1"/>
          </p:cNvSpPr>
          <p:nvPr>
            <p:ph type="pic" sz="quarter" idx="13"/>
          </p:nvPr>
        </p:nvSpPr>
        <p:spPr/>
      </p:sp>
      <p:sp>
        <p:nvSpPr>
          <p:cNvPr id="4" name="Rectangle 3">
            <a:extLst>
              <a:ext uri="{FF2B5EF4-FFF2-40B4-BE49-F238E27FC236}">
                <a16:creationId xmlns:a16="http://schemas.microsoft.com/office/drawing/2014/main" id="{AEECB999-F9E8-45E2-8BBD-3F73A871E393}"/>
              </a:ext>
            </a:extLst>
          </p:cNvPr>
          <p:cNvSpPr/>
          <p:nvPr/>
        </p:nvSpPr>
        <p:spPr>
          <a:xfrm>
            <a:off x="0" y="-14000"/>
            <a:ext cx="12192000" cy="541537"/>
          </a:xfrm>
          <a:prstGeom prst="rect">
            <a:avLst/>
          </a:prstGeom>
          <a:solidFill>
            <a:srgbClr val="15375D"/>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UCLP Proactive Care Frameworks</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A0023A9B-F115-4159-9B74-4C67CC3F1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367" y="99271"/>
            <a:ext cx="820707" cy="207208"/>
          </a:xfrm>
          <a:prstGeom prst="rect">
            <a:avLst/>
          </a:prstGeom>
        </p:spPr>
      </p:pic>
      <p:sp>
        <p:nvSpPr>
          <p:cNvPr id="9" name="TextBox 8">
            <a:extLst>
              <a:ext uri="{FF2B5EF4-FFF2-40B4-BE49-F238E27FC236}">
                <a16:creationId xmlns:a16="http://schemas.microsoft.com/office/drawing/2014/main" id="{98CD49A2-7451-447F-9C14-F40B28F81AAE}"/>
              </a:ext>
            </a:extLst>
          </p:cNvPr>
          <p:cNvSpPr txBox="1"/>
          <p:nvPr/>
        </p:nvSpPr>
        <p:spPr>
          <a:xfrm>
            <a:off x="376640" y="846241"/>
            <a:ext cx="11068600" cy="4524315"/>
          </a:xfrm>
          <a:prstGeom prst="rect">
            <a:avLst/>
          </a:prstGeom>
          <a:noFill/>
          <a:ln>
            <a:solidFill>
              <a:schemeClr val="accent1"/>
            </a:solidFill>
          </a:ln>
        </p:spPr>
        <p:txBody>
          <a:bodyPr wrap="square">
            <a:spAutoFit/>
          </a:bodyPr>
          <a:lstStyle/>
          <a:p>
            <a:pPr marL="0" marR="0" lvl="0" indent="0" algn="l" defTabSz="914400" rtl="0" eaLnBrk="1" fontAlgn="ctr"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The Frameworks</a:t>
            </a:r>
          </a:p>
          <a:p>
            <a:pPr marL="685800" marR="0" lvl="0" indent="-342900" algn="l" defTabSz="914400" rtl="0" eaLnBrk="1" fontAlgn="ctr" latinLnBrk="0" hangingPunct="1">
              <a:lnSpc>
                <a:spcPct val="100000"/>
              </a:lnSpc>
              <a:spcBef>
                <a:spcPts val="1000"/>
              </a:spcBef>
              <a:spcAft>
                <a:spcPts val="0"/>
              </a:spcAft>
              <a:buClrTx/>
              <a:buSzTx/>
              <a:buFont typeface="+mj-lt"/>
              <a:buAutoNum type="arabicPeriod"/>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Comprehensive GP </a:t>
            </a: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search tools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to risk stratify patients</a:t>
            </a:r>
          </a:p>
          <a:p>
            <a:pPr marL="685800" marR="0" lvl="0" indent="-342900" algn="l" defTabSz="914400" rtl="0" eaLnBrk="1" fontAlgn="ctr" latinLnBrk="0" hangingPunct="1">
              <a:lnSpc>
                <a:spcPct val="100000"/>
              </a:lnSpc>
              <a:spcBef>
                <a:spcPts val="1000"/>
              </a:spcBef>
              <a:spcAft>
                <a:spcPts val="0"/>
              </a:spcAft>
              <a:buClrTx/>
              <a:buSzTx/>
              <a:buFont typeface="+mj-lt"/>
              <a:buAutoNum type="arabicPeriod"/>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Pathways</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that prioritise patients for follow up, support remote delivery of care, and identify what elements of LTC care can be delivered by staff such as Health Care Assistants and link workers.</a:t>
            </a:r>
          </a:p>
          <a:p>
            <a:pPr marL="685800" marR="0" lvl="0" indent="-342900" algn="l" defTabSz="914400" rtl="0" eaLnBrk="1" fontAlgn="ctr" latinLnBrk="0" hangingPunct="1">
              <a:lnSpc>
                <a:spcPct val="100000"/>
              </a:lnSpc>
              <a:spcBef>
                <a:spcPts val="1000"/>
              </a:spcBef>
              <a:spcAft>
                <a:spcPts val="0"/>
              </a:spcAft>
              <a:buClrTx/>
              <a:buSzTx/>
              <a:buFont typeface="+mj-lt"/>
              <a:buAutoNum type="arabicPeriod"/>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Scripts and protocols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to guide Health Care Assistants and others in consultations.</a:t>
            </a:r>
          </a:p>
          <a:p>
            <a:pPr marL="685800" marR="0" lvl="0" indent="-342900" algn="l" defTabSz="914400" rtl="0" eaLnBrk="1" fontAlgn="ctr" latinLnBrk="0" hangingPunct="1">
              <a:lnSpc>
                <a:spcPct val="100000"/>
              </a:lnSpc>
              <a:spcBef>
                <a:spcPts val="1000"/>
              </a:spcBef>
              <a:spcAft>
                <a:spcPts val="0"/>
              </a:spcAft>
              <a:buClrTx/>
              <a:buSzTx/>
              <a:buFont typeface="+mj-lt"/>
              <a:buAutoNum type="arabicPeriod"/>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Training</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for staff to deliver education, self-management support and brief interventions. Training includes health coaching and motivational interviewing.</a:t>
            </a:r>
          </a:p>
          <a:p>
            <a:pPr marL="685800" marR="0" lvl="0" indent="-342900" algn="l" defTabSz="914400" rtl="0" eaLnBrk="1" fontAlgn="ctr" latinLnBrk="0" hangingPunct="1">
              <a:lnSpc>
                <a:spcPct val="100000"/>
              </a:lnSpc>
              <a:spcBef>
                <a:spcPts val="1000"/>
              </a:spcBef>
              <a:spcAft>
                <a:spcPts val="0"/>
              </a:spcAft>
              <a:buClrTx/>
              <a:buSzTx/>
              <a:buFont typeface="+mj-lt"/>
              <a:buAutoNum type="arabicPeriod"/>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Digital and other  resources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that support remote care and self care</a:t>
            </a:r>
            <a:r>
              <a:rPr kumimoji="0" lang="en-GB" sz="2400" b="0" i="0" u="none" strike="noStrike" kern="1200" cap="none" spc="0" normalizeH="0" baseline="0" noProof="0">
                <a:ln>
                  <a:noFill/>
                </a:ln>
                <a:solidFill>
                  <a:srgbClr val="0D0D0D"/>
                </a:solidFill>
                <a:effectLst/>
                <a:uLnTx/>
                <a:uFillTx/>
                <a:latin typeface="Calibri Light" panose="020F0302020204030204" pitchFamily="34" charset="0"/>
                <a:ea typeface="+mn-ea"/>
                <a:cs typeface="+mn-cs"/>
              </a:rPr>
              <a:t>.</a:t>
            </a:r>
          </a:p>
          <a:p>
            <a:pPr marL="685800" marR="0" lvl="0" indent="-342900" algn="l" defTabSz="914400" rtl="0" eaLnBrk="1" fontAlgn="ctr" latinLnBrk="0" hangingPunct="1">
              <a:lnSpc>
                <a:spcPct val="100000"/>
              </a:lnSpc>
              <a:spcBef>
                <a:spcPts val="1000"/>
              </a:spcBef>
              <a:spcAft>
                <a:spcPts val="0"/>
              </a:spcAft>
              <a:buClrTx/>
              <a:buSzTx/>
              <a:buFont typeface="+mj-lt"/>
              <a:buAutoNum type="arabicPeriod"/>
              <a:tabLst/>
              <a:defRPr/>
            </a:pPr>
            <a:endParaRPr kumimoji="0" lang="en-GB" sz="1800" b="0" i="0" u="none" strike="noStrike" kern="1200" cap="none" spc="0" normalizeH="0" baseline="0" noProof="0">
              <a:ln>
                <a:noFill/>
              </a:ln>
              <a:solidFill>
                <a:srgbClr val="0D0D0D"/>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02CFE63D-C700-4F61-B2F5-5BBE8814E995}"/>
              </a:ext>
            </a:extLst>
          </p:cNvPr>
          <p:cNvSpPr txBox="1"/>
          <p:nvPr/>
        </p:nvSpPr>
        <p:spPr>
          <a:xfrm>
            <a:off x="0" y="5420586"/>
            <a:ext cx="8321040" cy="954107"/>
          </a:xfrm>
          <a:prstGeom prst="rect">
            <a:avLst/>
          </a:prstGeom>
          <a:noFill/>
        </p:spPr>
        <p:txBody>
          <a:bodyPr wrap="square">
            <a:spAutoFit/>
          </a:bodyPr>
          <a:lstStyle/>
          <a:p>
            <a:pPr marL="342900" marR="0" lvl="0" indent="0" defTabSz="914400" rtl="0" eaLnBrk="1" fontAlgn="ctr"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The UCLP Proactive Care Frameworks focus on</a:t>
            </a:r>
          </a:p>
          <a:p>
            <a:pPr marL="342900" marR="0" lvl="0" indent="0" defTabSz="914400" rtl="0" eaLnBrk="1" fontAlgn="ctr"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2B6E6"/>
                </a:solidFill>
                <a:effectLst/>
                <a:uLnTx/>
                <a:uFillTx/>
                <a:latin typeface="Calibri" panose="020F0502020204030204" pitchFamily="34" charset="0"/>
                <a:ea typeface="+mn-ea"/>
                <a:cs typeface="Calibri" panose="020F0502020204030204" pitchFamily="34" charset="0"/>
              </a:rPr>
              <a:t>The HOW of doing things differently</a:t>
            </a:r>
          </a:p>
        </p:txBody>
      </p:sp>
    </p:spTree>
    <p:extLst>
      <p:ext uri="{BB962C8B-B14F-4D97-AF65-F5344CB8AC3E}">
        <p14:creationId xmlns:p14="http://schemas.microsoft.com/office/powerpoint/2010/main" val="1103835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b="1"/>
              <a:t>High Blood Pressure</a:t>
            </a:r>
          </a:p>
        </p:txBody>
      </p:sp>
    </p:spTree>
    <p:extLst>
      <p:ext uri="{BB962C8B-B14F-4D97-AF65-F5344CB8AC3E}">
        <p14:creationId xmlns:p14="http://schemas.microsoft.com/office/powerpoint/2010/main" val="484218437"/>
      </p:ext>
    </p:extLst>
  </p:cSld>
  <p:clrMapOvr>
    <a:masterClrMapping/>
  </p:clrMapOvr>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Widescreen PowerPoint Template" id="{908DE27B-5B7E-4725-B98C-38E361C413E5}" vid="{00BF3281-B2C8-453A-B9AB-305A5D901B19}"/>
    </a:ext>
  </a:extLst>
</a:theme>
</file>

<file path=ppt/theme/theme2.xml><?xml version="1.0" encoding="utf-8"?>
<a:theme xmlns:a="http://schemas.openxmlformats.org/drawingml/2006/main" name="BHF_PowerPoint Template_2018_standard_19062018">
  <a:themeElements>
    <a:clrScheme name="Custom 7">
      <a:dk1>
        <a:sysClr val="windowText" lastClr="000000"/>
      </a:dk1>
      <a:lt1>
        <a:sysClr val="window" lastClr="FFFFFF"/>
      </a:lt1>
      <a:dk2>
        <a:srgbClr val="FF0030"/>
      </a:dk2>
      <a:lt2>
        <a:srgbClr val="D20019"/>
      </a:lt2>
      <a:accent1>
        <a:srgbClr val="FF0030"/>
      </a:accent1>
      <a:accent2>
        <a:srgbClr val="500AB4"/>
      </a:accent2>
      <a:accent3>
        <a:srgbClr val="2D91FF"/>
      </a:accent3>
      <a:accent4>
        <a:srgbClr val="19D79B"/>
      </a:accent4>
      <a:accent5>
        <a:srgbClr val="FF873C"/>
      </a:accent5>
      <a:accent6>
        <a:srgbClr val="FF3C64"/>
      </a:accent6>
      <a:hlink>
        <a:srgbClr val="FFBE32"/>
      </a:hlink>
      <a:folHlink>
        <a:srgbClr val="00A06E"/>
      </a:folHlink>
    </a:clrScheme>
    <a:fontScheme name="BHFBeats-Bold">
      <a:majorFont>
        <a:latin typeface="BHFBeats-Bold" panose="020B06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37Ginger-Light" panose="020B06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D20019"/>
            </a:gs>
            <a:gs pos="100000">
              <a:schemeClr val="tx2"/>
            </a:gs>
          </a:gsLst>
          <a:lin ang="0" scaled="0"/>
        </a:gradFill>
      </a:spPr>
      <a:bodyPr rot="0" spcFirstLastPara="0" vertOverflow="overflow" horzOverflow="overflow" vert="horz" wrap="square" lIns="216000" tIns="216000" rIns="216000" bIns="216000" numCol="1" spcCol="0" rtlCol="0" fromWordArt="0" anchor="ctr" anchorCtr="0" forceAA="0" compatLnSpc="1">
        <a:prstTxWarp prst="textNoShape">
          <a:avLst/>
        </a:prstTxWarp>
        <a:noAutofit/>
      </a:bodyPr>
      <a:lstStyle>
        <a:defPPr algn="ctr" defTabSz="1219170">
          <a:spcAft>
            <a:spcPts val="1200"/>
          </a:spcAft>
          <a:defRPr sz="1400" dirty="0" smtClean="0">
            <a:solidFill>
              <a:schemeClr val="bg1"/>
            </a:solidFill>
            <a:latin typeface="F37Ginger-Light" panose="00000500000000000000" pitchFamily="2" charset="0"/>
          </a:defRPr>
        </a:defPPr>
      </a:lstStyle>
    </a:spDef>
    <a:txDef>
      <a:spPr>
        <a:noFill/>
      </a:spPr>
      <a:bodyPr wrap="square" lIns="108000" tIns="108000" rIns="108000" bIns="108000" rtlCol="0">
        <a:spAutoFit/>
      </a:bodyPr>
      <a:lstStyle>
        <a:defPPr algn="l">
          <a:spcAft>
            <a:spcPts val="600"/>
          </a:spcAft>
          <a:defRPr sz="1100" spc="10" dirty="0" smtClean="0"/>
        </a:defPPr>
      </a:lstStyle>
    </a:txDef>
  </a:objectDefaults>
  <a:extraClrSchemeLst/>
  <a:custClrLst>
    <a:custClr name="Bright Red">
      <a:srgbClr val="FF0030"/>
    </a:custClr>
    <a:custClr name="Dark Red">
      <a:srgbClr val="8C0032"/>
    </a:custClr>
    <a:custClr name="Medium Red">
      <a:srgbClr val="D20019"/>
    </a:custClr>
    <a:custClr name="Rubine Red">
      <a:srgbClr val="ED1F54"/>
    </a:custClr>
    <a:custClr name="Accent Blue">
      <a:srgbClr val="2D91FF"/>
    </a:custClr>
    <a:custClr name="Accent Purple">
      <a:srgbClr val="500AB4"/>
    </a:custClr>
    <a:custClr name="Accent Pink">
      <a:srgbClr val="FF3C64"/>
    </a:custClr>
    <a:custClr name="Accent Orange">
      <a:srgbClr val="FF873C"/>
    </a:custClr>
    <a:custClr name="Accent Yellow">
      <a:srgbClr val="FFBE32"/>
    </a:custClr>
    <a:custClr name="Accent Light Green">
      <a:srgbClr val="19D79B"/>
    </a:custClr>
    <a:custClr name="Accent Dark Green">
      <a:srgbClr val="00A06E"/>
    </a:custClr>
    <a:custClr name="Accent Grey">
      <a:srgbClr val="474E5A"/>
    </a:custClr>
  </a:custClrLst>
  <a:extLst>
    <a:ext uri="{05A4C25C-085E-4340-85A3-A5531E510DB2}">
      <thm15:themeFamily xmlns:thm15="http://schemas.microsoft.com/office/thememl/2012/main" name="BHF_PowerPoint Template_2018_standard_19062018.potx" id="{F0859F6A-081E-457B-B2FF-72AB2A79AFAC}" vid="{FC62532E-B64A-4E3E-A161-AA8043091171}"/>
    </a:ext>
  </a:extLst>
</a:theme>
</file>

<file path=ppt/theme/theme3.xml><?xml version="1.0" encoding="utf-8"?>
<a:theme xmlns:a="http://schemas.openxmlformats.org/drawingml/2006/main" name="5_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PowerPoint Template" id="{23696CF0-2674-4B9A-8439-9838F7893323}" vid="{9ADE9FBB-58B1-4F10-BD1B-29C37C166B1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UCLPartners Widescreen PowerPoint Template</Template>
  <Application>Microsoft Office PowerPoint</Application>
  <PresentationFormat>Widescreen</PresentationFormat>
  <Slides>36</Slides>
  <Notes>21</Notes>
  <HiddenSlides>0</HiddenSlide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BHF_PowerPoint Template_2018_standard_19062018</vt:lpstr>
      <vt:lpstr>5_Office Theme</vt:lpstr>
      <vt:lpstr>Helping Primary Care teams to support patients</vt:lpstr>
      <vt:lpstr>PowerPoint Presentation</vt:lpstr>
      <vt:lpstr>PowerPoint Presentation</vt:lpstr>
      <vt:lpstr>PowerPoint Presentation</vt:lpstr>
      <vt:lpstr>    UCLP Proactive Care Frameworks</vt:lpstr>
      <vt:lpstr>    UCLP Proactive Care Frameworks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UCLPartners Proactive Care Frameworks  Delivering CVD Prevention Post COVID-19</dc:title>
  <dc:creator>Frances Sanderson</dc:creator>
  <cp:revision>2</cp:revision>
  <dcterms:created xsi:type="dcterms:W3CDTF">2021-04-21T10:18:01Z</dcterms:created>
  <dcterms:modified xsi:type="dcterms:W3CDTF">2021-04-22T08:21:26Z</dcterms:modified>
</cp:coreProperties>
</file>