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340" r:id="rId5"/>
    <p:sldId id="338" r:id="rId6"/>
    <p:sldId id="341" r:id="rId7"/>
    <p:sldId id="342" r:id="rId8"/>
    <p:sldId id="343" r:id="rId9"/>
    <p:sldId id="337" r:id="rId10"/>
    <p:sldId id="347" r:id="rId11"/>
    <p:sldId id="344" r:id="rId12"/>
    <p:sldId id="348" r:id="rId13"/>
    <p:sldId id="350" r:id="rId14"/>
    <p:sldId id="349" r:id="rId15"/>
    <p:sldId id="352" r:id="rId16"/>
    <p:sldId id="346" r:id="rId17"/>
    <p:sldId id="351" r:id="rId18"/>
    <p:sldId id="353" r:id="rId19"/>
    <p:sldId id="357" r:id="rId20"/>
    <p:sldId id="361" r:id="rId21"/>
    <p:sldId id="273" r:id="rId22"/>
    <p:sldId id="358" r:id="rId23"/>
    <p:sldId id="363" r:id="rId24"/>
    <p:sldId id="276" r:id="rId25"/>
    <p:sldId id="359" r:id="rId26"/>
    <p:sldId id="278" r:id="rId27"/>
    <p:sldId id="279" r:id="rId28"/>
    <p:sldId id="364" r:id="rId29"/>
    <p:sldId id="281" r:id="rId30"/>
    <p:sldId id="282" r:id="rId31"/>
    <p:sldId id="283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oma Chukuma" initials="CC" lastIdx="1" clrIdx="0">
    <p:extLst>
      <p:ext uri="{19B8F6BF-5375-455C-9EA6-DF929625EA0E}">
        <p15:presenceInfo xmlns:p15="http://schemas.microsoft.com/office/powerpoint/2012/main" userId="S::Chioma.Chukuma@uclpartners.com::7f32c168-5798-48ad-acd6-cf8983ed2e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6E6"/>
    <a:srgbClr val="A4CD39"/>
    <a:srgbClr val="15375E"/>
    <a:srgbClr val="A268BD"/>
    <a:srgbClr val="F7943C"/>
    <a:srgbClr val="E34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3E4C8-5266-BD45-BEE3-8BE60A382ACD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6D15-5FCE-7B4E-B07D-01BCA69A5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C26964D-EBAA-C944-9B61-F177462EA5EA}"/>
              </a:ext>
            </a:extLst>
          </p:cNvPr>
          <p:cNvSpPr/>
          <p:nvPr userDrawn="1"/>
        </p:nvSpPr>
        <p:spPr>
          <a:xfrm>
            <a:off x="0" y="1101367"/>
            <a:ext cx="12192000" cy="5756633"/>
          </a:xfrm>
          <a:custGeom>
            <a:avLst/>
            <a:gdLst>
              <a:gd name="connsiteX0" fmla="*/ 4759021 w 12192000"/>
              <a:gd name="connsiteY0" fmla="*/ 0 h 5756633"/>
              <a:gd name="connsiteX1" fmla="*/ 11709042 w 12192000"/>
              <a:gd name="connsiteY1" fmla="*/ 811338 h 5756633"/>
              <a:gd name="connsiteX2" fmla="*/ 12192000 w 12192000"/>
              <a:gd name="connsiteY2" fmla="*/ 939043 h 5756633"/>
              <a:gd name="connsiteX3" fmla="*/ 12192000 w 12192000"/>
              <a:gd name="connsiteY3" fmla="*/ 5756633 h 5756633"/>
              <a:gd name="connsiteX4" fmla="*/ 0 w 12192000"/>
              <a:gd name="connsiteY4" fmla="*/ 5756633 h 5756633"/>
              <a:gd name="connsiteX5" fmla="*/ 0 w 12192000"/>
              <a:gd name="connsiteY5" fmla="*/ 371314 h 5756633"/>
              <a:gd name="connsiteX6" fmla="*/ 58760 w 12192000"/>
              <a:gd name="connsiteY6" fmla="*/ 361104 h 5756633"/>
              <a:gd name="connsiteX7" fmla="*/ 4759021 w 12192000"/>
              <a:gd name="connsiteY7" fmla="*/ 0 h 57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6633">
                <a:moveTo>
                  <a:pt x="4759021" y="0"/>
                </a:moveTo>
                <a:cubicBezTo>
                  <a:pt x="7228545" y="0"/>
                  <a:pt x="9578604" y="289332"/>
                  <a:pt x="11709042" y="811338"/>
                </a:cubicBezTo>
                <a:lnTo>
                  <a:pt x="12192000" y="939043"/>
                </a:lnTo>
                <a:lnTo>
                  <a:pt x="12192000" y="5756633"/>
                </a:lnTo>
                <a:lnTo>
                  <a:pt x="0" y="5756633"/>
                </a:lnTo>
                <a:lnTo>
                  <a:pt x="0" y="371314"/>
                </a:lnTo>
                <a:lnTo>
                  <a:pt x="58760" y="361104"/>
                </a:lnTo>
                <a:cubicBezTo>
                  <a:pt x="1554440" y="125781"/>
                  <a:pt x="3130763" y="0"/>
                  <a:pt x="475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421" y="525514"/>
            <a:ext cx="2304392" cy="571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7B9071-BE78-6949-9477-B869BA077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737" y="2647745"/>
            <a:ext cx="6282565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A4CD3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27DDD-4D36-DC48-92FB-4706921A3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37" y="5193084"/>
            <a:ext cx="6282565" cy="1233612"/>
          </a:xfrm>
        </p:spPr>
        <p:txBody>
          <a:bodyPr>
            <a:normAutofit/>
          </a:bodyPr>
          <a:lstStyle>
            <a:lvl1pPr marL="0" indent="0" algn="l">
              <a:lnSpc>
                <a:spcPts val="218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-1500753" y="-1553928"/>
            <a:ext cx="6840000" cy="6840000"/>
          </a:xfrm>
          <a:prstGeom prst="ellipse">
            <a:avLst/>
          </a:prstGeom>
          <a:solidFill>
            <a:srgbClr val="A4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3D9460B-BD75-684C-B9CE-E5D292A4F42F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18772" y="-1440000"/>
            <a:ext cx="6840000" cy="6840000"/>
          </a:xfrm>
          <a:prstGeom prst="ellipse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5CE7208A-CB2C-46AB-9FEB-6DDBFD361814}"/>
              </a:ext>
            </a:extLst>
          </p:cNvPr>
          <p:cNvSpPr txBox="1"/>
          <p:nvPr userDrawn="1"/>
        </p:nvSpPr>
        <p:spPr>
          <a:xfrm>
            <a:off x="266740" y="653888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261887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564C-6FC6-814E-A967-BA0B23EB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511629"/>
            <a:ext cx="7503260" cy="610589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42B6E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64E37-4A0F-ED47-8FD6-0780DA5C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A236-F7F7-FA48-A909-8CCE9CB608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EAE4CAC-95CF-1444-A75C-DF0F8C56E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" y="6102069"/>
            <a:ext cx="1555532" cy="387913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05F4236-AE2F-C54C-B530-C94C8DCB44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57984" y="1021057"/>
            <a:ext cx="6840000" cy="6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on icon to place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5710EB-9C53-4C12-B518-A2A445E86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246909"/>
            <a:ext cx="6312726" cy="4308764"/>
          </a:xfrm>
        </p:spPr>
        <p:txBody>
          <a:bodyPr/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0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c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079850-B273-C742-8B6F-2593772FE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811" y="6102069"/>
            <a:ext cx="1555532" cy="3879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A1F841-A484-484F-9A9A-2192F3DF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425309"/>
            <a:ext cx="9499270" cy="544510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42B6E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499EFC-D5E2-4CD5-B83C-1ABFFE50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1136073"/>
            <a:ext cx="11147961" cy="5296618"/>
          </a:xfrm>
        </p:spPr>
        <p:txBody>
          <a:bodyPr/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586EA-20BD-4248-B45F-730DCAC5F0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771" y="329315"/>
            <a:ext cx="1581372" cy="39240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BABD4F54-2FD3-4A8B-ADF5-3BBB3EC10E57}"/>
              </a:ext>
            </a:extLst>
          </p:cNvPr>
          <p:cNvSpPr txBox="1"/>
          <p:nvPr userDrawn="1"/>
        </p:nvSpPr>
        <p:spPr>
          <a:xfrm>
            <a:off x="266740" y="659463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307307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7AF5B-7520-5E4E-AEF8-AF1F4DE95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079850-B273-C742-8B6F-2593772FE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811" y="6102069"/>
            <a:ext cx="1555532" cy="38791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E0B650-E0D5-804F-8AC1-ADA94E09ED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92083" y="-207394"/>
            <a:ext cx="13006499" cy="6856311"/>
          </a:xfrm>
          <a:custGeom>
            <a:avLst/>
            <a:gdLst>
              <a:gd name="connsiteX0" fmla="*/ 1143023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5714977 h 6858000"/>
              <a:gd name="connsiteX4" fmla="*/ 11048977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1143023 h 6858000"/>
              <a:gd name="connsiteX8" fmla="*/ 1143023 w 12192000"/>
              <a:gd name="connsiteY8" fmla="*/ 0 h 6858000"/>
              <a:gd name="connsiteX0" fmla="*/ 1143023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5714977 h 6858000"/>
              <a:gd name="connsiteX4" fmla="*/ 11048977 w 12192000"/>
              <a:gd name="connsiteY4" fmla="*/ 6858000 h 6858000"/>
              <a:gd name="connsiteX5" fmla="*/ 0 w 12192000"/>
              <a:gd name="connsiteY5" fmla="*/ 6858000 h 6858000"/>
              <a:gd name="connsiteX6" fmla="*/ 5575 w 12192000"/>
              <a:gd name="connsiteY6" fmla="*/ 6551341 h 6858000"/>
              <a:gd name="connsiteX7" fmla="*/ 0 w 12192000"/>
              <a:gd name="connsiteY7" fmla="*/ 1143023 h 6858000"/>
              <a:gd name="connsiteX8" fmla="*/ 1143023 w 12192000"/>
              <a:gd name="connsiteY8" fmla="*/ 0 h 6858000"/>
              <a:gd name="connsiteX0" fmla="*/ 1143023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5714977 h 6858000"/>
              <a:gd name="connsiteX4" fmla="*/ 8933307 w 12192000"/>
              <a:gd name="connsiteY4" fmla="*/ 5997389 h 6858000"/>
              <a:gd name="connsiteX5" fmla="*/ 0 w 12192000"/>
              <a:gd name="connsiteY5" fmla="*/ 6858000 h 6858000"/>
              <a:gd name="connsiteX6" fmla="*/ 5575 w 12192000"/>
              <a:gd name="connsiteY6" fmla="*/ 6551341 h 6858000"/>
              <a:gd name="connsiteX7" fmla="*/ 0 w 12192000"/>
              <a:gd name="connsiteY7" fmla="*/ 1143023 h 6858000"/>
              <a:gd name="connsiteX8" fmla="*/ 1143023 w 12192000"/>
              <a:gd name="connsiteY8" fmla="*/ 0 h 6858000"/>
              <a:gd name="connsiteX0" fmla="*/ 1143023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4997800 h 6858000"/>
              <a:gd name="connsiteX4" fmla="*/ 8933307 w 12192000"/>
              <a:gd name="connsiteY4" fmla="*/ 5997389 h 6858000"/>
              <a:gd name="connsiteX5" fmla="*/ 0 w 12192000"/>
              <a:gd name="connsiteY5" fmla="*/ 6858000 h 6858000"/>
              <a:gd name="connsiteX6" fmla="*/ 5575 w 12192000"/>
              <a:gd name="connsiteY6" fmla="*/ 6551341 h 6858000"/>
              <a:gd name="connsiteX7" fmla="*/ 0 w 12192000"/>
              <a:gd name="connsiteY7" fmla="*/ 1143023 h 6858000"/>
              <a:gd name="connsiteX8" fmla="*/ 1143023 w 12192000"/>
              <a:gd name="connsiteY8" fmla="*/ 0 h 6858000"/>
              <a:gd name="connsiteX0" fmla="*/ 1143023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4997800 h 6858000"/>
              <a:gd name="connsiteX4" fmla="*/ 6880389 w 12192000"/>
              <a:gd name="connsiteY4" fmla="*/ 6302189 h 6858000"/>
              <a:gd name="connsiteX5" fmla="*/ 0 w 12192000"/>
              <a:gd name="connsiteY5" fmla="*/ 6858000 h 6858000"/>
              <a:gd name="connsiteX6" fmla="*/ 5575 w 12192000"/>
              <a:gd name="connsiteY6" fmla="*/ 6551341 h 6858000"/>
              <a:gd name="connsiteX7" fmla="*/ 0 w 12192000"/>
              <a:gd name="connsiteY7" fmla="*/ 1143023 h 6858000"/>
              <a:gd name="connsiteX8" fmla="*/ 1143023 w 12192000"/>
              <a:gd name="connsiteY8" fmla="*/ 0 h 6858000"/>
              <a:gd name="connsiteX0" fmla="*/ 1143023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4997800 h 6858000"/>
              <a:gd name="connsiteX4" fmla="*/ 6880389 w 12192000"/>
              <a:gd name="connsiteY4" fmla="*/ 6302189 h 6858000"/>
              <a:gd name="connsiteX5" fmla="*/ 0 w 12192000"/>
              <a:gd name="connsiteY5" fmla="*/ 6858000 h 6858000"/>
              <a:gd name="connsiteX6" fmla="*/ 5575 w 12192000"/>
              <a:gd name="connsiteY6" fmla="*/ 6551341 h 6858000"/>
              <a:gd name="connsiteX7" fmla="*/ 0 w 12192000"/>
              <a:gd name="connsiteY7" fmla="*/ 1143023 h 6858000"/>
              <a:gd name="connsiteX8" fmla="*/ 1143023 w 12192000"/>
              <a:gd name="connsiteY8" fmla="*/ 0 h 6858000"/>
              <a:gd name="connsiteX0" fmla="*/ 1143023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4997800 h 6858000"/>
              <a:gd name="connsiteX4" fmla="*/ 6987966 w 12192000"/>
              <a:gd name="connsiteY4" fmla="*/ 6248401 h 6858000"/>
              <a:gd name="connsiteX5" fmla="*/ 0 w 12192000"/>
              <a:gd name="connsiteY5" fmla="*/ 6858000 h 6858000"/>
              <a:gd name="connsiteX6" fmla="*/ 5575 w 12192000"/>
              <a:gd name="connsiteY6" fmla="*/ 6551341 h 6858000"/>
              <a:gd name="connsiteX7" fmla="*/ 0 w 12192000"/>
              <a:gd name="connsiteY7" fmla="*/ 1143023 h 6858000"/>
              <a:gd name="connsiteX8" fmla="*/ 1143023 w 12192000"/>
              <a:gd name="connsiteY8" fmla="*/ 0 h 6858000"/>
              <a:gd name="connsiteX0" fmla="*/ 1143023 w 12192000"/>
              <a:gd name="connsiteY0" fmla="*/ 0 h 6582153"/>
              <a:gd name="connsiteX1" fmla="*/ 12192000 w 12192000"/>
              <a:gd name="connsiteY1" fmla="*/ 0 h 6582153"/>
              <a:gd name="connsiteX2" fmla="*/ 12192000 w 12192000"/>
              <a:gd name="connsiteY2" fmla="*/ 0 h 6582153"/>
              <a:gd name="connsiteX3" fmla="*/ 12192000 w 12192000"/>
              <a:gd name="connsiteY3" fmla="*/ 4997800 h 6582153"/>
              <a:gd name="connsiteX4" fmla="*/ 6987966 w 12192000"/>
              <a:gd name="connsiteY4" fmla="*/ 6248401 h 6582153"/>
              <a:gd name="connsiteX5" fmla="*/ 0 w 12192000"/>
              <a:gd name="connsiteY5" fmla="*/ 6562165 h 6582153"/>
              <a:gd name="connsiteX6" fmla="*/ 5575 w 12192000"/>
              <a:gd name="connsiteY6" fmla="*/ 6551341 h 6582153"/>
              <a:gd name="connsiteX7" fmla="*/ 0 w 12192000"/>
              <a:gd name="connsiteY7" fmla="*/ 1143023 h 6582153"/>
              <a:gd name="connsiteX8" fmla="*/ 1143023 w 12192000"/>
              <a:gd name="connsiteY8" fmla="*/ 0 h 6582153"/>
              <a:gd name="connsiteX0" fmla="*/ 1143023 w 12192000"/>
              <a:gd name="connsiteY0" fmla="*/ 0 h 6609872"/>
              <a:gd name="connsiteX1" fmla="*/ 12192000 w 12192000"/>
              <a:gd name="connsiteY1" fmla="*/ 0 h 6609872"/>
              <a:gd name="connsiteX2" fmla="*/ 12192000 w 12192000"/>
              <a:gd name="connsiteY2" fmla="*/ 0 h 6609872"/>
              <a:gd name="connsiteX3" fmla="*/ 12192000 w 12192000"/>
              <a:gd name="connsiteY3" fmla="*/ 4997800 h 6609872"/>
              <a:gd name="connsiteX4" fmla="*/ 6987966 w 12192000"/>
              <a:gd name="connsiteY4" fmla="*/ 6248401 h 6609872"/>
              <a:gd name="connsiteX5" fmla="*/ 0 w 12192000"/>
              <a:gd name="connsiteY5" fmla="*/ 6562165 h 6609872"/>
              <a:gd name="connsiteX6" fmla="*/ 5575 w 12192000"/>
              <a:gd name="connsiteY6" fmla="*/ 6551341 h 6609872"/>
              <a:gd name="connsiteX7" fmla="*/ 0 w 12192000"/>
              <a:gd name="connsiteY7" fmla="*/ 1143023 h 6609872"/>
              <a:gd name="connsiteX8" fmla="*/ 1143023 w 12192000"/>
              <a:gd name="connsiteY8" fmla="*/ 0 h 6609872"/>
              <a:gd name="connsiteX0" fmla="*/ 1143023 w 12192000"/>
              <a:gd name="connsiteY0" fmla="*/ 0 h 6626202"/>
              <a:gd name="connsiteX1" fmla="*/ 12192000 w 12192000"/>
              <a:gd name="connsiteY1" fmla="*/ 0 h 6626202"/>
              <a:gd name="connsiteX2" fmla="*/ 12192000 w 12192000"/>
              <a:gd name="connsiteY2" fmla="*/ 0 h 6626202"/>
              <a:gd name="connsiteX3" fmla="*/ 12192000 w 12192000"/>
              <a:gd name="connsiteY3" fmla="*/ 4997800 h 6626202"/>
              <a:gd name="connsiteX4" fmla="*/ 6987966 w 12192000"/>
              <a:gd name="connsiteY4" fmla="*/ 6248401 h 6626202"/>
              <a:gd name="connsiteX5" fmla="*/ 0 w 12192000"/>
              <a:gd name="connsiteY5" fmla="*/ 6562165 h 6626202"/>
              <a:gd name="connsiteX6" fmla="*/ 5575 w 12192000"/>
              <a:gd name="connsiteY6" fmla="*/ 6551341 h 6626202"/>
              <a:gd name="connsiteX7" fmla="*/ 0 w 12192000"/>
              <a:gd name="connsiteY7" fmla="*/ 1143023 h 6626202"/>
              <a:gd name="connsiteX8" fmla="*/ 1143023 w 12192000"/>
              <a:gd name="connsiteY8" fmla="*/ 0 h 6626202"/>
              <a:gd name="connsiteX0" fmla="*/ 1143023 w 12192000"/>
              <a:gd name="connsiteY0" fmla="*/ 0 h 6626202"/>
              <a:gd name="connsiteX1" fmla="*/ 12192000 w 12192000"/>
              <a:gd name="connsiteY1" fmla="*/ 0 h 6626202"/>
              <a:gd name="connsiteX2" fmla="*/ 12192000 w 12192000"/>
              <a:gd name="connsiteY2" fmla="*/ 0 h 6626202"/>
              <a:gd name="connsiteX3" fmla="*/ 12192000 w 12192000"/>
              <a:gd name="connsiteY3" fmla="*/ 4997800 h 6626202"/>
              <a:gd name="connsiteX4" fmla="*/ 6987966 w 12192000"/>
              <a:gd name="connsiteY4" fmla="*/ 6248401 h 6626202"/>
              <a:gd name="connsiteX5" fmla="*/ 0 w 12192000"/>
              <a:gd name="connsiteY5" fmla="*/ 6562165 h 6626202"/>
              <a:gd name="connsiteX6" fmla="*/ 5575 w 12192000"/>
              <a:gd name="connsiteY6" fmla="*/ 6551341 h 6626202"/>
              <a:gd name="connsiteX7" fmla="*/ 0 w 12192000"/>
              <a:gd name="connsiteY7" fmla="*/ 1143023 h 6626202"/>
              <a:gd name="connsiteX8" fmla="*/ 1143023 w 12192000"/>
              <a:gd name="connsiteY8" fmla="*/ 0 h 6626202"/>
              <a:gd name="connsiteX0" fmla="*/ 1143023 w 12568518"/>
              <a:gd name="connsiteY0" fmla="*/ 0 h 6626202"/>
              <a:gd name="connsiteX1" fmla="*/ 12192000 w 12568518"/>
              <a:gd name="connsiteY1" fmla="*/ 0 h 6626202"/>
              <a:gd name="connsiteX2" fmla="*/ 12192000 w 12568518"/>
              <a:gd name="connsiteY2" fmla="*/ 0 h 6626202"/>
              <a:gd name="connsiteX3" fmla="*/ 12568518 w 12568518"/>
              <a:gd name="connsiteY3" fmla="*/ 4710929 h 6626202"/>
              <a:gd name="connsiteX4" fmla="*/ 6987966 w 12568518"/>
              <a:gd name="connsiteY4" fmla="*/ 6248401 h 6626202"/>
              <a:gd name="connsiteX5" fmla="*/ 0 w 12568518"/>
              <a:gd name="connsiteY5" fmla="*/ 6562165 h 6626202"/>
              <a:gd name="connsiteX6" fmla="*/ 5575 w 12568518"/>
              <a:gd name="connsiteY6" fmla="*/ 6551341 h 6626202"/>
              <a:gd name="connsiteX7" fmla="*/ 0 w 12568518"/>
              <a:gd name="connsiteY7" fmla="*/ 1143023 h 6626202"/>
              <a:gd name="connsiteX8" fmla="*/ 1143023 w 12568518"/>
              <a:gd name="connsiteY8" fmla="*/ 0 h 6626202"/>
              <a:gd name="connsiteX0" fmla="*/ 1143023 w 12568518"/>
              <a:gd name="connsiteY0" fmla="*/ 0 h 6626202"/>
              <a:gd name="connsiteX1" fmla="*/ 12192000 w 12568518"/>
              <a:gd name="connsiteY1" fmla="*/ 0 h 6626202"/>
              <a:gd name="connsiteX2" fmla="*/ 12192000 w 12568518"/>
              <a:gd name="connsiteY2" fmla="*/ 0 h 6626202"/>
              <a:gd name="connsiteX3" fmla="*/ 12568518 w 12568518"/>
              <a:gd name="connsiteY3" fmla="*/ 4710929 h 6626202"/>
              <a:gd name="connsiteX4" fmla="*/ 6987966 w 12568518"/>
              <a:gd name="connsiteY4" fmla="*/ 6248401 h 6626202"/>
              <a:gd name="connsiteX5" fmla="*/ 0 w 12568518"/>
              <a:gd name="connsiteY5" fmla="*/ 6562165 h 6626202"/>
              <a:gd name="connsiteX6" fmla="*/ 5575 w 12568518"/>
              <a:gd name="connsiteY6" fmla="*/ 6551341 h 6626202"/>
              <a:gd name="connsiteX7" fmla="*/ 0 w 12568518"/>
              <a:gd name="connsiteY7" fmla="*/ 1143023 h 6626202"/>
              <a:gd name="connsiteX8" fmla="*/ 1143023 w 12568518"/>
              <a:gd name="connsiteY8" fmla="*/ 0 h 6626202"/>
              <a:gd name="connsiteX0" fmla="*/ 1143023 w 12604377"/>
              <a:gd name="connsiteY0" fmla="*/ 0 h 6626202"/>
              <a:gd name="connsiteX1" fmla="*/ 12192000 w 12604377"/>
              <a:gd name="connsiteY1" fmla="*/ 0 h 6626202"/>
              <a:gd name="connsiteX2" fmla="*/ 12192000 w 12604377"/>
              <a:gd name="connsiteY2" fmla="*/ 0 h 6626202"/>
              <a:gd name="connsiteX3" fmla="*/ 12604377 w 12604377"/>
              <a:gd name="connsiteY3" fmla="*/ 4764718 h 6626202"/>
              <a:gd name="connsiteX4" fmla="*/ 6987966 w 12604377"/>
              <a:gd name="connsiteY4" fmla="*/ 6248401 h 6626202"/>
              <a:gd name="connsiteX5" fmla="*/ 0 w 12604377"/>
              <a:gd name="connsiteY5" fmla="*/ 6562165 h 6626202"/>
              <a:gd name="connsiteX6" fmla="*/ 5575 w 12604377"/>
              <a:gd name="connsiteY6" fmla="*/ 6551341 h 6626202"/>
              <a:gd name="connsiteX7" fmla="*/ 0 w 12604377"/>
              <a:gd name="connsiteY7" fmla="*/ 1143023 h 6626202"/>
              <a:gd name="connsiteX8" fmla="*/ 1143023 w 12604377"/>
              <a:gd name="connsiteY8" fmla="*/ 0 h 6626202"/>
              <a:gd name="connsiteX0" fmla="*/ 1143023 w 12604377"/>
              <a:gd name="connsiteY0" fmla="*/ 0 h 6626202"/>
              <a:gd name="connsiteX1" fmla="*/ 12192000 w 12604377"/>
              <a:gd name="connsiteY1" fmla="*/ 0 h 6626202"/>
              <a:gd name="connsiteX2" fmla="*/ 12192000 w 12604377"/>
              <a:gd name="connsiteY2" fmla="*/ 0 h 6626202"/>
              <a:gd name="connsiteX3" fmla="*/ 12604377 w 12604377"/>
              <a:gd name="connsiteY3" fmla="*/ 4764718 h 6626202"/>
              <a:gd name="connsiteX4" fmla="*/ 6987966 w 12604377"/>
              <a:gd name="connsiteY4" fmla="*/ 6248401 h 6626202"/>
              <a:gd name="connsiteX5" fmla="*/ 0 w 12604377"/>
              <a:gd name="connsiteY5" fmla="*/ 6562165 h 6626202"/>
              <a:gd name="connsiteX6" fmla="*/ 5575 w 12604377"/>
              <a:gd name="connsiteY6" fmla="*/ 6551341 h 6626202"/>
              <a:gd name="connsiteX7" fmla="*/ 0 w 12604377"/>
              <a:gd name="connsiteY7" fmla="*/ 1143023 h 6626202"/>
              <a:gd name="connsiteX8" fmla="*/ 1143023 w 12604377"/>
              <a:gd name="connsiteY8" fmla="*/ 0 h 6626202"/>
              <a:gd name="connsiteX0" fmla="*/ 1143023 w 12604377"/>
              <a:gd name="connsiteY0" fmla="*/ 0 h 6626202"/>
              <a:gd name="connsiteX1" fmla="*/ 12192000 w 12604377"/>
              <a:gd name="connsiteY1" fmla="*/ 0 h 6626202"/>
              <a:gd name="connsiteX2" fmla="*/ 12192000 w 12604377"/>
              <a:gd name="connsiteY2" fmla="*/ 0 h 6626202"/>
              <a:gd name="connsiteX3" fmla="*/ 12604377 w 12604377"/>
              <a:gd name="connsiteY3" fmla="*/ 4764718 h 6626202"/>
              <a:gd name="connsiteX4" fmla="*/ 6987966 w 12604377"/>
              <a:gd name="connsiteY4" fmla="*/ 6248401 h 6626202"/>
              <a:gd name="connsiteX5" fmla="*/ 0 w 12604377"/>
              <a:gd name="connsiteY5" fmla="*/ 6562165 h 6626202"/>
              <a:gd name="connsiteX6" fmla="*/ 5575 w 12604377"/>
              <a:gd name="connsiteY6" fmla="*/ 6551341 h 6626202"/>
              <a:gd name="connsiteX7" fmla="*/ 0 w 12604377"/>
              <a:gd name="connsiteY7" fmla="*/ 1143023 h 6626202"/>
              <a:gd name="connsiteX8" fmla="*/ 1143023 w 12604377"/>
              <a:gd name="connsiteY8" fmla="*/ 0 h 6626202"/>
              <a:gd name="connsiteX0" fmla="*/ 1143023 w 12604377"/>
              <a:gd name="connsiteY0" fmla="*/ 0 h 6629010"/>
              <a:gd name="connsiteX1" fmla="*/ 12192000 w 12604377"/>
              <a:gd name="connsiteY1" fmla="*/ 0 h 6629010"/>
              <a:gd name="connsiteX2" fmla="*/ 12192000 w 12604377"/>
              <a:gd name="connsiteY2" fmla="*/ 0 h 6629010"/>
              <a:gd name="connsiteX3" fmla="*/ 12604377 w 12604377"/>
              <a:gd name="connsiteY3" fmla="*/ 4764718 h 6629010"/>
              <a:gd name="connsiteX4" fmla="*/ 7005895 w 12604377"/>
              <a:gd name="connsiteY4" fmla="*/ 6266331 h 6629010"/>
              <a:gd name="connsiteX5" fmla="*/ 0 w 12604377"/>
              <a:gd name="connsiteY5" fmla="*/ 6562165 h 6629010"/>
              <a:gd name="connsiteX6" fmla="*/ 5575 w 12604377"/>
              <a:gd name="connsiteY6" fmla="*/ 6551341 h 6629010"/>
              <a:gd name="connsiteX7" fmla="*/ 0 w 12604377"/>
              <a:gd name="connsiteY7" fmla="*/ 1143023 h 6629010"/>
              <a:gd name="connsiteX8" fmla="*/ 1143023 w 12604377"/>
              <a:gd name="connsiteY8" fmla="*/ 0 h 6629010"/>
              <a:gd name="connsiteX0" fmla="*/ 1143023 w 12604377"/>
              <a:gd name="connsiteY0" fmla="*/ 0 h 6629010"/>
              <a:gd name="connsiteX1" fmla="*/ 12192000 w 12604377"/>
              <a:gd name="connsiteY1" fmla="*/ 0 h 6629010"/>
              <a:gd name="connsiteX2" fmla="*/ 12192000 w 12604377"/>
              <a:gd name="connsiteY2" fmla="*/ 0 h 6629010"/>
              <a:gd name="connsiteX3" fmla="*/ 12604377 w 12604377"/>
              <a:gd name="connsiteY3" fmla="*/ 4764718 h 6629010"/>
              <a:gd name="connsiteX4" fmla="*/ 7005895 w 12604377"/>
              <a:gd name="connsiteY4" fmla="*/ 6266331 h 6629010"/>
              <a:gd name="connsiteX5" fmla="*/ 0 w 12604377"/>
              <a:gd name="connsiteY5" fmla="*/ 6562165 h 6629010"/>
              <a:gd name="connsiteX6" fmla="*/ 5575 w 12604377"/>
              <a:gd name="connsiteY6" fmla="*/ 6551341 h 6629010"/>
              <a:gd name="connsiteX7" fmla="*/ 0 w 12604377"/>
              <a:gd name="connsiteY7" fmla="*/ 1143023 h 6629010"/>
              <a:gd name="connsiteX8" fmla="*/ 1143023 w 12604377"/>
              <a:gd name="connsiteY8" fmla="*/ 0 h 6629010"/>
              <a:gd name="connsiteX0" fmla="*/ 1143023 w 12604377"/>
              <a:gd name="connsiteY0" fmla="*/ 0 h 6627126"/>
              <a:gd name="connsiteX1" fmla="*/ 12192000 w 12604377"/>
              <a:gd name="connsiteY1" fmla="*/ 0 h 6627126"/>
              <a:gd name="connsiteX2" fmla="*/ 12192000 w 12604377"/>
              <a:gd name="connsiteY2" fmla="*/ 0 h 6627126"/>
              <a:gd name="connsiteX3" fmla="*/ 12604377 w 12604377"/>
              <a:gd name="connsiteY3" fmla="*/ 4764718 h 6627126"/>
              <a:gd name="connsiteX4" fmla="*/ 7011832 w 12604377"/>
              <a:gd name="connsiteY4" fmla="*/ 6254456 h 6627126"/>
              <a:gd name="connsiteX5" fmla="*/ 0 w 12604377"/>
              <a:gd name="connsiteY5" fmla="*/ 6562165 h 6627126"/>
              <a:gd name="connsiteX6" fmla="*/ 5575 w 12604377"/>
              <a:gd name="connsiteY6" fmla="*/ 6551341 h 6627126"/>
              <a:gd name="connsiteX7" fmla="*/ 0 w 12604377"/>
              <a:gd name="connsiteY7" fmla="*/ 1143023 h 6627126"/>
              <a:gd name="connsiteX8" fmla="*/ 1143023 w 12604377"/>
              <a:gd name="connsiteY8" fmla="*/ 0 h 6627126"/>
              <a:gd name="connsiteX0" fmla="*/ 1143023 w 12604377"/>
              <a:gd name="connsiteY0" fmla="*/ 0 h 6627126"/>
              <a:gd name="connsiteX1" fmla="*/ 12192000 w 12604377"/>
              <a:gd name="connsiteY1" fmla="*/ 0 h 6627126"/>
              <a:gd name="connsiteX2" fmla="*/ 12192000 w 12604377"/>
              <a:gd name="connsiteY2" fmla="*/ 0 h 6627126"/>
              <a:gd name="connsiteX3" fmla="*/ 12604377 w 12604377"/>
              <a:gd name="connsiteY3" fmla="*/ 4764718 h 6627126"/>
              <a:gd name="connsiteX4" fmla="*/ 7011832 w 12604377"/>
              <a:gd name="connsiteY4" fmla="*/ 6254456 h 6627126"/>
              <a:gd name="connsiteX5" fmla="*/ 0 w 12604377"/>
              <a:gd name="connsiteY5" fmla="*/ 6562165 h 6627126"/>
              <a:gd name="connsiteX6" fmla="*/ 5575 w 12604377"/>
              <a:gd name="connsiteY6" fmla="*/ 6551341 h 6627126"/>
              <a:gd name="connsiteX7" fmla="*/ 0 w 12604377"/>
              <a:gd name="connsiteY7" fmla="*/ 1143023 h 6627126"/>
              <a:gd name="connsiteX8" fmla="*/ 1143023 w 12604377"/>
              <a:gd name="connsiteY8" fmla="*/ 0 h 6627126"/>
              <a:gd name="connsiteX0" fmla="*/ 1143023 w 12604377"/>
              <a:gd name="connsiteY0" fmla="*/ 0 h 6632390"/>
              <a:gd name="connsiteX1" fmla="*/ 12192000 w 12604377"/>
              <a:gd name="connsiteY1" fmla="*/ 0 h 6632390"/>
              <a:gd name="connsiteX2" fmla="*/ 12192000 w 12604377"/>
              <a:gd name="connsiteY2" fmla="*/ 0 h 6632390"/>
              <a:gd name="connsiteX3" fmla="*/ 12604377 w 12604377"/>
              <a:gd name="connsiteY3" fmla="*/ 4764718 h 6632390"/>
              <a:gd name="connsiteX4" fmla="*/ 7011832 w 12604377"/>
              <a:gd name="connsiteY4" fmla="*/ 6254456 h 6632390"/>
              <a:gd name="connsiteX5" fmla="*/ 0 w 12604377"/>
              <a:gd name="connsiteY5" fmla="*/ 6562165 h 6632390"/>
              <a:gd name="connsiteX6" fmla="*/ 5575 w 12604377"/>
              <a:gd name="connsiteY6" fmla="*/ 6551341 h 6632390"/>
              <a:gd name="connsiteX7" fmla="*/ 0 w 12604377"/>
              <a:gd name="connsiteY7" fmla="*/ 1143023 h 6632390"/>
              <a:gd name="connsiteX8" fmla="*/ 1143023 w 12604377"/>
              <a:gd name="connsiteY8" fmla="*/ 0 h 6632390"/>
              <a:gd name="connsiteX0" fmla="*/ 1143023 w 12604377"/>
              <a:gd name="connsiteY0" fmla="*/ 0 h 6628813"/>
              <a:gd name="connsiteX1" fmla="*/ 12192000 w 12604377"/>
              <a:gd name="connsiteY1" fmla="*/ 0 h 6628813"/>
              <a:gd name="connsiteX2" fmla="*/ 12192000 w 12604377"/>
              <a:gd name="connsiteY2" fmla="*/ 0 h 6628813"/>
              <a:gd name="connsiteX3" fmla="*/ 12604377 w 12604377"/>
              <a:gd name="connsiteY3" fmla="*/ 4764718 h 6628813"/>
              <a:gd name="connsiteX4" fmla="*/ 7011832 w 12604377"/>
              <a:gd name="connsiteY4" fmla="*/ 6254456 h 6628813"/>
              <a:gd name="connsiteX5" fmla="*/ 0 w 12604377"/>
              <a:gd name="connsiteY5" fmla="*/ 6562165 h 6628813"/>
              <a:gd name="connsiteX6" fmla="*/ 5575 w 12604377"/>
              <a:gd name="connsiteY6" fmla="*/ 6551341 h 6628813"/>
              <a:gd name="connsiteX7" fmla="*/ 0 w 12604377"/>
              <a:gd name="connsiteY7" fmla="*/ 1143023 h 6628813"/>
              <a:gd name="connsiteX8" fmla="*/ 1143023 w 12604377"/>
              <a:gd name="connsiteY8" fmla="*/ 0 h 6628813"/>
              <a:gd name="connsiteX0" fmla="*/ 1143023 w 12604377"/>
              <a:gd name="connsiteY0" fmla="*/ 0 h 6630779"/>
              <a:gd name="connsiteX1" fmla="*/ 12192000 w 12604377"/>
              <a:gd name="connsiteY1" fmla="*/ 0 h 6630779"/>
              <a:gd name="connsiteX2" fmla="*/ 12192000 w 12604377"/>
              <a:gd name="connsiteY2" fmla="*/ 0 h 6630779"/>
              <a:gd name="connsiteX3" fmla="*/ 12604377 w 12604377"/>
              <a:gd name="connsiteY3" fmla="*/ 4764718 h 6630779"/>
              <a:gd name="connsiteX4" fmla="*/ 7005894 w 12604377"/>
              <a:gd name="connsiteY4" fmla="*/ 6266331 h 6630779"/>
              <a:gd name="connsiteX5" fmla="*/ 0 w 12604377"/>
              <a:gd name="connsiteY5" fmla="*/ 6562165 h 6630779"/>
              <a:gd name="connsiteX6" fmla="*/ 5575 w 12604377"/>
              <a:gd name="connsiteY6" fmla="*/ 6551341 h 6630779"/>
              <a:gd name="connsiteX7" fmla="*/ 0 w 12604377"/>
              <a:gd name="connsiteY7" fmla="*/ 1143023 h 6630779"/>
              <a:gd name="connsiteX8" fmla="*/ 1143023 w 12604377"/>
              <a:gd name="connsiteY8" fmla="*/ 0 h 6630779"/>
              <a:gd name="connsiteX0" fmla="*/ 1514812 w 12976166"/>
              <a:gd name="connsiteY0" fmla="*/ 77205 h 6707984"/>
              <a:gd name="connsiteX1" fmla="*/ 12563789 w 12976166"/>
              <a:gd name="connsiteY1" fmla="*/ 77205 h 6707984"/>
              <a:gd name="connsiteX2" fmla="*/ 12563789 w 12976166"/>
              <a:gd name="connsiteY2" fmla="*/ 77205 h 6707984"/>
              <a:gd name="connsiteX3" fmla="*/ 12976166 w 12976166"/>
              <a:gd name="connsiteY3" fmla="*/ 4841923 h 6707984"/>
              <a:gd name="connsiteX4" fmla="*/ 7377683 w 12976166"/>
              <a:gd name="connsiteY4" fmla="*/ 6343536 h 6707984"/>
              <a:gd name="connsiteX5" fmla="*/ 371789 w 12976166"/>
              <a:gd name="connsiteY5" fmla="*/ 6639370 h 6707984"/>
              <a:gd name="connsiteX6" fmla="*/ 377364 w 12976166"/>
              <a:gd name="connsiteY6" fmla="*/ 6628546 h 6707984"/>
              <a:gd name="connsiteX7" fmla="*/ 0 w 12976166"/>
              <a:gd name="connsiteY7" fmla="*/ 396264 h 6707984"/>
              <a:gd name="connsiteX8" fmla="*/ 1514812 w 12976166"/>
              <a:gd name="connsiteY8" fmla="*/ 77205 h 6707984"/>
              <a:gd name="connsiteX0" fmla="*/ 1524861 w 12976166"/>
              <a:gd name="connsiteY0" fmla="*/ 4576 h 6856419"/>
              <a:gd name="connsiteX1" fmla="*/ 12563789 w 12976166"/>
              <a:gd name="connsiteY1" fmla="*/ 225640 h 6856419"/>
              <a:gd name="connsiteX2" fmla="*/ 12563789 w 12976166"/>
              <a:gd name="connsiteY2" fmla="*/ 225640 h 6856419"/>
              <a:gd name="connsiteX3" fmla="*/ 12976166 w 12976166"/>
              <a:gd name="connsiteY3" fmla="*/ 4990358 h 6856419"/>
              <a:gd name="connsiteX4" fmla="*/ 7377683 w 12976166"/>
              <a:gd name="connsiteY4" fmla="*/ 6491971 h 6856419"/>
              <a:gd name="connsiteX5" fmla="*/ 371789 w 12976166"/>
              <a:gd name="connsiteY5" fmla="*/ 6787805 h 6856419"/>
              <a:gd name="connsiteX6" fmla="*/ 377364 w 12976166"/>
              <a:gd name="connsiteY6" fmla="*/ 6776981 h 6856419"/>
              <a:gd name="connsiteX7" fmla="*/ 0 w 12976166"/>
              <a:gd name="connsiteY7" fmla="*/ 544699 h 6856419"/>
              <a:gd name="connsiteX8" fmla="*/ 1524861 w 12976166"/>
              <a:gd name="connsiteY8" fmla="*/ 4576 h 6856419"/>
              <a:gd name="connsiteX0" fmla="*/ 1524861 w 12976166"/>
              <a:gd name="connsiteY0" fmla="*/ 4576 h 6856419"/>
              <a:gd name="connsiteX1" fmla="*/ 12563789 w 12976166"/>
              <a:gd name="connsiteY1" fmla="*/ 225640 h 6856419"/>
              <a:gd name="connsiteX2" fmla="*/ 12754708 w 12976166"/>
              <a:gd name="connsiteY2" fmla="*/ 54818 h 6856419"/>
              <a:gd name="connsiteX3" fmla="*/ 12976166 w 12976166"/>
              <a:gd name="connsiteY3" fmla="*/ 4990358 h 6856419"/>
              <a:gd name="connsiteX4" fmla="*/ 7377683 w 12976166"/>
              <a:gd name="connsiteY4" fmla="*/ 6491971 h 6856419"/>
              <a:gd name="connsiteX5" fmla="*/ 371789 w 12976166"/>
              <a:gd name="connsiteY5" fmla="*/ 6787805 h 6856419"/>
              <a:gd name="connsiteX6" fmla="*/ 377364 w 12976166"/>
              <a:gd name="connsiteY6" fmla="*/ 6776981 h 6856419"/>
              <a:gd name="connsiteX7" fmla="*/ 0 w 12976166"/>
              <a:gd name="connsiteY7" fmla="*/ 544699 h 6856419"/>
              <a:gd name="connsiteX8" fmla="*/ 1524861 w 12976166"/>
              <a:gd name="connsiteY8" fmla="*/ 4576 h 6856419"/>
              <a:gd name="connsiteX0" fmla="*/ 1524861 w 12976166"/>
              <a:gd name="connsiteY0" fmla="*/ 4576 h 6856419"/>
              <a:gd name="connsiteX1" fmla="*/ 12553741 w 12976166"/>
              <a:gd name="connsiteY1" fmla="*/ 74915 h 6856419"/>
              <a:gd name="connsiteX2" fmla="*/ 12754708 w 12976166"/>
              <a:gd name="connsiteY2" fmla="*/ 54818 h 6856419"/>
              <a:gd name="connsiteX3" fmla="*/ 12976166 w 12976166"/>
              <a:gd name="connsiteY3" fmla="*/ 4990358 h 6856419"/>
              <a:gd name="connsiteX4" fmla="*/ 7377683 w 12976166"/>
              <a:gd name="connsiteY4" fmla="*/ 6491971 h 6856419"/>
              <a:gd name="connsiteX5" fmla="*/ 371789 w 12976166"/>
              <a:gd name="connsiteY5" fmla="*/ 6787805 h 6856419"/>
              <a:gd name="connsiteX6" fmla="*/ 377364 w 12976166"/>
              <a:gd name="connsiteY6" fmla="*/ 6776981 h 6856419"/>
              <a:gd name="connsiteX7" fmla="*/ 0 w 12976166"/>
              <a:gd name="connsiteY7" fmla="*/ 544699 h 6856419"/>
              <a:gd name="connsiteX8" fmla="*/ 1524861 w 12976166"/>
              <a:gd name="connsiteY8" fmla="*/ 4576 h 6856419"/>
              <a:gd name="connsiteX0" fmla="*/ 1524861 w 12976166"/>
              <a:gd name="connsiteY0" fmla="*/ 4576 h 6856419"/>
              <a:gd name="connsiteX1" fmla="*/ 12553741 w 12976166"/>
              <a:gd name="connsiteY1" fmla="*/ 74915 h 6856419"/>
              <a:gd name="connsiteX2" fmla="*/ 12754708 w 12976166"/>
              <a:gd name="connsiteY2" fmla="*/ 54818 h 6856419"/>
              <a:gd name="connsiteX3" fmla="*/ 12976166 w 12976166"/>
              <a:gd name="connsiteY3" fmla="*/ 4990358 h 6856419"/>
              <a:gd name="connsiteX4" fmla="*/ 7377683 w 12976166"/>
              <a:gd name="connsiteY4" fmla="*/ 6491971 h 6856419"/>
              <a:gd name="connsiteX5" fmla="*/ 371789 w 12976166"/>
              <a:gd name="connsiteY5" fmla="*/ 6787805 h 6856419"/>
              <a:gd name="connsiteX6" fmla="*/ 296977 w 12976166"/>
              <a:gd name="connsiteY6" fmla="*/ 6766933 h 6856419"/>
              <a:gd name="connsiteX7" fmla="*/ 0 w 12976166"/>
              <a:gd name="connsiteY7" fmla="*/ 544699 h 6856419"/>
              <a:gd name="connsiteX8" fmla="*/ 1524861 w 12976166"/>
              <a:gd name="connsiteY8" fmla="*/ 4576 h 6856419"/>
              <a:gd name="connsiteX0" fmla="*/ 1524861 w 12976166"/>
              <a:gd name="connsiteY0" fmla="*/ 4576 h 6856419"/>
              <a:gd name="connsiteX1" fmla="*/ 12553741 w 12976166"/>
              <a:gd name="connsiteY1" fmla="*/ 74915 h 6856419"/>
              <a:gd name="connsiteX2" fmla="*/ 12754708 w 12976166"/>
              <a:gd name="connsiteY2" fmla="*/ 54818 h 6856419"/>
              <a:gd name="connsiteX3" fmla="*/ 12976166 w 12976166"/>
              <a:gd name="connsiteY3" fmla="*/ 4990358 h 6856419"/>
              <a:gd name="connsiteX4" fmla="*/ 7377683 w 12976166"/>
              <a:gd name="connsiteY4" fmla="*/ 6491971 h 6856419"/>
              <a:gd name="connsiteX5" fmla="*/ 371789 w 12976166"/>
              <a:gd name="connsiteY5" fmla="*/ 6787805 h 6856419"/>
              <a:gd name="connsiteX6" fmla="*/ 24473 w 12976166"/>
              <a:gd name="connsiteY6" fmla="*/ 6676098 h 6856419"/>
              <a:gd name="connsiteX7" fmla="*/ 0 w 12976166"/>
              <a:gd name="connsiteY7" fmla="*/ 544699 h 6856419"/>
              <a:gd name="connsiteX8" fmla="*/ 1524861 w 12976166"/>
              <a:gd name="connsiteY8" fmla="*/ 4576 h 6856419"/>
              <a:gd name="connsiteX0" fmla="*/ 1524861 w 12976166"/>
              <a:gd name="connsiteY0" fmla="*/ 4576 h 6856419"/>
              <a:gd name="connsiteX1" fmla="*/ 12553741 w 12976166"/>
              <a:gd name="connsiteY1" fmla="*/ 74915 h 6856419"/>
              <a:gd name="connsiteX2" fmla="*/ 12754708 w 12976166"/>
              <a:gd name="connsiteY2" fmla="*/ 54818 h 6856419"/>
              <a:gd name="connsiteX3" fmla="*/ 12976166 w 12976166"/>
              <a:gd name="connsiteY3" fmla="*/ 4990358 h 6856419"/>
              <a:gd name="connsiteX4" fmla="*/ 7377683 w 12976166"/>
              <a:gd name="connsiteY4" fmla="*/ 6491971 h 6856419"/>
              <a:gd name="connsiteX5" fmla="*/ 371789 w 12976166"/>
              <a:gd name="connsiteY5" fmla="*/ 6787805 h 6856419"/>
              <a:gd name="connsiteX6" fmla="*/ 24473 w 12976166"/>
              <a:gd name="connsiteY6" fmla="*/ 6676098 h 6856419"/>
              <a:gd name="connsiteX7" fmla="*/ 0 w 12976166"/>
              <a:gd name="connsiteY7" fmla="*/ 544699 h 6856419"/>
              <a:gd name="connsiteX8" fmla="*/ 1524861 w 12976166"/>
              <a:gd name="connsiteY8" fmla="*/ 4576 h 6856419"/>
              <a:gd name="connsiteX0" fmla="*/ 1524861 w 12976166"/>
              <a:gd name="connsiteY0" fmla="*/ 4576 h 6854616"/>
              <a:gd name="connsiteX1" fmla="*/ 12553741 w 12976166"/>
              <a:gd name="connsiteY1" fmla="*/ 74915 h 6854616"/>
              <a:gd name="connsiteX2" fmla="*/ 12754708 w 12976166"/>
              <a:gd name="connsiteY2" fmla="*/ 54818 h 6854616"/>
              <a:gd name="connsiteX3" fmla="*/ 12976166 w 12976166"/>
              <a:gd name="connsiteY3" fmla="*/ 4990358 h 6854616"/>
              <a:gd name="connsiteX4" fmla="*/ 7377683 w 12976166"/>
              <a:gd name="connsiteY4" fmla="*/ 6491971 h 6854616"/>
              <a:gd name="connsiteX5" fmla="*/ 371789 w 12976166"/>
              <a:gd name="connsiteY5" fmla="*/ 6787805 h 6854616"/>
              <a:gd name="connsiteX6" fmla="*/ 24473 w 12976166"/>
              <a:gd name="connsiteY6" fmla="*/ 6676098 h 6854616"/>
              <a:gd name="connsiteX7" fmla="*/ 0 w 12976166"/>
              <a:gd name="connsiteY7" fmla="*/ 544699 h 6854616"/>
              <a:gd name="connsiteX8" fmla="*/ 1524861 w 12976166"/>
              <a:gd name="connsiteY8" fmla="*/ 4576 h 6854616"/>
              <a:gd name="connsiteX0" fmla="*/ 1524861 w 12976166"/>
              <a:gd name="connsiteY0" fmla="*/ 4576 h 6850875"/>
              <a:gd name="connsiteX1" fmla="*/ 12553741 w 12976166"/>
              <a:gd name="connsiteY1" fmla="*/ 74915 h 6850875"/>
              <a:gd name="connsiteX2" fmla="*/ 12754708 w 12976166"/>
              <a:gd name="connsiteY2" fmla="*/ 54818 h 6850875"/>
              <a:gd name="connsiteX3" fmla="*/ 12976166 w 12976166"/>
              <a:gd name="connsiteY3" fmla="*/ 4990358 h 6850875"/>
              <a:gd name="connsiteX4" fmla="*/ 7401905 w 12976166"/>
              <a:gd name="connsiteY4" fmla="*/ 6467749 h 6850875"/>
              <a:gd name="connsiteX5" fmla="*/ 371789 w 12976166"/>
              <a:gd name="connsiteY5" fmla="*/ 6787805 h 6850875"/>
              <a:gd name="connsiteX6" fmla="*/ 24473 w 12976166"/>
              <a:gd name="connsiteY6" fmla="*/ 6676098 h 6850875"/>
              <a:gd name="connsiteX7" fmla="*/ 0 w 12976166"/>
              <a:gd name="connsiteY7" fmla="*/ 544699 h 6850875"/>
              <a:gd name="connsiteX8" fmla="*/ 1524861 w 12976166"/>
              <a:gd name="connsiteY8" fmla="*/ 4576 h 6850875"/>
              <a:gd name="connsiteX0" fmla="*/ 1524861 w 12976166"/>
              <a:gd name="connsiteY0" fmla="*/ 4576 h 6853644"/>
              <a:gd name="connsiteX1" fmla="*/ 12553741 w 12976166"/>
              <a:gd name="connsiteY1" fmla="*/ 74915 h 6853644"/>
              <a:gd name="connsiteX2" fmla="*/ 12754708 w 12976166"/>
              <a:gd name="connsiteY2" fmla="*/ 54818 h 6853644"/>
              <a:gd name="connsiteX3" fmla="*/ 12976166 w 12976166"/>
              <a:gd name="connsiteY3" fmla="*/ 4990358 h 6853644"/>
              <a:gd name="connsiteX4" fmla="*/ 7395850 w 12976166"/>
              <a:gd name="connsiteY4" fmla="*/ 6485916 h 6853644"/>
              <a:gd name="connsiteX5" fmla="*/ 371789 w 12976166"/>
              <a:gd name="connsiteY5" fmla="*/ 6787805 h 6853644"/>
              <a:gd name="connsiteX6" fmla="*/ 24473 w 12976166"/>
              <a:gd name="connsiteY6" fmla="*/ 6676098 h 6853644"/>
              <a:gd name="connsiteX7" fmla="*/ 0 w 12976166"/>
              <a:gd name="connsiteY7" fmla="*/ 544699 h 6853644"/>
              <a:gd name="connsiteX8" fmla="*/ 1524861 w 12976166"/>
              <a:gd name="connsiteY8" fmla="*/ 4576 h 6853644"/>
              <a:gd name="connsiteX0" fmla="*/ 1524861 w 12976166"/>
              <a:gd name="connsiteY0" fmla="*/ 4576 h 6856311"/>
              <a:gd name="connsiteX1" fmla="*/ 12553741 w 12976166"/>
              <a:gd name="connsiteY1" fmla="*/ 74915 h 6856311"/>
              <a:gd name="connsiteX2" fmla="*/ 12754708 w 12976166"/>
              <a:gd name="connsiteY2" fmla="*/ 54818 h 6856311"/>
              <a:gd name="connsiteX3" fmla="*/ 12976166 w 12976166"/>
              <a:gd name="connsiteY3" fmla="*/ 4990358 h 6856311"/>
              <a:gd name="connsiteX4" fmla="*/ 7395850 w 12976166"/>
              <a:gd name="connsiteY4" fmla="*/ 6485916 h 6856311"/>
              <a:gd name="connsiteX5" fmla="*/ 371789 w 12976166"/>
              <a:gd name="connsiteY5" fmla="*/ 6787805 h 6856311"/>
              <a:gd name="connsiteX6" fmla="*/ 24473 w 12976166"/>
              <a:gd name="connsiteY6" fmla="*/ 6676098 h 6856311"/>
              <a:gd name="connsiteX7" fmla="*/ 0 w 12976166"/>
              <a:gd name="connsiteY7" fmla="*/ 544699 h 6856311"/>
              <a:gd name="connsiteX8" fmla="*/ 1524861 w 12976166"/>
              <a:gd name="connsiteY8" fmla="*/ 4576 h 6856311"/>
              <a:gd name="connsiteX0" fmla="*/ 1524861 w 13046255"/>
              <a:gd name="connsiteY0" fmla="*/ 4576 h 6856311"/>
              <a:gd name="connsiteX1" fmla="*/ 12553741 w 13046255"/>
              <a:gd name="connsiteY1" fmla="*/ 74915 h 6856311"/>
              <a:gd name="connsiteX2" fmla="*/ 13046255 w 13046255"/>
              <a:gd name="connsiteY2" fmla="*/ 68070 h 6856311"/>
              <a:gd name="connsiteX3" fmla="*/ 12976166 w 13046255"/>
              <a:gd name="connsiteY3" fmla="*/ 4990358 h 6856311"/>
              <a:gd name="connsiteX4" fmla="*/ 7395850 w 13046255"/>
              <a:gd name="connsiteY4" fmla="*/ 6485916 h 6856311"/>
              <a:gd name="connsiteX5" fmla="*/ 371789 w 13046255"/>
              <a:gd name="connsiteY5" fmla="*/ 6787805 h 6856311"/>
              <a:gd name="connsiteX6" fmla="*/ 24473 w 13046255"/>
              <a:gd name="connsiteY6" fmla="*/ 6676098 h 6856311"/>
              <a:gd name="connsiteX7" fmla="*/ 0 w 13046255"/>
              <a:gd name="connsiteY7" fmla="*/ 544699 h 6856311"/>
              <a:gd name="connsiteX8" fmla="*/ 1524861 w 13046255"/>
              <a:gd name="connsiteY8" fmla="*/ 4576 h 6856311"/>
              <a:gd name="connsiteX0" fmla="*/ 1524861 w 12976166"/>
              <a:gd name="connsiteY0" fmla="*/ 4576 h 6856311"/>
              <a:gd name="connsiteX1" fmla="*/ 12553741 w 12976166"/>
              <a:gd name="connsiteY1" fmla="*/ 74915 h 6856311"/>
              <a:gd name="connsiteX2" fmla="*/ 12940238 w 12976166"/>
              <a:gd name="connsiteY2" fmla="*/ 68070 h 6856311"/>
              <a:gd name="connsiteX3" fmla="*/ 12976166 w 12976166"/>
              <a:gd name="connsiteY3" fmla="*/ 4990358 h 6856311"/>
              <a:gd name="connsiteX4" fmla="*/ 7395850 w 12976166"/>
              <a:gd name="connsiteY4" fmla="*/ 6485916 h 6856311"/>
              <a:gd name="connsiteX5" fmla="*/ 371789 w 12976166"/>
              <a:gd name="connsiteY5" fmla="*/ 6787805 h 6856311"/>
              <a:gd name="connsiteX6" fmla="*/ 24473 w 12976166"/>
              <a:gd name="connsiteY6" fmla="*/ 6676098 h 6856311"/>
              <a:gd name="connsiteX7" fmla="*/ 0 w 12976166"/>
              <a:gd name="connsiteY7" fmla="*/ 544699 h 6856311"/>
              <a:gd name="connsiteX8" fmla="*/ 1524861 w 12976166"/>
              <a:gd name="connsiteY8" fmla="*/ 4576 h 6856311"/>
              <a:gd name="connsiteX0" fmla="*/ 1524861 w 13006499"/>
              <a:gd name="connsiteY0" fmla="*/ 4576 h 6856311"/>
              <a:gd name="connsiteX1" fmla="*/ 12553741 w 13006499"/>
              <a:gd name="connsiteY1" fmla="*/ 74915 h 6856311"/>
              <a:gd name="connsiteX2" fmla="*/ 13006499 w 13006499"/>
              <a:gd name="connsiteY2" fmla="*/ 81322 h 6856311"/>
              <a:gd name="connsiteX3" fmla="*/ 12976166 w 13006499"/>
              <a:gd name="connsiteY3" fmla="*/ 4990358 h 6856311"/>
              <a:gd name="connsiteX4" fmla="*/ 7395850 w 13006499"/>
              <a:gd name="connsiteY4" fmla="*/ 6485916 h 6856311"/>
              <a:gd name="connsiteX5" fmla="*/ 371789 w 13006499"/>
              <a:gd name="connsiteY5" fmla="*/ 6787805 h 6856311"/>
              <a:gd name="connsiteX6" fmla="*/ 24473 w 13006499"/>
              <a:gd name="connsiteY6" fmla="*/ 6676098 h 6856311"/>
              <a:gd name="connsiteX7" fmla="*/ 0 w 13006499"/>
              <a:gd name="connsiteY7" fmla="*/ 544699 h 6856311"/>
              <a:gd name="connsiteX8" fmla="*/ 1524861 w 13006499"/>
              <a:gd name="connsiteY8" fmla="*/ 4576 h 685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6499" h="6856311">
                <a:moveTo>
                  <a:pt x="1524861" y="4576"/>
                </a:moveTo>
                <a:lnTo>
                  <a:pt x="12553741" y="74915"/>
                </a:lnTo>
                <a:lnTo>
                  <a:pt x="13006499" y="81322"/>
                </a:lnTo>
                <a:lnTo>
                  <a:pt x="12976166" y="4990358"/>
                </a:lnTo>
                <a:cubicBezTo>
                  <a:pt x="12832730" y="5370620"/>
                  <a:pt x="9120702" y="6219885"/>
                  <a:pt x="7395850" y="6485916"/>
                </a:cubicBezTo>
                <a:cubicBezTo>
                  <a:pt x="5068964" y="6760836"/>
                  <a:pt x="3552758" y="6970088"/>
                  <a:pt x="371789" y="6787805"/>
                </a:cubicBezTo>
                <a:cubicBezTo>
                  <a:pt x="113255" y="6752197"/>
                  <a:pt x="22615" y="6778318"/>
                  <a:pt x="24473" y="6676098"/>
                </a:cubicBezTo>
                <a:cubicBezTo>
                  <a:pt x="24473" y="4771106"/>
                  <a:pt x="0" y="2449691"/>
                  <a:pt x="0" y="544699"/>
                </a:cubicBezTo>
                <a:cubicBezTo>
                  <a:pt x="0" y="-86575"/>
                  <a:pt x="893587" y="4576"/>
                  <a:pt x="1524861" y="4576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on icon to place image</a:t>
            </a:r>
          </a:p>
        </p:txBody>
      </p:sp>
    </p:spTree>
    <p:extLst>
      <p:ext uri="{BB962C8B-B14F-4D97-AF65-F5344CB8AC3E}">
        <p14:creationId xmlns:p14="http://schemas.microsoft.com/office/powerpoint/2010/main" val="30197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090FA25C-BFB1-134A-BE14-052409730F4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908170"/>
            <a:ext cx="12192000" cy="5949830"/>
          </a:xfrm>
          <a:custGeom>
            <a:avLst/>
            <a:gdLst>
              <a:gd name="connsiteX0" fmla="*/ 7881720 w 12192000"/>
              <a:gd name="connsiteY0" fmla="*/ 0 h 5949830"/>
              <a:gd name="connsiteX1" fmla="*/ 12010662 w 12192000"/>
              <a:gd name="connsiteY1" fmla="*/ 899481 h 5949830"/>
              <a:gd name="connsiteX2" fmla="*/ 12192000 w 12192000"/>
              <a:gd name="connsiteY2" fmla="*/ 986685 h 5949830"/>
              <a:gd name="connsiteX3" fmla="*/ 12192000 w 12192000"/>
              <a:gd name="connsiteY3" fmla="*/ 5949830 h 5949830"/>
              <a:gd name="connsiteX4" fmla="*/ 0 w 12192000"/>
              <a:gd name="connsiteY4" fmla="*/ 5949830 h 5949830"/>
              <a:gd name="connsiteX5" fmla="*/ 0 w 12192000"/>
              <a:gd name="connsiteY5" fmla="*/ 3911812 h 5949830"/>
              <a:gd name="connsiteX6" fmla="*/ 38451 w 12192000"/>
              <a:gd name="connsiteY6" fmla="*/ 3858251 h 5949830"/>
              <a:gd name="connsiteX7" fmla="*/ 7881720 w 12192000"/>
              <a:gd name="connsiteY7" fmla="*/ 0 h 594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949830">
                <a:moveTo>
                  <a:pt x="7881720" y="0"/>
                </a:moveTo>
                <a:cubicBezTo>
                  <a:pt x="9355414" y="0"/>
                  <a:pt x="10753901" y="322000"/>
                  <a:pt x="12010662" y="899481"/>
                </a:cubicBezTo>
                <a:lnTo>
                  <a:pt x="12192000" y="986685"/>
                </a:lnTo>
                <a:lnTo>
                  <a:pt x="12192000" y="5949830"/>
                </a:lnTo>
                <a:lnTo>
                  <a:pt x="0" y="5949830"/>
                </a:lnTo>
                <a:lnTo>
                  <a:pt x="0" y="3911812"/>
                </a:lnTo>
                <a:lnTo>
                  <a:pt x="38451" y="3858251"/>
                </a:lnTo>
                <a:cubicBezTo>
                  <a:pt x="1848767" y="1511610"/>
                  <a:pt x="4688716" y="0"/>
                  <a:pt x="7881720" y="0"/>
                </a:cubicBezTo>
                <a:close/>
              </a:path>
            </a:pathLst>
          </a:custGeom>
          <a:solidFill>
            <a:srgbClr val="A4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69FEBDB-E9D1-A145-91D7-7DAC3E7BB752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137302"/>
            <a:ext cx="12192000" cy="5720698"/>
          </a:xfrm>
          <a:custGeom>
            <a:avLst/>
            <a:gdLst>
              <a:gd name="connsiteX0" fmla="*/ 7467090 w 12192000"/>
              <a:gd name="connsiteY0" fmla="*/ 0 h 5720698"/>
              <a:gd name="connsiteX1" fmla="*/ 11907231 w 12192000"/>
              <a:gd name="connsiteY1" fmla="*/ 1049135 h 5720698"/>
              <a:gd name="connsiteX2" fmla="*/ 12192000 w 12192000"/>
              <a:gd name="connsiteY2" fmla="*/ 1198555 h 5720698"/>
              <a:gd name="connsiteX3" fmla="*/ 12192000 w 12192000"/>
              <a:gd name="connsiteY3" fmla="*/ 5720698 h 5720698"/>
              <a:gd name="connsiteX4" fmla="*/ 0 w 12192000"/>
              <a:gd name="connsiteY4" fmla="*/ 5720698 h 5720698"/>
              <a:gd name="connsiteX5" fmla="*/ 0 w 12192000"/>
              <a:gd name="connsiteY5" fmla="*/ 3401332 h 5720698"/>
              <a:gd name="connsiteX6" fmla="*/ 59556 w 12192000"/>
              <a:gd name="connsiteY6" fmla="*/ 3331849 h 5720698"/>
              <a:gd name="connsiteX7" fmla="*/ 7467090 w 12192000"/>
              <a:gd name="connsiteY7" fmla="*/ 0 h 572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0698">
                <a:moveTo>
                  <a:pt x="7467090" y="0"/>
                </a:moveTo>
                <a:cubicBezTo>
                  <a:pt x="9063591" y="0"/>
                  <a:pt x="10571829" y="377902"/>
                  <a:pt x="11907231" y="1049135"/>
                </a:cubicBezTo>
                <a:lnTo>
                  <a:pt x="12192000" y="1198555"/>
                </a:lnTo>
                <a:lnTo>
                  <a:pt x="12192000" y="5720698"/>
                </a:lnTo>
                <a:lnTo>
                  <a:pt x="0" y="5720698"/>
                </a:lnTo>
                <a:lnTo>
                  <a:pt x="0" y="3401332"/>
                </a:lnTo>
                <a:lnTo>
                  <a:pt x="59556" y="3331849"/>
                </a:lnTo>
                <a:cubicBezTo>
                  <a:pt x="1873142" y="1287999"/>
                  <a:pt x="4519702" y="0"/>
                  <a:pt x="7467090" y="0"/>
                </a:cubicBezTo>
                <a:close/>
              </a:path>
            </a:pathLst>
          </a:custGeom>
          <a:solidFill>
            <a:srgbClr val="1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27DDD-4D36-DC48-92FB-4706921A3A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289331" y="3714140"/>
            <a:ext cx="5917324" cy="1691860"/>
          </a:xfrm>
        </p:spPr>
        <p:txBody>
          <a:bodyPr>
            <a:noAutofit/>
          </a:bodyPr>
          <a:lstStyle>
            <a:lvl1pPr marL="0" indent="0" algn="r">
              <a:lnSpc>
                <a:spcPts val="156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88" y="477157"/>
            <a:ext cx="2304392" cy="5718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541BD-FAC5-BE48-9F62-129FB661C962}"/>
              </a:ext>
            </a:extLst>
          </p:cNvPr>
          <p:cNvSpPr txBox="1"/>
          <p:nvPr userDrawn="1"/>
        </p:nvSpPr>
        <p:spPr>
          <a:xfrm>
            <a:off x="7091855" y="320828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For more information please contact: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A9D68-F375-9C44-A330-493987CA859B}"/>
              </a:ext>
            </a:extLst>
          </p:cNvPr>
          <p:cNvSpPr txBox="1"/>
          <p:nvPr userDrawn="1"/>
        </p:nvSpPr>
        <p:spPr>
          <a:xfrm>
            <a:off x="7091855" y="545253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A4CD39"/>
                </a:solidFill>
              </a:rPr>
              <a:t>www.uclpartners.com</a:t>
            </a:r>
          </a:p>
          <a:p>
            <a:pPr algn="r"/>
            <a:r>
              <a:rPr lang="en-US" dirty="0">
                <a:solidFill>
                  <a:srgbClr val="A4CD39"/>
                </a:solidFill>
              </a:rPr>
              <a:t>@uclpartners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800737-51FC-734E-A1FF-64AABB2E4BE6}"/>
              </a:ext>
            </a:extLst>
          </p:cNvPr>
          <p:cNvSpPr txBox="1"/>
          <p:nvPr userDrawn="1"/>
        </p:nvSpPr>
        <p:spPr>
          <a:xfrm>
            <a:off x="7091855" y="228122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0" i="0" dirty="0">
                <a:solidFill>
                  <a:srgbClr val="A4CD3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9D83E16-814E-46E0-AE73-649E52704FD9}"/>
              </a:ext>
            </a:extLst>
          </p:cNvPr>
          <p:cNvSpPr txBox="1"/>
          <p:nvPr userDrawn="1"/>
        </p:nvSpPr>
        <p:spPr>
          <a:xfrm>
            <a:off x="266740" y="6544460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129120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7405C1D8-0F25-4641-8EBB-9CD72E701DEB}"/>
              </a:ext>
            </a:extLst>
          </p:cNvPr>
          <p:cNvSpPr txBox="1"/>
          <p:nvPr userDrawn="1"/>
        </p:nvSpPr>
        <p:spPr>
          <a:xfrm>
            <a:off x="363722" y="6594630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338242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+ logo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564C-6FC6-814E-A967-BA0B23EB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425309"/>
            <a:ext cx="9499270" cy="544510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42B6E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DA39F5A-3987-6046-B56E-77AC176D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1122218"/>
            <a:ext cx="11147961" cy="5310473"/>
          </a:xfrm>
        </p:spPr>
        <p:txBody>
          <a:bodyPr/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5620D-212A-4194-9D29-EBCB27A2F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771" y="329315"/>
            <a:ext cx="1581372" cy="3924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6ECAF191-2745-4220-A00C-70E4B0D65CDF}"/>
              </a:ext>
            </a:extLst>
          </p:cNvPr>
          <p:cNvSpPr txBox="1"/>
          <p:nvPr userDrawn="1"/>
        </p:nvSpPr>
        <p:spPr>
          <a:xfrm>
            <a:off x="363722" y="6585090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204913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A3CD39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43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8997FC1-335B-7E47-93F2-8BE1DA9533DE}"/>
              </a:ext>
            </a:extLst>
          </p:cNvPr>
          <p:cNvSpPr/>
          <p:nvPr userDrawn="1"/>
        </p:nvSpPr>
        <p:spPr>
          <a:xfrm>
            <a:off x="0" y="1101367"/>
            <a:ext cx="12192000" cy="5756633"/>
          </a:xfrm>
          <a:custGeom>
            <a:avLst/>
            <a:gdLst>
              <a:gd name="connsiteX0" fmla="*/ 4759021 w 12192000"/>
              <a:gd name="connsiteY0" fmla="*/ 0 h 5756633"/>
              <a:gd name="connsiteX1" fmla="*/ 11709042 w 12192000"/>
              <a:gd name="connsiteY1" fmla="*/ 811338 h 5756633"/>
              <a:gd name="connsiteX2" fmla="*/ 12192000 w 12192000"/>
              <a:gd name="connsiteY2" fmla="*/ 939043 h 5756633"/>
              <a:gd name="connsiteX3" fmla="*/ 12192000 w 12192000"/>
              <a:gd name="connsiteY3" fmla="*/ 5756633 h 5756633"/>
              <a:gd name="connsiteX4" fmla="*/ 0 w 12192000"/>
              <a:gd name="connsiteY4" fmla="*/ 5756633 h 5756633"/>
              <a:gd name="connsiteX5" fmla="*/ 0 w 12192000"/>
              <a:gd name="connsiteY5" fmla="*/ 371314 h 5756633"/>
              <a:gd name="connsiteX6" fmla="*/ 58760 w 12192000"/>
              <a:gd name="connsiteY6" fmla="*/ 361104 h 5756633"/>
              <a:gd name="connsiteX7" fmla="*/ 4759021 w 12192000"/>
              <a:gd name="connsiteY7" fmla="*/ 0 h 57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6633">
                <a:moveTo>
                  <a:pt x="4759021" y="0"/>
                </a:moveTo>
                <a:cubicBezTo>
                  <a:pt x="7228545" y="0"/>
                  <a:pt x="9578604" y="289332"/>
                  <a:pt x="11709042" y="811338"/>
                </a:cubicBezTo>
                <a:lnTo>
                  <a:pt x="12192000" y="939043"/>
                </a:lnTo>
                <a:lnTo>
                  <a:pt x="12192000" y="5756633"/>
                </a:lnTo>
                <a:lnTo>
                  <a:pt x="0" y="5756633"/>
                </a:lnTo>
                <a:lnTo>
                  <a:pt x="0" y="371314"/>
                </a:lnTo>
                <a:lnTo>
                  <a:pt x="58760" y="361104"/>
                </a:lnTo>
                <a:cubicBezTo>
                  <a:pt x="1554440" y="125781"/>
                  <a:pt x="3130763" y="0"/>
                  <a:pt x="475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-1494377" y="-1553928"/>
            <a:ext cx="6840000" cy="6840000"/>
          </a:xfrm>
          <a:prstGeom prst="ellipse">
            <a:avLst/>
          </a:prstGeom>
          <a:solidFill>
            <a:srgbClr val="A4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421" y="525514"/>
            <a:ext cx="2304392" cy="571809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396" y="-1440000"/>
            <a:ext cx="6840000" cy="6840000"/>
          </a:xfrm>
          <a:prstGeom prst="ellipse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278DFA7-B064-964A-9BA7-34F617DC5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737" y="2647745"/>
            <a:ext cx="6282565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A4CD3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831A73A-E50C-0E43-978C-E70673578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37" y="5193084"/>
            <a:ext cx="6282565" cy="1233612"/>
          </a:xfrm>
        </p:spPr>
        <p:txBody>
          <a:bodyPr>
            <a:normAutofit/>
          </a:bodyPr>
          <a:lstStyle>
            <a:lvl1pPr marL="0" indent="0" algn="l">
              <a:lnSpc>
                <a:spcPts val="218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7F4CE-2390-48CE-9E5F-A09680CBF4AA}"/>
              </a:ext>
            </a:extLst>
          </p:cNvPr>
          <p:cNvSpPr txBox="1"/>
          <p:nvPr userDrawn="1"/>
        </p:nvSpPr>
        <p:spPr>
          <a:xfrm>
            <a:off x="266740" y="653888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FA17957-4107-1A4D-9046-EE90765D470F}"/>
              </a:ext>
            </a:extLst>
          </p:cNvPr>
          <p:cNvSpPr/>
          <p:nvPr userDrawn="1"/>
        </p:nvSpPr>
        <p:spPr>
          <a:xfrm>
            <a:off x="0" y="1101367"/>
            <a:ext cx="12192000" cy="5756633"/>
          </a:xfrm>
          <a:custGeom>
            <a:avLst/>
            <a:gdLst>
              <a:gd name="connsiteX0" fmla="*/ 4759021 w 12192000"/>
              <a:gd name="connsiteY0" fmla="*/ 0 h 5756633"/>
              <a:gd name="connsiteX1" fmla="*/ 11709042 w 12192000"/>
              <a:gd name="connsiteY1" fmla="*/ 811338 h 5756633"/>
              <a:gd name="connsiteX2" fmla="*/ 12192000 w 12192000"/>
              <a:gd name="connsiteY2" fmla="*/ 939043 h 5756633"/>
              <a:gd name="connsiteX3" fmla="*/ 12192000 w 12192000"/>
              <a:gd name="connsiteY3" fmla="*/ 5756633 h 5756633"/>
              <a:gd name="connsiteX4" fmla="*/ 0 w 12192000"/>
              <a:gd name="connsiteY4" fmla="*/ 5756633 h 5756633"/>
              <a:gd name="connsiteX5" fmla="*/ 0 w 12192000"/>
              <a:gd name="connsiteY5" fmla="*/ 371314 h 5756633"/>
              <a:gd name="connsiteX6" fmla="*/ 58760 w 12192000"/>
              <a:gd name="connsiteY6" fmla="*/ 361104 h 5756633"/>
              <a:gd name="connsiteX7" fmla="*/ 4759021 w 12192000"/>
              <a:gd name="connsiteY7" fmla="*/ 0 h 57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6633">
                <a:moveTo>
                  <a:pt x="4759021" y="0"/>
                </a:moveTo>
                <a:cubicBezTo>
                  <a:pt x="7228545" y="0"/>
                  <a:pt x="9578604" y="289332"/>
                  <a:pt x="11709042" y="811338"/>
                </a:cubicBezTo>
                <a:lnTo>
                  <a:pt x="12192000" y="939043"/>
                </a:lnTo>
                <a:lnTo>
                  <a:pt x="12192000" y="5756633"/>
                </a:lnTo>
                <a:lnTo>
                  <a:pt x="0" y="5756633"/>
                </a:lnTo>
                <a:lnTo>
                  <a:pt x="0" y="371314"/>
                </a:lnTo>
                <a:lnTo>
                  <a:pt x="58760" y="361104"/>
                </a:lnTo>
                <a:cubicBezTo>
                  <a:pt x="1554440" y="125781"/>
                  <a:pt x="3130763" y="0"/>
                  <a:pt x="475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-1500753" y="-1553928"/>
            <a:ext cx="6840000" cy="6840000"/>
          </a:xfrm>
          <a:prstGeom prst="ellipse">
            <a:avLst/>
          </a:prstGeom>
          <a:solidFill>
            <a:srgbClr val="A4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421" y="525514"/>
            <a:ext cx="2304392" cy="571809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8772" y="-1455161"/>
            <a:ext cx="6840000" cy="6855161"/>
          </a:xfrm>
          <a:prstGeom prst="ellipse">
            <a:avLst/>
          </a:prstGeom>
          <a:blipFill dpi="0" rotWithShape="1">
            <a:blip r:embed="rId4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9308773-D7B5-9247-B462-66CEDF8BF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737" y="2647745"/>
            <a:ext cx="6282565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A4CD3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D4D3394-1503-AD40-9790-1140C0672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37" y="5193084"/>
            <a:ext cx="6282565" cy="1233612"/>
          </a:xfrm>
        </p:spPr>
        <p:txBody>
          <a:bodyPr>
            <a:normAutofit/>
          </a:bodyPr>
          <a:lstStyle>
            <a:lvl1pPr marL="0" indent="0" algn="l">
              <a:lnSpc>
                <a:spcPts val="218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FC73D274-4632-4C4C-A047-0461F976815E}"/>
              </a:ext>
            </a:extLst>
          </p:cNvPr>
          <p:cNvSpPr txBox="1"/>
          <p:nvPr userDrawn="1"/>
        </p:nvSpPr>
        <p:spPr>
          <a:xfrm>
            <a:off x="266740" y="653888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8133941-9DD0-CE42-989C-05400A2E7680}"/>
              </a:ext>
            </a:extLst>
          </p:cNvPr>
          <p:cNvSpPr/>
          <p:nvPr userDrawn="1"/>
        </p:nvSpPr>
        <p:spPr>
          <a:xfrm>
            <a:off x="0" y="1101367"/>
            <a:ext cx="12192000" cy="5756633"/>
          </a:xfrm>
          <a:custGeom>
            <a:avLst/>
            <a:gdLst>
              <a:gd name="connsiteX0" fmla="*/ 4759021 w 12192000"/>
              <a:gd name="connsiteY0" fmla="*/ 0 h 5756633"/>
              <a:gd name="connsiteX1" fmla="*/ 11709042 w 12192000"/>
              <a:gd name="connsiteY1" fmla="*/ 811338 h 5756633"/>
              <a:gd name="connsiteX2" fmla="*/ 12192000 w 12192000"/>
              <a:gd name="connsiteY2" fmla="*/ 939043 h 5756633"/>
              <a:gd name="connsiteX3" fmla="*/ 12192000 w 12192000"/>
              <a:gd name="connsiteY3" fmla="*/ 5756633 h 5756633"/>
              <a:gd name="connsiteX4" fmla="*/ 0 w 12192000"/>
              <a:gd name="connsiteY4" fmla="*/ 5756633 h 5756633"/>
              <a:gd name="connsiteX5" fmla="*/ 0 w 12192000"/>
              <a:gd name="connsiteY5" fmla="*/ 371314 h 5756633"/>
              <a:gd name="connsiteX6" fmla="*/ 58760 w 12192000"/>
              <a:gd name="connsiteY6" fmla="*/ 361104 h 5756633"/>
              <a:gd name="connsiteX7" fmla="*/ 4759021 w 12192000"/>
              <a:gd name="connsiteY7" fmla="*/ 0 h 57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6633">
                <a:moveTo>
                  <a:pt x="4759021" y="0"/>
                </a:moveTo>
                <a:cubicBezTo>
                  <a:pt x="7228545" y="0"/>
                  <a:pt x="9578604" y="289332"/>
                  <a:pt x="11709042" y="811338"/>
                </a:cubicBezTo>
                <a:lnTo>
                  <a:pt x="12192000" y="939043"/>
                </a:lnTo>
                <a:lnTo>
                  <a:pt x="12192000" y="5756633"/>
                </a:lnTo>
                <a:lnTo>
                  <a:pt x="0" y="5756633"/>
                </a:lnTo>
                <a:lnTo>
                  <a:pt x="0" y="371314"/>
                </a:lnTo>
                <a:lnTo>
                  <a:pt x="58760" y="361104"/>
                </a:lnTo>
                <a:cubicBezTo>
                  <a:pt x="1554440" y="125781"/>
                  <a:pt x="3130763" y="0"/>
                  <a:pt x="475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-1500753" y="-1553928"/>
            <a:ext cx="6840000" cy="6840000"/>
          </a:xfrm>
          <a:prstGeom prst="ellipse">
            <a:avLst/>
          </a:prstGeom>
          <a:solidFill>
            <a:srgbClr val="A4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421" y="525514"/>
            <a:ext cx="2304392" cy="571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6E853-D7AC-EB46-B637-70986B2F7CFD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8772" y="-1440000"/>
            <a:ext cx="6840000" cy="6840000"/>
          </a:xfrm>
          <a:prstGeom prst="ellipse">
            <a:avLst/>
          </a:prstGeom>
          <a:blipFill dpi="0" rotWithShape="1">
            <a:blip r:embed="rId4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2FA1405-F8F5-B642-A12A-8AB05BC23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737" y="2647745"/>
            <a:ext cx="6282565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A4CD3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2CB3B28-6DDC-D54C-BCBD-347681DFE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37" y="5193084"/>
            <a:ext cx="6282565" cy="1233612"/>
          </a:xfrm>
        </p:spPr>
        <p:txBody>
          <a:bodyPr>
            <a:normAutofit/>
          </a:bodyPr>
          <a:lstStyle>
            <a:lvl1pPr marL="0" indent="0" algn="l">
              <a:lnSpc>
                <a:spcPts val="218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CFB87-AA93-45DD-B639-13DFA758B11B}"/>
              </a:ext>
            </a:extLst>
          </p:cNvPr>
          <p:cNvSpPr txBox="1"/>
          <p:nvPr userDrawn="1"/>
        </p:nvSpPr>
        <p:spPr>
          <a:xfrm>
            <a:off x="266740" y="653888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207523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6F756ED-6315-A84B-AB39-7402095B1CBF}"/>
              </a:ext>
            </a:extLst>
          </p:cNvPr>
          <p:cNvSpPr/>
          <p:nvPr userDrawn="1"/>
        </p:nvSpPr>
        <p:spPr>
          <a:xfrm>
            <a:off x="0" y="1101367"/>
            <a:ext cx="12192000" cy="5756633"/>
          </a:xfrm>
          <a:custGeom>
            <a:avLst/>
            <a:gdLst>
              <a:gd name="connsiteX0" fmla="*/ 4759021 w 12192000"/>
              <a:gd name="connsiteY0" fmla="*/ 0 h 5756633"/>
              <a:gd name="connsiteX1" fmla="*/ 11709042 w 12192000"/>
              <a:gd name="connsiteY1" fmla="*/ 811338 h 5756633"/>
              <a:gd name="connsiteX2" fmla="*/ 12192000 w 12192000"/>
              <a:gd name="connsiteY2" fmla="*/ 939043 h 5756633"/>
              <a:gd name="connsiteX3" fmla="*/ 12192000 w 12192000"/>
              <a:gd name="connsiteY3" fmla="*/ 5756633 h 5756633"/>
              <a:gd name="connsiteX4" fmla="*/ 0 w 12192000"/>
              <a:gd name="connsiteY4" fmla="*/ 5756633 h 5756633"/>
              <a:gd name="connsiteX5" fmla="*/ 0 w 12192000"/>
              <a:gd name="connsiteY5" fmla="*/ 371314 h 5756633"/>
              <a:gd name="connsiteX6" fmla="*/ 58760 w 12192000"/>
              <a:gd name="connsiteY6" fmla="*/ 361104 h 5756633"/>
              <a:gd name="connsiteX7" fmla="*/ 4759021 w 12192000"/>
              <a:gd name="connsiteY7" fmla="*/ 0 h 57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6633">
                <a:moveTo>
                  <a:pt x="4759021" y="0"/>
                </a:moveTo>
                <a:cubicBezTo>
                  <a:pt x="7228545" y="0"/>
                  <a:pt x="9578604" y="289332"/>
                  <a:pt x="11709042" y="811338"/>
                </a:cubicBezTo>
                <a:lnTo>
                  <a:pt x="12192000" y="939043"/>
                </a:lnTo>
                <a:lnTo>
                  <a:pt x="12192000" y="5756633"/>
                </a:lnTo>
                <a:lnTo>
                  <a:pt x="0" y="5756633"/>
                </a:lnTo>
                <a:lnTo>
                  <a:pt x="0" y="371314"/>
                </a:lnTo>
                <a:lnTo>
                  <a:pt x="58760" y="361104"/>
                </a:lnTo>
                <a:cubicBezTo>
                  <a:pt x="1554440" y="125781"/>
                  <a:pt x="3130763" y="0"/>
                  <a:pt x="475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-1500753" y="-1553928"/>
            <a:ext cx="6840000" cy="6840000"/>
          </a:xfrm>
          <a:prstGeom prst="ellipse">
            <a:avLst/>
          </a:prstGeom>
          <a:solidFill>
            <a:srgbClr val="A4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421" y="525514"/>
            <a:ext cx="2304392" cy="571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E30FA-9516-4C47-8956-87BEBFC9FB15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8772" y="-1440000"/>
            <a:ext cx="6840000" cy="6840000"/>
          </a:xfrm>
          <a:prstGeom prst="ellipse">
            <a:avLst/>
          </a:prstGeom>
          <a:blipFill dpi="0" rotWithShape="1">
            <a:blip r:embed="rId4" cstate="email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654734B-14A1-E94F-B08A-31A8C175E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737" y="2647745"/>
            <a:ext cx="6282565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A4CD3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362945B-8B18-A947-BD4C-1786DB670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37" y="5193084"/>
            <a:ext cx="6282565" cy="1233612"/>
          </a:xfrm>
        </p:spPr>
        <p:txBody>
          <a:bodyPr>
            <a:normAutofit/>
          </a:bodyPr>
          <a:lstStyle>
            <a:lvl1pPr marL="0" indent="0" algn="l">
              <a:lnSpc>
                <a:spcPts val="218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B3CA4-78AA-4001-8AE6-8997B0F3E89E}"/>
              </a:ext>
            </a:extLst>
          </p:cNvPr>
          <p:cNvSpPr txBox="1"/>
          <p:nvPr userDrawn="1"/>
        </p:nvSpPr>
        <p:spPr>
          <a:xfrm>
            <a:off x="266740" y="653888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263600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_chang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1A8BC93D-D133-2047-A9D8-86862D7A1030}"/>
              </a:ext>
            </a:extLst>
          </p:cNvPr>
          <p:cNvSpPr/>
          <p:nvPr userDrawn="1"/>
        </p:nvSpPr>
        <p:spPr>
          <a:xfrm>
            <a:off x="0" y="1101367"/>
            <a:ext cx="12192000" cy="5756633"/>
          </a:xfrm>
          <a:custGeom>
            <a:avLst/>
            <a:gdLst>
              <a:gd name="connsiteX0" fmla="*/ 4759021 w 12192000"/>
              <a:gd name="connsiteY0" fmla="*/ 0 h 5756633"/>
              <a:gd name="connsiteX1" fmla="*/ 11709042 w 12192000"/>
              <a:gd name="connsiteY1" fmla="*/ 811338 h 5756633"/>
              <a:gd name="connsiteX2" fmla="*/ 12192000 w 12192000"/>
              <a:gd name="connsiteY2" fmla="*/ 939043 h 5756633"/>
              <a:gd name="connsiteX3" fmla="*/ 12192000 w 12192000"/>
              <a:gd name="connsiteY3" fmla="*/ 5756633 h 5756633"/>
              <a:gd name="connsiteX4" fmla="*/ 0 w 12192000"/>
              <a:gd name="connsiteY4" fmla="*/ 5756633 h 5756633"/>
              <a:gd name="connsiteX5" fmla="*/ 0 w 12192000"/>
              <a:gd name="connsiteY5" fmla="*/ 371314 h 5756633"/>
              <a:gd name="connsiteX6" fmla="*/ 58760 w 12192000"/>
              <a:gd name="connsiteY6" fmla="*/ 361104 h 5756633"/>
              <a:gd name="connsiteX7" fmla="*/ 4759021 w 12192000"/>
              <a:gd name="connsiteY7" fmla="*/ 0 h 575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56633">
                <a:moveTo>
                  <a:pt x="4759021" y="0"/>
                </a:moveTo>
                <a:cubicBezTo>
                  <a:pt x="7228545" y="0"/>
                  <a:pt x="9578604" y="289332"/>
                  <a:pt x="11709042" y="811338"/>
                </a:cubicBezTo>
                <a:lnTo>
                  <a:pt x="12192000" y="939043"/>
                </a:lnTo>
                <a:lnTo>
                  <a:pt x="12192000" y="5756633"/>
                </a:lnTo>
                <a:lnTo>
                  <a:pt x="0" y="5756633"/>
                </a:lnTo>
                <a:lnTo>
                  <a:pt x="0" y="371314"/>
                </a:lnTo>
                <a:lnTo>
                  <a:pt x="58760" y="361104"/>
                </a:lnTo>
                <a:cubicBezTo>
                  <a:pt x="1554440" y="125781"/>
                  <a:pt x="3130763" y="0"/>
                  <a:pt x="475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421" y="525514"/>
            <a:ext cx="2304392" cy="571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7B9071-BE78-6949-9477-B869BA077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737" y="2647745"/>
            <a:ext cx="6282565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rgbClr val="A4CD3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27DDD-4D36-DC48-92FB-4706921A3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737" y="5193084"/>
            <a:ext cx="6282565" cy="1233612"/>
          </a:xfrm>
        </p:spPr>
        <p:txBody>
          <a:bodyPr>
            <a:normAutofit/>
          </a:bodyPr>
          <a:lstStyle>
            <a:lvl1pPr marL="0" indent="0" algn="l">
              <a:lnSpc>
                <a:spcPts val="218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-1500753" y="-1553928"/>
            <a:ext cx="6840000" cy="6840000"/>
          </a:xfrm>
          <a:prstGeom prst="ellipse">
            <a:avLst/>
          </a:prstGeom>
          <a:solidFill>
            <a:srgbClr val="A4C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2D5411-BAC7-4DCC-9083-6139D45AD1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88648" y="-1423608"/>
            <a:ext cx="6839999" cy="6840000"/>
          </a:xfrm>
          <a:prstGeom prst="flowChartConnector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6B9208D-A8E9-44FE-A5BC-C7F65C4B8975}"/>
              </a:ext>
            </a:extLst>
          </p:cNvPr>
          <p:cNvSpPr txBox="1"/>
          <p:nvPr userDrawn="1"/>
        </p:nvSpPr>
        <p:spPr>
          <a:xfrm>
            <a:off x="266740" y="653888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101537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15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0D1A9-6C06-944D-896B-AACF426C5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8935"/>
            <a:ext cx="12192000" cy="18990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749F-B9E4-0141-9EF6-461DA480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03" y="1166058"/>
            <a:ext cx="10470396" cy="4351338"/>
          </a:xfrm>
        </p:spPr>
        <p:txBody>
          <a:bodyPr anchor="ctr">
            <a:normAutofit/>
          </a:bodyPr>
          <a:lstStyle>
            <a:lvl1pPr marL="0" indent="0">
              <a:buNone/>
              <a:defRPr sz="38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4317D-5B1E-8C4B-A51E-18C32DEFD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3" y="6104077"/>
            <a:ext cx="1555200" cy="385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/Statement ">
    <p:bg>
      <p:bgPr>
        <a:solidFill>
          <a:srgbClr val="15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749F-B9E4-0141-9EF6-461DA480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626" y="1166058"/>
            <a:ext cx="5290174" cy="4351338"/>
          </a:xfrm>
        </p:spPr>
        <p:txBody>
          <a:bodyPr anchor="ctr">
            <a:normAutofit/>
          </a:bodyPr>
          <a:lstStyle>
            <a:lvl1pPr marL="0" indent="0">
              <a:buNone/>
              <a:defRPr sz="3500" b="0" i="0">
                <a:solidFill>
                  <a:srgbClr val="42B6E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079850-B273-C742-8B6F-2593772FE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811" y="6102069"/>
            <a:ext cx="1555532" cy="387913"/>
          </a:xfrm>
          <a:prstGeom prst="rect">
            <a:avLst/>
          </a:prstGeom>
        </p:spPr>
      </p:pic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D724F147-C3E5-314F-9DE7-805AA56358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276717" y="1042077"/>
            <a:ext cx="6840000" cy="68400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 place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079850-B273-C742-8B6F-2593772FE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811" y="6102069"/>
            <a:ext cx="1555532" cy="3879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2D41F6-6A32-4324-8326-0EA8307B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425309"/>
            <a:ext cx="9499270" cy="544510"/>
          </a:xfrm>
        </p:spPr>
        <p:txBody>
          <a:bodyPr anchor="t">
            <a:normAutofit/>
          </a:bodyPr>
          <a:lstStyle>
            <a:lvl1pPr>
              <a:defRPr sz="2800" b="0" i="0">
                <a:solidFill>
                  <a:srgbClr val="42B6E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CD71C6-1CD6-4EDF-83A4-BA7E1B69A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1191491"/>
            <a:ext cx="11147961" cy="5241200"/>
          </a:xfrm>
        </p:spPr>
        <p:txBody>
          <a:bodyPr/>
          <a:lstStyle>
            <a:lvl1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1B5ED76-7869-4528-AD1C-1E2B5B3951EE}"/>
              </a:ext>
            </a:extLst>
          </p:cNvPr>
          <p:cNvSpPr txBox="1"/>
          <p:nvPr userDrawn="1"/>
        </p:nvSpPr>
        <p:spPr>
          <a:xfrm>
            <a:off x="266740" y="6594631"/>
            <a:ext cx="1794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</a:rPr>
              <a:t>Copyright © UCLPartners 2021</a:t>
            </a:r>
          </a:p>
        </p:txBody>
      </p:sp>
    </p:spTree>
    <p:extLst>
      <p:ext uri="{BB962C8B-B14F-4D97-AF65-F5344CB8AC3E}">
        <p14:creationId xmlns:p14="http://schemas.microsoft.com/office/powerpoint/2010/main" val="65667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63460-232B-E045-BE18-986E6505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8AC77-2337-5E42-95FB-11AB1577A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4598-5150-B647-BD62-6B51D47AA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FAFD-9171-FC45-A543-B15FA433F5A9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ADDB-35A0-984E-81B5-330F54857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EBC7A-8742-184E-922A-0E35220F4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A236-F7F7-FA48-A909-8CCE9CB60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9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81" r:id="rId4"/>
    <p:sldLayoutId id="2147483682" r:id="rId5"/>
    <p:sldLayoutId id="2147483688" r:id="rId6"/>
    <p:sldLayoutId id="2147483684" r:id="rId7"/>
    <p:sldLayoutId id="2147483670" r:id="rId8"/>
    <p:sldLayoutId id="2147483650" r:id="rId9"/>
    <p:sldLayoutId id="2147483660" r:id="rId10"/>
    <p:sldLayoutId id="2147483677" r:id="rId11"/>
    <p:sldLayoutId id="2147483662" r:id="rId12"/>
    <p:sldLayoutId id="2147483663" r:id="rId13"/>
    <p:sldLayoutId id="2147483655" r:id="rId14"/>
    <p:sldLayoutId id="2147483687" r:id="rId15"/>
    <p:sldLayoutId id="214748368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hma.com/additional-resources/asthma-control-test.html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rightbreathe.com/" TargetMode="External"/><Relationship Id="rId7" Type="http://schemas.openxmlformats.org/officeDocument/2006/relationships/hyperlink" Target="http://www.nhs.uk/smokefree/help-and-advice" TargetMode="External"/><Relationship Id="rId2" Type="http://schemas.openxmlformats.org/officeDocument/2006/relationships/hyperlink" Target="http://www.asthma.org.uk/advice/inhaler-videos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nhs.uk/oneyou/for-your-body/quit-smoking/personal-quit-plan/" TargetMode="External"/><Relationship Id="rId5" Type="http://schemas.openxmlformats.org/officeDocument/2006/relationships/hyperlink" Target="http://www.asthma.org.uk/advice/manage-your-asthma/adults/" TargetMode="External"/><Relationship Id="rId4" Type="http://schemas.openxmlformats.org/officeDocument/2006/relationships/hyperlink" Target="http://www.asthma.org.uk/advice/manage-your-asthma/getting-wors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catestonline.org/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hhttps/movingmedicine.ac.uk/disease/copd/#start" TargetMode="External"/><Relationship Id="rId2" Type="http://schemas.openxmlformats.org/officeDocument/2006/relationships/hyperlink" Target="http://guhttps/www.blf.org.uk/support-for-you/copd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clpartners.com/long-term-condition-support/how-to-use-this-support-package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clpartners.com/proactive-care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uclpartners.com/proactive-ca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0CAF4B-16B0-49CD-8C32-EE6FEBEE0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9006" y="2743201"/>
            <a:ext cx="6283325" cy="4900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A4CD39"/>
                </a:solidFill>
                <a:effectLst/>
                <a:ea typeface="Calibri" panose="020F0502020204030204" pitchFamily="34" charset="0"/>
              </a:rPr>
              <a:t>UCLPartners</a:t>
            </a:r>
            <a:endParaRPr lang="en-GB" sz="11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C2C300-4F37-4FD9-A2CA-C3E0866CD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7180" y="3183972"/>
            <a:ext cx="6283325" cy="4900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A4CD39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Proactive Care Frameworks</a:t>
            </a:r>
            <a:endParaRPr lang="en-GB" sz="1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CBC127-CC08-4363-9563-BE04A00FDA4B}"/>
              </a:ext>
            </a:extLst>
          </p:cNvPr>
          <p:cNvSpPr/>
          <p:nvPr/>
        </p:nvSpPr>
        <p:spPr>
          <a:xfrm>
            <a:off x="5509006" y="5286230"/>
            <a:ext cx="2294698" cy="34515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All six conditions</a:t>
            </a:r>
            <a:endParaRPr lang="en-GB" sz="1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97553-9550-4EA3-BCAF-5C67D6A76F6F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10" y="394784"/>
            <a:ext cx="9499270" cy="544510"/>
          </a:xfrm>
        </p:spPr>
        <p:txBody>
          <a:bodyPr/>
          <a:lstStyle/>
          <a:p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</a:rPr>
              <a:t>High Blood Pressure Stratification and Management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6272C-DAB9-42EC-91B2-C31047B22094}"/>
              </a:ext>
            </a:extLst>
          </p:cNvPr>
          <p:cNvSpPr txBox="1"/>
          <p:nvPr/>
        </p:nvSpPr>
        <p:spPr>
          <a:xfrm>
            <a:off x="257711" y="1165696"/>
            <a:ext cx="2002184" cy="10152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PRIORITY ONE: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Clinic BP ≥ 180/120mmHg**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74142-FB75-4091-B2C2-FE12A566FBB0}"/>
              </a:ext>
            </a:extLst>
          </p:cNvPr>
          <p:cNvSpPr txBox="1"/>
          <p:nvPr/>
        </p:nvSpPr>
        <p:spPr>
          <a:xfrm>
            <a:off x="2413617" y="1165696"/>
            <a:ext cx="2780362" cy="1015663"/>
          </a:xfrm>
          <a:prstGeom prst="rect">
            <a:avLst/>
          </a:prstGeom>
          <a:solidFill>
            <a:srgbClr val="F6910A">
              <a:alpha val="35000"/>
            </a:srgb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PRIORITY TWO: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Clinic BP ≥ 160/100mmHg**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Clinic BP ≥ 140/90mmHg** if BAME AND relevant co-morbidity/risk factor*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No BP reading in 18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F8F76-D5ED-4DC1-8E9E-221AFBFEA7D5}"/>
              </a:ext>
            </a:extLst>
          </p:cNvPr>
          <p:cNvSpPr txBox="1"/>
          <p:nvPr/>
        </p:nvSpPr>
        <p:spPr>
          <a:xfrm>
            <a:off x="5348086" y="1164738"/>
            <a:ext cx="2076960" cy="1015663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PRIORITY THREE: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Clinic BP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≥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140/90mmHg**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0630-04BE-4EC3-904A-7171252AD0A9}"/>
              </a:ext>
            </a:extLst>
          </p:cNvPr>
          <p:cNvSpPr/>
          <p:nvPr/>
        </p:nvSpPr>
        <p:spPr>
          <a:xfrm>
            <a:off x="7579152" y="1133446"/>
            <a:ext cx="4435683" cy="276999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PRIORITY FOUR: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D0DFA6-B065-492F-8B9D-B0A870A5251C}"/>
              </a:ext>
            </a:extLst>
          </p:cNvPr>
          <p:cNvSpPr/>
          <p:nvPr/>
        </p:nvSpPr>
        <p:spPr>
          <a:xfrm>
            <a:off x="7579153" y="1516244"/>
            <a:ext cx="2121576" cy="646331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80 years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 BP &lt; 140/90mmHg**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BE292A-3C08-4577-8882-55C4C82F2728}"/>
              </a:ext>
            </a:extLst>
          </p:cNvPr>
          <p:cNvSpPr/>
          <p:nvPr/>
        </p:nvSpPr>
        <p:spPr>
          <a:xfrm>
            <a:off x="9854836" y="1516243"/>
            <a:ext cx="2160000" cy="646331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80 years and over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 BP &lt; 150/90mmHg**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0A56CB-A344-4D29-BFA1-C4E76D66683E}"/>
              </a:ext>
            </a:extLst>
          </p:cNvPr>
          <p:cNvSpPr txBox="1"/>
          <p:nvPr/>
        </p:nvSpPr>
        <p:spPr>
          <a:xfrm>
            <a:off x="257710" y="2461470"/>
            <a:ext cx="11757125" cy="276999"/>
          </a:xfrm>
          <a:prstGeom prst="rect">
            <a:avLst/>
          </a:prstGeom>
          <a:solidFill>
            <a:schemeClr val="accent1">
              <a:alpha val="25098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patient for up-to-date home BP if available: adjust priority group if needed (as above)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86A8A8-285D-4F0A-8256-F94A2529E93C}"/>
              </a:ext>
            </a:extLst>
          </p:cNvPr>
          <p:cNvSpPr txBox="1"/>
          <p:nvPr/>
        </p:nvSpPr>
        <p:spPr>
          <a:xfrm>
            <a:off x="257712" y="3018580"/>
            <a:ext cx="6673177" cy="276999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9080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63525" algn="l"/>
                <a:tab pos="264160" algn="l"/>
              </a:tabLst>
              <a:defRPr kumimoji="0" sz="1000" b="1" i="0" u="none" strike="noStrike" cap="none" spc="-5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Calibri"/>
              </a:defRPr>
            </a:lvl1pPr>
          </a:lstStyle>
          <a:p>
            <a:pPr marL="908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263525" algn="l"/>
                <a:tab pos="264160" algn="l"/>
              </a:tabLst>
              <a:defRPr/>
            </a:pPr>
            <a:r>
              <a:rPr kumimoji="0" lang="en-GB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Review by Prescribing Clinician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0A1715-42B9-4B81-B3DF-2B10167F9BFC}"/>
              </a:ext>
            </a:extLst>
          </p:cNvPr>
          <p:cNvSpPr/>
          <p:nvPr/>
        </p:nvSpPr>
        <p:spPr>
          <a:xfrm>
            <a:off x="257712" y="3336019"/>
            <a:ext cx="6673176" cy="2031325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7800">
              <a:lnSpc>
                <a:spcPct val="100000"/>
              </a:lnSpc>
              <a:spcBef>
                <a:spcPts val="395"/>
              </a:spcBef>
            </a:pPr>
            <a:r>
              <a:rPr lang="en-US" sz="900" b="1" spc="-5" dirty="0">
                <a:latin typeface="Calibri"/>
                <a:cs typeface="Calibri"/>
              </a:rPr>
              <a:t>Monitor</a:t>
            </a:r>
            <a:endParaRPr lang="en-US" sz="900" dirty="0">
              <a:latin typeface="Calibri"/>
              <a:cs typeface="Calibri"/>
            </a:endParaRPr>
          </a:p>
          <a:p>
            <a:pPr marL="350520" indent="-173355">
              <a:lnSpc>
                <a:spcPct val="100000"/>
              </a:lnSpc>
              <a:buFont typeface="Arial MT"/>
              <a:buChar char="•"/>
              <a:tabLst>
                <a:tab pos="351155" algn="l"/>
              </a:tabLst>
            </a:pPr>
            <a:r>
              <a:rPr lang="en-US" sz="900" spc="-15" dirty="0">
                <a:latin typeface="Calibri"/>
                <a:cs typeface="Calibri"/>
              </a:rPr>
              <a:t>Investigations,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as</a:t>
            </a:r>
            <a:r>
              <a:rPr lang="en-US" sz="900" spc="-1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needed: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Renal,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lipids,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ACR,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ECG</a:t>
            </a:r>
            <a:endParaRPr lang="en-US" sz="900" dirty="0">
              <a:latin typeface="Calibri"/>
              <a:cs typeface="Calibri"/>
            </a:endParaRPr>
          </a:p>
          <a:p>
            <a:pPr marL="350520" indent="-173355">
              <a:lnSpc>
                <a:spcPct val="100000"/>
              </a:lnSpc>
              <a:buFont typeface="Arial MT"/>
              <a:buChar char="•"/>
              <a:tabLst>
                <a:tab pos="351155" algn="l"/>
              </a:tabLst>
            </a:pPr>
            <a:r>
              <a:rPr lang="en-US" sz="900" dirty="0">
                <a:latin typeface="Calibri"/>
                <a:cs typeface="Calibri"/>
              </a:rPr>
              <a:t>If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no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pre-existing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CVD</a:t>
            </a:r>
            <a:r>
              <a:rPr lang="en-US" sz="900" spc="-3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-</a:t>
            </a:r>
            <a:r>
              <a:rPr lang="en-US" sz="900" spc="-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assess</a:t>
            </a:r>
            <a:r>
              <a:rPr lang="en-US" sz="900" spc="-10" dirty="0">
                <a:latin typeface="Calibri"/>
                <a:cs typeface="Calibri"/>
              </a:rPr>
              <a:t> </a:t>
            </a:r>
            <a:r>
              <a:rPr lang="en-US" sz="900" spc="-5" dirty="0" err="1">
                <a:latin typeface="Calibri"/>
                <a:cs typeface="Calibri"/>
              </a:rPr>
              <a:t>QRisk</a:t>
            </a:r>
            <a:r>
              <a:rPr lang="en-US" sz="90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score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and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consider</a:t>
            </a:r>
            <a:r>
              <a:rPr lang="en-US" sz="900" spc="-5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lipid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lowering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therapy</a:t>
            </a:r>
            <a:r>
              <a:rPr lang="en-US" sz="900" spc="-5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if</a:t>
            </a:r>
            <a:r>
              <a:rPr lang="en-US" sz="900" spc="-1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&gt;10%</a:t>
            </a:r>
            <a:r>
              <a:rPr lang="en-US" sz="900" spc="-1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and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not</a:t>
            </a:r>
            <a:r>
              <a:rPr lang="en-US" sz="900" spc="-2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on</a:t>
            </a:r>
            <a:r>
              <a:rPr lang="en-US" sz="900" spc="-15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statin</a:t>
            </a:r>
            <a:endParaRPr lang="en-US" sz="900" dirty="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</a:pPr>
            <a:r>
              <a:rPr lang="en-US" sz="900" b="1" spc="-10" dirty="0">
                <a:latin typeface="Calibri"/>
                <a:cs typeface="Calibri"/>
              </a:rPr>
              <a:t>Review</a:t>
            </a:r>
            <a:r>
              <a:rPr lang="en-US" sz="900" b="1" spc="-55" dirty="0">
                <a:latin typeface="Calibri"/>
                <a:cs typeface="Calibri"/>
              </a:rPr>
              <a:t> </a:t>
            </a:r>
            <a:r>
              <a:rPr lang="en-US" sz="900" b="1" spc="-10" dirty="0">
                <a:latin typeface="Calibri"/>
                <a:cs typeface="Calibri"/>
              </a:rPr>
              <a:t>medication:</a:t>
            </a:r>
            <a:endParaRPr lang="en-US" sz="900" dirty="0">
              <a:latin typeface="Calibri"/>
              <a:cs typeface="Calibri"/>
            </a:endParaRPr>
          </a:p>
          <a:p>
            <a:pPr marL="348615" indent="-171450">
              <a:lnSpc>
                <a:spcPct val="100000"/>
              </a:lnSpc>
              <a:buFont typeface="Arial MT"/>
              <a:buChar char="•"/>
              <a:tabLst>
                <a:tab pos="349250" algn="l"/>
              </a:tabLst>
            </a:pPr>
            <a:r>
              <a:rPr lang="en-US" sz="900" spc="-5" dirty="0">
                <a:latin typeface="Calibri"/>
                <a:cs typeface="Calibri"/>
              </a:rPr>
              <a:t>Identify</a:t>
            </a:r>
            <a:r>
              <a:rPr lang="en-US" sz="900" spc="-5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and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address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adherence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issues</a:t>
            </a:r>
            <a:r>
              <a:rPr lang="en-US" sz="900" spc="-2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–</a:t>
            </a:r>
            <a:r>
              <a:rPr lang="en-US" sz="900" spc="-5" dirty="0">
                <a:latin typeface="Calibri"/>
                <a:cs typeface="Calibri"/>
              </a:rPr>
              <a:t> </a:t>
            </a:r>
            <a:r>
              <a:rPr lang="en-US" sz="900" spc="-15" dirty="0">
                <a:latin typeface="Calibri"/>
                <a:cs typeface="Calibri"/>
              </a:rPr>
              <a:t>refer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to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practice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pharmacist</a:t>
            </a:r>
            <a:r>
              <a:rPr lang="en-US" sz="900" spc="-5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if</a:t>
            </a:r>
            <a:r>
              <a:rPr lang="en-US" sz="900" spc="-1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additional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support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required</a:t>
            </a:r>
            <a:endParaRPr lang="en-US" sz="900" dirty="0">
              <a:latin typeface="Calibri"/>
              <a:cs typeface="Calibri"/>
            </a:endParaRPr>
          </a:p>
          <a:p>
            <a:pPr marL="350520" indent="-173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1155" algn="l"/>
              </a:tabLst>
            </a:pPr>
            <a:r>
              <a:rPr lang="en-US" sz="900" spc="-5" dirty="0" err="1">
                <a:latin typeface="Calibri"/>
                <a:cs typeface="Calibri"/>
              </a:rPr>
              <a:t>Optimise</a:t>
            </a:r>
            <a:r>
              <a:rPr lang="en-US" sz="900" spc="-5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medications,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in</a:t>
            </a:r>
            <a:r>
              <a:rPr lang="en-US" sz="900" spc="-1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line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with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NICE</a:t>
            </a:r>
            <a:r>
              <a:rPr lang="en-US" sz="900" spc="-3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guidance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(see</a:t>
            </a:r>
            <a:r>
              <a:rPr lang="en-US" sz="900" spc="-2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slide</a:t>
            </a:r>
            <a:r>
              <a:rPr lang="en-US" sz="900" spc="-3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8)</a:t>
            </a:r>
          </a:p>
          <a:p>
            <a:pPr marL="177800">
              <a:lnSpc>
                <a:spcPct val="100000"/>
              </a:lnSpc>
            </a:pPr>
            <a:r>
              <a:rPr lang="en-US" sz="900" b="1" dirty="0">
                <a:latin typeface="Calibri"/>
                <a:cs typeface="Calibri"/>
              </a:rPr>
              <a:t>S</a:t>
            </a:r>
            <a:r>
              <a:rPr lang="en-US" sz="900" b="1" spc="-10" dirty="0">
                <a:latin typeface="Calibri"/>
                <a:cs typeface="Calibri"/>
              </a:rPr>
              <a:t>e</a:t>
            </a:r>
            <a:r>
              <a:rPr lang="en-US" sz="900" b="1" spc="-5" dirty="0">
                <a:latin typeface="Calibri"/>
                <a:cs typeface="Calibri"/>
              </a:rPr>
              <a:t>e</a:t>
            </a:r>
            <a:r>
              <a:rPr lang="en-US" sz="900" b="1" dirty="0">
                <a:latin typeface="Calibri"/>
                <a:cs typeface="Calibri"/>
              </a:rPr>
              <a:t>k</a:t>
            </a:r>
            <a:r>
              <a:rPr lang="en-US" sz="900" b="1" spc="-20" dirty="0">
                <a:latin typeface="Calibri"/>
                <a:cs typeface="Calibri"/>
              </a:rPr>
              <a:t> </a:t>
            </a:r>
            <a:r>
              <a:rPr lang="en-US" sz="900" b="1" dirty="0">
                <a:latin typeface="Calibri"/>
                <a:cs typeface="Calibri"/>
              </a:rPr>
              <a:t>sp</a:t>
            </a:r>
            <a:r>
              <a:rPr lang="en-US" sz="900" b="1" spc="-5" dirty="0">
                <a:latin typeface="Calibri"/>
                <a:cs typeface="Calibri"/>
              </a:rPr>
              <a:t>ec</a:t>
            </a:r>
            <a:r>
              <a:rPr lang="en-US" sz="900" b="1" spc="5" dirty="0">
                <a:latin typeface="Calibri"/>
                <a:cs typeface="Calibri"/>
              </a:rPr>
              <a:t>i</a:t>
            </a:r>
            <a:r>
              <a:rPr lang="en-US" sz="900" b="1" spc="-20" dirty="0">
                <a:latin typeface="Calibri"/>
                <a:cs typeface="Calibri"/>
              </a:rPr>
              <a:t>a</a:t>
            </a:r>
            <a:r>
              <a:rPr lang="en-US" sz="900" b="1" dirty="0">
                <a:latin typeface="Calibri"/>
                <a:cs typeface="Calibri"/>
              </a:rPr>
              <a:t>li</a:t>
            </a:r>
            <a:r>
              <a:rPr lang="en-US" sz="900" b="1" spc="-25" dirty="0">
                <a:latin typeface="Calibri"/>
                <a:cs typeface="Calibri"/>
              </a:rPr>
              <a:t>s</a:t>
            </a:r>
            <a:r>
              <a:rPr lang="en-US" sz="900" b="1" dirty="0">
                <a:latin typeface="Calibri"/>
                <a:cs typeface="Calibri"/>
              </a:rPr>
              <a:t>t</a:t>
            </a:r>
            <a:r>
              <a:rPr lang="en-US" sz="900" b="1" spc="-55" dirty="0">
                <a:latin typeface="Calibri"/>
                <a:cs typeface="Calibri"/>
              </a:rPr>
              <a:t> </a:t>
            </a:r>
            <a:r>
              <a:rPr lang="en-US" sz="900" b="1" spc="-5" dirty="0">
                <a:latin typeface="Calibri"/>
                <a:cs typeface="Calibri"/>
              </a:rPr>
              <a:t>a</a:t>
            </a:r>
            <a:r>
              <a:rPr lang="en-US" sz="900" b="1" dirty="0">
                <a:latin typeface="Calibri"/>
                <a:cs typeface="Calibri"/>
              </a:rPr>
              <a:t>d</a:t>
            </a:r>
            <a:r>
              <a:rPr lang="en-US" sz="900" b="1" spc="-5" dirty="0">
                <a:latin typeface="Calibri"/>
                <a:cs typeface="Calibri"/>
              </a:rPr>
              <a:t>vise</a:t>
            </a:r>
            <a:endParaRPr lang="en-US" sz="900" dirty="0">
              <a:latin typeface="Calibri"/>
              <a:cs typeface="Calibri"/>
            </a:endParaRPr>
          </a:p>
          <a:p>
            <a:pPr marL="348615" indent="-171450">
              <a:lnSpc>
                <a:spcPct val="100000"/>
              </a:lnSpc>
              <a:buFont typeface="Arial MT"/>
              <a:buChar char="•"/>
              <a:tabLst>
                <a:tab pos="349250" algn="l"/>
              </a:tabLst>
            </a:pPr>
            <a:r>
              <a:rPr lang="en-US" sz="900" dirty="0">
                <a:latin typeface="Calibri"/>
                <a:cs typeface="Calibri"/>
              </a:rPr>
              <a:t>If</a:t>
            </a:r>
            <a:r>
              <a:rPr lang="en-US" sz="900" spc="-2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BP</a:t>
            </a:r>
            <a:r>
              <a:rPr lang="en-US" sz="900" spc="-10" dirty="0">
                <a:latin typeface="Calibri"/>
                <a:cs typeface="Calibri"/>
              </a:rPr>
              <a:t> uncontrolled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on</a:t>
            </a:r>
            <a:r>
              <a:rPr lang="en-US" sz="900" spc="-1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four</a:t>
            </a:r>
            <a:r>
              <a:rPr lang="en-US" sz="900" spc="-6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antihypertensives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and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no</a:t>
            </a:r>
            <a:r>
              <a:rPr lang="en-US" sz="900" spc="-25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adherence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issues</a:t>
            </a:r>
            <a:r>
              <a:rPr lang="en-US" sz="900" spc="-3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identified</a:t>
            </a:r>
            <a:endParaRPr lang="en-US" sz="900" dirty="0">
              <a:latin typeface="Calibri"/>
              <a:cs typeface="Calibri"/>
            </a:endParaRPr>
          </a:p>
          <a:p>
            <a:pPr marL="348615" indent="-171450">
              <a:lnSpc>
                <a:spcPct val="100000"/>
              </a:lnSpc>
              <a:buFont typeface="Arial MT"/>
              <a:buChar char="•"/>
              <a:tabLst>
                <a:tab pos="349250" algn="l"/>
              </a:tabLst>
            </a:pPr>
            <a:r>
              <a:rPr lang="en-US" sz="900" spc="-5" dirty="0">
                <a:latin typeface="Calibri"/>
                <a:cs typeface="Calibri"/>
              </a:rPr>
              <a:t>Multiple</a:t>
            </a:r>
            <a:r>
              <a:rPr lang="en-US" sz="900" spc="-6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drug</a:t>
            </a:r>
            <a:r>
              <a:rPr lang="en-US" sz="900" spc="-6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intolerances</a:t>
            </a:r>
            <a:endParaRPr lang="en-US" sz="900" dirty="0">
              <a:latin typeface="Calibri"/>
              <a:cs typeface="Calibri"/>
            </a:endParaRPr>
          </a:p>
          <a:p>
            <a:pPr marL="348615" indent="-171450">
              <a:lnSpc>
                <a:spcPct val="100000"/>
              </a:lnSpc>
              <a:buFont typeface="Arial MT"/>
              <a:buChar char="•"/>
              <a:tabLst>
                <a:tab pos="349250" algn="l"/>
              </a:tabLst>
            </a:pPr>
            <a:r>
              <a:rPr lang="en-US" sz="900" spc="-10" dirty="0">
                <a:latin typeface="Calibri"/>
                <a:cs typeface="Calibri"/>
              </a:rPr>
              <a:t>Hypertension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in</a:t>
            </a:r>
            <a:r>
              <a:rPr lang="en-US" sz="900" spc="-10" dirty="0">
                <a:latin typeface="Calibri"/>
                <a:cs typeface="Calibri"/>
              </a:rPr>
              <a:t> young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person</a:t>
            </a:r>
            <a:r>
              <a:rPr lang="en-US" sz="900" spc="-3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requiring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15" dirty="0">
                <a:latin typeface="Calibri"/>
                <a:cs typeface="Calibri"/>
              </a:rPr>
              <a:t>investigation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of</a:t>
            </a:r>
            <a:r>
              <a:rPr lang="en-US" sz="900" spc="-1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secondary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causes</a:t>
            </a:r>
            <a:endParaRPr lang="en-US" sz="900" dirty="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</a:pPr>
            <a:r>
              <a:rPr lang="en-US" sz="900" b="1" spc="-5" dirty="0">
                <a:latin typeface="Calibri"/>
                <a:cs typeface="Calibri"/>
              </a:rPr>
              <a:t>Advise</a:t>
            </a:r>
            <a:endParaRPr lang="en-US" sz="900" dirty="0">
              <a:latin typeface="Calibri"/>
              <a:cs typeface="Calibri"/>
            </a:endParaRPr>
          </a:p>
          <a:p>
            <a:pPr marL="351790" indent="-174625">
              <a:lnSpc>
                <a:spcPct val="100000"/>
              </a:lnSpc>
              <a:buFont typeface="Arial MT"/>
              <a:buChar char="•"/>
              <a:tabLst>
                <a:tab pos="352425" algn="l"/>
              </a:tabLst>
            </a:pPr>
            <a:r>
              <a:rPr lang="en-US" sz="900" dirty="0">
                <a:latin typeface="Calibri"/>
                <a:cs typeface="Calibri"/>
              </a:rPr>
              <a:t>When</a:t>
            </a:r>
            <a:r>
              <a:rPr lang="en-US" sz="900" spc="23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to</a:t>
            </a:r>
            <a:r>
              <a:rPr lang="en-US" sz="900" spc="-2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check</a:t>
            </a:r>
            <a:r>
              <a:rPr lang="en-US" sz="900" spc="-1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BP </a:t>
            </a:r>
            <a:r>
              <a:rPr lang="en-US" sz="900" dirty="0">
                <a:latin typeface="Calibri"/>
                <a:cs typeface="Calibri"/>
              </a:rPr>
              <a:t>and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submit</a:t>
            </a:r>
            <a:r>
              <a:rPr lang="en-US" sz="900" spc="-50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readings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spc="5" dirty="0">
                <a:latin typeface="Calibri"/>
                <a:cs typeface="Calibri"/>
              </a:rPr>
              <a:t>(</a:t>
            </a:r>
            <a:r>
              <a:rPr lang="en-US" sz="900" spc="5" dirty="0" err="1">
                <a:latin typeface="Calibri"/>
                <a:cs typeface="Calibri"/>
              </a:rPr>
              <a:t>e.g</a:t>
            </a:r>
            <a:r>
              <a:rPr lang="en-US" sz="900" spc="5" dirty="0">
                <a:latin typeface="Calibri"/>
                <a:cs typeface="Calibri"/>
              </a:rPr>
              <a:t>,</a:t>
            </a:r>
            <a:r>
              <a:rPr lang="en-US" sz="900" spc="-1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monthly</a:t>
            </a:r>
            <a:r>
              <a:rPr lang="en-US" sz="900" spc="-5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until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10" dirty="0">
                <a:latin typeface="Calibri"/>
                <a:cs typeface="Calibri"/>
              </a:rPr>
              <a:t>controlled,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then</a:t>
            </a:r>
            <a:r>
              <a:rPr lang="en-US" sz="900" spc="-45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every</a:t>
            </a:r>
            <a:r>
              <a:rPr lang="en-US" sz="900" spc="-35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3</a:t>
            </a:r>
            <a:r>
              <a:rPr lang="en-US" sz="900" spc="-5" dirty="0">
                <a:latin typeface="Calibri"/>
                <a:cs typeface="Calibri"/>
              </a:rPr>
              <a:t> months)</a:t>
            </a:r>
            <a:endParaRPr lang="en-US" sz="900" dirty="0">
              <a:latin typeface="Calibri"/>
              <a:cs typeface="Calibri"/>
            </a:endParaRPr>
          </a:p>
          <a:p>
            <a:pPr marL="351790" indent="-174625">
              <a:lnSpc>
                <a:spcPct val="100000"/>
              </a:lnSpc>
              <a:buFont typeface="Arial MT"/>
              <a:buChar char="•"/>
              <a:tabLst>
                <a:tab pos="352425" algn="l"/>
              </a:tabLst>
            </a:pPr>
            <a:r>
              <a:rPr lang="en-US" sz="900" dirty="0">
                <a:latin typeface="Calibri"/>
                <a:cs typeface="Calibri"/>
              </a:rPr>
              <a:t>When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to</a:t>
            </a:r>
            <a:r>
              <a:rPr lang="en-US" sz="900" spc="-3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seek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help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dirty="0">
                <a:latin typeface="Calibri"/>
                <a:cs typeface="Calibri"/>
              </a:rPr>
              <a:t>based</a:t>
            </a:r>
            <a:r>
              <a:rPr lang="en-US" sz="900" spc="-4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on</a:t>
            </a:r>
            <a:r>
              <a:rPr lang="en-US" sz="900" spc="-20" dirty="0">
                <a:latin typeface="Calibri"/>
                <a:cs typeface="Calibri"/>
              </a:rPr>
              <a:t> </a:t>
            </a:r>
            <a:r>
              <a:rPr lang="en-US" sz="900" spc="-5" dirty="0">
                <a:latin typeface="Calibri"/>
                <a:cs typeface="Calibri"/>
              </a:rPr>
              <a:t>BP</a:t>
            </a:r>
            <a:r>
              <a:rPr lang="en-US" sz="900" spc="-10" dirty="0">
                <a:latin typeface="Calibri"/>
                <a:cs typeface="Calibri"/>
              </a:rPr>
              <a:t> readings</a:t>
            </a:r>
            <a:endParaRPr lang="en-US" sz="900" dirty="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</a:pPr>
            <a:r>
              <a:rPr lang="en-US" sz="900" b="1" dirty="0">
                <a:latin typeface="Calibri"/>
                <a:cs typeface="Calibri"/>
              </a:rPr>
              <a:t>Book</a:t>
            </a:r>
            <a:r>
              <a:rPr lang="en-US" sz="900" b="1" spc="-30" dirty="0">
                <a:latin typeface="Calibri"/>
                <a:cs typeface="Calibri"/>
              </a:rPr>
              <a:t> </a:t>
            </a:r>
            <a:r>
              <a:rPr lang="en-US" sz="900" b="1" spc="-5" dirty="0">
                <a:latin typeface="Calibri"/>
                <a:cs typeface="Calibri"/>
              </a:rPr>
              <a:t>follow</a:t>
            </a:r>
            <a:r>
              <a:rPr lang="en-US" sz="900" b="1" spc="-50" dirty="0">
                <a:latin typeface="Calibri"/>
                <a:cs typeface="Calibri"/>
              </a:rPr>
              <a:t> </a:t>
            </a:r>
            <a:r>
              <a:rPr lang="en-US" sz="900" b="1" dirty="0">
                <a:latin typeface="Calibri"/>
                <a:cs typeface="Calibri"/>
              </a:rPr>
              <a:t>up</a:t>
            </a:r>
            <a:r>
              <a:rPr lang="en-US" sz="900" b="1" spc="-15" dirty="0">
                <a:latin typeface="Calibri"/>
                <a:cs typeface="Calibri"/>
              </a:rPr>
              <a:t> </a:t>
            </a:r>
            <a:r>
              <a:rPr lang="en-US" sz="900" b="1" spc="-5" dirty="0">
                <a:latin typeface="Calibri"/>
                <a:cs typeface="Calibri"/>
              </a:rPr>
              <a:t>and</a:t>
            </a:r>
            <a:r>
              <a:rPr lang="en-US" sz="900" b="1" spc="-15" dirty="0">
                <a:latin typeface="Calibri"/>
                <a:cs typeface="Calibri"/>
              </a:rPr>
              <a:t> </a:t>
            </a:r>
            <a:r>
              <a:rPr lang="en-US" sz="900" b="1" spc="-5" dirty="0">
                <a:latin typeface="Calibri"/>
                <a:cs typeface="Calibri"/>
              </a:rPr>
              <a:t>code</a:t>
            </a:r>
            <a:endParaRPr lang="en-US" sz="900" dirty="0"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79769C-4A4A-4C51-8616-F01C8B7F75AB}"/>
              </a:ext>
            </a:extLst>
          </p:cNvPr>
          <p:cNvSpPr txBox="1"/>
          <p:nvPr/>
        </p:nvSpPr>
        <p:spPr>
          <a:xfrm>
            <a:off x="257712" y="5414810"/>
            <a:ext cx="6673176" cy="276999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91440">
              <a:tabLst>
                <a:tab pos="264160" algn="l"/>
                <a:tab pos="264795" algn="l"/>
              </a:tabLst>
              <a:defRPr sz="1050" b="1" spc="-5">
                <a:cs typeface="Calibri"/>
              </a:defRPr>
            </a:lvl1pPr>
          </a:lstStyle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4160" algn="l"/>
                <a:tab pos="264795" algn="l"/>
              </a:tabLst>
              <a:defRPr/>
            </a:pPr>
            <a:r>
              <a:rPr kumimoji="0" lang="en-GB" sz="12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Review by HCA or other staff role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0042E-B9A5-46D4-9927-CAEFCF3AE53D}"/>
              </a:ext>
            </a:extLst>
          </p:cNvPr>
          <p:cNvSpPr txBox="1"/>
          <p:nvPr/>
        </p:nvSpPr>
        <p:spPr>
          <a:xfrm>
            <a:off x="255630" y="5692304"/>
            <a:ext cx="6673176" cy="92333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91440">
              <a:tabLst>
                <a:tab pos="264160" algn="l"/>
                <a:tab pos="264795" algn="l"/>
              </a:tabLst>
              <a:defRPr sz="1050" b="1" spc="-5">
                <a:cs typeface="Calibri"/>
              </a:defRPr>
            </a:lvl1pPr>
          </a:lstStyle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4160" algn="l"/>
                <a:tab pos="264795" algn="l"/>
              </a:tabLst>
              <a:defRPr/>
            </a:pPr>
            <a:r>
              <a:rPr kumimoji="0" lang="en-US" sz="9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Support for self management and </a:t>
            </a:r>
            <a:r>
              <a:rPr kumimoji="0" lang="en-US" sz="900" b="1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behaviour</a:t>
            </a:r>
            <a:r>
              <a:rPr kumimoji="0" lang="en-US" sz="9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change 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Check BP taking technique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Check if existing CVD or QRisk &gt;10% and not on statin (refer to prescribing clinician)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Share resources to help understanding of high blood pressure, CVD risk and treatment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CVD prevention brief interventions – diet / exercise / smoking / weight / alcohol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Signpost tools and resources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83B3E-E60B-4FC4-94CD-47838A12FF56}"/>
              </a:ext>
            </a:extLst>
          </p:cNvPr>
          <p:cNvSpPr txBox="1"/>
          <p:nvPr/>
        </p:nvSpPr>
        <p:spPr>
          <a:xfrm>
            <a:off x="7156883" y="3037364"/>
            <a:ext cx="4775321" cy="27700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91440">
              <a:tabLst>
                <a:tab pos="264160" algn="l"/>
                <a:tab pos="264795" algn="l"/>
              </a:tabLst>
              <a:defRPr sz="1050" b="1" spc="-5">
                <a:cs typeface="Calibri"/>
              </a:defRPr>
            </a:lvl1pPr>
          </a:lstStyle>
          <a:p>
            <a:pPr marL="9144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4160" algn="l"/>
                <a:tab pos="264795" algn="l"/>
              </a:tabLst>
              <a:defRPr/>
            </a:pPr>
            <a:r>
              <a:rPr kumimoji="0" lang="en-GB" sz="12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Review by HCA or other staff role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CC5502-019C-41EE-96DA-DC0A73EE9043}"/>
              </a:ext>
            </a:extLst>
          </p:cNvPr>
          <p:cNvSpPr/>
          <p:nvPr/>
        </p:nvSpPr>
        <p:spPr>
          <a:xfrm>
            <a:off x="7156883" y="3346631"/>
            <a:ext cx="4775319" cy="2577629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4160" algn="l"/>
                <a:tab pos="264795" algn="l"/>
              </a:tabLst>
              <a:defRPr/>
            </a:pPr>
            <a:r>
              <a:rPr kumimoji="0" lang="en-US" sz="9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Self management and </a:t>
            </a:r>
            <a:r>
              <a:rPr kumimoji="0" lang="en-US" sz="900" b="1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behaviour</a:t>
            </a:r>
            <a:r>
              <a:rPr kumimoji="0" lang="en-US" sz="9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change support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Check BP taking technique</a:t>
            </a:r>
          </a:p>
          <a:p>
            <a:pPr marL="2641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Share resources to help understanding of high blood pressure, CVD risk and treatment</a:t>
            </a:r>
          </a:p>
          <a:p>
            <a:pPr marL="2641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CVD prevention brief interventions – diet / exercise / smoking / weight / alcohol</a:t>
            </a:r>
          </a:p>
          <a:p>
            <a:pPr marL="26416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64160" algn="l"/>
                <a:tab pos="264795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Signpost tools and resources</a:t>
            </a:r>
            <a:endParaRPr kumimoji="0" lang="en-US" sz="900" b="1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64160" algn="l"/>
                <a:tab pos="264795" algn="l"/>
              </a:tabLst>
              <a:defRPr/>
            </a:pPr>
            <a:r>
              <a:rPr kumimoji="0" lang="en-GB" sz="9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Medication: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479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21995" algn="l"/>
                <a:tab pos="722630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Check if any issues / concerns  regarding medicines – 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efer to practice pharmacist for meds review / adherence support, if needed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479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21995" algn="l"/>
                <a:tab pos="722630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Confirm supply /</a:t>
            </a:r>
            <a:r>
              <a:rPr kumimoji="0" lang="en-GB" sz="9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delivery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4160" algn="l"/>
                <a:tab pos="264795" algn="l"/>
              </a:tabLst>
              <a:defRPr/>
            </a:pPr>
            <a:r>
              <a:rPr kumimoji="0" lang="en-GB" sz="9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Advise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6479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21995" algn="l"/>
                <a:tab pos="722630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When to submit BP readings (e.g. every 3 months)</a:t>
            </a:r>
          </a:p>
          <a:p>
            <a:pPr marL="264795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21995" algn="l"/>
                <a:tab pos="722630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When to seek help based on BP readings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1995" algn="l"/>
                <a:tab pos="722630" algn="l"/>
              </a:tabLst>
              <a:defRPr/>
            </a:pPr>
            <a:r>
              <a:rPr kumimoji="0" lang="en-GB" sz="9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Referral 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1995" algn="l"/>
                <a:tab pos="722630" algn="l"/>
              </a:tabLst>
              <a:defRPr/>
            </a:pPr>
            <a:r>
              <a:rPr kumimoji="0" lang="en-GB" sz="9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efer to GP if any red flags identified </a:t>
            </a:r>
          </a:p>
          <a:p>
            <a:pPr marL="26289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1995" algn="l"/>
                <a:tab pos="722630" algn="l"/>
              </a:tabLst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existing CVD or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QRIsk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 10% and no statin – refer to prescribing clinician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1995" algn="l"/>
                <a:tab pos="722630" algn="l"/>
              </a:tabLst>
              <a:defRPr/>
            </a:pPr>
            <a:endParaRPr kumimoji="0" lang="en-GB" sz="1200" b="1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1995" algn="l"/>
                <a:tab pos="722630" algn="l"/>
              </a:tabLst>
              <a:defRPr/>
            </a:pPr>
            <a:r>
              <a:rPr kumimoji="0" lang="en-GB" sz="12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Recall and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59515D-92A5-4682-AC69-60EBE325EE5A}"/>
              </a:ext>
            </a:extLst>
          </p:cNvPr>
          <p:cNvSpPr txBox="1"/>
          <p:nvPr/>
        </p:nvSpPr>
        <p:spPr>
          <a:xfrm>
            <a:off x="7156883" y="5990085"/>
            <a:ext cx="122958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/ ** see slide 9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EB8AE1-5E1A-4CCF-AAD3-8C2D325788C9}"/>
              </a:ext>
            </a:extLst>
          </p:cNvPr>
          <p:cNvCxnSpPr>
            <a:cxnSpLocks/>
          </p:cNvCxnSpPr>
          <p:nvPr/>
        </p:nvCxnSpPr>
        <p:spPr>
          <a:xfrm>
            <a:off x="8650174" y="275309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F38EB7-412B-4A1F-846F-D3E930461A36}"/>
              </a:ext>
            </a:extLst>
          </p:cNvPr>
          <p:cNvCxnSpPr>
            <a:cxnSpLocks/>
          </p:cNvCxnSpPr>
          <p:nvPr/>
        </p:nvCxnSpPr>
        <p:spPr>
          <a:xfrm>
            <a:off x="6403425" y="275309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0153D7-BFC7-4F9C-B2A7-421D51B3C270}"/>
              </a:ext>
            </a:extLst>
          </p:cNvPr>
          <p:cNvCxnSpPr>
            <a:cxnSpLocks/>
          </p:cNvCxnSpPr>
          <p:nvPr/>
        </p:nvCxnSpPr>
        <p:spPr>
          <a:xfrm>
            <a:off x="3803798" y="275309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AE1B67-BF02-4CC2-B788-810DAA55A358}"/>
              </a:ext>
            </a:extLst>
          </p:cNvPr>
          <p:cNvCxnSpPr>
            <a:cxnSpLocks/>
          </p:cNvCxnSpPr>
          <p:nvPr/>
        </p:nvCxnSpPr>
        <p:spPr>
          <a:xfrm>
            <a:off x="1272643" y="2753097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D0CC8A-E0F9-453F-BD43-DABA8622DFD4}"/>
              </a:ext>
            </a:extLst>
          </p:cNvPr>
          <p:cNvCxnSpPr>
            <a:cxnSpLocks/>
          </p:cNvCxnSpPr>
          <p:nvPr/>
        </p:nvCxnSpPr>
        <p:spPr>
          <a:xfrm>
            <a:off x="1269036" y="21947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DE2F05-A71F-4122-9C8B-71392745B43D}"/>
              </a:ext>
            </a:extLst>
          </p:cNvPr>
          <p:cNvCxnSpPr>
            <a:cxnSpLocks/>
          </p:cNvCxnSpPr>
          <p:nvPr/>
        </p:nvCxnSpPr>
        <p:spPr>
          <a:xfrm>
            <a:off x="3803798" y="21947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19D29B-1CE0-41D9-A86E-CA3D9899DA2A}"/>
              </a:ext>
            </a:extLst>
          </p:cNvPr>
          <p:cNvCxnSpPr>
            <a:cxnSpLocks/>
          </p:cNvCxnSpPr>
          <p:nvPr/>
        </p:nvCxnSpPr>
        <p:spPr>
          <a:xfrm>
            <a:off x="6386566" y="2189360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82F0F0-C627-4CAF-A9AA-9946174211B9}"/>
              </a:ext>
            </a:extLst>
          </p:cNvPr>
          <p:cNvCxnSpPr>
            <a:cxnSpLocks/>
          </p:cNvCxnSpPr>
          <p:nvPr/>
        </p:nvCxnSpPr>
        <p:spPr>
          <a:xfrm>
            <a:off x="8639941" y="2181359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0908E7-76E0-4766-8E01-A1A8DED012C4}"/>
              </a:ext>
            </a:extLst>
          </p:cNvPr>
          <p:cNvCxnSpPr>
            <a:cxnSpLocks/>
          </p:cNvCxnSpPr>
          <p:nvPr/>
        </p:nvCxnSpPr>
        <p:spPr>
          <a:xfrm>
            <a:off x="10934836" y="2194715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EF5548-DCD7-4CEE-B67D-3560032C4A0E}"/>
              </a:ext>
            </a:extLst>
          </p:cNvPr>
          <p:cNvCxnSpPr>
            <a:cxnSpLocks/>
          </p:cNvCxnSpPr>
          <p:nvPr/>
        </p:nvCxnSpPr>
        <p:spPr>
          <a:xfrm>
            <a:off x="10934836" y="2738469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1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6B335186-96C5-4919-BA34-5E2C337395FB}"/>
              </a:ext>
            </a:extLst>
          </p:cNvPr>
          <p:cNvSpPr txBox="1">
            <a:spLocks/>
          </p:cNvSpPr>
          <p:nvPr/>
        </p:nvSpPr>
        <p:spPr>
          <a:xfrm>
            <a:off x="799896" y="648715"/>
            <a:ext cx="171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Co</a:t>
            </a:r>
            <a:r>
              <a:rPr lang="en-GB" sz="3600" b="1" spc="-45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spc="-50" dirty="0">
                <a:solidFill>
                  <a:schemeClr val="accent2"/>
                </a:solidFill>
                <a:latin typeface="Calibri"/>
                <a:cs typeface="Calibri"/>
              </a:rPr>
              <a:t>t</a:t>
            </a: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e</a:t>
            </a:r>
            <a:r>
              <a:rPr lang="en-GB" sz="3600" b="1" spc="-40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dirty="0">
                <a:solidFill>
                  <a:schemeClr val="accent2"/>
                </a:solidFill>
                <a:latin typeface="Calibri"/>
                <a:cs typeface="Calibri"/>
              </a:rPr>
              <a:t>ts</a:t>
            </a:r>
            <a:endParaRPr lang="en-GB" sz="3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182DBF4D-7458-4245-BDDF-8F25DC055008}"/>
              </a:ext>
            </a:extLst>
          </p:cNvPr>
          <p:cNvSpPr txBox="1"/>
          <p:nvPr/>
        </p:nvSpPr>
        <p:spPr>
          <a:xfrm>
            <a:off x="799896" y="1247902"/>
            <a:ext cx="6409287" cy="437042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Cardiovascular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risk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accent2"/>
                </a:solidFill>
                <a:latin typeface="Calibri"/>
                <a:cs typeface="Calibri"/>
              </a:rPr>
              <a:t>factors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Atrial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fibrillation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Hypertension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Lipid</a:t>
            </a:r>
            <a:r>
              <a:rPr sz="2400" spc="-4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management</a:t>
            </a:r>
            <a:endParaRPr lang="en-US"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Type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diabetes </a:t>
            </a:r>
            <a:r>
              <a:rPr sz="2400" spc="-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2400" spc="-53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  <a:spcBef>
                <a:spcPts val="1440"/>
              </a:spcBef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Respiratory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conditions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Asthma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Chronic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obstructive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pulmonary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disorder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06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28" y="303747"/>
            <a:ext cx="9499270" cy="544510"/>
          </a:xfrm>
        </p:spPr>
        <p:txBody>
          <a:bodyPr>
            <a:normAutofit fontScale="90000"/>
          </a:bodyPr>
          <a:lstStyle/>
          <a:p>
            <a:r>
              <a:rPr lang="en-US" sz="2800" spc="-10" dirty="0">
                <a:latin typeface="Calibri Light" panose="020F0302020204030204" pitchFamily="34" charset="0"/>
              </a:rPr>
              <a:t>Cholesterol</a:t>
            </a:r>
            <a:r>
              <a:rPr lang="en-US" sz="2800" dirty="0">
                <a:latin typeface="Calibri Light" panose="020F0302020204030204" pitchFamily="34" charset="0"/>
              </a:rPr>
              <a:t> –</a:t>
            </a:r>
            <a:r>
              <a:rPr lang="en-US" sz="2800" spc="-15" dirty="0">
                <a:latin typeface="Calibri Light" panose="020F0302020204030204" pitchFamily="34" charset="0"/>
              </a:rPr>
              <a:t> </a:t>
            </a:r>
            <a:r>
              <a:rPr lang="en-US" sz="2800" spc="-5" dirty="0">
                <a:latin typeface="Calibri Light" panose="020F0302020204030204" pitchFamily="34" charset="0"/>
              </a:rPr>
              <a:t>Secondary</a:t>
            </a:r>
            <a:r>
              <a:rPr lang="en-US" sz="2800" spc="-30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Prevention</a:t>
            </a:r>
            <a:r>
              <a:rPr lang="en-US" sz="2800" spc="-35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(pre-existing </a:t>
            </a:r>
            <a:r>
              <a:rPr lang="en-US" sz="2800" spc="-5" dirty="0">
                <a:latin typeface="Calibri Light" panose="020F0302020204030204" pitchFamily="34" charset="0"/>
              </a:rPr>
              <a:t>CVD)</a:t>
            </a:r>
            <a:br>
              <a:rPr lang="en-US" sz="2800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C3749A5-D804-49E0-B026-2D024A1BF273}"/>
              </a:ext>
            </a:extLst>
          </p:cNvPr>
          <p:cNvSpPr txBox="1"/>
          <p:nvPr/>
        </p:nvSpPr>
        <p:spPr>
          <a:xfrm>
            <a:off x="3221229" y="2885439"/>
            <a:ext cx="2560320" cy="1548765"/>
          </a:xfrm>
          <a:prstGeom prst="rect">
            <a:avLst/>
          </a:prstGeom>
          <a:solidFill>
            <a:srgbClr val="FF000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One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Not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therapy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00FD856-5603-4293-BAC6-1112ABBF402C}"/>
              </a:ext>
            </a:extLst>
          </p:cNvPr>
          <p:cNvSpPr/>
          <p:nvPr/>
        </p:nvSpPr>
        <p:spPr>
          <a:xfrm>
            <a:off x="5914136" y="2885439"/>
            <a:ext cx="1365885" cy="1548765"/>
          </a:xfrm>
          <a:custGeom>
            <a:avLst/>
            <a:gdLst/>
            <a:ahLst/>
            <a:cxnLst/>
            <a:rect l="l" t="t" r="r" b="b"/>
            <a:pathLst>
              <a:path w="1365884" h="1548764">
                <a:moveTo>
                  <a:pt x="0" y="1548384"/>
                </a:moveTo>
                <a:lnTo>
                  <a:pt x="1365504" y="1548384"/>
                </a:lnTo>
                <a:lnTo>
                  <a:pt x="1365504" y="0"/>
                </a:lnTo>
                <a:lnTo>
                  <a:pt x="0" y="0"/>
                </a:lnTo>
                <a:lnTo>
                  <a:pt x="0" y="15483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2DE7890-1677-4D6A-B73D-6CF23EEF89FC}"/>
              </a:ext>
            </a:extLst>
          </p:cNvPr>
          <p:cNvSpPr txBox="1"/>
          <p:nvPr/>
        </p:nvSpPr>
        <p:spPr>
          <a:xfrm>
            <a:off x="5920486" y="2891789"/>
            <a:ext cx="1369695" cy="1536065"/>
          </a:xfrm>
          <a:prstGeom prst="rect">
            <a:avLst/>
          </a:prstGeom>
          <a:solidFill>
            <a:srgbClr val="FFC000">
              <a:alpha val="25097"/>
            </a:srgbClr>
          </a:solidFill>
        </p:spPr>
        <p:txBody>
          <a:bodyPr vert="horz" wrap="square" lIns="0" tIns="27940" rIns="0" bIns="0" rtlCol="0">
            <a:spAutoFit/>
          </a:bodyPr>
          <a:lstStyle/>
          <a:p>
            <a:pPr marL="97155" marR="105410" algn="just">
              <a:lnSpc>
                <a:spcPct val="100000"/>
              </a:lnSpc>
              <a:spcBef>
                <a:spcPts val="220"/>
              </a:spcBef>
            </a:pPr>
            <a:r>
              <a:rPr sz="1400" b="1" spc="-5" dirty="0">
                <a:latin typeface="Calibri"/>
                <a:cs typeface="Calibri"/>
              </a:rPr>
              <a:t>Pr</a:t>
            </a:r>
            <a:r>
              <a:rPr sz="1400" b="1" dirty="0">
                <a:latin typeface="Calibri"/>
                <a:cs typeface="Calibri"/>
              </a:rPr>
              <a:t>iori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40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A)  </a:t>
            </a:r>
            <a:r>
              <a:rPr sz="1400" spc="-5" dirty="0">
                <a:latin typeface="Calibri"/>
                <a:cs typeface="Calibri"/>
              </a:rPr>
              <a:t>On suboptimal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intensity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B01E5E9-946D-49F7-B152-D708BC82F696}"/>
              </a:ext>
            </a:extLst>
          </p:cNvPr>
          <p:cNvSpPr txBox="1"/>
          <p:nvPr/>
        </p:nvSpPr>
        <p:spPr>
          <a:xfrm>
            <a:off x="8791449" y="2885439"/>
            <a:ext cx="2740660" cy="1548765"/>
          </a:xfrm>
          <a:prstGeom prst="rect">
            <a:avLst/>
          </a:prstGeom>
          <a:solidFill>
            <a:srgbClr val="00AF5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0965" marR="93345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 </a:t>
            </a:r>
            <a:r>
              <a:rPr sz="1400" b="1" spc="-5" dirty="0">
                <a:latin typeface="Calibri"/>
                <a:cs typeface="Calibri"/>
              </a:rPr>
              <a:t>Three </a:t>
            </a:r>
            <a:r>
              <a:rPr sz="1400" b="1" dirty="0">
                <a:latin typeface="Calibri"/>
                <a:cs typeface="Calibri"/>
              </a:rPr>
              <a:t>– routine </a:t>
            </a:r>
            <a:r>
              <a:rPr sz="1400" b="1" spc="-5" dirty="0">
                <a:latin typeface="Calibri"/>
                <a:cs typeface="Calibri"/>
              </a:rPr>
              <a:t>follow </a:t>
            </a:r>
            <a:r>
              <a:rPr sz="1400" b="1" dirty="0">
                <a:latin typeface="Calibri"/>
                <a:cs typeface="Calibri"/>
              </a:rPr>
              <a:t>up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Sub-optimal non-HDL (&gt;2.5mmol/l)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levels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despite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maximal</a:t>
            </a:r>
            <a:r>
              <a:rPr sz="1400" spc="-10" dirty="0">
                <a:latin typeface="Calibri"/>
                <a:cs typeface="Calibri"/>
              </a:rPr>
              <a:t> statin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therapy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2B3942A8-DA11-4D0B-BD24-4799F7A83290}"/>
              </a:ext>
            </a:extLst>
          </p:cNvPr>
          <p:cNvSpPr txBox="1"/>
          <p:nvPr/>
        </p:nvSpPr>
        <p:spPr>
          <a:xfrm>
            <a:off x="3221229" y="981963"/>
            <a:ext cx="8310880" cy="1548765"/>
          </a:xfrm>
          <a:prstGeom prst="rect">
            <a:avLst/>
          </a:prstGeom>
          <a:solidFill>
            <a:srgbClr val="D0CECE"/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Gather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information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e.g.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bloods, </a:t>
            </a:r>
            <a:r>
              <a:rPr sz="1400" spc="-60" dirty="0">
                <a:latin typeface="Calibri"/>
                <a:cs typeface="Calibri"/>
              </a:rPr>
              <a:t>BP,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weight,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 </a:t>
            </a:r>
            <a:r>
              <a:rPr sz="1400" spc="-10" dirty="0">
                <a:latin typeface="Calibri"/>
                <a:cs typeface="Calibri"/>
              </a:rPr>
              <a:t>status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549275" marR="1143000" indent="-457200">
              <a:lnSpc>
                <a:spcPct val="100000"/>
              </a:lnSpc>
              <a:tabLst>
                <a:tab pos="1920875" algn="l"/>
              </a:tabLst>
            </a:pPr>
            <a:r>
              <a:rPr sz="1400" b="1" spc="-5" dirty="0">
                <a:latin typeface="Calibri"/>
                <a:cs typeface="Calibri"/>
              </a:rPr>
              <a:t>Self-management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e.g.	</a:t>
            </a:r>
            <a:r>
              <a:rPr sz="1400" spc="-10" dirty="0">
                <a:latin typeface="Calibri"/>
                <a:cs typeface="Calibri"/>
              </a:rPr>
              <a:t>Education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(cholesterol,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CVD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risk),</a:t>
            </a:r>
            <a:r>
              <a:rPr sz="1400" dirty="0">
                <a:latin typeface="Calibri"/>
                <a:cs typeface="Calibri"/>
              </a:rPr>
              <a:t> BP </a:t>
            </a:r>
            <a:r>
              <a:rPr sz="1400" spc="-10" dirty="0">
                <a:latin typeface="Calibri"/>
                <a:cs typeface="Calibri"/>
              </a:rPr>
              <a:t>monitors </a:t>
            </a:r>
            <a:r>
              <a:rPr sz="1400" spc="-5" dirty="0">
                <a:latin typeface="Calibri"/>
                <a:cs typeface="Calibri"/>
              </a:rPr>
              <a:t>(what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buy,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how</a:t>
            </a:r>
            <a:r>
              <a:rPr sz="1400" spc="-10" dirty="0">
                <a:latin typeface="Calibri"/>
                <a:cs typeface="Calibri"/>
              </a:rPr>
              <a:t> 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use),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shared</a:t>
            </a:r>
            <a:r>
              <a:rPr sz="1400" spc="-5" dirty="0">
                <a:latin typeface="Calibri"/>
                <a:cs typeface="Calibri"/>
              </a:rPr>
              <a:t> decision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resources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tabLst>
                <a:tab pos="1920875" algn="l"/>
              </a:tabLst>
            </a:pPr>
            <a:r>
              <a:rPr sz="1400" b="1" spc="-5" dirty="0">
                <a:latin typeface="Calibri"/>
                <a:cs typeface="Calibri"/>
              </a:rPr>
              <a:t>Behaviour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e.g.	</a:t>
            </a:r>
            <a:r>
              <a:rPr sz="1400" spc="-5" dirty="0">
                <a:latin typeface="Calibri"/>
                <a:cs typeface="Calibri"/>
              </a:rPr>
              <a:t>Brief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interventions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e.g.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smoking, weight,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diet,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exercise,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alcohol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B42DF75D-7963-49A5-B8D6-07E77CF00910}"/>
              </a:ext>
            </a:extLst>
          </p:cNvPr>
          <p:cNvSpPr txBox="1"/>
          <p:nvPr/>
        </p:nvSpPr>
        <p:spPr>
          <a:xfrm>
            <a:off x="3221229" y="4784598"/>
            <a:ext cx="8310880" cy="15957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Calibri"/>
                <a:cs typeface="Calibri"/>
              </a:rPr>
              <a:t>Optimise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lipid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modification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therapy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CVD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</a:t>
            </a:r>
            <a:r>
              <a:rPr sz="1400" b="1" spc="-5" dirty="0">
                <a:latin typeface="Calibri"/>
                <a:cs typeface="Calibri"/>
              </a:rPr>
              <a:t> reduction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CVD</a:t>
            </a:r>
            <a:r>
              <a:rPr sz="1400" dirty="0">
                <a:latin typeface="Calibri"/>
                <a:cs typeface="Calibri"/>
              </a:rPr>
              <a:t> risk</a:t>
            </a:r>
            <a:r>
              <a:rPr sz="1400" spc="-10" dirty="0">
                <a:latin typeface="Calibri"/>
                <a:cs typeface="Calibri"/>
              </a:rPr>
              <a:t> factors,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lipid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results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liver function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tests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400" spc="-5" dirty="0">
                <a:latin typeface="Calibri"/>
                <a:cs typeface="Calibri"/>
              </a:rPr>
              <a:t>Initiate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optimise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high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intensity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e.g. </a:t>
            </a:r>
            <a:r>
              <a:rPr sz="1400" spc="-10" dirty="0">
                <a:latin typeface="Calibri"/>
                <a:cs typeface="Calibri"/>
              </a:rPr>
              <a:t>atorvastatin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80mg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400" spc="-10" dirty="0">
                <a:latin typeface="Calibri"/>
                <a:cs typeface="Calibri"/>
              </a:rPr>
              <a:t>Titrate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therapy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against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reduction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LDLc/non-HDLc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(statin&gt;ezetimibe&gt;PCSK9i)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400" spc="-5" dirty="0">
                <a:latin typeface="Calibri"/>
                <a:cs typeface="Calibri"/>
              </a:rPr>
              <a:t>Optimise</a:t>
            </a:r>
            <a:r>
              <a:rPr sz="1400" dirty="0">
                <a:latin typeface="Calibri"/>
                <a:cs typeface="Calibri"/>
              </a:rPr>
              <a:t> BP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 other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comorbidities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400" dirty="0">
                <a:latin typeface="Calibri"/>
                <a:cs typeface="Calibri"/>
              </a:rPr>
              <a:t>Use </a:t>
            </a:r>
            <a:r>
              <a:rPr sz="1400" spc="-10" dirty="0">
                <a:latin typeface="Calibri"/>
                <a:cs typeface="Calibri"/>
              </a:rPr>
              <a:t>intolerance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pathway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decision-making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support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adherence</a:t>
            </a:r>
            <a:endParaRPr sz="1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400" spc="-10" dirty="0">
                <a:latin typeface="Calibri"/>
                <a:cs typeface="Calibri"/>
              </a:rPr>
              <a:t>Arrange </a:t>
            </a:r>
            <a:r>
              <a:rPr sz="1400" spc="-5" dirty="0">
                <a:latin typeface="Calibri"/>
                <a:cs typeface="Calibri"/>
              </a:rPr>
              <a:t>follow-up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bloods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5" dirty="0">
                <a:latin typeface="Calibri"/>
                <a:cs typeface="Calibri"/>
              </a:rPr>
              <a:t> needed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37077557-A419-4467-8CFB-E21F1E0AD2F7}"/>
              </a:ext>
            </a:extLst>
          </p:cNvPr>
          <p:cNvSpPr txBox="1"/>
          <p:nvPr/>
        </p:nvSpPr>
        <p:spPr>
          <a:xfrm>
            <a:off x="401828" y="981963"/>
            <a:ext cx="2560320" cy="1548765"/>
          </a:xfrm>
          <a:prstGeom prst="rect">
            <a:avLst/>
          </a:prstGeom>
          <a:solidFill>
            <a:srgbClr val="16385E"/>
          </a:solidFill>
        </p:spPr>
        <p:txBody>
          <a:bodyPr vert="horz" wrap="square" lIns="0" tIns="148590" rIns="0" bIns="0" rtlCol="0">
            <a:spAutoFit/>
          </a:bodyPr>
          <a:lstStyle/>
          <a:p>
            <a:pPr marL="154305" marR="149225" indent="1270" algn="ctr">
              <a:lnSpc>
                <a:spcPct val="100000"/>
              </a:lnSpc>
              <a:spcBef>
                <a:spcPts val="117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Healthcare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assistants/other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appropriately trained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7238EA0B-FBDF-4F27-9351-EB19D2673FDA}"/>
              </a:ext>
            </a:extLst>
          </p:cNvPr>
          <p:cNvSpPr/>
          <p:nvPr/>
        </p:nvSpPr>
        <p:spPr>
          <a:xfrm>
            <a:off x="401828" y="2885439"/>
            <a:ext cx="2560320" cy="1548765"/>
          </a:xfrm>
          <a:custGeom>
            <a:avLst/>
            <a:gdLst/>
            <a:ahLst/>
            <a:cxnLst/>
            <a:rect l="l" t="t" r="r" b="b"/>
            <a:pathLst>
              <a:path w="2560320" h="1548764">
                <a:moveTo>
                  <a:pt x="2560320" y="0"/>
                </a:moveTo>
                <a:lnTo>
                  <a:pt x="0" y="0"/>
                </a:lnTo>
                <a:lnTo>
                  <a:pt x="0" y="1548384"/>
                </a:lnTo>
                <a:lnTo>
                  <a:pt x="2560320" y="1548384"/>
                </a:lnTo>
                <a:lnTo>
                  <a:pt x="2560320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CC86F8A-9694-4B9E-88B4-3324A26E1287}"/>
              </a:ext>
            </a:extLst>
          </p:cNvPr>
          <p:cNvSpPr txBox="1"/>
          <p:nvPr/>
        </p:nvSpPr>
        <p:spPr>
          <a:xfrm>
            <a:off x="988670" y="3478021"/>
            <a:ext cx="1386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Stratification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B07CE256-FFBB-4A96-94A5-5F5C6681B009}"/>
              </a:ext>
            </a:extLst>
          </p:cNvPr>
          <p:cNvSpPr txBox="1"/>
          <p:nvPr/>
        </p:nvSpPr>
        <p:spPr>
          <a:xfrm>
            <a:off x="401828" y="4785868"/>
            <a:ext cx="2560320" cy="1594485"/>
          </a:xfrm>
          <a:prstGeom prst="rect">
            <a:avLst/>
          </a:prstGeom>
          <a:solidFill>
            <a:srgbClr val="163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ribin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clinician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785AA4D-7F1D-4A36-8284-6F6F6F1B42B7}"/>
              </a:ext>
            </a:extLst>
          </p:cNvPr>
          <p:cNvSpPr/>
          <p:nvPr/>
        </p:nvSpPr>
        <p:spPr>
          <a:xfrm>
            <a:off x="1488441" y="2510535"/>
            <a:ext cx="387350" cy="2292350"/>
          </a:xfrm>
          <a:custGeom>
            <a:avLst/>
            <a:gdLst/>
            <a:ahLst/>
            <a:cxnLst/>
            <a:rect l="l" t="t" r="r" b="b"/>
            <a:pathLst>
              <a:path w="387350" h="2292350">
                <a:moveTo>
                  <a:pt x="359664" y="2090801"/>
                </a:moveTo>
                <a:lnTo>
                  <a:pt x="269748" y="2090801"/>
                </a:lnTo>
                <a:lnTo>
                  <a:pt x="269748" y="1536192"/>
                </a:lnTo>
                <a:lnTo>
                  <a:pt x="89916" y="1536192"/>
                </a:lnTo>
                <a:lnTo>
                  <a:pt x="89916" y="2090801"/>
                </a:lnTo>
                <a:lnTo>
                  <a:pt x="0" y="2090801"/>
                </a:lnTo>
                <a:lnTo>
                  <a:pt x="179832" y="2292096"/>
                </a:lnTo>
                <a:lnTo>
                  <a:pt x="359664" y="2090801"/>
                </a:lnTo>
                <a:close/>
              </a:path>
              <a:path w="387350" h="2292350">
                <a:moveTo>
                  <a:pt x="387096" y="216662"/>
                </a:moveTo>
                <a:lnTo>
                  <a:pt x="193548" y="0"/>
                </a:lnTo>
                <a:lnTo>
                  <a:pt x="0" y="216662"/>
                </a:lnTo>
                <a:lnTo>
                  <a:pt x="96774" y="216662"/>
                </a:lnTo>
                <a:lnTo>
                  <a:pt x="96774" y="679704"/>
                </a:lnTo>
                <a:lnTo>
                  <a:pt x="290322" y="679704"/>
                </a:lnTo>
                <a:lnTo>
                  <a:pt x="290322" y="216662"/>
                </a:lnTo>
                <a:lnTo>
                  <a:pt x="387096" y="216662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15E07486-351F-4D33-A404-1872126E30D5}"/>
              </a:ext>
            </a:extLst>
          </p:cNvPr>
          <p:cNvSpPr/>
          <p:nvPr/>
        </p:nvSpPr>
        <p:spPr>
          <a:xfrm>
            <a:off x="7313169" y="2885439"/>
            <a:ext cx="1365885" cy="1548765"/>
          </a:xfrm>
          <a:custGeom>
            <a:avLst/>
            <a:gdLst/>
            <a:ahLst/>
            <a:cxnLst/>
            <a:rect l="l" t="t" r="r" b="b"/>
            <a:pathLst>
              <a:path w="1365884" h="1548764">
                <a:moveTo>
                  <a:pt x="0" y="1548384"/>
                </a:moveTo>
                <a:lnTo>
                  <a:pt x="1365503" y="1548384"/>
                </a:lnTo>
                <a:lnTo>
                  <a:pt x="1365503" y="0"/>
                </a:lnTo>
                <a:lnTo>
                  <a:pt x="0" y="0"/>
                </a:lnTo>
                <a:lnTo>
                  <a:pt x="0" y="15483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6229B9E7-D235-4AAE-B195-49A93A7D53B3}"/>
              </a:ext>
            </a:extLst>
          </p:cNvPr>
          <p:cNvSpPr txBox="1"/>
          <p:nvPr/>
        </p:nvSpPr>
        <p:spPr>
          <a:xfrm>
            <a:off x="7302754" y="2891789"/>
            <a:ext cx="1369695" cy="1536065"/>
          </a:xfrm>
          <a:prstGeom prst="rect">
            <a:avLst/>
          </a:prstGeom>
          <a:solidFill>
            <a:srgbClr val="FFC000">
              <a:alpha val="25097"/>
            </a:srgbClr>
          </a:solidFill>
        </p:spPr>
        <p:txBody>
          <a:bodyPr vert="horz" wrap="square" lIns="0" tIns="27940" rIns="0" bIns="0" rtlCol="0">
            <a:spAutoFit/>
          </a:bodyPr>
          <a:lstStyle/>
          <a:p>
            <a:pPr marL="161290" marR="93345" indent="-43180" algn="just">
              <a:lnSpc>
                <a:spcPct val="100000"/>
              </a:lnSpc>
              <a:spcBef>
                <a:spcPts val="220"/>
              </a:spcBef>
            </a:pPr>
            <a:r>
              <a:rPr sz="1400" b="1" spc="-5" dirty="0">
                <a:latin typeface="Calibri"/>
                <a:cs typeface="Calibri"/>
              </a:rPr>
              <a:t>Pr</a:t>
            </a:r>
            <a:r>
              <a:rPr sz="1400" b="1" dirty="0">
                <a:latin typeface="Calibri"/>
                <a:cs typeface="Calibri"/>
              </a:rPr>
              <a:t>iori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40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B)  </a:t>
            </a:r>
            <a:r>
              <a:rPr sz="1400" spc="-5" dirty="0">
                <a:latin typeface="Calibri"/>
                <a:cs typeface="Calibri"/>
              </a:rPr>
              <a:t>On suboptimal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dose**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4DDC8E0D-3E1E-4CE9-8999-3C27CA012934}"/>
              </a:ext>
            </a:extLst>
          </p:cNvPr>
          <p:cNvSpPr txBox="1"/>
          <p:nvPr/>
        </p:nvSpPr>
        <p:spPr>
          <a:xfrm>
            <a:off x="3221229" y="6471980"/>
            <a:ext cx="1758950" cy="3994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Calibri"/>
                <a:cs typeface="Calibri"/>
              </a:rPr>
              <a:t>*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E.g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simvastatin</a:t>
            </a:r>
            <a:endParaRPr sz="10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**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E.g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atorvastatin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40mg</a:t>
            </a:r>
            <a:endParaRPr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12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5" y="425309"/>
            <a:ext cx="9499270" cy="54451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0" dirty="0">
                <a:latin typeface="Calibri Light" panose="020F0302020204030204" pitchFamily="34" charset="0"/>
              </a:rPr>
              <a:t>Cholesterol</a:t>
            </a:r>
            <a:r>
              <a:rPr lang="en-US" sz="2800" spc="-5" dirty="0">
                <a:latin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</a:rPr>
              <a:t>–</a:t>
            </a:r>
            <a:r>
              <a:rPr lang="en-US" sz="2800" spc="-20" dirty="0">
                <a:latin typeface="Calibri Light" panose="020F0302020204030204" pitchFamily="34" charset="0"/>
              </a:rPr>
              <a:t> </a:t>
            </a:r>
            <a:r>
              <a:rPr lang="en-US" sz="2800" spc="-5" dirty="0">
                <a:latin typeface="Calibri Light" panose="020F0302020204030204" pitchFamily="34" charset="0"/>
              </a:rPr>
              <a:t>Primary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Prevention</a:t>
            </a:r>
            <a:r>
              <a:rPr lang="en-US" sz="2800" spc="-45" dirty="0">
                <a:latin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</a:rPr>
              <a:t>(no</a:t>
            </a:r>
            <a:r>
              <a:rPr lang="en-US" sz="2800" spc="-10" dirty="0">
                <a:latin typeface="Calibri Light" panose="020F0302020204030204" pitchFamily="34" charset="0"/>
              </a:rPr>
              <a:t> pre-existing</a:t>
            </a:r>
            <a:r>
              <a:rPr lang="en-US" sz="2800" spc="-40" dirty="0">
                <a:latin typeface="Calibri Light" panose="020F0302020204030204" pitchFamily="34" charset="0"/>
              </a:rPr>
              <a:t> </a:t>
            </a:r>
            <a:r>
              <a:rPr lang="en-US" sz="2800" spc="-5" dirty="0">
                <a:latin typeface="Calibri Light" panose="020F0302020204030204" pitchFamily="34" charset="0"/>
              </a:rPr>
              <a:t>CVD)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2B1484F-C4CF-4F3D-BCE6-6068A46FC8B7}"/>
              </a:ext>
            </a:extLst>
          </p:cNvPr>
          <p:cNvSpPr txBox="1"/>
          <p:nvPr/>
        </p:nvSpPr>
        <p:spPr>
          <a:xfrm>
            <a:off x="11401424" y="6964388"/>
            <a:ext cx="8724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1F974283-71B7-4854-A741-A111D1F64BFD}"/>
              </a:ext>
            </a:extLst>
          </p:cNvPr>
          <p:cNvGrpSpPr/>
          <p:nvPr/>
        </p:nvGrpSpPr>
        <p:grpSpPr>
          <a:xfrm>
            <a:off x="3312414" y="1230933"/>
            <a:ext cx="8375524" cy="1561465"/>
            <a:chOff x="3120898" y="574294"/>
            <a:chExt cx="8392160" cy="1561465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FA4EFBCD-DBDD-44C4-9189-58C7D8532DF5}"/>
                </a:ext>
              </a:extLst>
            </p:cNvPr>
            <p:cNvSpPr/>
            <p:nvPr/>
          </p:nvSpPr>
          <p:spPr>
            <a:xfrm>
              <a:off x="3127248" y="580644"/>
              <a:ext cx="8379459" cy="1548765"/>
            </a:xfrm>
            <a:custGeom>
              <a:avLst/>
              <a:gdLst/>
              <a:ahLst/>
              <a:cxnLst/>
              <a:rect l="l" t="t" r="r" b="b"/>
              <a:pathLst>
                <a:path w="8379459" h="1548764">
                  <a:moveTo>
                    <a:pt x="8378952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8378952" y="1548384"/>
                  </a:lnTo>
                  <a:lnTo>
                    <a:pt x="837895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AB5CB0C9-1FC5-435B-AA6B-1F90CADB3DA0}"/>
                </a:ext>
              </a:extLst>
            </p:cNvPr>
            <p:cNvSpPr/>
            <p:nvPr/>
          </p:nvSpPr>
          <p:spPr>
            <a:xfrm>
              <a:off x="3127248" y="580644"/>
              <a:ext cx="8379459" cy="1548765"/>
            </a:xfrm>
            <a:custGeom>
              <a:avLst/>
              <a:gdLst/>
              <a:ahLst/>
              <a:cxnLst/>
              <a:rect l="l" t="t" r="r" b="b"/>
              <a:pathLst>
                <a:path w="8379459" h="1548764">
                  <a:moveTo>
                    <a:pt x="0" y="1548384"/>
                  </a:moveTo>
                  <a:lnTo>
                    <a:pt x="8378952" y="1548384"/>
                  </a:lnTo>
                  <a:lnTo>
                    <a:pt x="8378952" y="0"/>
                  </a:lnTo>
                  <a:lnTo>
                    <a:pt x="0" y="0"/>
                  </a:lnTo>
                  <a:lnTo>
                    <a:pt x="0" y="15483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09102537-3933-48FE-849A-8001593DEC44}"/>
              </a:ext>
            </a:extLst>
          </p:cNvPr>
          <p:cNvSpPr txBox="1"/>
          <p:nvPr/>
        </p:nvSpPr>
        <p:spPr>
          <a:xfrm>
            <a:off x="3488435" y="1443140"/>
            <a:ext cx="67417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828800" algn="l"/>
              </a:tabLst>
            </a:pPr>
            <a:r>
              <a:rPr sz="1400" b="1" spc="-5" dirty="0">
                <a:latin typeface="Calibri"/>
                <a:cs typeface="Calibri"/>
              </a:rPr>
              <a:t>Gather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information:	</a:t>
            </a:r>
            <a:r>
              <a:rPr sz="1400" dirty="0">
                <a:latin typeface="Calibri"/>
                <a:cs typeface="Calibri"/>
              </a:rPr>
              <a:t>E.g.</a:t>
            </a:r>
            <a:r>
              <a:rPr sz="1400" spc="-5" dirty="0">
                <a:latin typeface="Calibri"/>
                <a:cs typeface="Calibri"/>
              </a:rPr>
              <a:t> up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bloods,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60" dirty="0">
                <a:latin typeface="Calibri"/>
                <a:cs typeface="Calibri"/>
              </a:rPr>
              <a:t>BP,</a:t>
            </a:r>
            <a:r>
              <a:rPr sz="1400" spc="-5" dirty="0">
                <a:latin typeface="Calibri"/>
                <a:cs typeface="Calibri"/>
              </a:rPr>
              <a:t> weight,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status,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QRisk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score.*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3899993-3810-4DAC-89A2-4ED7BEA82D36}"/>
              </a:ext>
            </a:extLst>
          </p:cNvPr>
          <p:cNvSpPr txBox="1"/>
          <p:nvPr/>
        </p:nvSpPr>
        <p:spPr>
          <a:xfrm>
            <a:off x="3488435" y="1822272"/>
            <a:ext cx="752792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200" marR="452120" indent="-457834">
              <a:lnSpc>
                <a:spcPct val="100000"/>
              </a:lnSpc>
              <a:spcBef>
                <a:spcPts val="105"/>
              </a:spcBef>
              <a:tabLst>
                <a:tab pos="1828800" algn="l"/>
              </a:tabLst>
            </a:pPr>
            <a:r>
              <a:rPr sz="1400" b="1" spc="-5" dirty="0">
                <a:latin typeface="Calibri"/>
                <a:cs typeface="Calibri"/>
              </a:rPr>
              <a:t>Self-management:	</a:t>
            </a:r>
            <a:r>
              <a:rPr sz="1400" spc="-10" dirty="0">
                <a:latin typeface="Calibri"/>
                <a:cs typeface="Calibri"/>
              </a:rPr>
              <a:t>Education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(cholesterol,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CVD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risk),</a:t>
            </a:r>
            <a:r>
              <a:rPr sz="1400" dirty="0">
                <a:latin typeface="Calibri"/>
                <a:cs typeface="Calibri"/>
              </a:rPr>
              <a:t> BP </a:t>
            </a:r>
            <a:r>
              <a:rPr sz="1400" spc="-10" dirty="0">
                <a:latin typeface="Calibri"/>
                <a:cs typeface="Calibri"/>
              </a:rPr>
              <a:t>monitors </a:t>
            </a:r>
            <a:r>
              <a:rPr sz="1400" spc="-5" dirty="0">
                <a:latin typeface="Calibri"/>
                <a:cs typeface="Calibri"/>
              </a:rPr>
              <a:t>(what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buy,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how</a:t>
            </a:r>
            <a:r>
              <a:rPr sz="1400" spc="-10" dirty="0">
                <a:latin typeface="Calibri"/>
                <a:cs typeface="Calibri"/>
              </a:rPr>
              <a:t> 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use),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shared</a:t>
            </a:r>
            <a:r>
              <a:rPr sz="1400" spc="-5" dirty="0">
                <a:latin typeface="Calibri"/>
                <a:cs typeface="Calibri"/>
              </a:rPr>
              <a:t> decision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resources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sz="1400" b="1" spc="-5" dirty="0">
                <a:latin typeface="Calibri"/>
                <a:cs typeface="Calibri"/>
              </a:rPr>
              <a:t>Behaviour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change:	</a:t>
            </a:r>
            <a:r>
              <a:rPr sz="1400" spc="-5" dirty="0">
                <a:latin typeface="Calibri"/>
                <a:cs typeface="Calibri"/>
              </a:rPr>
              <a:t>Brief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interventions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e.g.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smoking, weight,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diet,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exercise,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alcohol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26B7006E-F554-418C-9D9D-3AADFF98BED3}"/>
              </a:ext>
            </a:extLst>
          </p:cNvPr>
          <p:cNvSpPr txBox="1"/>
          <p:nvPr/>
        </p:nvSpPr>
        <p:spPr>
          <a:xfrm>
            <a:off x="3312413" y="4894620"/>
            <a:ext cx="8375524" cy="1600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Calibri"/>
                <a:cs typeface="Calibri"/>
              </a:rPr>
              <a:t>Optimise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lipid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modification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therapy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CVD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</a:t>
            </a:r>
            <a:r>
              <a:rPr sz="1400" b="1" spc="-5" dirty="0">
                <a:latin typeface="Calibri"/>
                <a:cs typeface="Calibri"/>
              </a:rPr>
              <a:t> reduction</a:t>
            </a:r>
            <a:endParaRPr sz="14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QRisk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score, </a:t>
            </a:r>
            <a:r>
              <a:rPr sz="1400" dirty="0">
                <a:latin typeface="Calibri"/>
                <a:cs typeface="Calibri"/>
              </a:rPr>
              <a:t>lipid </a:t>
            </a:r>
            <a:r>
              <a:rPr sz="1400" spc="-5" dirty="0">
                <a:latin typeface="Calibri"/>
                <a:cs typeface="Calibri"/>
              </a:rPr>
              <a:t>results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LFTs</a:t>
            </a:r>
            <a:endParaRPr sz="14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Initiate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optimise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high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intensity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5" dirty="0">
                <a:latin typeface="Calibri"/>
                <a:cs typeface="Calibri"/>
              </a:rPr>
              <a:t> eg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atorvastatin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20mg</a:t>
            </a:r>
            <a:endParaRPr sz="14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10" dirty="0">
                <a:latin typeface="Calibri"/>
                <a:cs typeface="Calibri"/>
              </a:rPr>
              <a:t>Titrate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therapy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against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reduction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LDLc/non-HDLc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(statin&gt;ezetimibe)</a:t>
            </a:r>
            <a:endParaRPr sz="14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Optimise</a:t>
            </a:r>
            <a:r>
              <a:rPr sz="1400" dirty="0">
                <a:latin typeface="Calibri"/>
                <a:cs typeface="Calibri"/>
              </a:rPr>
              <a:t> BP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 other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comorbidities</a:t>
            </a:r>
            <a:endParaRPr sz="14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dirty="0">
                <a:latin typeface="Calibri"/>
                <a:cs typeface="Calibri"/>
              </a:rPr>
              <a:t>Use </a:t>
            </a:r>
            <a:r>
              <a:rPr sz="1400" spc="-10" dirty="0">
                <a:latin typeface="Calibri"/>
                <a:cs typeface="Calibri"/>
              </a:rPr>
              <a:t>intolerance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pathway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decision-making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tools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support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adherence</a:t>
            </a:r>
            <a:endParaRPr sz="14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975" algn="l"/>
                <a:tab pos="435609" algn="l"/>
              </a:tabLst>
            </a:pPr>
            <a:r>
              <a:rPr sz="1400" spc="-10" dirty="0">
                <a:latin typeface="Calibri"/>
                <a:cs typeface="Calibri"/>
              </a:rPr>
              <a:t>Arrange </a:t>
            </a:r>
            <a:r>
              <a:rPr sz="1400" spc="-5" dirty="0">
                <a:latin typeface="Calibri"/>
                <a:cs typeface="Calibri"/>
              </a:rPr>
              <a:t>follow-up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bloods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5" dirty="0">
                <a:latin typeface="Calibri"/>
                <a:cs typeface="Calibri"/>
              </a:rPr>
              <a:t> needed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5CAF236B-20FE-496B-AF13-9C5A544B1F92}"/>
              </a:ext>
            </a:extLst>
          </p:cNvPr>
          <p:cNvSpPr txBox="1"/>
          <p:nvPr/>
        </p:nvSpPr>
        <p:spPr>
          <a:xfrm>
            <a:off x="509015" y="1249913"/>
            <a:ext cx="2560320" cy="1546860"/>
          </a:xfrm>
          <a:prstGeom prst="rect">
            <a:avLst/>
          </a:prstGeom>
          <a:solidFill>
            <a:srgbClr val="16385E"/>
          </a:solidFill>
        </p:spPr>
        <p:txBody>
          <a:bodyPr vert="horz" wrap="square" lIns="0" tIns="147320" rIns="0" bIns="0" rtlCol="0">
            <a:spAutoFit/>
          </a:bodyPr>
          <a:lstStyle/>
          <a:p>
            <a:pPr marL="154305" marR="149225" indent="1270" algn="ctr">
              <a:lnSpc>
                <a:spcPct val="100000"/>
              </a:lnSpc>
              <a:spcBef>
                <a:spcPts val="116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Healthcare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assistants/other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appropriately trained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ABF0E0A3-F490-42B7-8BAB-A27FAE1FF2D1}"/>
              </a:ext>
            </a:extLst>
          </p:cNvPr>
          <p:cNvSpPr/>
          <p:nvPr/>
        </p:nvSpPr>
        <p:spPr>
          <a:xfrm>
            <a:off x="509015" y="3044167"/>
            <a:ext cx="2560320" cy="1602105"/>
          </a:xfrm>
          <a:custGeom>
            <a:avLst/>
            <a:gdLst/>
            <a:ahLst/>
            <a:cxnLst/>
            <a:rect l="l" t="t" r="r" b="b"/>
            <a:pathLst>
              <a:path w="2560320" h="1602104">
                <a:moveTo>
                  <a:pt x="2560320" y="0"/>
                </a:moveTo>
                <a:lnTo>
                  <a:pt x="0" y="0"/>
                </a:lnTo>
                <a:lnTo>
                  <a:pt x="0" y="1601724"/>
                </a:lnTo>
                <a:lnTo>
                  <a:pt x="2560320" y="1601724"/>
                </a:lnTo>
                <a:lnTo>
                  <a:pt x="2560320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0F1182C8-3871-476E-BA01-2D9EBDFC7E8D}"/>
              </a:ext>
            </a:extLst>
          </p:cNvPr>
          <p:cNvSpPr txBox="1"/>
          <p:nvPr/>
        </p:nvSpPr>
        <p:spPr>
          <a:xfrm>
            <a:off x="1095857" y="3696627"/>
            <a:ext cx="1386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Stratification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15FFAB37-B531-4F7C-808F-6A953A995C87}"/>
              </a:ext>
            </a:extLst>
          </p:cNvPr>
          <p:cNvSpPr txBox="1"/>
          <p:nvPr/>
        </p:nvSpPr>
        <p:spPr>
          <a:xfrm>
            <a:off x="570230" y="4893667"/>
            <a:ext cx="2560320" cy="1602105"/>
          </a:xfrm>
          <a:prstGeom prst="rect">
            <a:avLst/>
          </a:prstGeom>
          <a:solidFill>
            <a:srgbClr val="163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3622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Prescribing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clinician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8" name="object 14">
            <a:extLst>
              <a:ext uri="{FF2B5EF4-FFF2-40B4-BE49-F238E27FC236}">
                <a16:creationId xmlns:a16="http://schemas.microsoft.com/office/drawing/2014/main" id="{391A06C7-E531-4320-A383-8C2E1F2A5C82}"/>
              </a:ext>
            </a:extLst>
          </p:cNvPr>
          <p:cNvGrpSpPr/>
          <p:nvPr/>
        </p:nvGrpSpPr>
        <p:grpSpPr>
          <a:xfrm>
            <a:off x="1595500" y="2813119"/>
            <a:ext cx="387350" cy="2097847"/>
            <a:chOff x="1414272" y="2142744"/>
            <a:chExt cx="387350" cy="2731135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1861BDC6-B6E9-456B-8C42-5C0DFD222A6F}"/>
                </a:ext>
              </a:extLst>
            </p:cNvPr>
            <p:cNvSpPr/>
            <p:nvPr/>
          </p:nvSpPr>
          <p:spPr>
            <a:xfrm>
              <a:off x="1414272" y="4337304"/>
              <a:ext cx="387350" cy="536575"/>
            </a:xfrm>
            <a:custGeom>
              <a:avLst/>
              <a:gdLst/>
              <a:ahLst/>
              <a:cxnLst/>
              <a:rect l="l" t="t" r="r" b="b"/>
              <a:pathLst>
                <a:path w="387350" h="536575">
                  <a:moveTo>
                    <a:pt x="290322" y="0"/>
                  </a:moveTo>
                  <a:lnTo>
                    <a:pt x="96774" y="0"/>
                  </a:lnTo>
                  <a:lnTo>
                    <a:pt x="96774" y="319786"/>
                  </a:lnTo>
                  <a:lnTo>
                    <a:pt x="0" y="319786"/>
                  </a:lnTo>
                  <a:lnTo>
                    <a:pt x="193547" y="536448"/>
                  </a:lnTo>
                  <a:lnTo>
                    <a:pt x="387096" y="319786"/>
                  </a:lnTo>
                  <a:lnTo>
                    <a:pt x="290322" y="319786"/>
                  </a:lnTo>
                  <a:lnTo>
                    <a:pt x="290322" y="0"/>
                  </a:lnTo>
                  <a:close/>
                </a:path>
              </a:pathLst>
            </a:custGeom>
            <a:solidFill>
              <a:srgbClr val="163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3D16532B-952E-4A99-9B1B-64E490C7F481}"/>
                </a:ext>
              </a:extLst>
            </p:cNvPr>
            <p:cNvSpPr/>
            <p:nvPr/>
          </p:nvSpPr>
          <p:spPr>
            <a:xfrm>
              <a:off x="1414272" y="2142744"/>
              <a:ext cx="387350" cy="756285"/>
            </a:xfrm>
            <a:custGeom>
              <a:avLst/>
              <a:gdLst/>
              <a:ahLst/>
              <a:cxnLst/>
              <a:rect l="l" t="t" r="r" b="b"/>
              <a:pathLst>
                <a:path w="387350" h="756285">
                  <a:moveTo>
                    <a:pt x="193547" y="0"/>
                  </a:moveTo>
                  <a:lnTo>
                    <a:pt x="0" y="216661"/>
                  </a:lnTo>
                  <a:lnTo>
                    <a:pt x="96774" y="216661"/>
                  </a:lnTo>
                  <a:lnTo>
                    <a:pt x="96774" y="755903"/>
                  </a:lnTo>
                  <a:lnTo>
                    <a:pt x="290322" y="755903"/>
                  </a:lnTo>
                  <a:lnTo>
                    <a:pt x="290322" y="216661"/>
                  </a:lnTo>
                  <a:lnTo>
                    <a:pt x="387096" y="216661"/>
                  </a:lnTo>
                  <a:lnTo>
                    <a:pt x="193547" y="0"/>
                  </a:lnTo>
                  <a:close/>
                </a:path>
              </a:pathLst>
            </a:custGeom>
            <a:solidFill>
              <a:srgbClr val="163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7">
            <a:extLst>
              <a:ext uri="{FF2B5EF4-FFF2-40B4-BE49-F238E27FC236}">
                <a16:creationId xmlns:a16="http://schemas.microsoft.com/office/drawing/2014/main" id="{8CF3C93B-3BF8-47E1-997D-0AEA5597A0DA}"/>
              </a:ext>
            </a:extLst>
          </p:cNvPr>
          <p:cNvSpPr txBox="1"/>
          <p:nvPr/>
        </p:nvSpPr>
        <p:spPr>
          <a:xfrm>
            <a:off x="3308604" y="3078391"/>
            <a:ext cx="1908175" cy="1600200"/>
          </a:xfrm>
          <a:prstGeom prst="rect">
            <a:avLst/>
          </a:prstGeom>
          <a:solidFill>
            <a:srgbClr val="FF000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One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One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of:</a:t>
            </a:r>
            <a:endParaRPr sz="14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latin typeface="Calibri"/>
                <a:cs typeface="Calibri"/>
              </a:rPr>
              <a:t>QRisk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≥20%</a:t>
            </a:r>
            <a:endParaRPr sz="14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latin typeface="Calibri"/>
                <a:cs typeface="Calibri"/>
              </a:rPr>
              <a:t>CKD</a:t>
            </a:r>
            <a:endParaRPr sz="1400">
              <a:latin typeface="Calibri"/>
              <a:cs typeface="Calibri"/>
            </a:endParaRPr>
          </a:p>
          <a:p>
            <a:pPr marL="92075" marR="376555">
              <a:lnSpc>
                <a:spcPct val="10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400" spc="-20" dirty="0">
                <a:latin typeface="Calibri"/>
                <a:cs typeface="Calibri"/>
              </a:rPr>
              <a:t>Type </a:t>
            </a:r>
            <a:r>
              <a:rPr sz="1400" dirty="0">
                <a:latin typeface="Calibri"/>
                <a:cs typeface="Calibri"/>
              </a:rPr>
              <a:t>1 </a:t>
            </a:r>
            <a:r>
              <a:rPr sz="1400" spc="-10" dirty="0">
                <a:latin typeface="Calibri"/>
                <a:cs typeface="Calibri"/>
              </a:rPr>
              <a:t>Diabetes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latin typeface="Calibri"/>
                <a:cs typeface="Calibri"/>
              </a:rPr>
              <a:t>Not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914A211E-71B7-4530-89B7-9D2A896EB47C}"/>
              </a:ext>
            </a:extLst>
          </p:cNvPr>
          <p:cNvSpPr txBox="1"/>
          <p:nvPr/>
        </p:nvSpPr>
        <p:spPr>
          <a:xfrm>
            <a:off x="5466588" y="3078391"/>
            <a:ext cx="1906905" cy="1600200"/>
          </a:xfrm>
          <a:prstGeom prst="rect">
            <a:avLst/>
          </a:prstGeom>
          <a:solidFill>
            <a:srgbClr val="FF990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R="495300" algn="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Two</a:t>
            </a:r>
            <a:endParaRPr sz="1400">
              <a:latin typeface="Calibri"/>
              <a:cs typeface="Calibri"/>
            </a:endParaRPr>
          </a:p>
          <a:p>
            <a:pPr marL="286385" marR="530225" indent="-286385" algn="r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dirty="0">
                <a:latin typeface="Calibri"/>
                <a:cs typeface="Calibri"/>
              </a:rPr>
              <a:t>QRisk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15-19%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3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latin typeface="Calibri"/>
                <a:cs typeface="Calibri"/>
              </a:rPr>
              <a:t>Not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5713EC20-9ACD-48DA-9FA9-3BAB9773A757}"/>
              </a:ext>
            </a:extLst>
          </p:cNvPr>
          <p:cNvSpPr txBox="1"/>
          <p:nvPr/>
        </p:nvSpPr>
        <p:spPr>
          <a:xfrm>
            <a:off x="7623048" y="3078391"/>
            <a:ext cx="1906905" cy="1600200"/>
          </a:xfrm>
          <a:prstGeom prst="rect">
            <a:avLst/>
          </a:prstGeom>
          <a:solidFill>
            <a:srgbClr val="FF990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Three</a:t>
            </a:r>
            <a:endParaRPr sz="14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latin typeface="Calibri"/>
                <a:cs typeface="Calibri"/>
              </a:rPr>
              <a:t>QRisk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10-14%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3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latin typeface="Calibri"/>
                <a:cs typeface="Calibri"/>
              </a:rPr>
              <a:t>Not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3336A2AA-3C3B-4F23-B023-058182441385}"/>
              </a:ext>
            </a:extLst>
          </p:cNvPr>
          <p:cNvSpPr txBox="1"/>
          <p:nvPr/>
        </p:nvSpPr>
        <p:spPr>
          <a:xfrm>
            <a:off x="9781032" y="3078391"/>
            <a:ext cx="1906905" cy="1600200"/>
          </a:xfrm>
          <a:prstGeom prst="rect">
            <a:avLst/>
          </a:prstGeom>
          <a:solidFill>
            <a:srgbClr val="00AF5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Four</a:t>
            </a:r>
            <a:endParaRPr sz="1400" dirty="0">
              <a:latin typeface="Calibri"/>
              <a:cs typeface="Calibri"/>
            </a:endParaRPr>
          </a:p>
          <a:p>
            <a:pPr marL="378460" marR="127635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spc="-10" dirty="0">
                <a:latin typeface="Calibri"/>
                <a:cs typeface="Calibri"/>
              </a:rPr>
              <a:t>statin for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primary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prevention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high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intensity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EE56DAF9-32A9-4DE4-A13D-7FF0C9C14EA4}"/>
              </a:ext>
            </a:extLst>
          </p:cNvPr>
          <p:cNvSpPr txBox="1"/>
          <p:nvPr/>
        </p:nvSpPr>
        <p:spPr>
          <a:xfrm>
            <a:off x="2425999" y="6626850"/>
            <a:ext cx="91773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*Qrisk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score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is recommended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assess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CV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risk </a:t>
            </a:r>
            <a:r>
              <a:rPr sz="900" spc="-5" dirty="0">
                <a:latin typeface="Calibri"/>
                <a:cs typeface="Calibri"/>
              </a:rPr>
              <a:t>for</a:t>
            </a:r>
            <a:r>
              <a:rPr sz="900" dirty="0">
                <a:latin typeface="Calibri"/>
                <a:cs typeface="Calibri"/>
              </a:rPr>
              <a:t> patients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with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Severe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Mental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Illness,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Rheumatoid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Arthritis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Systemic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Lupus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Erythematosus,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those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taking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antipsychotics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or oral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steroids</a:t>
            </a:r>
            <a:endParaRPr sz="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92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spc="-10" dirty="0">
                <a:solidFill>
                  <a:srgbClr val="42B6E6"/>
                </a:solidFill>
                <a:latin typeface="Calibri Light" panose="020F0302020204030204" pitchFamily="34" charset="0"/>
              </a:rPr>
              <a:t>Familial</a:t>
            </a:r>
            <a:r>
              <a:rPr lang="en-US" sz="2400" spc="-15" dirty="0">
                <a:solidFill>
                  <a:srgbClr val="42B6E6"/>
                </a:solidFill>
                <a:latin typeface="Calibri Light" panose="020F0302020204030204" pitchFamily="34" charset="0"/>
              </a:rPr>
              <a:t> </a:t>
            </a:r>
            <a:r>
              <a:rPr lang="en-US" sz="2400" spc="-10" dirty="0" err="1">
                <a:solidFill>
                  <a:srgbClr val="42B6E6"/>
                </a:solidFill>
                <a:latin typeface="Calibri Light" panose="020F0302020204030204" pitchFamily="34" charset="0"/>
              </a:rPr>
              <a:t>Hypercholesterolaemia</a:t>
            </a:r>
            <a:r>
              <a:rPr lang="en-US" sz="2400" spc="-25" dirty="0">
                <a:solidFill>
                  <a:srgbClr val="42B6E6"/>
                </a:solidFill>
                <a:latin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42B6E6"/>
                </a:solidFill>
                <a:latin typeface="Calibri Light" panose="020F0302020204030204" pitchFamily="34" charset="0"/>
              </a:rPr>
              <a:t>–</a:t>
            </a:r>
            <a:r>
              <a:rPr lang="en-US" sz="2400" spc="5" dirty="0">
                <a:solidFill>
                  <a:srgbClr val="42B6E6"/>
                </a:solidFill>
                <a:latin typeface="Calibri Light" panose="020F0302020204030204" pitchFamily="34" charset="0"/>
              </a:rPr>
              <a:t> </a:t>
            </a:r>
            <a:r>
              <a:rPr lang="en-US" sz="2400" spc="-5" dirty="0">
                <a:solidFill>
                  <a:srgbClr val="42B6E6"/>
                </a:solidFill>
                <a:latin typeface="Calibri Light" panose="020F0302020204030204" pitchFamily="34" charset="0"/>
              </a:rPr>
              <a:t>Increasing</a:t>
            </a:r>
            <a:r>
              <a:rPr lang="en-US" sz="2400" spc="-35" dirty="0">
                <a:solidFill>
                  <a:srgbClr val="42B6E6"/>
                </a:solidFill>
                <a:latin typeface="Calibri Light" panose="020F0302020204030204" pitchFamily="34" charset="0"/>
              </a:rPr>
              <a:t> </a:t>
            </a:r>
            <a:r>
              <a:rPr lang="en-US" sz="2400" spc="-10" dirty="0">
                <a:solidFill>
                  <a:srgbClr val="42B6E6"/>
                </a:solidFill>
                <a:latin typeface="Calibri Light" panose="020F0302020204030204" pitchFamily="34" charset="0"/>
              </a:rPr>
              <a:t>Detection,</a:t>
            </a:r>
            <a:r>
              <a:rPr lang="en-US" sz="2400" spc="-5" dirty="0">
                <a:solidFill>
                  <a:srgbClr val="42B6E6"/>
                </a:solidFill>
                <a:latin typeface="Calibri Light" panose="020F0302020204030204" pitchFamily="34" charset="0"/>
              </a:rPr>
              <a:t> </a:t>
            </a:r>
            <a:r>
              <a:rPr lang="en-US" sz="2400" spc="-5" dirty="0" err="1">
                <a:solidFill>
                  <a:srgbClr val="42B6E6"/>
                </a:solidFill>
                <a:latin typeface="Calibri Light" panose="020F0302020204030204" pitchFamily="34" charset="0"/>
              </a:rPr>
              <a:t>Optimising</a:t>
            </a:r>
            <a:r>
              <a:rPr lang="en-US" sz="2400" spc="-35" dirty="0">
                <a:solidFill>
                  <a:srgbClr val="42B6E6"/>
                </a:solidFill>
                <a:latin typeface="Calibri Light" panose="020F0302020204030204" pitchFamily="34" charset="0"/>
              </a:rPr>
              <a:t> </a:t>
            </a:r>
            <a:r>
              <a:rPr lang="en-US" sz="2400" spc="-5" dirty="0">
                <a:solidFill>
                  <a:srgbClr val="42B6E6"/>
                </a:solidFill>
                <a:latin typeface="Calibri Light" panose="020F0302020204030204" pitchFamily="34" charset="0"/>
              </a:rPr>
              <a:t>Management</a:t>
            </a:r>
            <a:br>
              <a:rPr lang="en-US" sz="2800" dirty="0">
                <a:solidFill>
                  <a:srgbClr val="42B6E6"/>
                </a:solidFill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4660700-E451-470F-9698-A8578D8F4F5D}"/>
              </a:ext>
            </a:extLst>
          </p:cNvPr>
          <p:cNvSpPr txBox="1">
            <a:spLocks/>
          </p:cNvSpPr>
          <p:nvPr/>
        </p:nvSpPr>
        <p:spPr>
          <a:xfrm>
            <a:off x="853541" y="1208573"/>
            <a:ext cx="9398000" cy="60579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42B6E6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US" sz="20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FH</a:t>
            </a:r>
            <a:r>
              <a:rPr lang="en-US"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latin typeface="Calibri"/>
                <a:cs typeface="Calibri"/>
              </a:rPr>
              <a:t>pathway</a:t>
            </a:r>
            <a:r>
              <a:rPr lang="en-US" sz="20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lang="en-US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help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15" dirty="0">
                <a:solidFill>
                  <a:srgbClr val="000000"/>
                </a:solidFill>
                <a:latin typeface="Calibri"/>
                <a:cs typeface="Calibri"/>
              </a:rPr>
              <a:t>improve</a:t>
            </a:r>
            <a:r>
              <a:rPr lang="en-US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identification</a:t>
            </a:r>
            <a:r>
              <a:rPr lang="en-US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lang="en-US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management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lang="en-US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lang="en-US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possible</a:t>
            </a: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undiagnosed</a:t>
            </a:r>
            <a:r>
              <a:rPr lang="en-US"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rgbClr val="000000"/>
                </a:solidFill>
                <a:latin typeface="Calibri"/>
                <a:cs typeface="Calibri"/>
              </a:rPr>
              <a:t>Familial</a:t>
            </a:r>
            <a:r>
              <a:rPr lang="en-US"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10" dirty="0" err="1">
                <a:solidFill>
                  <a:srgbClr val="000000"/>
                </a:solidFill>
                <a:latin typeface="Calibri"/>
                <a:cs typeface="Calibri"/>
              </a:rPr>
              <a:t>Hypercholesterolaemia</a:t>
            </a:r>
            <a:r>
              <a:rPr lang="en-US"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spc="-5" dirty="0">
                <a:solidFill>
                  <a:srgbClr val="000000"/>
                </a:solidFill>
                <a:latin typeface="Calibri"/>
                <a:cs typeface="Calibri"/>
              </a:rPr>
              <a:t>(FH).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DCF85E4-744A-4F38-BB17-586DD0BB5B38}"/>
              </a:ext>
            </a:extLst>
          </p:cNvPr>
          <p:cNvSpPr txBox="1"/>
          <p:nvPr/>
        </p:nvSpPr>
        <p:spPr>
          <a:xfrm>
            <a:off x="11220068" y="7043710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2538931-E85D-4CF5-857E-3077C0A49685}"/>
              </a:ext>
            </a:extLst>
          </p:cNvPr>
          <p:cNvSpPr txBox="1"/>
          <p:nvPr/>
        </p:nvSpPr>
        <p:spPr>
          <a:xfrm>
            <a:off x="853541" y="1891396"/>
            <a:ext cx="10255250" cy="45339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961390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latin typeface="Calibri"/>
                <a:cs typeface="Calibri"/>
              </a:rPr>
              <a:t>Currently</a:t>
            </a:r>
            <a:r>
              <a:rPr sz="2000" dirty="0">
                <a:latin typeface="Calibri"/>
                <a:cs typeface="Calibri"/>
              </a:rPr>
              <a:t> 92%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people with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condition</a:t>
            </a:r>
            <a:r>
              <a:rPr sz="2000" spc="-10" dirty="0">
                <a:latin typeface="Calibri"/>
                <a:cs typeface="Calibri"/>
              </a:rPr>
              <a:t> 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undiagnosed.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pathway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automates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simplifies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offers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pragmatic </a:t>
            </a:r>
            <a:r>
              <a:rPr sz="2000" spc="-5" dirty="0">
                <a:latin typeface="Calibri"/>
                <a:cs typeface="Calibri"/>
              </a:rPr>
              <a:t>solution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case-finding.</a:t>
            </a:r>
          </a:p>
          <a:p>
            <a:pPr marL="12700" marR="250825">
              <a:lnSpc>
                <a:spcPts val="2160"/>
              </a:lnSpc>
              <a:spcBef>
                <a:spcPts val="1005"/>
              </a:spcBef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Simon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Broome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(SB) </a:t>
            </a:r>
            <a:r>
              <a:rPr sz="2000" spc="-5" dirty="0">
                <a:latin typeface="Calibri"/>
                <a:cs typeface="Calibri"/>
              </a:rPr>
              <a:t>criteria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cholesterol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needs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genetic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testing.</a:t>
            </a:r>
            <a:endParaRPr sz="200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Searches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identify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cholesterol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above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threshold.</a:t>
            </a:r>
            <a:endParaRPr sz="2000" dirty="0">
              <a:latin typeface="Calibri"/>
              <a:cs typeface="Calibri"/>
            </a:endParaRPr>
          </a:p>
          <a:p>
            <a:pPr marL="469900" marR="604520" indent="-457834">
              <a:lnSpc>
                <a:spcPts val="2160"/>
              </a:lnSpc>
              <a:spcBef>
                <a:spcPts val="102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For patients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raised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triglyceride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HCA 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other team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arranges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fasting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sample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verify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triglyceride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result.</a:t>
            </a:r>
            <a:endParaRPr sz="2000" dirty="0">
              <a:latin typeface="Calibri"/>
              <a:cs typeface="Calibri"/>
            </a:endParaRPr>
          </a:p>
          <a:p>
            <a:pPr marL="469900" marR="165735" indent="-457834">
              <a:lnSpc>
                <a:spcPts val="2160"/>
              </a:lnSpc>
              <a:spcBef>
                <a:spcPts val="1015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triglycerides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normal,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simplified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family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history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questionnaire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texted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the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family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history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positive,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Simon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criteria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genetic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20" dirty="0">
                <a:latin typeface="Calibri"/>
                <a:cs typeface="Calibri"/>
              </a:rPr>
              <a:t>referral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lipid specialist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required.</a:t>
            </a:r>
            <a:endParaRPr sz="2000" dirty="0">
              <a:latin typeface="Calibri"/>
              <a:cs typeface="Calibri"/>
            </a:endParaRPr>
          </a:p>
          <a:p>
            <a:pPr marL="469900" marR="5080" indent="-457834">
              <a:lnSpc>
                <a:spcPct val="90000"/>
              </a:lnSpc>
              <a:spcBef>
                <a:spcPts val="960"/>
              </a:spcBef>
              <a:buAutoNum type="arabicPeriod"/>
              <a:tabLst>
                <a:tab pos="469265" algn="l"/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family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history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negative,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should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examined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tendon</a:t>
            </a:r>
            <a:r>
              <a:rPr sz="2000" spc="-10" dirty="0">
                <a:latin typeface="Calibri"/>
                <a:cs typeface="Calibri"/>
              </a:rPr>
              <a:t> xanthomata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(TX).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This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could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provided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across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PCN</a:t>
            </a:r>
            <a:r>
              <a:rPr sz="2000" spc="-5" dirty="0">
                <a:latin typeface="Calibri"/>
                <a:cs typeface="Calibri"/>
              </a:rPr>
              <a:t> 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CCG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trained pharmacist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nurse.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TX</a:t>
            </a:r>
            <a:r>
              <a:rPr sz="2000" spc="-10" dirty="0">
                <a:latin typeface="Calibri"/>
                <a:cs typeface="Calibri"/>
              </a:rPr>
              <a:t> are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present,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Simon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Broome</a:t>
            </a:r>
            <a:r>
              <a:rPr sz="2000" spc="-5" dirty="0">
                <a:latin typeface="Calibri"/>
                <a:cs typeface="Calibri"/>
              </a:rPr>
              <a:t> criteria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genetic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local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testing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referral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lipid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specialist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required.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52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>
                <a:latin typeface="Calibri Light" panose="020F0302020204030204" pitchFamily="34" charset="0"/>
              </a:rPr>
              <a:t>Familial</a:t>
            </a:r>
            <a:r>
              <a:rPr lang="en-GB" sz="2800" spc="-55" dirty="0">
                <a:latin typeface="Calibri Light" panose="020F0302020204030204" pitchFamily="34" charset="0"/>
              </a:rPr>
              <a:t> </a:t>
            </a:r>
            <a:r>
              <a:rPr lang="en-GB" sz="2800" spc="-5" dirty="0">
                <a:latin typeface="Calibri Light" panose="020F0302020204030204" pitchFamily="34" charset="0"/>
              </a:rPr>
              <a:t>Hypercholesterolaemia</a:t>
            </a:r>
            <a:r>
              <a:rPr lang="en-GB" sz="2800" spc="-65" dirty="0">
                <a:latin typeface="Calibri Light" panose="020F0302020204030204" pitchFamily="34" charset="0"/>
              </a:rPr>
              <a:t> </a:t>
            </a:r>
            <a:r>
              <a:rPr lang="en-GB" sz="2800" spc="-5" dirty="0">
                <a:latin typeface="Calibri Light" panose="020F0302020204030204" pitchFamily="34" charset="0"/>
              </a:rPr>
              <a:t>Pathway</a:t>
            </a:r>
            <a:br>
              <a:rPr lang="en-GB" sz="2800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1361873C-F259-4ED0-85F2-5B46B187289B}"/>
              </a:ext>
            </a:extLst>
          </p:cNvPr>
          <p:cNvGrpSpPr/>
          <p:nvPr/>
        </p:nvGrpSpPr>
        <p:grpSpPr>
          <a:xfrm>
            <a:off x="174454" y="1013493"/>
            <a:ext cx="11666601" cy="5777601"/>
            <a:chOff x="268224" y="576072"/>
            <a:chExt cx="11666601" cy="617509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829C78F7-B94E-439B-973B-030337076E79}"/>
                </a:ext>
              </a:extLst>
            </p:cNvPr>
            <p:cNvSpPr/>
            <p:nvPr/>
          </p:nvSpPr>
          <p:spPr>
            <a:xfrm>
              <a:off x="998220" y="576072"/>
              <a:ext cx="10936605" cy="4596990"/>
            </a:xfrm>
            <a:custGeom>
              <a:avLst/>
              <a:gdLst/>
              <a:ahLst/>
              <a:cxnLst/>
              <a:rect l="l" t="t" r="r" b="b"/>
              <a:pathLst>
                <a:path w="10936605" h="4604385">
                  <a:moveTo>
                    <a:pt x="10168890" y="0"/>
                  </a:moveTo>
                  <a:lnTo>
                    <a:pt x="767334" y="0"/>
                  </a:lnTo>
                  <a:lnTo>
                    <a:pt x="718805" y="1509"/>
                  </a:lnTo>
                  <a:lnTo>
                    <a:pt x="671078" y="5978"/>
                  </a:lnTo>
                  <a:lnTo>
                    <a:pt x="624244" y="13316"/>
                  </a:lnTo>
                  <a:lnTo>
                    <a:pt x="578392" y="23434"/>
                  </a:lnTo>
                  <a:lnTo>
                    <a:pt x="533611" y="36241"/>
                  </a:lnTo>
                  <a:lnTo>
                    <a:pt x="489993" y="51648"/>
                  </a:lnTo>
                  <a:lnTo>
                    <a:pt x="447626" y="69565"/>
                  </a:lnTo>
                  <a:lnTo>
                    <a:pt x="406601" y="89902"/>
                  </a:lnTo>
                  <a:lnTo>
                    <a:pt x="367007" y="112569"/>
                  </a:lnTo>
                  <a:lnTo>
                    <a:pt x="328934" y="137477"/>
                  </a:lnTo>
                  <a:lnTo>
                    <a:pt x="292472" y="164535"/>
                  </a:lnTo>
                  <a:lnTo>
                    <a:pt x="257712" y="193653"/>
                  </a:lnTo>
                  <a:lnTo>
                    <a:pt x="224742" y="224742"/>
                  </a:lnTo>
                  <a:lnTo>
                    <a:pt x="193653" y="257712"/>
                  </a:lnTo>
                  <a:lnTo>
                    <a:pt x="164535" y="292472"/>
                  </a:lnTo>
                  <a:lnTo>
                    <a:pt x="137477" y="328934"/>
                  </a:lnTo>
                  <a:lnTo>
                    <a:pt x="112569" y="367007"/>
                  </a:lnTo>
                  <a:lnTo>
                    <a:pt x="89902" y="406601"/>
                  </a:lnTo>
                  <a:lnTo>
                    <a:pt x="69565" y="447626"/>
                  </a:lnTo>
                  <a:lnTo>
                    <a:pt x="51648" y="489993"/>
                  </a:lnTo>
                  <a:lnTo>
                    <a:pt x="36241" y="533611"/>
                  </a:lnTo>
                  <a:lnTo>
                    <a:pt x="23434" y="578392"/>
                  </a:lnTo>
                  <a:lnTo>
                    <a:pt x="13316" y="624244"/>
                  </a:lnTo>
                  <a:lnTo>
                    <a:pt x="5978" y="671078"/>
                  </a:lnTo>
                  <a:lnTo>
                    <a:pt x="1509" y="718805"/>
                  </a:lnTo>
                  <a:lnTo>
                    <a:pt x="0" y="767333"/>
                  </a:lnTo>
                  <a:lnTo>
                    <a:pt x="0" y="3836670"/>
                  </a:lnTo>
                  <a:lnTo>
                    <a:pt x="1509" y="3885198"/>
                  </a:lnTo>
                  <a:lnTo>
                    <a:pt x="5978" y="3932925"/>
                  </a:lnTo>
                  <a:lnTo>
                    <a:pt x="13316" y="3979759"/>
                  </a:lnTo>
                  <a:lnTo>
                    <a:pt x="23434" y="4025611"/>
                  </a:lnTo>
                  <a:lnTo>
                    <a:pt x="36241" y="4070392"/>
                  </a:lnTo>
                  <a:lnTo>
                    <a:pt x="51648" y="4114010"/>
                  </a:lnTo>
                  <a:lnTo>
                    <a:pt x="69565" y="4156377"/>
                  </a:lnTo>
                  <a:lnTo>
                    <a:pt x="89902" y="4197402"/>
                  </a:lnTo>
                  <a:lnTo>
                    <a:pt x="112569" y="4236996"/>
                  </a:lnTo>
                  <a:lnTo>
                    <a:pt x="137477" y="4275069"/>
                  </a:lnTo>
                  <a:lnTo>
                    <a:pt x="164535" y="4311531"/>
                  </a:lnTo>
                  <a:lnTo>
                    <a:pt x="193653" y="4346291"/>
                  </a:lnTo>
                  <a:lnTo>
                    <a:pt x="224742" y="4379261"/>
                  </a:lnTo>
                  <a:lnTo>
                    <a:pt x="257712" y="4410350"/>
                  </a:lnTo>
                  <a:lnTo>
                    <a:pt x="292472" y="4439468"/>
                  </a:lnTo>
                  <a:lnTo>
                    <a:pt x="328934" y="4466526"/>
                  </a:lnTo>
                  <a:lnTo>
                    <a:pt x="367007" y="4491434"/>
                  </a:lnTo>
                  <a:lnTo>
                    <a:pt x="406601" y="4514101"/>
                  </a:lnTo>
                  <a:lnTo>
                    <a:pt x="447626" y="4534438"/>
                  </a:lnTo>
                  <a:lnTo>
                    <a:pt x="489993" y="4552355"/>
                  </a:lnTo>
                  <a:lnTo>
                    <a:pt x="533611" y="4567762"/>
                  </a:lnTo>
                  <a:lnTo>
                    <a:pt x="578392" y="4580569"/>
                  </a:lnTo>
                  <a:lnTo>
                    <a:pt x="624244" y="4590687"/>
                  </a:lnTo>
                  <a:lnTo>
                    <a:pt x="671078" y="4598025"/>
                  </a:lnTo>
                  <a:lnTo>
                    <a:pt x="718805" y="4602494"/>
                  </a:lnTo>
                  <a:lnTo>
                    <a:pt x="767334" y="4604004"/>
                  </a:lnTo>
                  <a:lnTo>
                    <a:pt x="10168890" y="4604004"/>
                  </a:lnTo>
                  <a:lnTo>
                    <a:pt x="10217418" y="4602494"/>
                  </a:lnTo>
                  <a:lnTo>
                    <a:pt x="10265145" y="4598025"/>
                  </a:lnTo>
                  <a:lnTo>
                    <a:pt x="10311979" y="4590687"/>
                  </a:lnTo>
                  <a:lnTo>
                    <a:pt x="10357831" y="4580569"/>
                  </a:lnTo>
                  <a:lnTo>
                    <a:pt x="10402612" y="4567762"/>
                  </a:lnTo>
                  <a:lnTo>
                    <a:pt x="10446230" y="4552355"/>
                  </a:lnTo>
                  <a:lnTo>
                    <a:pt x="10488597" y="4534438"/>
                  </a:lnTo>
                  <a:lnTo>
                    <a:pt x="10529622" y="4514101"/>
                  </a:lnTo>
                  <a:lnTo>
                    <a:pt x="10569216" y="4491434"/>
                  </a:lnTo>
                  <a:lnTo>
                    <a:pt x="10607289" y="4466526"/>
                  </a:lnTo>
                  <a:lnTo>
                    <a:pt x="10643751" y="4439468"/>
                  </a:lnTo>
                  <a:lnTo>
                    <a:pt x="10678511" y="4410350"/>
                  </a:lnTo>
                  <a:lnTo>
                    <a:pt x="10711481" y="4379261"/>
                  </a:lnTo>
                  <a:lnTo>
                    <a:pt x="10742570" y="4346291"/>
                  </a:lnTo>
                  <a:lnTo>
                    <a:pt x="10771688" y="4311531"/>
                  </a:lnTo>
                  <a:lnTo>
                    <a:pt x="10798746" y="4275069"/>
                  </a:lnTo>
                  <a:lnTo>
                    <a:pt x="10823654" y="4236996"/>
                  </a:lnTo>
                  <a:lnTo>
                    <a:pt x="10846321" y="4197402"/>
                  </a:lnTo>
                  <a:lnTo>
                    <a:pt x="10866658" y="4156377"/>
                  </a:lnTo>
                  <a:lnTo>
                    <a:pt x="10884575" y="4114010"/>
                  </a:lnTo>
                  <a:lnTo>
                    <a:pt x="10899982" y="4070392"/>
                  </a:lnTo>
                  <a:lnTo>
                    <a:pt x="10912789" y="4025611"/>
                  </a:lnTo>
                  <a:lnTo>
                    <a:pt x="10922907" y="3979759"/>
                  </a:lnTo>
                  <a:lnTo>
                    <a:pt x="10930245" y="3932925"/>
                  </a:lnTo>
                  <a:lnTo>
                    <a:pt x="10934714" y="3885198"/>
                  </a:lnTo>
                  <a:lnTo>
                    <a:pt x="10936224" y="3836670"/>
                  </a:lnTo>
                  <a:lnTo>
                    <a:pt x="10936224" y="767333"/>
                  </a:lnTo>
                  <a:lnTo>
                    <a:pt x="10934714" y="718805"/>
                  </a:lnTo>
                  <a:lnTo>
                    <a:pt x="10930245" y="671078"/>
                  </a:lnTo>
                  <a:lnTo>
                    <a:pt x="10922907" y="624244"/>
                  </a:lnTo>
                  <a:lnTo>
                    <a:pt x="10912789" y="578392"/>
                  </a:lnTo>
                  <a:lnTo>
                    <a:pt x="10899982" y="533611"/>
                  </a:lnTo>
                  <a:lnTo>
                    <a:pt x="10884575" y="489993"/>
                  </a:lnTo>
                  <a:lnTo>
                    <a:pt x="10866658" y="447626"/>
                  </a:lnTo>
                  <a:lnTo>
                    <a:pt x="10846321" y="406601"/>
                  </a:lnTo>
                  <a:lnTo>
                    <a:pt x="10823654" y="367007"/>
                  </a:lnTo>
                  <a:lnTo>
                    <a:pt x="10798746" y="328934"/>
                  </a:lnTo>
                  <a:lnTo>
                    <a:pt x="10771688" y="292472"/>
                  </a:lnTo>
                  <a:lnTo>
                    <a:pt x="10742570" y="257712"/>
                  </a:lnTo>
                  <a:lnTo>
                    <a:pt x="10711481" y="224742"/>
                  </a:lnTo>
                  <a:lnTo>
                    <a:pt x="10678511" y="193653"/>
                  </a:lnTo>
                  <a:lnTo>
                    <a:pt x="10643751" y="164535"/>
                  </a:lnTo>
                  <a:lnTo>
                    <a:pt x="10607289" y="137477"/>
                  </a:lnTo>
                  <a:lnTo>
                    <a:pt x="10569216" y="112569"/>
                  </a:lnTo>
                  <a:lnTo>
                    <a:pt x="10529622" y="89902"/>
                  </a:lnTo>
                  <a:lnTo>
                    <a:pt x="10488597" y="69565"/>
                  </a:lnTo>
                  <a:lnTo>
                    <a:pt x="10446230" y="51648"/>
                  </a:lnTo>
                  <a:lnTo>
                    <a:pt x="10402612" y="36241"/>
                  </a:lnTo>
                  <a:lnTo>
                    <a:pt x="10357831" y="23434"/>
                  </a:lnTo>
                  <a:lnTo>
                    <a:pt x="10311979" y="13316"/>
                  </a:lnTo>
                  <a:lnTo>
                    <a:pt x="10265145" y="5978"/>
                  </a:lnTo>
                  <a:lnTo>
                    <a:pt x="10217418" y="1509"/>
                  </a:lnTo>
                  <a:lnTo>
                    <a:pt x="10168890" y="0"/>
                  </a:lnTo>
                  <a:close/>
                </a:path>
              </a:pathLst>
            </a:custGeom>
            <a:solidFill>
              <a:srgbClr val="D9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40ACDDF-52B3-49A4-A799-B7F2E789A4EA}"/>
                </a:ext>
              </a:extLst>
            </p:cNvPr>
            <p:cNvSpPr/>
            <p:nvPr/>
          </p:nvSpPr>
          <p:spPr>
            <a:xfrm>
              <a:off x="998220" y="576072"/>
              <a:ext cx="10936605" cy="4604385"/>
            </a:xfrm>
            <a:custGeom>
              <a:avLst/>
              <a:gdLst/>
              <a:ahLst/>
              <a:cxnLst/>
              <a:rect l="l" t="t" r="r" b="b"/>
              <a:pathLst>
                <a:path w="10936605" h="4604385">
                  <a:moveTo>
                    <a:pt x="0" y="767333"/>
                  </a:moveTo>
                  <a:lnTo>
                    <a:pt x="1509" y="718805"/>
                  </a:lnTo>
                  <a:lnTo>
                    <a:pt x="5978" y="671078"/>
                  </a:lnTo>
                  <a:lnTo>
                    <a:pt x="13316" y="624244"/>
                  </a:lnTo>
                  <a:lnTo>
                    <a:pt x="23434" y="578392"/>
                  </a:lnTo>
                  <a:lnTo>
                    <a:pt x="36241" y="533611"/>
                  </a:lnTo>
                  <a:lnTo>
                    <a:pt x="51648" y="489993"/>
                  </a:lnTo>
                  <a:lnTo>
                    <a:pt x="69565" y="447626"/>
                  </a:lnTo>
                  <a:lnTo>
                    <a:pt x="89902" y="406601"/>
                  </a:lnTo>
                  <a:lnTo>
                    <a:pt x="112569" y="367007"/>
                  </a:lnTo>
                  <a:lnTo>
                    <a:pt x="137477" y="328934"/>
                  </a:lnTo>
                  <a:lnTo>
                    <a:pt x="164535" y="292472"/>
                  </a:lnTo>
                  <a:lnTo>
                    <a:pt x="193653" y="257712"/>
                  </a:lnTo>
                  <a:lnTo>
                    <a:pt x="224742" y="224742"/>
                  </a:lnTo>
                  <a:lnTo>
                    <a:pt x="257712" y="193653"/>
                  </a:lnTo>
                  <a:lnTo>
                    <a:pt x="292472" y="164535"/>
                  </a:lnTo>
                  <a:lnTo>
                    <a:pt x="328934" y="137477"/>
                  </a:lnTo>
                  <a:lnTo>
                    <a:pt x="367007" y="112569"/>
                  </a:lnTo>
                  <a:lnTo>
                    <a:pt x="406601" y="89902"/>
                  </a:lnTo>
                  <a:lnTo>
                    <a:pt x="447626" y="69565"/>
                  </a:lnTo>
                  <a:lnTo>
                    <a:pt x="489993" y="51648"/>
                  </a:lnTo>
                  <a:lnTo>
                    <a:pt x="533611" y="36241"/>
                  </a:lnTo>
                  <a:lnTo>
                    <a:pt x="578392" y="23434"/>
                  </a:lnTo>
                  <a:lnTo>
                    <a:pt x="624244" y="13316"/>
                  </a:lnTo>
                  <a:lnTo>
                    <a:pt x="671078" y="5978"/>
                  </a:lnTo>
                  <a:lnTo>
                    <a:pt x="718805" y="1509"/>
                  </a:lnTo>
                  <a:lnTo>
                    <a:pt x="767334" y="0"/>
                  </a:lnTo>
                  <a:lnTo>
                    <a:pt x="10168890" y="0"/>
                  </a:lnTo>
                  <a:lnTo>
                    <a:pt x="10217418" y="1509"/>
                  </a:lnTo>
                  <a:lnTo>
                    <a:pt x="10265145" y="5978"/>
                  </a:lnTo>
                  <a:lnTo>
                    <a:pt x="10311979" y="13316"/>
                  </a:lnTo>
                  <a:lnTo>
                    <a:pt x="10357831" y="23434"/>
                  </a:lnTo>
                  <a:lnTo>
                    <a:pt x="10402612" y="36241"/>
                  </a:lnTo>
                  <a:lnTo>
                    <a:pt x="10446230" y="51648"/>
                  </a:lnTo>
                  <a:lnTo>
                    <a:pt x="10488597" y="69565"/>
                  </a:lnTo>
                  <a:lnTo>
                    <a:pt x="10529622" y="89902"/>
                  </a:lnTo>
                  <a:lnTo>
                    <a:pt x="10569216" y="112569"/>
                  </a:lnTo>
                  <a:lnTo>
                    <a:pt x="10607289" y="137477"/>
                  </a:lnTo>
                  <a:lnTo>
                    <a:pt x="10643751" y="164535"/>
                  </a:lnTo>
                  <a:lnTo>
                    <a:pt x="10678511" y="193653"/>
                  </a:lnTo>
                  <a:lnTo>
                    <a:pt x="10711481" y="224742"/>
                  </a:lnTo>
                  <a:lnTo>
                    <a:pt x="10742570" y="257712"/>
                  </a:lnTo>
                  <a:lnTo>
                    <a:pt x="10771688" y="292472"/>
                  </a:lnTo>
                  <a:lnTo>
                    <a:pt x="10798746" y="328934"/>
                  </a:lnTo>
                  <a:lnTo>
                    <a:pt x="10823654" y="367007"/>
                  </a:lnTo>
                  <a:lnTo>
                    <a:pt x="10846321" y="406601"/>
                  </a:lnTo>
                  <a:lnTo>
                    <a:pt x="10866658" y="447626"/>
                  </a:lnTo>
                  <a:lnTo>
                    <a:pt x="10884575" y="489993"/>
                  </a:lnTo>
                  <a:lnTo>
                    <a:pt x="10899982" y="533611"/>
                  </a:lnTo>
                  <a:lnTo>
                    <a:pt x="10912789" y="578392"/>
                  </a:lnTo>
                  <a:lnTo>
                    <a:pt x="10922907" y="624244"/>
                  </a:lnTo>
                  <a:lnTo>
                    <a:pt x="10930245" y="671078"/>
                  </a:lnTo>
                  <a:lnTo>
                    <a:pt x="10934714" y="718805"/>
                  </a:lnTo>
                  <a:lnTo>
                    <a:pt x="10936224" y="767333"/>
                  </a:lnTo>
                  <a:lnTo>
                    <a:pt x="10936224" y="3836670"/>
                  </a:lnTo>
                  <a:lnTo>
                    <a:pt x="10934714" y="3885198"/>
                  </a:lnTo>
                  <a:lnTo>
                    <a:pt x="10930245" y="3932925"/>
                  </a:lnTo>
                  <a:lnTo>
                    <a:pt x="10922907" y="3979759"/>
                  </a:lnTo>
                  <a:lnTo>
                    <a:pt x="10912789" y="4025611"/>
                  </a:lnTo>
                  <a:lnTo>
                    <a:pt x="10899982" y="4070392"/>
                  </a:lnTo>
                  <a:lnTo>
                    <a:pt x="10884575" y="4114010"/>
                  </a:lnTo>
                  <a:lnTo>
                    <a:pt x="10866658" y="4156377"/>
                  </a:lnTo>
                  <a:lnTo>
                    <a:pt x="10846321" y="4197402"/>
                  </a:lnTo>
                  <a:lnTo>
                    <a:pt x="10823654" y="4236996"/>
                  </a:lnTo>
                  <a:lnTo>
                    <a:pt x="10798746" y="4275069"/>
                  </a:lnTo>
                  <a:lnTo>
                    <a:pt x="10771688" y="4311531"/>
                  </a:lnTo>
                  <a:lnTo>
                    <a:pt x="10742570" y="4346291"/>
                  </a:lnTo>
                  <a:lnTo>
                    <a:pt x="10711481" y="4379261"/>
                  </a:lnTo>
                  <a:lnTo>
                    <a:pt x="10678511" y="4410350"/>
                  </a:lnTo>
                  <a:lnTo>
                    <a:pt x="10643751" y="4439468"/>
                  </a:lnTo>
                  <a:lnTo>
                    <a:pt x="10607289" y="4466526"/>
                  </a:lnTo>
                  <a:lnTo>
                    <a:pt x="10569216" y="4491434"/>
                  </a:lnTo>
                  <a:lnTo>
                    <a:pt x="10529622" y="4514101"/>
                  </a:lnTo>
                  <a:lnTo>
                    <a:pt x="10488597" y="4534438"/>
                  </a:lnTo>
                  <a:lnTo>
                    <a:pt x="10446230" y="4552355"/>
                  </a:lnTo>
                  <a:lnTo>
                    <a:pt x="10402612" y="4567762"/>
                  </a:lnTo>
                  <a:lnTo>
                    <a:pt x="10357831" y="4580569"/>
                  </a:lnTo>
                  <a:lnTo>
                    <a:pt x="10311979" y="4590687"/>
                  </a:lnTo>
                  <a:lnTo>
                    <a:pt x="10265145" y="4598025"/>
                  </a:lnTo>
                  <a:lnTo>
                    <a:pt x="10217418" y="4602494"/>
                  </a:lnTo>
                  <a:lnTo>
                    <a:pt x="10168890" y="4604004"/>
                  </a:lnTo>
                  <a:lnTo>
                    <a:pt x="767334" y="4604004"/>
                  </a:lnTo>
                  <a:lnTo>
                    <a:pt x="718805" y="4602494"/>
                  </a:lnTo>
                  <a:lnTo>
                    <a:pt x="671078" y="4598025"/>
                  </a:lnTo>
                  <a:lnTo>
                    <a:pt x="624244" y="4590687"/>
                  </a:lnTo>
                  <a:lnTo>
                    <a:pt x="578392" y="4580569"/>
                  </a:lnTo>
                  <a:lnTo>
                    <a:pt x="533611" y="4567762"/>
                  </a:lnTo>
                  <a:lnTo>
                    <a:pt x="489993" y="4552355"/>
                  </a:lnTo>
                  <a:lnTo>
                    <a:pt x="447626" y="4534438"/>
                  </a:lnTo>
                  <a:lnTo>
                    <a:pt x="406601" y="4514101"/>
                  </a:lnTo>
                  <a:lnTo>
                    <a:pt x="367007" y="4491434"/>
                  </a:lnTo>
                  <a:lnTo>
                    <a:pt x="328934" y="4466526"/>
                  </a:lnTo>
                  <a:lnTo>
                    <a:pt x="292472" y="4439468"/>
                  </a:lnTo>
                  <a:lnTo>
                    <a:pt x="257712" y="4410350"/>
                  </a:lnTo>
                  <a:lnTo>
                    <a:pt x="224742" y="4379261"/>
                  </a:lnTo>
                  <a:lnTo>
                    <a:pt x="193653" y="4346291"/>
                  </a:lnTo>
                  <a:lnTo>
                    <a:pt x="164535" y="4311531"/>
                  </a:lnTo>
                  <a:lnTo>
                    <a:pt x="137477" y="4275069"/>
                  </a:lnTo>
                  <a:lnTo>
                    <a:pt x="112569" y="4236996"/>
                  </a:lnTo>
                  <a:lnTo>
                    <a:pt x="89902" y="4197402"/>
                  </a:lnTo>
                  <a:lnTo>
                    <a:pt x="69565" y="4156377"/>
                  </a:lnTo>
                  <a:lnTo>
                    <a:pt x="51648" y="4114010"/>
                  </a:lnTo>
                  <a:lnTo>
                    <a:pt x="36241" y="4070392"/>
                  </a:lnTo>
                  <a:lnTo>
                    <a:pt x="23434" y="4025611"/>
                  </a:lnTo>
                  <a:lnTo>
                    <a:pt x="13316" y="3979759"/>
                  </a:lnTo>
                  <a:lnTo>
                    <a:pt x="5978" y="3932925"/>
                  </a:lnTo>
                  <a:lnTo>
                    <a:pt x="1509" y="3885198"/>
                  </a:lnTo>
                  <a:lnTo>
                    <a:pt x="0" y="3836670"/>
                  </a:lnTo>
                  <a:lnTo>
                    <a:pt x="0" y="767333"/>
                  </a:lnTo>
                  <a:close/>
                </a:path>
              </a:pathLst>
            </a:custGeom>
            <a:ln w="12700">
              <a:solidFill>
                <a:srgbClr val="163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00F44545-E70E-4DFC-8C3E-E4318A31CB3F}"/>
                </a:ext>
              </a:extLst>
            </p:cNvPr>
            <p:cNvSpPr/>
            <p:nvPr/>
          </p:nvSpPr>
          <p:spPr>
            <a:xfrm>
              <a:off x="268224" y="4207763"/>
              <a:ext cx="5814060" cy="2543404"/>
            </a:xfrm>
            <a:custGeom>
              <a:avLst/>
              <a:gdLst/>
              <a:ahLst/>
              <a:cxnLst/>
              <a:rect l="l" t="t" r="r" b="b"/>
              <a:pathLst>
                <a:path w="5814060" h="2531745">
                  <a:moveTo>
                    <a:pt x="5392166" y="0"/>
                  </a:moveTo>
                  <a:lnTo>
                    <a:pt x="421906" y="0"/>
                  </a:lnTo>
                  <a:lnTo>
                    <a:pt x="372702" y="2837"/>
                  </a:lnTo>
                  <a:lnTo>
                    <a:pt x="325165" y="11140"/>
                  </a:lnTo>
                  <a:lnTo>
                    <a:pt x="279612" y="24591"/>
                  </a:lnTo>
                  <a:lnTo>
                    <a:pt x="236359" y="42874"/>
                  </a:lnTo>
                  <a:lnTo>
                    <a:pt x="195724" y="65674"/>
                  </a:lnTo>
                  <a:lnTo>
                    <a:pt x="158022" y="92672"/>
                  </a:lnTo>
                  <a:lnTo>
                    <a:pt x="123571" y="123555"/>
                  </a:lnTo>
                  <a:lnTo>
                    <a:pt x="92685" y="158004"/>
                  </a:lnTo>
                  <a:lnTo>
                    <a:pt x="65684" y="195704"/>
                  </a:lnTo>
                  <a:lnTo>
                    <a:pt x="42881" y="236338"/>
                  </a:lnTo>
                  <a:lnTo>
                    <a:pt x="24595" y="279590"/>
                  </a:lnTo>
                  <a:lnTo>
                    <a:pt x="11142" y="325145"/>
                  </a:lnTo>
                  <a:lnTo>
                    <a:pt x="2838" y="372684"/>
                  </a:lnTo>
                  <a:lnTo>
                    <a:pt x="0" y="421894"/>
                  </a:lnTo>
                  <a:lnTo>
                    <a:pt x="0" y="2109457"/>
                  </a:lnTo>
                  <a:lnTo>
                    <a:pt x="2838" y="2158661"/>
                  </a:lnTo>
                  <a:lnTo>
                    <a:pt x="11142" y="2206198"/>
                  </a:lnTo>
                  <a:lnTo>
                    <a:pt x="24595" y="2251751"/>
                  </a:lnTo>
                  <a:lnTo>
                    <a:pt x="42881" y="2295004"/>
                  </a:lnTo>
                  <a:lnTo>
                    <a:pt x="65684" y="2335639"/>
                  </a:lnTo>
                  <a:lnTo>
                    <a:pt x="92685" y="2373341"/>
                  </a:lnTo>
                  <a:lnTo>
                    <a:pt x="123570" y="2407793"/>
                  </a:lnTo>
                  <a:lnTo>
                    <a:pt x="158022" y="2438678"/>
                  </a:lnTo>
                  <a:lnTo>
                    <a:pt x="195724" y="2465679"/>
                  </a:lnTo>
                  <a:lnTo>
                    <a:pt x="236359" y="2488482"/>
                  </a:lnTo>
                  <a:lnTo>
                    <a:pt x="279612" y="2506768"/>
                  </a:lnTo>
                  <a:lnTo>
                    <a:pt x="325165" y="2520221"/>
                  </a:lnTo>
                  <a:lnTo>
                    <a:pt x="372702" y="2528525"/>
                  </a:lnTo>
                  <a:lnTo>
                    <a:pt x="421906" y="2531364"/>
                  </a:lnTo>
                  <a:lnTo>
                    <a:pt x="5392166" y="2531364"/>
                  </a:lnTo>
                  <a:lnTo>
                    <a:pt x="5441375" y="2528525"/>
                  </a:lnTo>
                  <a:lnTo>
                    <a:pt x="5488914" y="2520221"/>
                  </a:lnTo>
                  <a:lnTo>
                    <a:pt x="5534469" y="2506768"/>
                  </a:lnTo>
                  <a:lnTo>
                    <a:pt x="5577721" y="2488482"/>
                  </a:lnTo>
                  <a:lnTo>
                    <a:pt x="5618355" y="2465679"/>
                  </a:lnTo>
                  <a:lnTo>
                    <a:pt x="5656055" y="2438678"/>
                  </a:lnTo>
                  <a:lnTo>
                    <a:pt x="5690504" y="2407793"/>
                  </a:lnTo>
                  <a:lnTo>
                    <a:pt x="5721387" y="2373341"/>
                  </a:lnTo>
                  <a:lnTo>
                    <a:pt x="5748385" y="2335639"/>
                  </a:lnTo>
                  <a:lnTo>
                    <a:pt x="5771185" y="2295004"/>
                  </a:lnTo>
                  <a:lnTo>
                    <a:pt x="5789468" y="2251751"/>
                  </a:lnTo>
                  <a:lnTo>
                    <a:pt x="5802919" y="2206198"/>
                  </a:lnTo>
                  <a:lnTo>
                    <a:pt x="5811222" y="2158661"/>
                  </a:lnTo>
                  <a:lnTo>
                    <a:pt x="5814060" y="2109457"/>
                  </a:lnTo>
                  <a:lnTo>
                    <a:pt x="5814060" y="421894"/>
                  </a:lnTo>
                  <a:lnTo>
                    <a:pt x="5811222" y="372684"/>
                  </a:lnTo>
                  <a:lnTo>
                    <a:pt x="5802919" y="325145"/>
                  </a:lnTo>
                  <a:lnTo>
                    <a:pt x="5789468" y="279590"/>
                  </a:lnTo>
                  <a:lnTo>
                    <a:pt x="5771185" y="236338"/>
                  </a:lnTo>
                  <a:lnTo>
                    <a:pt x="5748385" y="195704"/>
                  </a:lnTo>
                  <a:lnTo>
                    <a:pt x="5721387" y="158004"/>
                  </a:lnTo>
                  <a:lnTo>
                    <a:pt x="5690504" y="123555"/>
                  </a:lnTo>
                  <a:lnTo>
                    <a:pt x="5656055" y="92672"/>
                  </a:lnTo>
                  <a:lnTo>
                    <a:pt x="5618355" y="65674"/>
                  </a:lnTo>
                  <a:lnTo>
                    <a:pt x="5577721" y="42874"/>
                  </a:lnTo>
                  <a:lnTo>
                    <a:pt x="5534469" y="24591"/>
                  </a:lnTo>
                  <a:lnTo>
                    <a:pt x="5488914" y="11140"/>
                  </a:lnTo>
                  <a:lnTo>
                    <a:pt x="5441375" y="2837"/>
                  </a:lnTo>
                  <a:lnTo>
                    <a:pt x="539216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52DDE316-AC4D-45C2-AD6E-11913C604F36}"/>
                </a:ext>
              </a:extLst>
            </p:cNvPr>
            <p:cNvSpPr/>
            <p:nvPr/>
          </p:nvSpPr>
          <p:spPr>
            <a:xfrm>
              <a:off x="268224" y="4207763"/>
              <a:ext cx="5814060" cy="2531745"/>
            </a:xfrm>
            <a:custGeom>
              <a:avLst/>
              <a:gdLst/>
              <a:ahLst/>
              <a:cxnLst/>
              <a:rect l="l" t="t" r="r" b="b"/>
              <a:pathLst>
                <a:path w="5814060" h="2531745">
                  <a:moveTo>
                    <a:pt x="0" y="421894"/>
                  </a:moveTo>
                  <a:lnTo>
                    <a:pt x="2838" y="372684"/>
                  </a:lnTo>
                  <a:lnTo>
                    <a:pt x="11142" y="325145"/>
                  </a:lnTo>
                  <a:lnTo>
                    <a:pt x="24595" y="279590"/>
                  </a:lnTo>
                  <a:lnTo>
                    <a:pt x="42881" y="236338"/>
                  </a:lnTo>
                  <a:lnTo>
                    <a:pt x="65684" y="195704"/>
                  </a:lnTo>
                  <a:lnTo>
                    <a:pt x="92685" y="158004"/>
                  </a:lnTo>
                  <a:lnTo>
                    <a:pt x="123571" y="123555"/>
                  </a:lnTo>
                  <a:lnTo>
                    <a:pt x="158022" y="92672"/>
                  </a:lnTo>
                  <a:lnTo>
                    <a:pt x="195724" y="65674"/>
                  </a:lnTo>
                  <a:lnTo>
                    <a:pt x="236359" y="42874"/>
                  </a:lnTo>
                  <a:lnTo>
                    <a:pt x="279612" y="24591"/>
                  </a:lnTo>
                  <a:lnTo>
                    <a:pt x="325165" y="11140"/>
                  </a:lnTo>
                  <a:lnTo>
                    <a:pt x="372702" y="2837"/>
                  </a:lnTo>
                  <a:lnTo>
                    <a:pt x="421906" y="0"/>
                  </a:lnTo>
                  <a:lnTo>
                    <a:pt x="5392166" y="0"/>
                  </a:lnTo>
                  <a:lnTo>
                    <a:pt x="5441375" y="2837"/>
                  </a:lnTo>
                  <a:lnTo>
                    <a:pt x="5488914" y="11140"/>
                  </a:lnTo>
                  <a:lnTo>
                    <a:pt x="5534469" y="24591"/>
                  </a:lnTo>
                  <a:lnTo>
                    <a:pt x="5577721" y="42874"/>
                  </a:lnTo>
                  <a:lnTo>
                    <a:pt x="5618355" y="65674"/>
                  </a:lnTo>
                  <a:lnTo>
                    <a:pt x="5656055" y="92672"/>
                  </a:lnTo>
                  <a:lnTo>
                    <a:pt x="5690504" y="123555"/>
                  </a:lnTo>
                  <a:lnTo>
                    <a:pt x="5721387" y="158004"/>
                  </a:lnTo>
                  <a:lnTo>
                    <a:pt x="5748385" y="195704"/>
                  </a:lnTo>
                  <a:lnTo>
                    <a:pt x="5771185" y="236338"/>
                  </a:lnTo>
                  <a:lnTo>
                    <a:pt x="5789468" y="279590"/>
                  </a:lnTo>
                  <a:lnTo>
                    <a:pt x="5802919" y="325145"/>
                  </a:lnTo>
                  <a:lnTo>
                    <a:pt x="5811222" y="372684"/>
                  </a:lnTo>
                  <a:lnTo>
                    <a:pt x="5814060" y="421894"/>
                  </a:lnTo>
                  <a:lnTo>
                    <a:pt x="5814060" y="2109457"/>
                  </a:lnTo>
                  <a:lnTo>
                    <a:pt x="5811222" y="2158661"/>
                  </a:lnTo>
                  <a:lnTo>
                    <a:pt x="5802919" y="2206198"/>
                  </a:lnTo>
                  <a:lnTo>
                    <a:pt x="5789468" y="2251751"/>
                  </a:lnTo>
                  <a:lnTo>
                    <a:pt x="5771185" y="2295004"/>
                  </a:lnTo>
                  <a:lnTo>
                    <a:pt x="5748385" y="2335639"/>
                  </a:lnTo>
                  <a:lnTo>
                    <a:pt x="5721387" y="2373341"/>
                  </a:lnTo>
                  <a:lnTo>
                    <a:pt x="5690504" y="2407793"/>
                  </a:lnTo>
                  <a:lnTo>
                    <a:pt x="5656055" y="2438678"/>
                  </a:lnTo>
                  <a:lnTo>
                    <a:pt x="5618355" y="2465679"/>
                  </a:lnTo>
                  <a:lnTo>
                    <a:pt x="5577721" y="2488482"/>
                  </a:lnTo>
                  <a:lnTo>
                    <a:pt x="5534469" y="2506768"/>
                  </a:lnTo>
                  <a:lnTo>
                    <a:pt x="5488914" y="2520221"/>
                  </a:lnTo>
                  <a:lnTo>
                    <a:pt x="5441375" y="2528525"/>
                  </a:lnTo>
                  <a:lnTo>
                    <a:pt x="5392166" y="2531364"/>
                  </a:lnTo>
                  <a:lnTo>
                    <a:pt x="421906" y="2531364"/>
                  </a:lnTo>
                  <a:lnTo>
                    <a:pt x="372702" y="2528525"/>
                  </a:lnTo>
                  <a:lnTo>
                    <a:pt x="325165" y="2520221"/>
                  </a:lnTo>
                  <a:lnTo>
                    <a:pt x="279612" y="2506768"/>
                  </a:lnTo>
                  <a:lnTo>
                    <a:pt x="236359" y="2488482"/>
                  </a:lnTo>
                  <a:lnTo>
                    <a:pt x="195724" y="2465679"/>
                  </a:lnTo>
                  <a:lnTo>
                    <a:pt x="158022" y="2438678"/>
                  </a:lnTo>
                  <a:lnTo>
                    <a:pt x="123570" y="2407793"/>
                  </a:lnTo>
                  <a:lnTo>
                    <a:pt x="92685" y="2373341"/>
                  </a:lnTo>
                  <a:lnTo>
                    <a:pt x="65684" y="2335639"/>
                  </a:lnTo>
                  <a:lnTo>
                    <a:pt x="42881" y="2295004"/>
                  </a:lnTo>
                  <a:lnTo>
                    <a:pt x="24595" y="2251751"/>
                  </a:lnTo>
                  <a:lnTo>
                    <a:pt x="11142" y="2206198"/>
                  </a:lnTo>
                  <a:lnTo>
                    <a:pt x="2838" y="2158661"/>
                  </a:lnTo>
                  <a:lnTo>
                    <a:pt x="0" y="2109457"/>
                  </a:lnTo>
                  <a:lnTo>
                    <a:pt x="0" y="421894"/>
                  </a:lnTo>
                  <a:close/>
                </a:path>
              </a:pathLst>
            </a:custGeom>
            <a:ln w="12700">
              <a:solidFill>
                <a:srgbClr val="2C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C417F3C2-8606-4FFA-B592-F7A55420CECA}"/>
              </a:ext>
            </a:extLst>
          </p:cNvPr>
          <p:cNvSpPr txBox="1"/>
          <p:nvPr/>
        </p:nvSpPr>
        <p:spPr>
          <a:xfrm>
            <a:off x="10026795" y="5907175"/>
            <a:ext cx="1781810" cy="706120"/>
          </a:xfrm>
          <a:prstGeom prst="rect">
            <a:avLst/>
          </a:prstGeom>
          <a:solidFill>
            <a:srgbClr val="B3E1F5"/>
          </a:solidFill>
          <a:ln w="9525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248285" marR="85090" indent="-152400">
              <a:lnSpc>
                <a:spcPct val="100000"/>
              </a:lnSpc>
              <a:spcBef>
                <a:spcPts val="550"/>
              </a:spcBef>
            </a:pP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**Simon Broome Criteria </a:t>
            </a:r>
            <a:r>
              <a:rPr sz="1200" b="1" spc="-2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SB</a:t>
            </a:r>
            <a:r>
              <a:rPr sz="1200" b="1" spc="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1+2</a:t>
            </a:r>
            <a:r>
              <a:rPr sz="1200" b="1" spc="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=</a:t>
            </a:r>
            <a:r>
              <a:rPr sz="1200" b="1" spc="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Definite</a:t>
            </a:r>
            <a:r>
              <a:rPr sz="12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FH </a:t>
            </a:r>
            <a:r>
              <a:rPr sz="1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SB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1+3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 =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Possible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FH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BD1035-5832-4706-A3D8-1331B97D2614}"/>
              </a:ext>
            </a:extLst>
          </p:cNvPr>
          <p:cNvSpPr txBox="1"/>
          <p:nvPr/>
        </p:nvSpPr>
        <p:spPr>
          <a:xfrm>
            <a:off x="6334651" y="5642418"/>
            <a:ext cx="3533140" cy="1115695"/>
          </a:xfrm>
          <a:prstGeom prst="rect">
            <a:avLst/>
          </a:prstGeom>
          <a:solidFill>
            <a:srgbClr val="B3E1F5"/>
          </a:solidFill>
          <a:ln w="9525">
            <a:solidFill>
              <a:srgbClr val="00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147320" marR="142240" indent="62230">
              <a:lnSpc>
                <a:spcPct val="100000"/>
              </a:lnSpc>
              <a:spcBef>
                <a:spcPts val="730"/>
              </a:spcBef>
            </a:pP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* Simple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 yes/no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questionnaire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eg</a:t>
            </a:r>
            <a:r>
              <a:rPr sz="1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has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any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 your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 blood</a:t>
            </a:r>
            <a:r>
              <a:rPr sz="12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relatives</a:t>
            </a:r>
            <a:r>
              <a:rPr sz="12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had</a:t>
            </a:r>
            <a:r>
              <a:rPr sz="1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a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 heart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attack</a:t>
            </a:r>
            <a:r>
              <a:rPr sz="12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before</a:t>
            </a:r>
            <a:r>
              <a:rPr sz="1200" b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age</a:t>
            </a:r>
            <a:r>
              <a:rPr sz="1200" b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186690" marR="121920" indent="-56515">
              <a:lnSpc>
                <a:spcPct val="100000"/>
              </a:lnSpc>
            </a:pP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50.</a:t>
            </a:r>
            <a:r>
              <a:rPr sz="1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If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so</a:t>
            </a:r>
            <a:r>
              <a:rPr sz="1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who</a:t>
            </a:r>
            <a:r>
              <a:rPr sz="1200" b="1" spc="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(and</a:t>
            </a:r>
            <a:r>
              <a:rPr sz="12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provide</a:t>
            </a:r>
            <a:r>
              <a:rPr sz="1200" b="1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list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of </a:t>
            </a:r>
            <a:r>
              <a:rPr sz="1200" b="1" spc="10" dirty="0">
                <a:solidFill>
                  <a:srgbClr val="3333FF"/>
                </a:solidFill>
                <a:latin typeface="Calibri"/>
                <a:cs typeface="Calibri"/>
              </a:rPr>
              <a:t>1</a:t>
            </a:r>
            <a:r>
              <a:rPr sz="1200" b="1" spc="15" baseline="24305" dirty="0">
                <a:solidFill>
                  <a:srgbClr val="3333FF"/>
                </a:solidFill>
                <a:latin typeface="Calibri"/>
                <a:cs typeface="Calibri"/>
              </a:rPr>
              <a:t>o</a:t>
            </a:r>
            <a:r>
              <a:rPr sz="1200" b="1" spc="120" baseline="2430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and</a:t>
            </a:r>
            <a:r>
              <a:rPr sz="1200" b="1" spc="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2</a:t>
            </a:r>
            <a:r>
              <a:rPr sz="1200" b="1" baseline="24305" dirty="0">
                <a:solidFill>
                  <a:srgbClr val="3333FF"/>
                </a:solidFill>
                <a:latin typeface="Calibri"/>
                <a:cs typeface="Calibri"/>
              </a:rPr>
              <a:t>o</a:t>
            </a:r>
            <a:r>
              <a:rPr sz="1200" b="1" spc="120" baseline="2430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relatives) </a:t>
            </a:r>
            <a:r>
              <a:rPr sz="1200" b="1" spc="-25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and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what</a:t>
            </a:r>
            <a:r>
              <a:rPr sz="1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age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were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 they?</a:t>
            </a:r>
            <a:r>
              <a:rPr sz="1200" b="1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HCA then</a:t>
            </a:r>
            <a:r>
              <a:rPr sz="12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3333FF"/>
                </a:solidFill>
                <a:latin typeface="Calibri"/>
                <a:cs typeface="Calibri"/>
              </a:rPr>
              <a:t>interprets</a:t>
            </a:r>
            <a:r>
              <a:rPr sz="12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1002030">
              <a:lnSpc>
                <a:spcPct val="100000"/>
              </a:lnSpc>
            </a:pP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calls</a:t>
            </a:r>
            <a:r>
              <a:rPr sz="12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patient</a:t>
            </a:r>
            <a:r>
              <a:rPr sz="12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FF"/>
                </a:solidFill>
                <a:latin typeface="Calibri"/>
                <a:cs typeface="Calibri"/>
              </a:rPr>
              <a:t>if</a:t>
            </a:r>
            <a:r>
              <a:rPr sz="1200" b="1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3333FF"/>
                </a:solidFill>
                <a:latin typeface="Calibri"/>
                <a:cs typeface="Calibri"/>
              </a:rPr>
              <a:t>uncertain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8AD3EFE3-1300-4446-8C14-C4CA3519E631}"/>
              </a:ext>
            </a:extLst>
          </p:cNvPr>
          <p:cNvSpPr txBox="1"/>
          <p:nvPr/>
        </p:nvSpPr>
        <p:spPr>
          <a:xfrm>
            <a:off x="3494879" y="1173732"/>
            <a:ext cx="2743200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15375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latin typeface="Calibri"/>
                <a:cs typeface="Calibri"/>
              </a:rPr>
              <a:t>Under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30</a:t>
            </a:r>
            <a:r>
              <a:rPr sz="1200" b="1" spc="-10" dirty="0">
                <a:latin typeface="Calibri"/>
                <a:cs typeface="Calibri"/>
              </a:rPr>
              <a:t> years: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TC</a:t>
            </a:r>
            <a:r>
              <a:rPr sz="1200" b="1" spc="-5" dirty="0">
                <a:latin typeface="Calibri"/>
                <a:cs typeface="Calibri"/>
              </a:rPr>
              <a:t> &gt;7.5</a:t>
            </a:r>
            <a:r>
              <a:rPr sz="1200" b="1" dirty="0">
                <a:latin typeface="Calibri"/>
                <a:cs typeface="Calibri"/>
              </a:rPr>
              <a:t> or</a:t>
            </a:r>
            <a:r>
              <a:rPr sz="1200" b="1" spc="-5" dirty="0">
                <a:latin typeface="Calibri"/>
                <a:cs typeface="Calibri"/>
              </a:rPr>
              <a:t> LDL-C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&gt;4.9</a:t>
            </a:r>
            <a:r>
              <a:rPr sz="1200" b="1" dirty="0">
                <a:latin typeface="Calibri"/>
                <a:cs typeface="Calibri"/>
              </a:rPr>
              <a:t> or non-HDL-C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&gt;6.0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46F64E74-568B-4889-9AC6-65DE06E3D549}"/>
              </a:ext>
            </a:extLst>
          </p:cNvPr>
          <p:cNvSpPr txBox="1"/>
          <p:nvPr/>
        </p:nvSpPr>
        <p:spPr>
          <a:xfrm>
            <a:off x="6870539" y="1173732"/>
            <a:ext cx="2827020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15375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latin typeface="Calibri"/>
                <a:cs typeface="Calibri"/>
              </a:rPr>
              <a:t>30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years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over: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TC</a:t>
            </a:r>
            <a:r>
              <a:rPr sz="1200" b="1" spc="-5" dirty="0">
                <a:latin typeface="Calibri"/>
                <a:cs typeface="Calibri"/>
              </a:rPr>
              <a:t> &gt;9.0</a:t>
            </a:r>
            <a:r>
              <a:rPr sz="1200" b="1" dirty="0">
                <a:latin typeface="Calibri"/>
                <a:cs typeface="Calibri"/>
              </a:rPr>
              <a:t> or</a:t>
            </a:r>
            <a:r>
              <a:rPr sz="1200" b="1" spc="-5" dirty="0">
                <a:latin typeface="Calibri"/>
                <a:cs typeface="Calibri"/>
              </a:rPr>
              <a:t> LDL-C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&gt;6.4</a:t>
            </a:r>
            <a:r>
              <a:rPr sz="1200" b="1" dirty="0">
                <a:latin typeface="Calibri"/>
                <a:cs typeface="Calibri"/>
              </a:rPr>
              <a:t> or non-HDL-C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&gt;7.5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95611A4C-F629-4E80-AE1F-293A3652C042}"/>
              </a:ext>
            </a:extLst>
          </p:cNvPr>
          <p:cNvSpPr txBox="1"/>
          <p:nvPr/>
        </p:nvSpPr>
        <p:spPr>
          <a:xfrm>
            <a:off x="2732880" y="3005581"/>
            <a:ext cx="2565400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15375D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07645" marR="200660" algn="ctr">
              <a:lnSpc>
                <a:spcPct val="100000"/>
              </a:lnSpc>
              <a:spcBef>
                <a:spcPts val="310"/>
              </a:spcBef>
            </a:pPr>
            <a:r>
              <a:rPr sz="1200" b="1" spc="-35" dirty="0">
                <a:latin typeface="Calibri"/>
                <a:cs typeface="Calibri"/>
              </a:rPr>
              <a:t>Text </a:t>
            </a:r>
            <a:r>
              <a:rPr sz="1200" b="1" spc="-5" dirty="0">
                <a:latin typeface="Calibri"/>
                <a:cs typeface="Calibri"/>
              </a:rPr>
              <a:t>family history questionnaire*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1st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degree </a:t>
            </a:r>
            <a:r>
              <a:rPr sz="1200" b="1" spc="-10" dirty="0">
                <a:latin typeface="Calibri"/>
                <a:cs typeface="Calibri"/>
              </a:rPr>
              <a:t>relative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&lt;50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2nd</a:t>
            </a:r>
            <a:r>
              <a:rPr sz="1200" b="1" spc="-5" dirty="0">
                <a:latin typeface="Calibri"/>
                <a:cs typeface="Calibri"/>
              </a:rPr>
              <a:t> degree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relative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&lt;60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6BF63798-EDE6-44F9-BCCF-48C45C37A91D}"/>
              </a:ext>
            </a:extLst>
          </p:cNvPr>
          <p:cNvSpPr txBox="1"/>
          <p:nvPr/>
        </p:nvSpPr>
        <p:spPr>
          <a:xfrm>
            <a:off x="2735927" y="4643881"/>
            <a:ext cx="2501265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15375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latin typeface="Calibri"/>
                <a:cs typeface="Calibri"/>
              </a:rPr>
              <a:t>Genetic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counselling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DNA test**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fasting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lipid </a:t>
            </a:r>
            <a:r>
              <a:rPr sz="1200" b="1" spc="-5" dirty="0">
                <a:latin typeface="Calibri"/>
                <a:cs typeface="Calibri"/>
              </a:rPr>
              <a:t>sample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4">
            <a:extLst>
              <a:ext uri="{FF2B5EF4-FFF2-40B4-BE49-F238E27FC236}">
                <a16:creationId xmlns:a16="http://schemas.microsoft.com/office/drawing/2014/main" id="{01C27432-DEE4-4B49-A593-89CB3CD7C7BA}"/>
              </a:ext>
            </a:extLst>
          </p:cNvPr>
          <p:cNvGrpSpPr/>
          <p:nvPr/>
        </p:nvGrpSpPr>
        <p:grpSpPr>
          <a:xfrm>
            <a:off x="2549809" y="5480366"/>
            <a:ext cx="1119505" cy="287020"/>
            <a:chOff x="2697289" y="5140261"/>
            <a:chExt cx="1119505" cy="287020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FF71752A-5C34-4A9C-9918-6A0E4A2254A4}"/>
                </a:ext>
              </a:extLst>
            </p:cNvPr>
            <p:cNvSpPr/>
            <p:nvPr/>
          </p:nvSpPr>
          <p:spPr>
            <a:xfrm>
              <a:off x="2702051" y="5145023"/>
              <a:ext cx="1109980" cy="277495"/>
            </a:xfrm>
            <a:custGeom>
              <a:avLst/>
              <a:gdLst/>
              <a:ahLst/>
              <a:cxnLst/>
              <a:rect l="l" t="t" r="r" b="b"/>
              <a:pathLst>
                <a:path w="1109979" h="277495">
                  <a:moveTo>
                    <a:pt x="1109472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109472" y="277367"/>
                  </a:lnTo>
                  <a:lnTo>
                    <a:pt x="1109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20496667-6622-4AF4-B7FE-67CD572CDA6F}"/>
                </a:ext>
              </a:extLst>
            </p:cNvPr>
            <p:cNvSpPr/>
            <p:nvPr/>
          </p:nvSpPr>
          <p:spPr>
            <a:xfrm>
              <a:off x="2702051" y="5145023"/>
              <a:ext cx="1109980" cy="277495"/>
            </a:xfrm>
            <a:custGeom>
              <a:avLst/>
              <a:gdLst/>
              <a:ahLst/>
              <a:cxnLst/>
              <a:rect l="l" t="t" r="r" b="b"/>
              <a:pathLst>
                <a:path w="1109979" h="277495">
                  <a:moveTo>
                    <a:pt x="0" y="277367"/>
                  </a:moveTo>
                  <a:lnTo>
                    <a:pt x="1109472" y="277367"/>
                  </a:lnTo>
                  <a:lnTo>
                    <a:pt x="1109472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952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7">
            <a:extLst>
              <a:ext uri="{FF2B5EF4-FFF2-40B4-BE49-F238E27FC236}">
                <a16:creationId xmlns:a16="http://schemas.microsoft.com/office/drawing/2014/main" id="{F03771AA-DA20-4DCF-913D-EA03A21703F2}"/>
              </a:ext>
            </a:extLst>
          </p:cNvPr>
          <p:cNvSpPr txBox="1"/>
          <p:nvPr/>
        </p:nvSpPr>
        <p:spPr>
          <a:xfrm>
            <a:off x="2701637" y="5512052"/>
            <a:ext cx="812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FH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mutation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18">
            <a:extLst>
              <a:ext uri="{FF2B5EF4-FFF2-40B4-BE49-F238E27FC236}">
                <a16:creationId xmlns:a16="http://schemas.microsoft.com/office/drawing/2014/main" id="{A3B74498-7152-490F-A1D2-6409548DF3D9}"/>
              </a:ext>
            </a:extLst>
          </p:cNvPr>
          <p:cNvGrpSpPr/>
          <p:nvPr/>
        </p:nvGrpSpPr>
        <p:grpSpPr>
          <a:xfrm>
            <a:off x="4250593" y="5480366"/>
            <a:ext cx="1266825" cy="287020"/>
            <a:chOff x="4398073" y="5140261"/>
            <a:chExt cx="1266825" cy="287020"/>
          </a:xfrm>
        </p:grpSpPr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F161CF87-68D8-4378-9537-6C3EC8BF6890}"/>
                </a:ext>
              </a:extLst>
            </p:cNvPr>
            <p:cNvSpPr/>
            <p:nvPr/>
          </p:nvSpPr>
          <p:spPr>
            <a:xfrm>
              <a:off x="4402835" y="5145023"/>
              <a:ext cx="1257300" cy="277495"/>
            </a:xfrm>
            <a:custGeom>
              <a:avLst/>
              <a:gdLst/>
              <a:ahLst/>
              <a:cxnLst/>
              <a:rect l="l" t="t" r="r" b="b"/>
              <a:pathLst>
                <a:path w="1257300" h="277495">
                  <a:moveTo>
                    <a:pt x="1257300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257300" y="277367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35388B8E-0278-4B9B-AF39-1E07776A51A7}"/>
                </a:ext>
              </a:extLst>
            </p:cNvPr>
            <p:cNvSpPr/>
            <p:nvPr/>
          </p:nvSpPr>
          <p:spPr>
            <a:xfrm>
              <a:off x="4402835" y="5145023"/>
              <a:ext cx="1257300" cy="277495"/>
            </a:xfrm>
            <a:custGeom>
              <a:avLst/>
              <a:gdLst/>
              <a:ahLst/>
              <a:cxnLst/>
              <a:rect l="l" t="t" r="r" b="b"/>
              <a:pathLst>
                <a:path w="1257300" h="277495">
                  <a:moveTo>
                    <a:pt x="0" y="277367"/>
                  </a:moveTo>
                  <a:lnTo>
                    <a:pt x="1257300" y="277367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952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1">
            <a:extLst>
              <a:ext uri="{FF2B5EF4-FFF2-40B4-BE49-F238E27FC236}">
                <a16:creationId xmlns:a16="http://schemas.microsoft.com/office/drawing/2014/main" id="{6797DD74-9D75-4C52-BE19-C19B94DFEACA}"/>
              </a:ext>
            </a:extLst>
          </p:cNvPr>
          <p:cNvSpPr txBox="1"/>
          <p:nvPr/>
        </p:nvSpPr>
        <p:spPr>
          <a:xfrm>
            <a:off x="4368512" y="5511418"/>
            <a:ext cx="10299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No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mutation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2">
            <a:extLst>
              <a:ext uri="{FF2B5EF4-FFF2-40B4-BE49-F238E27FC236}">
                <a16:creationId xmlns:a16="http://schemas.microsoft.com/office/drawing/2014/main" id="{902EEF05-3AD3-4628-B392-203E67FE38C3}"/>
              </a:ext>
            </a:extLst>
          </p:cNvPr>
          <p:cNvGrpSpPr/>
          <p:nvPr/>
        </p:nvGrpSpPr>
        <p:grpSpPr>
          <a:xfrm>
            <a:off x="8775349" y="3000818"/>
            <a:ext cx="1562735" cy="285750"/>
            <a:chOff x="8922829" y="2660713"/>
            <a:chExt cx="1562735" cy="285750"/>
          </a:xfrm>
        </p:grpSpPr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9F363081-393E-4DD4-B3B5-0CF83473E7E9}"/>
                </a:ext>
              </a:extLst>
            </p:cNvPr>
            <p:cNvSpPr/>
            <p:nvPr/>
          </p:nvSpPr>
          <p:spPr>
            <a:xfrm>
              <a:off x="8927592" y="2665476"/>
              <a:ext cx="1553210" cy="276225"/>
            </a:xfrm>
            <a:custGeom>
              <a:avLst/>
              <a:gdLst/>
              <a:ahLst/>
              <a:cxnLst/>
              <a:rect l="l" t="t" r="r" b="b"/>
              <a:pathLst>
                <a:path w="1553209" h="276225">
                  <a:moveTo>
                    <a:pt x="1552955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1552955" y="275844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2A9392E9-F91D-4688-A2CF-160D304264CD}"/>
                </a:ext>
              </a:extLst>
            </p:cNvPr>
            <p:cNvSpPr/>
            <p:nvPr/>
          </p:nvSpPr>
          <p:spPr>
            <a:xfrm>
              <a:off x="8927592" y="2665476"/>
              <a:ext cx="1553210" cy="276225"/>
            </a:xfrm>
            <a:custGeom>
              <a:avLst/>
              <a:gdLst/>
              <a:ahLst/>
              <a:cxnLst/>
              <a:rect l="l" t="t" r="r" b="b"/>
              <a:pathLst>
                <a:path w="1553209" h="276225">
                  <a:moveTo>
                    <a:pt x="0" y="275844"/>
                  </a:moveTo>
                  <a:lnTo>
                    <a:pt x="1552955" y="275844"/>
                  </a:lnTo>
                  <a:lnTo>
                    <a:pt x="1552955" y="0"/>
                  </a:lnTo>
                  <a:lnTo>
                    <a:pt x="0" y="0"/>
                  </a:lnTo>
                  <a:lnTo>
                    <a:pt x="0" y="275844"/>
                  </a:lnTo>
                  <a:close/>
                </a:path>
              </a:pathLst>
            </a:custGeom>
            <a:ln w="952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5">
            <a:extLst>
              <a:ext uri="{FF2B5EF4-FFF2-40B4-BE49-F238E27FC236}">
                <a16:creationId xmlns:a16="http://schemas.microsoft.com/office/drawing/2014/main" id="{135B3E9C-5FBB-43CB-8535-475398908527}"/>
              </a:ext>
            </a:extLst>
          </p:cNvPr>
          <p:cNvSpPr txBox="1"/>
          <p:nvPr/>
        </p:nvSpPr>
        <p:spPr>
          <a:xfrm>
            <a:off x="8784874" y="3030726"/>
            <a:ext cx="154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Investigate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raised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9CFB6BAC-FC48-44A3-8730-6642F2ACC24F}"/>
              </a:ext>
            </a:extLst>
          </p:cNvPr>
          <p:cNvSpPr txBox="1"/>
          <p:nvPr/>
        </p:nvSpPr>
        <p:spPr>
          <a:xfrm>
            <a:off x="8293955" y="4643881"/>
            <a:ext cx="2524125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15375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3195" marR="155575" indent="635" algn="ctr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latin typeface="Calibri"/>
                <a:cs typeface="Calibri"/>
              </a:rPr>
              <a:t>Offer lifestyle advice, </a:t>
            </a:r>
            <a:r>
              <a:rPr sz="1200" b="1" spc="-10" dirty="0">
                <a:latin typeface="Calibri"/>
                <a:cs typeface="Calibri"/>
              </a:rPr>
              <a:t>titrate </a:t>
            </a:r>
            <a:r>
              <a:rPr sz="1200" b="1" spc="-5" dirty="0">
                <a:latin typeface="Calibri"/>
                <a:cs typeface="Calibri"/>
              </a:rPr>
              <a:t>high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intensity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statins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manage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other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risk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factors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to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reduce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CVD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27">
            <a:extLst>
              <a:ext uri="{FF2B5EF4-FFF2-40B4-BE49-F238E27FC236}">
                <a16:creationId xmlns:a16="http://schemas.microsoft.com/office/drawing/2014/main" id="{625043A8-30DF-445A-8043-12550187293E}"/>
              </a:ext>
            </a:extLst>
          </p:cNvPr>
          <p:cNvGrpSpPr/>
          <p:nvPr/>
        </p:nvGrpSpPr>
        <p:grpSpPr>
          <a:xfrm>
            <a:off x="1109566" y="1882138"/>
            <a:ext cx="1073785" cy="369570"/>
            <a:chOff x="1257046" y="1542033"/>
            <a:chExt cx="1073785" cy="369570"/>
          </a:xfrm>
        </p:grpSpPr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D0E43C44-9892-4954-B898-E98056436A92}"/>
                </a:ext>
              </a:extLst>
            </p:cNvPr>
            <p:cNvSpPr/>
            <p:nvPr/>
          </p:nvSpPr>
          <p:spPr>
            <a:xfrm>
              <a:off x="1263396" y="1548383"/>
              <a:ext cx="1061085" cy="356870"/>
            </a:xfrm>
            <a:custGeom>
              <a:avLst/>
              <a:gdLst/>
              <a:ahLst/>
              <a:cxnLst/>
              <a:rect l="l" t="t" r="r" b="b"/>
              <a:pathLst>
                <a:path w="1061085" h="356869">
                  <a:moveTo>
                    <a:pt x="530352" y="0"/>
                  </a:moveTo>
                  <a:lnTo>
                    <a:pt x="463834" y="1390"/>
                  </a:lnTo>
                  <a:lnTo>
                    <a:pt x="399779" y="5448"/>
                  </a:lnTo>
                  <a:lnTo>
                    <a:pt x="338685" y="12008"/>
                  </a:lnTo>
                  <a:lnTo>
                    <a:pt x="281050" y="20901"/>
                  </a:lnTo>
                  <a:lnTo>
                    <a:pt x="227369" y="31960"/>
                  </a:lnTo>
                  <a:lnTo>
                    <a:pt x="178141" y="45018"/>
                  </a:lnTo>
                  <a:lnTo>
                    <a:pt x="133863" y="59907"/>
                  </a:lnTo>
                  <a:lnTo>
                    <a:pt x="95033" y="76459"/>
                  </a:lnTo>
                  <a:lnTo>
                    <a:pt x="35704" y="113883"/>
                  </a:lnTo>
                  <a:lnTo>
                    <a:pt x="4132" y="155951"/>
                  </a:lnTo>
                  <a:lnTo>
                    <a:pt x="0" y="178307"/>
                  </a:lnTo>
                  <a:lnTo>
                    <a:pt x="4132" y="200664"/>
                  </a:lnTo>
                  <a:lnTo>
                    <a:pt x="35704" y="242732"/>
                  </a:lnTo>
                  <a:lnTo>
                    <a:pt x="95033" y="280156"/>
                  </a:lnTo>
                  <a:lnTo>
                    <a:pt x="133863" y="296708"/>
                  </a:lnTo>
                  <a:lnTo>
                    <a:pt x="178141" y="311597"/>
                  </a:lnTo>
                  <a:lnTo>
                    <a:pt x="227369" y="324655"/>
                  </a:lnTo>
                  <a:lnTo>
                    <a:pt x="281050" y="335714"/>
                  </a:lnTo>
                  <a:lnTo>
                    <a:pt x="338685" y="344607"/>
                  </a:lnTo>
                  <a:lnTo>
                    <a:pt x="399779" y="351167"/>
                  </a:lnTo>
                  <a:lnTo>
                    <a:pt x="463834" y="355225"/>
                  </a:lnTo>
                  <a:lnTo>
                    <a:pt x="530352" y="356615"/>
                  </a:lnTo>
                  <a:lnTo>
                    <a:pt x="596869" y="355225"/>
                  </a:lnTo>
                  <a:lnTo>
                    <a:pt x="660924" y="351167"/>
                  </a:lnTo>
                  <a:lnTo>
                    <a:pt x="722018" y="344607"/>
                  </a:lnTo>
                  <a:lnTo>
                    <a:pt x="779653" y="335714"/>
                  </a:lnTo>
                  <a:lnTo>
                    <a:pt x="833334" y="324655"/>
                  </a:lnTo>
                  <a:lnTo>
                    <a:pt x="882562" y="311597"/>
                  </a:lnTo>
                  <a:lnTo>
                    <a:pt x="926840" y="296708"/>
                  </a:lnTo>
                  <a:lnTo>
                    <a:pt x="965670" y="280156"/>
                  </a:lnTo>
                  <a:lnTo>
                    <a:pt x="1024999" y="242732"/>
                  </a:lnTo>
                  <a:lnTo>
                    <a:pt x="1056571" y="200664"/>
                  </a:lnTo>
                  <a:lnTo>
                    <a:pt x="1060704" y="178307"/>
                  </a:lnTo>
                  <a:lnTo>
                    <a:pt x="1056571" y="155951"/>
                  </a:lnTo>
                  <a:lnTo>
                    <a:pt x="1024999" y="113883"/>
                  </a:lnTo>
                  <a:lnTo>
                    <a:pt x="965670" y="76459"/>
                  </a:lnTo>
                  <a:lnTo>
                    <a:pt x="926840" y="59907"/>
                  </a:lnTo>
                  <a:lnTo>
                    <a:pt x="882562" y="45018"/>
                  </a:lnTo>
                  <a:lnTo>
                    <a:pt x="833334" y="31960"/>
                  </a:lnTo>
                  <a:lnTo>
                    <a:pt x="779653" y="20901"/>
                  </a:lnTo>
                  <a:lnTo>
                    <a:pt x="722018" y="12008"/>
                  </a:lnTo>
                  <a:lnTo>
                    <a:pt x="660924" y="5448"/>
                  </a:lnTo>
                  <a:lnTo>
                    <a:pt x="596869" y="1390"/>
                  </a:lnTo>
                  <a:lnTo>
                    <a:pt x="530352" y="0"/>
                  </a:lnTo>
                  <a:close/>
                </a:path>
              </a:pathLst>
            </a:custGeom>
            <a:solidFill>
              <a:srgbClr val="ACD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6978A9C7-AC81-4E39-A015-2BB2A7ED253C}"/>
                </a:ext>
              </a:extLst>
            </p:cNvPr>
            <p:cNvSpPr/>
            <p:nvPr/>
          </p:nvSpPr>
          <p:spPr>
            <a:xfrm>
              <a:off x="1263396" y="1548383"/>
              <a:ext cx="1061085" cy="356870"/>
            </a:xfrm>
            <a:custGeom>
              <a:avLst/>
              <a:gdLst/>
              <a:ahLst/>
              <a:cxnLst/>
              <a:rect l="l" t="t" r="r" b="b"/>
              <a:pathLst>
                <a:path w="1061085" h="356869">
                  <a:moveTo>
                    <a:pt x="0" y="178307"/>
                  </a:moveTo>
                  <a:lnTo>
                    <a:pt x="16200" y="134421"/>
                  </a:lnTo>
                  <a:lnTo>
                    <a:pt x="62147" y="94507"/>
                  </a:lnTo>
                  <a:lnTo>
                    <a:pt x="133863" y="59907"/>
                  </a:lnTo>
                  <a:lnTo>
                    <a:pt x="178141" y="45018"/>
                  </a:lnTo>
                  <a:lnTo>
                    <a:pt x="227369" y="31960"/>
                  </a:lnTo>
                  <a:lnTo>
                    <a:pt x="281050" y="20901"/>
                  </a:lnTo>
                  <a:lnTo>
                    <a:pt x="338685" y="12008"/>
                  </a:lnTo>
                  <a:lnTo>
                    <a:pt x="399779" y="5448"/>
                  </a:lnTo>
                  <a:lnTo>
                    <a:pt x="463834" y="1390"/>
                  </a:lnTo>
                  <a:lnTo>
                    <a:pt x="530352" y="0"/>
                  </a:lnTo>
                  <a:lnTo>
                    <a:pt x="596869" y="1390"/>
                  </a:lnTo>
                  <a:lnTo>
                    <a:pt x="660924" y="5448"/>
                  </a:lnTo>
                  <a:lnTo>
                    <a:pt x="722018" y="12008"/>
                  </a:lnTo>
                  <a:lnTo>
                    <a:pt x="779653" y="20901"/>
                  </a:lnTo>
                  <a:lnTo>
                    <a:pt x="833334" y="31960"/>
                  </a:lnTo>
                  <a:lnTo>
                    <a:pt x="882562" y="45018"/>
                  </a:lnTo>
                  <a:lnTo>
                    <a:pt x="926840" y="59907"/>
                  </a:lnTo>
                  <a:lnTo>
                    <a:pt x="965670" y="76459"/>
                  </a:lnTo>
                  <a:lnTo>
                    <a:pt x="1024999" y="113883"/>
                  </a:lnTo>
                  <a:lnTo>
                    <a:pt x="1056571" y="155951"/>
                  </a:lnTo>
                  <a:lnTo>
                    <a:pt x="1060704" y="178307"/>
                  </a:lnTo>
                  <a:lnTo>
                    <a:pt x="1056571" y="200664"/>
                  </a:lnTo>
                  <a:lnTo>
                    <a:pt x="1024999" y="242732"/>
                  </a:lnTo>
                  <a:lnTo>
                    <a:pt x="965670" y="280156"/>
                  </a:lnTo>
                  <a:lnTo>
                    <a:pt x="926840" y="296708"/>
                  </a:lnTo>
                  <a:lnTo>
                    <a:pt x="882562" y="311597"/>
                  </a:lnTo>
                  <a:lnTo>
                    <a:pt x="833334" y="324655"/>
                  </a:lnTo>
                  <a:lnTo>
                    <a:pt x="779653" y="335714"/>
                  </a:lnTo>
                  <a:lnTo>
                    <a:pt x="722018" y="344607"/>
                  </a:lnTo>
                  <a:lnTo>
                    <a:pt x="660924" y="351167"/>
                  </a:lnTo>
                  <a:lnTo>
                    <a:pt x="596869" y="355225"/>
                  </a:lnTo>
                  <a:lnTo>
                    <a:pt x="530352" y="356615"/>
                  </a:lnTo>
                  <a:lnTo>
                    <a:pt x="463834" y="355225"/>
                  </a:lnTo>
                  <a:lnTo>
                    <a:pt x="399779" y="351167"/>
                  </a:lnTo>
                  <a:lnTo>
                    <a:pt x="338685" y="344607"/>
                  </a:lnTo>
                  <a:lnTo>
                    <a:pt x="281050" y="335714"/>
                  </a:lnTo>
                  <a:lnTo>
                    <a:pt x="227369" y="324655"/>
                  </a:lnTo>
                  <a:lnTo>
                    <a:pt x="178141" y="311597"/>
                  </a:lnTo>
                  <a:lnTo>
                    <a:pt x="133863" y="296708"/>
                  </a:lnTo>
                  <a:lnTo>
                    <a:pt x="95033" y="280156"/>
                  </a:lnTo>
                  <a:lnTo>
                    <a:pt x="35704" y="242732"/>
                  </a:lnTo>
                  <a:lnTo>
                    <a:pt x="4132" y="200664"/>
                  </a:lnTo>
                  <a:lnTo>
                    <a:pt x="0" y="1783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0">
            <a:extLst>
              <a:ext uri="{FF2B5EF4-FFF2-40B4-BE49-F238E27FC236}">
                <a16:creationId xmlns:a16="http://schemas.microsoft.com/office/drawing/2014/main" id="{73F29640-9D56-4DAD-818C-85E7C159F2FC}"/>
              </a:ext>
            </a:extLst>
          </p:cNvPr>
          <p:cNvSpPr txBox="1"/>
          <p:nvPr/>
        </p:nvSpPr>
        <p:spPr>
          <a:xfrm>
            <a:off x="1514061" y="1965070"/>
            <a:ext cx="2647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Calibri"/>
                <a:cs typeface="Calibri"/>
              </a:rPr>
              <a:t>HCA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5" name="object 31">
            <a:extLst>
              <a:ext uri="{FF2B5EF4-FFF2-40B4-BE49-F238E27FC236}">
                <a16:creationId xmlns:a16="http://schemas.microsoft.com/office/drawing/2014/main" id="{3785C88E-0E19-4C8B-919B-E774579013E8}"/>
              </a:ext>
            </a:extLst>
          </p:cNvPr>
          <p:cNvGrpSpPr/>
          <p:nvPr/>
        </p:nvGrpSpPr>
        <p:grpSpPr>
          <a:xfrm>
            <a:off x="1109566" y="3282187"/>
            <a:ext cx="8489950" cy="1361440"/>
            <a:chOff x="1257046" y="2942082"/>
            <a:chExt cx="8489950" cy="1361440"/>
          </a:xfrm>
        </p:grpSpPr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71CC7C05-D90B-4546-8C2E-EDEC6D41349B}"/>
                </a:ext>
              </a:extLst>
            </p:cNvPr>
            <p:cNvSpPr/>
            <p:nvPr/>
          </p:nvSpPr>
          <p:spPr>
            <a:xfrm>
              <a:off x="9661143" y="2942082"/>
              <a:ext cx="85725" cy="1361440"/>
            </a:xfrm>
            <a:custGeom>
              <a:avLst/>
              <a:gdLst/>
              <a:ahLst/>
              <a:cxnLst/>
              <a:rect l="l" t="t" r="r" b="b"/>
              <a:pathLst>
                <a:path w="85725" h="1361439">
                  <a:moveTo>
                    <a:pt x="28575" y="1275587"/>
                  </a:moveTo>
                  <a:lnTo>
                    <a:pt x="0" y="1275587"/>
                  </a:lnTo>
                  <a:lnTo>
                    <a:pt x="42925" y="1361312"/>
                  </a:lnTo>
                  <a:lnTo>
                    <a:pt x="78560" y="1289938"/>
                  </a:lnTo>
                  <a:lnTo>
                    <a:pt x="28575" y="1289938"/>
                  </a:lnTo>
                  <a:lnTo>
                    <a:pt x="28575" y="1275587"/>
                  </a:lnTo>
                  <a:close/>
                </a:path>
                <a:path w="85725" h="1361439">
                  <a:moveTo>
                    <a:pt x="57150" y="0"/>
                  </a:moveTo>
                  <a:lnTo>
                    <a:pt x="28575" y="0"/>
                  </a:lnTo>
                  <a:lnTo>
                    <a:pt x="28575" y="1289938"/>
                  </a:lnTo>
                  <a:lnTo>
                    <a:pt x="57150" y="1289938"/>
                  </a:lnTo>
                  <a:lnTo>
                    <a:pt x="57150" y="0"/>
                  </a:lnTo>
                  <a:close/>
                </a:path>
                <a:path w="85725" h="1361439">
                  <a:moveTo>
                    <a:pt x="85725" y="1275587"/>
                  </a:moveTo>
                  <a:lnTo>
                    <a:pt x="57150" y="1275587"/>
                  </a:lnTo>
                  <a:lnTo>
                    <a:pt x="57150" y="1289938"/>
                  </a:lnTo>
                  <a:lnTo>
                    <a:pt x="78560" y="1289938"/>
                  </a:lnTo>
                  <a:lnTo>
                    <a:pt x="85725" y="1275587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A03971F2-1C36-41F9-9313-57C1BE5EBA48}"/>
                </a:ext>
              </a:extLst>
            </p:cNvPr>
            <p:cNvSpPr/>
            <p:nvPr/>
          </p:nvSpPr>
          <p:spPr>
            <a:xfrm>
              <a:off x="1263396" y="3185160"/>
              <a:ext cx="1061085" cy="356870"/>
            </a:xfrm>
            <a:custGeom>
              <a:avLst/>
              <a:gdLst/>
              <a:ahLst/>
              <a:cxnLst/>
              <a:rect l="l" t="t" r="r" b="b"/>
              <a:pathLst>
                <a:path w="1061085" h="356870">
                  <a:moveTo>
                    <a:pt x="530352" y="0"/>
                  </a:moveTo>
                  <a:lnTo>
                    <a:pt x="463834" y="1390"/>
                  </a:lnTo>
                  <a:lnTo>
                    <a:pt x="399779" y="5448"/>
                  </a:lnTo>
                  <a:lnTo>
                    <a:pt x="338685" y="12008"/>
                  </a:lnTo>
                  <a:lnTo>
                    <a:pt x="281050" y="20901"/>
                  </a:lnTo>
                  <a:lnTo>
                    <a:pt x="227369" y="31960"/>
                  </a:lnTo>
                  <a:lnTo>
                    <a:pt x="178141" y="45018"/>
                  </a:lnTo>
                  <a:lnTo>
                    <a:pt x="133863" y="59907"/>
                  </a:lnTo>
                  <a:lnTo>
                    <a:pt x="95033" y="76459"/>
                  </a:lnTo>
                  <a:lnTo>
                    <a:pt x="35704" y="113883"/>
                  </a:lnTo>
                  <a:lnTo>
                    <a:pt x="4132" y="155951"/>
                  </a:lnTo>
                  <a:lnTo>
                    <a:pt x="0" y="178307"/>
                  </a:lnTo>
                  <a:lnTo>
                    <a:pt x="4132" y="200664"/>
                  </a:lnTo>
                  <a:lnTo>
                    <a:pt x="35704" y="242732"/>
                  </a:lnTo>
                  <a:lnTo>
                    <a:pt x="95033" y="280156"/>
                  </a:lnTo>
                  <a:lnTo>
                    <a:pt x="133863" y="296708"/>
                  </a:lnTo>
                  <a:lnTo>
                    <a:pt x="178141" y="311597"/>
                  </a:lnTo>
                  <a:lnTo>
                    <a:pt x="227369" y="324655"/>
                  </a:lnTo>
                  <a:lnTo>
                    <a:pt x="281050" y="335714"/>
                  </a:lnTo>
                  <a:lnTo>
                    <a:pt x="338685" y="344607"/>
                  </a:lnTo>
                  <a:lnTo>
                    <a:pt x="399779" y="351167"/>
                  </a:lnTo>
                  <a:lnTo>
                    <a:pt x="463834" y="355225"/>
                  </a:lnTo>
                  <a:lnTo>
                    <a:pt x="530352" y="356615"/>
                  </a:lnTo>
                  <a:lnTo>
                    <a:pt x="596869" y="355225"/>
                  </a:lnTo>
                  <a:lnTo>
                    <a:pt x="660924" y="351167"/>
                  </a:lnTo>
                  <a:lnTo>
                    <a:pt x="722018" y="344607"/>
                  </a:lnTo>
                  <a:lnTo>
                    <a:pt x="779653" y="335714"/>
                  </a:lnTo>
                  <a:lnTo>
                    <a:pt x="833334" y="324655"/>
                  </a:lnTo>
                  <a:lnTo>
                    <a:pt x="882562" y="311597"/>
                  </a:lnTo>
                  <a:lnTo>
                    <a:pt x="926840" y="296708"/>
                  </a:lnTo>
                  <a:lnTo>
                    <a:pt x="965670" y="280156"/>
                  </a:lnTo>
                  <a:lnTo>
                    <a:pt x="1024999" y="242732"/>
                  </a:lnTo>
                  <a:lnTo>
                    <a:pt x="1056571" y="200664"/>
                  </a:lnTo>
                  <a:lnTo>
                    <a:pt x="1060704" y="178307"/>
                  </a:lnTo>
                  <a:lnTo>
                    <a:pt x="1056571" y="155951"/>
                  </a:lnTo>
                  <a:lnTo>
                    <a:pt x="1024999" y="113883"/>
                  </a:lnTo>
                  <a:lnTo>
                    <a:pt x="965670" y="76459"/>
                  </a:lnTo>
                  <a:lnTo>
                    <a:pt x="926840" y="59907"/>
                  </a:lnTo>
                  <a:lnTo>
                    <a:pt x="882562" y="45018"/>
                  </a:lnTo>
                  <a:lnTo>
                    <a:pt x="833334" y="31960"/>
                  </a:lnTo>
                  <a:lnTo>
                    <a:pt x="779653" y="20901"/>
                  </a:lnTo>
                  <a:lnTo>
                    <a:pt x="722018" y="12008"/>
                  </a:lnTo>
                  <a:lnTo>
                    <a:pt x="660924" y="5448"/>
                  </a:lnTo>
                  <a:lnTo>
                    <a:pt x="596869" y="1390"/>
                  </a:lnTo>
                  <a:lnTo>
                    <a:pt x="530352" y="0"/>
                  </a:lnTo>
                  <a:close/>
                </a:path>
              </a:pathLst>
            </a:custGeom>
            <a:solidFill>
              <a:srgbClr val="ACD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66A01392-E976-40CD-AA1B-1EB396A9AB66}"/>
                </a:ext>
              </a:extLst>
            </p:cNvPr>
            <p:cNvSpPr/>
            <p:nvPr/>
          </p:nvSpPr>
          <p:spPr>
            <a:xfrm>
              <a:off x="1263396" y="3185160"/>
              <a:ext cx="1061085" cy="356870"/>
            </a:xfrm>
            <a:custGeom>
              <a:avLst/>
              <a:gdLst/>
              <a:ahLst/>
              <a:cxnLst/>
              <a:rect l="l" t="t" r="r" b="b"/>
              <a:pathLst>
                <a:path w="1061085" h="356870">
                  <a:moveTo>
                    <a:pt x="0" y="178307"/>
                  </a:moveTo>
                  <a:lnTo>
                    <a:pt x="16200" y="134421"/>
                  </a:lnTo>
                  <a:lnTo>
                    <a:pt x="62147" y="94507"/>
                  </a:lnTo>
                  <a:lnTo>
                    <a:pt x="133863" y="59907"/>
                  </a:lnTo>
                  <a:lnTo>
                    <a:pt x="178141" y="45018"/>
                  </a:lnTo>
                  <a:lnTo>
                    <a:pt x="227369" y="31960"/>
                  </a:lnTo>
                  <a:lnTo>
                    <a:pt x="281050" y="20901"/>
                  </a:lnTo>
                  <a:lnTo>
                    <a:pt x="338685" y="12008"/>
                  </a:lnTo>
                  <a:lnTo>
                    <a:pt x="399779" y="5448"/>
                  </a:lnTo>
                  <a:lnTo>
                    <a:pt x="463834" y="1390"/>
                  </a:lnTo>
                  <a:lnTo>
                    <a:pt x="530352" y="0"/>
                  </a:lnTo>
                  <a:lnTo>
                    <a:pt x="596869" y="1390"/>
                  </a:lnTo>
                  <a:lnTo>
                    <a:pt x="660924" y="5448"/>
                  </a:lnTo>
                  <a:lnTo>
                    <a:pt x="722018" y="12008"/>
                  </a:lnTo>
                  <a:lnTo>
                    <a:pt x="779653" y="20901"/>
                  </a:lnTo>
                  <a:lnTo>
                    <a:pt x="833334" y="31960"/>
                  </a:lnTo>
                  <a:lnTo>
                    <a:pt x="882562" y="45018"/>
                  </a:lnTo>
                  <a:lnTo>
                    <a:pt x="926840" y="59907"/>
                  </a:lnTo>
                  <a:lnTo>
                    <a:pt x="965670" y="76459"/>
                  </a:lnTo>
                  <a:lnTo>
                    <a:pt x="1024999" y="113883"/>
                  </a:lnTo>
                  <a:lnTo>
                    <a:pt x="1056571" y="155951"/>
                  </a:lnTo>
                  <a:lnTo>
                    <a:pt x="1060704" y="178307"/>
                  </a:lnTo>
                  <a:lnTo>
                    <a:pt x="1056571" y="200664"/>
                  </a:lnTo>
                  <a:lnTo>
                    <a:pt x="1024999" y="242732"/>
                  </a:lnTo>
                  <a:lnTo>
                    <a:pt x="965670" y="280156"/>
                  </a:lnTo>
                  <a:lnTo>
                    <a:pt x="926840" y="296708"/>
                  </a:lnTo>
                  <a:lnTo>
                    <a:pt x="882562" y="311597"/>
                  </a:lnTo>
                  <a:lnTo>
                    <a:pt x="833334" y="324655"/>
                  </a:lnTo>
                  <a:lnTo>
                    <a:pt x="779653" y="335714"/>
                  </a:lnTo>
                  <a:lnTo>
                    <a:pt x="722018" y="344607"/>
                  </a:lnTo>
                  <a:lnTo>
                    <a:pt x="660924" y="351167"/>
                  </a:lnTo>
                  <a:lnTo>
                    <a:pt x="596869" y="355225"/>
                  </a:lnTo>
                  <a:lnTo>
                    <a:pt x="530352" y="356615"/>
                  </a:lnTo>
                  <a:lnTo>
                    <a:pt x="463834" y="355225"/>
                  </a:lnTo>
                  <a:lnTo>
                    <a:pt x="399779" y="351167"/>
                  </a:lnTo>
                  <a:lnTo>
                    <a:pt x="338685" y="344607"/>
                  </a:lnTo>
                  <a:lnTo>
                    <a:pt x="281050" y="335714"/>
                  </a:lnTo>
                  <a:lnTo>
                    <a:pt x="227369" y="324655"/>
                  </a:lnTo>
                  <a:lnTo>
                    <a:pt x="178141" y="311597"/>
                  </a:lnTo>
                  <a:lnTo>
                    <a:pt x="133863" y="296708"/>
                  </a:lnTo>
                  <a:lnTo>
                    <a:pt x="95033" y="280156"/>
                  </a:lnTo>
                  <a:lnTo>
                    <a:pt x="35704" y="242732"/>
                  </a:lnTo>
                  <a:lnTo>
                    <a:pt x="4132" y="200664"/>
                  </a:lnTo>
                  <a:lnTo>
                    <a:pt x="0" y="17830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5">
            <a:extLst>
              <a:ext uri="{FF2B5EF4-FFF2-40B4-BE49-F238E27FC236}">
                <a16:creationId xmlns:a16="http://schemas.microsoft.com/office/drawing/2014/main" id="{9E5D4DA4-B610-4113-BDC4-3CDA83168AFD}"/>
              </a:ext>
            </a:extLst>
          </p:cNvPr>
          <p:cNvSpPr txBox="1"/>
          <p:nvPr/>
        </p:nvSpPr>
        <p:spPr>
          <a:xfrm>
            <a:off x="1514061" y="3602734"/>
            <a:ext cx="2647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Calibri"/>
                <a:cs typeface="Calibri"/>
              </a:rPr>
              <a:t>HCA</a:t>
            </a:r>
            <a:endParaRPr sz="1050">
              <a:latin typeface="Calibri"/>
              <a:cs typeface="Calibri"/>
            </a:endParaRPr>
          </a:p>
        </p:txBody>
      </p:sp>
      <p:graphicFrame>
        <p:nvGraphicFramePr>
          <p:cNvPr id="40" name="object 36">
            <a:extLst>
              <a:ext uri="{FF2B5EF4-FFF2-40B4-BE49-F238E27FC236}">
                <a16:creationId xmlns:a16="http://schemas.microsoft.com/office/drawing/2014/main" id="{C745BB67-6149-4B15-A64F-E34EE26CD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411448"/>
              </p:ext>
            </p:extLst>
          </p:nvPr>
        </p:nvGraphicFramePr>
        <p:xfrm>
          <a:off x="3897406" y="2026982"/>
          <a:ext cx="5646420" cy="66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15375D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TG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&gt;2.3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arrange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fasting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Lipids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15375D"/>
                      </a:solidFill>
                      <a:prstDash val="solid"/>
                    </a:lnL>
                    <a:lnR w="9525">
                      <a:solidFill>
                        <a:srgbClr val="15375D"/>
                      </a:solidFill>
                      <a:prstDash val="solid"/>
                    </a:lnR>
                    <a:lnT w="9525">
                      <a:solidFill>
                        <a:srgbClr val="15375D"/>
                      </a:solidFill>
                      <a:prstDash val="solid"/>
                    </a:lnT>
                    <a:lnB w="9525">
                      <a:solidFill>
                        <a:srgbClr val="15375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15375D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33">
                <a:tc gridSpan="2">
                  <a:txBody>
                    <a:bodyPr/>
                    <a:lstStyle/>
                    <a:p>
                      <a:pPr marL="830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20" dirty="0">
                          <a:solidFill>
                            <a:srgbClr val="16385E"/>
                          </a:solidFill>
                          <a:latin typeface="Calibri"/>
                          <a:cs typeface="Calibri"/>
                        </a:rPr>
                        <a:t>TG</a:t>
                      </a:r>
                      <a:r>
                        <a:rPr sz="1200" b="1" spc="-30" dirty="0">
                          <a:solidFill>
                            <a:srgbClr val="1638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6385E"/>
                          </a:solidFill>
                          <a:latin typeface="Calibri"/>
                          <a:cs typeface="Calibri"/>
                        </a:rPr>
                        <a:t>&lt;2.3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R w="28575">
                      <a:solidFill>
                        <a:srgbClr val="15375D"/>
                      </a:solidFill>
                      <a:prstDash val="solid"/>
                    </a:lnR>
                    <a:lnB w="28575">
                      <a:solidFill>
                        <a:srgbClr val="15375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0383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20" dirty="0">
                          <a:solidFill>
                            <a:srgbClr val="16385E"/>
                          </a:solidFill>
                          <a:latin typeface="Calibri"/>
                          <a:cs typeface="Calibri"/>
                        </a:rPr>
                        <a:t>TG</a:t>
                      </a:r>
                      <a:r>
                        <a:rPr sz="1200" b="1" spc="-30" dirty="0">
                          <a:solidFill>
                            <a:srgbClr val="1638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6385E"/>
                          </a:solidFill>
                          <a:latin typeface="Calibri"/>
                          <a:cs typeface="Calibri"/>
                        </a:rPr>
                        <a:t>&gt;2.3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9060" marB="0">
                    <a:lnL w="28575">
                      <a:solidFill>
                        <a:srgbClr val="15375D"/>
                      </a:solidFill>
                      <a:prstDash val="solid"/>
                    </a:lnL>
                    <a:lnB w="28575">
                      <a:solidFill>
                        <a:srgbClr val="15375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" name="object 37">
            <a:extLst>
              <a:ext uri="{FF2B5EF4-FFF2-40B4-BE49-F238E27FC236}">
                <a16:creationId xmlns:a16="http://schemas.microsoft.com/office/drawing/2014/main" id="{88BD4282-BCD4-4895-9136-B8826116EFD5}"/>
              </a:ext>
            </a:extLst>
          </p:cNvPr>
          <p:cNvGrpSpPr/>
          <p:nvPr/>
        </p:nvGrpSpPr>
        <p:grpSpPr>
          <a:xfrm>
            <a:off x="4631529" y="2363722"/>
            <a:ext cx="700405" cy="290195"/>
            <a:chOff x="4779009" y="2023617"/>
            <a:chExt cx="700405" cy="290195"/>
          </a:xfrm>
        </p:grpSpPr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7BA61513-98EF-490E-A397-9C4CF1505BF6}"/>
                </a:ext>
              </a:extLst>
            </p:cNvPr>
            <p:cNvSpPr/>
            <p:nvPr/>
          </p:nvSpPr>
          <p:spPr>
            <a:xfrm>
              <a:off x="4785359" y="2029967"/>
              <a:ext cx="687705" cy="277495"/>
            </a:xfrm>
            <a:custGeom>
              <a:avLst/>
              <a:gdLst/>
              <a:ahLst/>
              <a:cxnLst/>
              <a:rect l="l" t="t" r="r" b="b"/>
              <a:pathLst>
                <a:path w="687704" h="277494">
                  <a:moveTo>
                    <a:pt x="6873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87324" y="277367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FFD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0C07827E-57B1-448C-8DAC-FDAE4973AD73}"/>
                </a:ext>
              </a:extLst>
            </p:cNvPr>
            <p:cNvSpPr/>
            <p:nvPr/>
          </p:nvSpPr>
          <p:spPr>
            <a:xfrm>
              <a:off x="4785359" y="2029967"/>
              <a:ext cx="687705" cy="277495"/>
            </a:xfrm>
            <a:custGeom>
              <a:avLst/>
              <a:gdLst/>
              <a:ahLst/>
              <a:cxnLst/>
              <a:rect l="l" t="t" r="r" b="b"/>
              <a:pathLst>
                <a:path w="687704" h="277494">
                  <a:moveTo>
                    <a:pt x="0" y="277367"/>
                  </a:moveTo>
                  <a:lnTo>
                    <a:pt x="687324" y="277367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0">
            <a:extLst>
              <a:ext uri="{FF2B5EF4-FFF2-40B4-BE49-F238E27FC236}">
                <a16:creationId xmlns:a16="http://schemas.microsoft.com/office/drawing/2014/main" id="{83BD336C-836A-4E91-A20E-0E5C2B93FE34}"/>
              </a:ext>
            </a:extLst>
          </p:cNvPr>
          <p:cNvGrpSpPr/>
          <p:nvPr/>
        </p:nvGrpSpPr>
        <p:grpSpPr>
          <a:xfrm>
            <a:off x="7563705" y="2363722"/>
            <a:ext cx="700405" cy="290195"/>
            <a:chOff x="7711185" y="2023617"/>
            <a:chExt cx="700405" cy="290195"/>
          </a:xfrm>
        </p:grpSpPr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3B4156AA-A994-4AC9-943B-F2A28E35C6EE}"/>
                </a:ext>
              </a:extLst>
            </p:cNvPr>
            <p:cNvSpPr/>
            <p:nvPr/>
          </p:nvSpPr>
          <p:spPr>
            <a:xfrm>
              <a:off x="7717535" y="2029967"/>
              <a:ext cx="687705" cy="277495"/>
            </a:xfrm>
            <a:custGeom>
              <a:avLst/>
              <a:gdLst/>
              <a:ahLst/>
              <a:cxnLst/>
              <a:rect l="l" t="t" r="r" b="b"/>
              <a:pathLst>
                <a:path w="687704" h="277494">
                  <a:moveTo>
                    <a:pt x="68732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687324" y="277367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FFD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B193A0A3-69A3-4BB2-8B8C-04B0FDDE1194}"/>
                </a:ext>
              </a:extLst>
            </p:cNvPr>
            <p:cNvSpPr/>
            <p:nvPr/>
          </p:nvSpPr>
          <p:spPr>
            <a:xfrm>
              <a:off x="7717535" y="2029967"/>
              <a:ext cx="687705" cy="277495"/>
            </a:xfrm>
            <a:custGeom>
              <a:avLst/>
              <a:gdLst/>
              <a:ahLst/>
              <a:cxnLst/>
              <a:rect l="l" t="t" r="r" b="b"/>
              <a:pathLst>
                <a:path w="687704" h="277494">
                  <a:moveTo>
                    <a:pt x="0" y="277367"/>
                  </a:moveTo>
                  <a:lnTo>
                    <a:pt x="687324" y="277367"/>
                  </a:lnTo>
                  <a:lnTo>
                    <a:pt x="68732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3">
            <a:extLst>
              <a:ext uri="{FF2B5EF4-FFF2-40B4-BE49-F238E27FC236}">
                <a16:creationId xmlns:a16="http://schemas.microsoft.com/office/drawing/2014/main" id="{2C319F28-0B28-4775-8CA6-4A91BFAF8591}"/>
              </a:ext>
            </a:extLst>
          </p:cNvPr>
          <p:cNvSpPr txBox="1"/>
          <p:nvPr/>
        </p:nvSpPr>
        <p:spPr>
          <a:xfrm>
            <a:off x="3967320" y="3849876"/>
            <a:ext cx="431800" cy="277495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05"/>
              </a:spcBef>
            </a:pPr>
            <a:r>
              <a:rPr sz="1200" b="1" spc="-35" dirty="0">
                <a:solidFill>
                  <a:srgbClr val="16385E"/>
                </a:solidFill>
                <a:latin typeface="Calibri"/>
                <a:cs typeface="Calibri"/>
              </a:rPr>
              <a:t>Yes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568C76FF-92E5-42FC-871E-9CF59AD0C472}"/>
              </a:ext>
            </a:extLst>
          </p:cNvPr>
          <p:cNvSpPr txBox="1"/>
          <p:nvPr/>
        </p:nvSpPr>
        <p:spPr>
          <a:xfrm>
            <a:off x="5747352" y="3001009"/>
            <a:ext cx="375285" cy="277495"/>
          </a:xfrm>
          <a:prstGeom prst="rect">
            <a:avLst/>
          </a:prstGeom>
          <a:solidFill>
            <a:srgbClr val="FF5050"/>
          </a:solidFill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05"/>
              </a:spcBef>
            </a:pPr>
            <a:r>
              <a:rPr sz="1200" b="1" dirty="0">
                <a:solidFill>
                  <a:srgbClr val="16385E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A23E692D-2DDD-4EE8-B3D6-8D3177285127}"/>
              </a:ext>
            </a:extLst>
          </p:cNvPr>
          <p:cNvSpPr txBox="1"/>
          <p:nvPr/>
        </p:nvSpPr>
        <p:spPr>
          <a:xfrm>
            <a:off x="6681563" y="4547869"/>
            <a:ext cx="390525" cy="277495"/>
          </a:xfrm>
          <a:prstGeom prst="rect">
            <a:avLst/>
          </a:prstGeom>
          <a:solidFill>
            <a:srgbClr val="FF5050"/>
          </a:solidFill>
          <a:ln w="12700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09"/>
              </a:spcBef>
            </a:pPr>
            <a:r>
              <a:rPr sz="1200" b="1" dirty="0">
                <a:solidFill>
                  <a:srgbClr val="16385E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46">
            <a:extLst>
              <a:ext uri="{FF2B5EF4-FFF2-40B4-BE49-F238E27FC236}">
                <a16:creationId xmlns:a16="http://schemas.microsoft.com/office/drawing/2014/main" id="{4C6CC694-4F17-4A88-800B-46436CAD5E96}"/>
              </a:ext>
            </a:extLst>
          </p:cNvPr>
          <p:cNvSpPr txBox="1"/>
          <p:nvPr/>
        </p:nvSpPr>
        <p:spPr>
          <a:xfrm>
            <a:off x="5686391" y="3706620"/>
            <a:ext cx="1539240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15375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28270" marR="118110" indent="263525">
              <a:lnSpc>
                <a:spcPct val="100000"/>
              </a:lnSpc>
              <a:spcBef>
                <a:spcPts val="315"/>
              </a:spcBef>
            </a:pPr>
            <a:r>
              <a:rPr sz="1200" b="1" spc="-5" dirty="0">
                <a:latin typeface="Calibri"/>
                <a:cs typeface="Calibri"/>
              </a:rPr>
              <a:t>Examine for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5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ndon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</a:t>
            </a:r>
            <a:r>
              <a:rPr sz="1200" b="1" spc="-10" dirty="0">
                <a:latin typeface="Calibri"/>
                <a:cs typeface="Calibri"/>
              </a:rPr>
              <a:t>an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5" dirty="0">
                <a:latin typeface="Calibri"/>
                <a:cs typeface="Calibri"/>
              </a:rPr>
              <a:t>h</a:t>
            </a:r>
            <a:r>
              <a:rPr sz="1200" b="1" dirty="0">
                <a:latin typeface="Calibri"/>
                <a:cs typeface="Calibri"/>
              </a:rPr>
              <a:t>om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1" name="object 47">
            <a:extLst>
              <a:ext uri="{FF2B5EF4-FFF2-40B4-BE49-F238E27FC236}">
                <a16:creationId xmlns:a16="http://schemas.microsoft.com/office/drawing/2014/main" id="{EF8A54B5-1A8C-400F-A709-CD85B017EFF1}"/>
              </a:ext>
            </a:extLst>
          </p:cNvPr>
          <p:cNvGrpSpPr/>
          <p:nvPr/>
        </p:nvGrpSpPr>
        <p:grpSpPr>
          <a:xfrm>
            <a:off x="2726530" y="1243582"/>
            <a:ext cx="3773170" cy="3154045"/>
            <a:chOff x="2874010" y="903477"/>
            <a:chExt cx="3773170" cy="3154045"/>
          </a:xfrm>
        </p:grpSpPr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3F97A80D-D95F-4B9F-9780-2AF77CE0EB3D}"/>
                </a:ext>
              </a:extLst>
            </p:cNvPr>
            <p:cNvSpPr/>
            <p:nvPr/>
          </p:nvSpPr>
          <p:spPr>
            <a:xfrm>
              <a:off x="4069842" y="2974974"/>
              <a:ext cx="2577465" cy="1082675"/>
            </a:xfrm>
            <a:custGeom>
              <a:avLst/>
              <a:gdLst/>
              <a:ahLst/>
              <a:cxnLst/>
              <a:rect l="l" t="t" r="r" b="b"/>
              <a:pathLst>
                <a:path w="2577465" h="1082675">
                  <a:moveTo>
                    <a:pt x="2139823" y="848868"/>
                  </a:moveTo>
                  <a:lnTo>
                    <a:pt x="2120265" y="848868"/>
                  </a:lnTo>
                  <a:lnTo>
                    <a:pt x="2120265" y="872159"/>
                  </a:lnTo>
                  <a:lnTo>
                    <a:pt x="2111248" y="863219"/>
                  </a:lnTo>
                  <a:lnTo>
                    <a:pt x="2111248" y="1025398"/>
                  </a:lnTo>
                  <a:lnTo>
                    <a:pt x="85725" y="1025398"/>
                  </a:lnTo>
                  <a:lnTo>
                    <a:pt x="85725" y="996823"/>
                  </a:lnTo>
                  <a:lnTo>
                    <a:pt x="0" y="1039622"/>
                  </a:lnTo>
                  <a:lnTo>
                    <a:pt x="85725" y="1082548"/>
                  </a:lnTo>
                  <a:lnTo>
                    <a:pt x="85725" y="1053973"/>
                  </a:lnTo>
                  <a:lnTo>
                    <a:pt x="2139823" y="1053973"/>
                  </a:lnTo>
                  <a:lnTo>
                    <a:pt x="2139823" y="1039622"/>
                  </a:lnTo>
                  <a:lnTo>
                    <a:pt x="2139823" y="1025398"/>
                  </a:lnTo>
                  <a:lnTo>
                    <a:pt x="2139823" y="877443"/>
                  </a:lnTo>
                  <a:lnTo>
                    <a:pt x="2139823" y="848868"/>
                  </a:lnTo>
                  <a:close/>
                </a:path>
                <a:path w="2577465" h="1082675">
                  <a:moveTo>
                    <a:pt x="2577338" y="307848"/>
                  </a:moveTo>
                  <a:lnTo>
                    <a:pt x="2548763" y="307848"/>
                  </a:lnTo>
                  <a:lnTo>
                    <a:pt x="2548763" y="28575"/>
                  </a:lnTo>
                  <a:lnTo>
                    <a:pt x="2548763" y="14351"/>
                  </a:lnTo>
                  <a:lnTo>
                    <a:pt x="2548763" y="0"/>
                  </a:lnTo>
                  <a:lnTo>
                    <a:pt x="1376172" y="0"/>
                  </a:lnTo>
                  <a:lnTo>
                    <a:pt x="1376172" y="28575"/>
                  </a:lnTo>
                  <a:lnTo>
                    <a:pt x="2520188" y="28575"/>
                  </a:lnTo>
                  <a:lnTo>
                    <a:pt x="2520188" y="307848"/>
                  </a:lnTo>
                  <a:lnTo>
                    <a:pt x="2491613" y="307848"/>
                  </a:lnTo>
                  <a:lnTo>
                    <a:pt x="2534539" y="393573"/>
                  </a:lnTo>
                  <a:lnTo>
                    <a:pt x="2570162" y="322199"/>
                  </a:lnTo>
                  <a:lnTo>
                    <a:pt x="2577338" y="307848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38FDE714-BA26-48CC-8E27-EF4FB06B6858}"/>
                </a:ext>
              </a:extLst>
            </p:cNvPr>
            <p:cNvSpPr/>
            <p:nvPr/>
          </p:nvSpPr>
          <p:spPr>
            <a:xfrm>
              <a:off x="2880360" y="909827"/>
              <a:ext cx="641985" cy="228600"/>
            </a:xfrm>
            <a:custGeom>
              <a:avLst/>
              <a:gdLst/>
              <a:ahLst/>
              <a:cxnLst/>
              <a:rect l="l" t="t" r="r" b="b"/>
              <a:pathLst>
                <a:path w="641985" h="228600">
                  <a:moveTo>
                    <a:pt x="320801" y="0"/>
                  </a:moveTo>
                  <a:lnTo>
                    <a:pt x="256151" y="2322"/>
                  </a:lnTo>
                  <a:lnTo>
                    <a:pt x="195935" y="8983"/>
                  </a:lnTo>
                  <a:lnTo>
                    <a:pt x="141442" y="19522"/>
                  </a:lnTo>
                  <a:lnTo>
                    <a:pt x="93964" y="33480"/>
                  </a:lnTo>
                  <a:lnTo>
                    <a:pt x="54790" y="50396"/>
                  </a:lnTo>
                  <a:lnTo>
                    <a:pt x="6517" y="91266"/>
                  </a:lnTo>
                  <a:lnTo>
                    <a:pt x="0" y="114300"/>
                  </a:lnTo>
                  <a:lnTo>
                    <a:pt x="6517" y="137333"/>
                  </a:lnTo>
                  <a:lnTo>
                    <a:pt x="54790" y="178203"/>
                  </a:lnTo>
                  <a:lnTo>
                    <a:pt x="93964" y="195119"/>
                  </a:lnTo>
                  <a:lnTo>
                    <a:pt x="141442" y="209077"/>
                  </a:lnTo>
                  <a:lnTo>
                    <a:pt x="195935" y="219616"/>
                  </a:lnTo>
                  <a:lnTo>
                    <a:pt x="256151" y="226277"/>
                  </a:lnTo>
                  <a:lnTo>
                    <a:pt x="320801" y="228600"/>
                  </a:lnTo>
                  <a:lnTo>
                    <a:pt x="385452" y="226277"/>
                  </a:lnTo>
                  <a:lnTo>
                    <a:pt x="445668" y="219616"/>
                  </a:lnTo>
                  <a:lnTo>
                    <a:pt x="500161" y="209077"/>
                  </a:lnTo>
                  <a:lnTo>
                    <a:pt x="547639" y="195119"/>
                  </a:lnTo>
                  <a:lnTo>
                    <a:pt x="586813" y="178203"/>
                  </a:lnTo>
                  <a:lnTo>
                    <a:pt x="635086" y="137333"/>
                  </a:lnTo>
                  <a:lnTo>
                    <a:pt x="641603" y="114300"/>
                  </a:lnTo>
                  <a:lnTo>
                    <a:pt x="635086" y="91266"/>
                  </a:lnTo>
                  <a:lnTo>
                    <a:pt x="586813" y="50396"/>
                  </a:lnTo>
                  <a:lnTo>
                    <a:pt x="547639" y="33480"/>
                  </a:lnTo>
                  <a:lnTo>
                    <a:pt x="500161" y="19522"/>
                  </a:lnTo>
                  <a:lnTo>
                    <a:pt x="445668" y="8983"/>
                  </a:lnTo>
                  <a:lnTo>
                    <a:pt x="385452" y="2322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EA447A1A-84B6-42A9-B78E-B47A7D2BD3BB}"/>
                </a:ext>
              </a:extLst>
            </p:cNvPr>
            <p:cNvSpPr/>
            <p:nvPr/>
          </p:nvSpPr>
          <p:spPr>
            <a:xfrm>
              <a:off x="2880360" y="909827"/>
              <a:ext cx="641985" cy="228600"/>
            </a:xfrm>
            <a:custGeom>
              <a:avLst/>
              <a:gdLst/>
              <a:ahLst/>
              <a:cxnLst/>
              <a:rect l="l" t="t" r="r" b="b"/>
              <a:pathLst>
                <a:path w="641985" h="228600">
                  <a:moveTo>
                    <a:pt x="0" y="114300"/>
                  </a:moveTo>
                  <a:lnTo>
                    <a:pt x="25211" y="69812"/>
                  </a:lnTo>
                  <a:lnTo>
                    <a:pt x="93964" y="33480"/>
                  </a:lnTo>
                  <a:lnTo>
                    <a:pt x="141442" y="19522"/>
                  </a:lnTo>
                  <a:lnTo>
                    <a:pt x="195935" y="8983"/>
                  </a:lnTo>
                  <a:lnTo>
                    <a:pt x="256151" y="2322"/>
                  </a:lnTo>
                  <a:lnTo>
                    <a:pt x="320801" y="0"/>
                  </a:lnTo>
                  <a:lnTo>
                    <a:pt x="385452" y="2322"/>
                  </a:lnTo>
                  <a:lnTo>
                    <a:pt x="445668" y="8983"/>
                  </a:lnTo>
                  <a:lnTo>
                    <a:pt x="500161" y="19522"/>
                  </a:lnTo>
                  <a:lnTo>
                    <a:pt x="547639" y="33480"/>
                  </a:lnTo>
                  <a:lnTo>
                    <a:pt x="586813" y="50396"/>
                  </a:lnTo>
                  <a:lnTo>
                    <a:pt x="635086" y="91266"/>
                  </a:lnTo>
                  <a:lnTo>
                    <a:pt x="641603" y="114300"/>
                  </a:lnTo>
                  <a:lnTo>
                    <a:pt x="635086" y="137333"/>
                  </a:lnTo>
                  <a:lnTo>
                    <a:pt x="586813" y="178203"/>
                  </a:lnTo>
                  <a:lnTo>
                    <a:pt x="547639" y="195119"/>
                  </a:lnTo>
                  <a:lnTo>
                    <a:pt x="500161" y="209077"/>
                  </a:lnTo>
                  <a:lnTo>
                    <a:pt x="445668" y="219616"/>
                  </a:lnTo>
                  <a:lnTo>
                    <a:pt x="385452" y="226277"/>
                  </a:lnTo>
                  <a:lnTo>
                    <a:pt x="320801" y="228600"/>
                  </a:lnTo>
                  <a:lnTo>
                    <a:pt x="256151" y="226277"/>
                  </a:lnTo>
                  <a:lnTo>
                    <a:pt x="195935" y="219616"/>
                  </a:lnTo>
                  <a:lnTo>
                    <a:pt x="141442" y="209077"/>
                  </a:lnTo>
                  <a:lnTo>
                    <a:pt x="93964" y="195119"/>
                  </a:lnTo>
                  <a:lnTo>
                    <a:pt x="54790" y="178203"/>
                  </a:lnTo>
                  <a:lnTo>
                    <a:pt x="6517" y="13733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2C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1">
            <a:extLst>
              <a:ext uri="{FF2B5EF4-FFF2-40B4-BE49-F238E27FC236}">
                <a16:creationId xmlns:a16="http://schemas.microsoft.com/office/drawing/2014/main" id="{78F5E36E-67D4-446B-B475-8F180F410ACF}"/>
              </a:ext>
            </a:extLst>
          </p:cNvPr>
          <p:cNvSpPr txBox="1"/>
          <p:nvPr/>
        </p:nvSpPr>
        <p:spPr>
          <a:xfrm>
            <a:off x="2936842" y="1263140"/>
            <a:ext cx="2324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sz="1050" b="1" spc="-5" dirty="0">
                <a:solidFill>
                  <a:srgbClr val="3333FF"/>
                </a:solidFill>
                <a:latin typeface="Calibri"/>
                <a:cs typeface="Calibri"/>
              </a:rPr>
              <a:t>B</a:t>
            </a:r>
            <a:r>
              <a:rPr sz="1050" b="1" dirty="0">
                <a:solidFill>
                  <a:srgbClr val="3333FF"/>
                </a:solidFill>
                <a:latin typeface="Calibri"/>
                <a:cs typeface="Calibri"/>
              </a:rPr>
              <a:t>1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6" name="object 52">
            <a:extLst>
              <a:ext uri="{FF2B5EF4-FFF2-40B4-BE49-F238E27FC236}">
                <a16:creationId xmlns:a16="http://schemas.microsoft.com/office/drawing/2014/main" id="{FA6585CA-FC54-4E9F-99BD-36D946E21C0F}"/>
              </a:ext>
            </a:extLst>
          </p:cNvPr>
          <p:cNvGrpSpPr/>
          <p:nvPr/>
        </p:nvGrpSpPr>
        <p:grpSpPr>
          <a:xfrm>
            <a:off x="3116673" y="3892295"/>
            <a:ext cx="652780" cy="241300"/>
            <a:chOff x="3264153" y="3552190"/>
            <a:chExt cx="652780" cy="241300"/>
          </a:xfrm>
        </p:grpSpPr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3001C8AF-0C70-424A-9E4E-509558691069}"/>
                </a:ext>
              </a:extLst>
            </p:cNvPr>
            <p:cNvSpPr/>
            <p:nvPr/>
          </p:nvSpPr>
          <p:spPr>
            <a:xfrm>
              <a:off x="3270503" y="3558540"/>
              <a:ext cx="640080" cy="228600"/>
            </a:xfrm>
            <a:custGeom>
              <a:avLst/>
              <a:gdLst/>
              <a:ahLst/>
              <a:cxnLst/>
              <a:rect l="l" t="t" r="r" b="b"/>
              <a:pathLst>
                <a:path w="640079" h="228600">
                  <a:moveTo>
                    <a:pt x="320040" y="0"/>
                  </a:moveTo>
                  <a:lnTo>
                    <a:pt x="255531" y="2322"/>
                  </a:lnTo>
                  <a:lnTo>
                    <a:pt x="195452" y="8983"/>
                  </a:lnTo>
                  <a:lnTo>
                    <a:pt x="141089" y="19522"/>
                  </a:lnTo>
                  <a:lnTo>
                    <a:pt x="93725" y="33480"/>
                  </a:lnTo>
                  <a:lnTo>
                    <a:pt x="54649" y="50396"/>
                  </a:lnTo>
                  <a:lnTo>
                    <a:pt x="6500" y="91266"/>
                  </a:lnTo>
                  <a:lnTo>
                    <a:pt x="0" y="114300"/>
                  </a:lnTo>
                  <a:lnTo>
                    <a:pt x="6500" y="137333"/>
                  </a:lnTo>
                  <a:lnTo>
                    <a:pt x="54649" y="178203"/>
                  </a:lnTo>
                  <a:lnTo>
                    <a:pt x="93725" y="195119"/>
                  </a:lnTo>
                  <a:lnTo>
                    <a:pt x="141089" y="209077"/>
                  </a:lnTo>
                  <a:lnTo>
                    <a:pt x="195452" y="219616"/>
                  </a:lnTo>
                  <a:lnTo>
                    <a:pt x="255531" y="226277"/>
                  </a:lnTo>
                  <a:lnTo>
                    <a:pt x="320040" y="228600"/>
                  </a:lnTo>
                  <a:lnTo>
                    <a:pt x="384548" y="226277"/>
                  </a:lnTo>
                  <a:lnTo>
                    <a:pt x="444627" y="219616"/>
                  </a:lnTo>
                  <a:lnTo>
                    <a:pt x="498990" y="209077"/>
                  </a:lnTo>
                  <a:lnTo>
                    <a:pt x="546354" y="195119"/>
                  </a:lnTo>
                  <a:lnTo>
                    <a:pt x="585430" y="178203"/>
                  </a:lnTo>
                  <a:lnTo>
                    <a:pt x="633579" y="137333"/>
                  </a:lnTo>
                  <a:lnTo>
                    <a:pt x="640080" y="114300"/>
                  </a:lnTo>
                  <a:lnTo>
                    <a:pt x="633579" y="91266"/>
                  </a:lnTo>
                  <a:lnTo>
                    <a:pt x="585430" y="50396"/>
                  </a:lnTo>
                  <a:lnTo>
                    <a:pt x="546353" y="33480"/>
                  </a:lnTo>
                  <a:lnTo>
                    <a:pt x="498990" y="19522"/>
                  </a:lnTo>
                  <a:lnTo>
                    <a:pt x="444626" y="8983"/>
                  </a:lnTo>
                  <a:lnTo>
                    <a:pt x="384548" y="2322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292BE2E6-1401-4A40-913B-3364DCE0C892}"/>
                </a:ext>
              </a:extLst>
            </p:cNvPr>
            <p:cNvSpPr/>
            <p:nvPr/>
          </p:nvSpPr>
          <p:spPr>
            <a:xfrm>
              <a:off x="3270503" y="3558540"/>
              <a:ext cx="640080" cy="228600"/>
            </a:xfrm>
            <a:custGeom>
              <a:avLst/>
              <a:gdLst/>
              <a:ahLst/>
              <a:cxnLst/>
              <a:rect l="l" t="t" r="r" b="b"/>
              <a:pathLst>
                <a:path w="640079" h="228600">
                  <a:moveTo>
                    <a:pt x="0" y="114300"/>
                  </a:moveTo>
                  <a:lnTo>
                    <a:pt x="25145" y="69812"/>
                  </a:lnTo>
                  <a:lnTo>
                    <a:pt x="93725" y="33480"/>
                  </a:lnTo>
                  <a:lnTo>
                    <a:pt x="141089" y="19522"/>
                  </a:lnTo>
                  <a:lnTo>
                    <a:pt x="195452" y="8983"/>
                  </a:lnTo>
                  <a:lnTo>
                    <a:pt x="255531" y="2322"/>
                  </a:lnTo>
                  <a:lnTo>
                    <a:pt x="320040" y="0"/>
                  </a:lnTo>
                  <a:lnTo>
                    <a:pt x="384548" y="2322"/>
                  </a:lnTo>
                  <a:lnTo>
                    <a:pt x="444626" y="8983"/>
                  </a:lnTo>
                  <a:lnTo>
                    <a:pt x="498990" y="19522"/>
                  </a:lnTo>
                  <a:lnTo>
                    <a:pt x="546353" y="33480"/>
                  </a:lnTo>
                  <a:lnTo>
                    <a:pt x="585430" y="50396"/>
                  </a:lnTo>
                  <a:lnTo>
                    <a:pt x="633579" y="91266"/>
                  </a:lnTo>
                  <a:lnTo>
                    <a:pt x="640080" y="114300"/>
                  </a:lnTo>
                  <a:lnTo>
                    <a:pt x="633579" y="137333"/>
                  </a:lnTo>
                  <a:lnTo>
                    <a:pt x="585430" y="178203"/>
                  </a:lnTo>
                  <a:lnTo>
                    <a:pt x="546354" y="195119"/>
                  </a:lnTo>
                  <a:lnTo>
                    <a:pt x="498990" y="209077"/>
                  </a:lnTo>
                  <a:lnTo>
                    <a:pt x="444627" y="219616"/>
                  </a:lnTo>
                  <a:lnTo>
                    <a:pt x="384548" y="226277"/>
                  </a:lnTo>
                  <a:lnTo>
                    <a:pt x="320040" y="228600"/>
                  </a:lnTo>
                  <a:lnTo>
                    <a:pt x="255531" y="226277"/>
                  </a:lnTo>
                  <a:lnTo>
                    <a:pt x="195452" y="219616"/>
                  </a:lnTo>
                  <a:lnTo>
                    <a:pt x="141089" y="209077"/>
                  </a:lnTo>
                  <a:lnTo>
                    <a:pt x="93725" y="195119"/>
                  </a:lnTo>
                  <a:lnTo>
                    <a:pt x="54649" y="178203"/>
                  </a:lnTo>
                  <a:lnTo>
                    <a:pt x="6500" y="13733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2C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5">
            <a:extLst>
              <a:ext uri="{FF2B5EF4-FFF2-40B4-BE49-F238E27FC236}">
                <a16:creationId xmlns:a16="http://schemas.microsoft.com/office/drawing/2014/main" id="{9EBE5CB1-15CE-4A23-9528-DF7FE561ACF1}"/>
              </a:ext>
            </a:extLst>
          </p:cNvPr>
          <p:cNvSpPr txBox="1"/>
          <p:nvPr/>
        </p:nvSpPr>
        <p:spPr>
          <a:xfrm>
            <a:off x="3326097" y="3911852"/>
            <a:ext cx="2324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sz="1050" b="1" spc="-5" dirty="0">
                <a:solidFill>
                  <a:srgbClr val="3333FF"/>
                </a:solidFill>
                <a:latin typeface="Calibri"/>
                <a:cs typeface="Calibri"/>
              </a:rPr>
              <a:t>B</a:t>
            </a:r>
            <a:r>
              <a:rPr sz="1050" b="1" dirty="0">
                <a:solidFill>
                  <a:srgbClr val="3333FF"/>
                </a:solidFill>
                <a:latin typeface="Calibri"/>
                <a:cs typeface="Calibri"/>
              </a:rPr>
              <a:t>3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0" name="object 56">
            <a:extLst>
              <a:ext uri="{FF2B5EF4-FFF2-40B4-BE49-F238E27FC236}">
                <a16:creationId xmlns:a16="http://schemas.microsoft.com/office/drawing/2014/main" id="{0B5AC67F-6B77-48A8-929C-793EA081E847}"/>
              </a:ext>
            </a:extLst>
          </p:cNvPr>
          <p:cNvGrpSpPr/>
          <p:nvPr/>
        </p:nvGrpSpPr>
        <p:grpSpPr>
          <a:xfrm>
            <a:off x="4948522" y="3878578"/>
            <a:ext cx="652780" cy="241300"/>
            <a:chOff x="5096002" y="3538473"/>
            <a:chExt cx="652780" cy="241300"/>
          </a:xfrm>
        </p:grpSpPr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294AAEE6-86E1-42CE-B21E-52DCBFB6D7AD}"/>
                </a:ext>
              </a:extLst>
            </p:cNvPr>
            <p:cNvSpPr/>
            <p:nvPr/>
          </p:nvSpPr>
          <p:spPr>
            <a:xfrm>
              <a:off x="5102352" y="3544823"/>
              <a:ext cx="640080" cy="228600"/>
            </a:xfrm>
            <a:custGeom>
              <a:avLst/>
              <a:gdLst/>
              <a:ahLst/>
              <a:cxnLst/>
              <a:rect l="l" t="t" r="r" b="b"/>
              <a:pathLst>
                <a:path w="640079" h="228600">
                  <a:moveTo>
                    <a:pt x="320039" y="0"/>
                  </a:moveTo>
                  <a:lnTo>
                    <a:pt x="255531" y="2322"/>
                  </a:lnTo>
                  <a:lnTo>
                    <a:pt x="195452" y="8983"/>
                  </a:lnTo>
                  <a:lnTo>
                    <a:pt x="141089" y="19522"/>
                  </a:lnTo>
                  <a:lnTo>
                    <a:pt x="93725" y="33480"/>
                  </a:lnTo>
                  <a:lnTo>
                    <a:pt x="54649" y="50396"/>
                  </a:lnTo>
                  <a:lnTo>
                    <a:pt x="6500" y="91266"/>
                  </a:lnTo>
                  <a:lnTo>
                    <a:pt x="0" y="114300"/>
                  </a:lnTo>
                  <a:lnTo>
                    <a:pt x="6500" y="137333"/>
                  </a:lnTo>
                  <a:lnTo>
                    <a:pt x="54649" y="178203"/>
                  </a:lnTo>
                  <a:lnTo>
                    <a:pt x="93726" y="195119"/>
                  </a:lnTo>
                  <a:lnTo>
                    <a:pt x="141089" y="209077"/>
                  </a:lnTo>
                  <a:lnTo>
                    <a:pt x="195453" y="219616"/>
                  </a:lnTo>
                  <a:lnTo>
                    <a:pt x="255531" y="226277"/>
                  </a:lnTo>
                  <a:lnTo>
                    <a:pt x="320039" y="228600"/>
                  </a:lnTo>
                  <a:lnTo>
                    <a:pt x="384548" y="226277"/>
                  </a:lnTo>
                  <a:lnTo>
                    <a:pt x="444627" y="219616"/>
                  </a:lnTo>
                  <a:lnTo>
                    <a:pt x="498990" y="209077"/>
                  </a:lnTo>
                  <a:lnTo>
                    <a:pt x="546354" y="195119"/>
                  </a:lnTo>
                  <a:lnTo>
                    <a:pt x="585430" y="178203"/>
                  </a:lnTo>
                  <a:lnTo>
                    <a:pt x="633579" y="137333"/>
                  </a:lnTo>
                  <a:lnTo>
                    <a:pt x="640080" y="114300"/>
                  </a:lnTo>
                  <a:lnTo>
                    <a:pt x="633579" y="91266"/>
                  </a:lnTo>
                  <a:lnTo>
                    <a:pt x="585430" y="50396"/>
                  </a:lnTo>
                  <a:lnTo>
                    <a:pt x="546354" y="33480"/>
                  </a:lnTo>
                  <a:lnTo>
                    <a:pt x="498990" y="19522"/>
                  </a:lnTo>
                  <a:lnTo>
                    <a:pt x="444627" y="8983"/>
                  </a:lnTo>
                  <a:lnTo>
                    <a:pt x="384548" y="2322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41B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40AA90A2-2B35-4213-83F0-04DF69D9E15A}"/>
                </a:ext>
              </a:extLst>
            </p:cNvPr>
            <p:cNvSpPr/>
            <p:nvPr/>
          </p:nvSpPr>
          <p:spPr>
            <a:xfrm>
              <a:off x="5102352" y="3544823"/>
              <a:ext cx="640080" cy="228600"/>
            </a:xfrm>
            <a:custGeom>
              <a:avLst/>
              <a:gdLst/>
              <a:ahLst/>
              <a:cxnLst/>
              <a:rect l="l" t="t" r="r" b="b"/>
              <a:pathLst>
                <a:path w="640079" h="228600">
                  <a:moveTo>
                    <a:pt x="0" y="114300"/>
                  </a:moveTo>
                  <a:lnTo>
                    <a:pt x="25145" y="69812"/>
                  </a:lnTo>
                  <a:lnTo>
                    <a:pt x="93725" y="33480"/>
                  </a:lnTo>
                  <a:lnTo>
                    <a:pt x="141089" y="19522"/>
                  </a:lnTo>
                  <a:lnTo>
                    <a:pt x="195452" y="8983"/>
                  </a:lnTo>
                  <a:lnTo>
                    <a:pt x="255531" y="2322"/>
                  </a:lnTo>
                  <a:lnTo>
                    <a:pt x="320039" y="0"/>
                  </a:lnTo>
                  <a:lnTo>
                    <a:pt x="384548" y="2322"/>
                  </a:lnTo>
                  <a:lnTo>
                    <a:pt x="444627" y="8983"/>
                  </a:lnTo>
                  <a:lnTo>
                    <a:pt x="498990" y="19522"/>
                  </a:lnTo>
                  <a:lnTo>
                    <a:pt x="546354" y="33480"/>
                  </a:lnTo>
                  <a:lnTo>
                    <a:pt x="585430" y="50396"/>
                  </a:lnTo>
                  <a:lnTo>
                    <a:pt x="633579" y="91266"/>
                  </a:lnTo>
                  <a:lnTo>
                    <a:pt x="640080" y="114300"/>
                  </a:lnTo>
                  <a:lnTo>
                    <a:pt x="633579" y="137333"/>
                  </a:lnTo>
                  <a:lnTo>
                    <a:pt x="585430" y="178203"/>
                  </a:lnTo>
                  <a:lnTo>
                    <a:pt x="546354" y="195119"/>
                  </a:lnTo>
                  <a:lnTo>
                    <a:pt x="498990" y="209077"/>
                  </a:lnTo>
                  <a:lnTo>
                    <a:pt x="444627" y="219616"/>
                  </a:lnTo>
                  <a:lnTo>
                    <a:pt x="384548" y="226277"/>
                  </a:lnTo>
                  <a:lnTo>
                    <a:pt x="320039" y="228600"/>
                  </a:lnTo>
                  <a:lnTo>
                    <a:pt x="255531" y="226277"/>
                  </a:lnTo>
                  <a:lnTo>
                    <a:pt x="195453" y="219616"/>
                  </a:lnTo>
                  <a:lnTo>
                    <a:pt x="141089" y="209077"/>
                  </a:lnTo>
                  <a:lnTo>
                    <a:pt x="93726" y="195119"/>
                  </a:lnTo>
                  <a:lnTo>
                    <a:pt x="54649" y="178203"/>
                  </a:lnTo>
                  <a:lnTo>
                    <a:pt x="6500" y="13733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2C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59">
            <a:extLst>
              <a:ext uri="{FF2B5EF4-FFF2-40B4-BE49-F238E27FC236}">
                <a16:creationId xmlns:a16="http://schemas.microsoft.com/office/drawing/2014/main" id="{A8AF577C-6DE5-48AC-B690-F0C8EE841390}"/>
              </a:ext>
            </a:extLst>
          </p:cNvPr>
          <p:cNvSpPr txBox="1"/>
          <p:nvPr/>
        </p:nvSpPr>
        <p:spPr>
          <a:xfrm>
            <a:off x="5158579" y="3898771"/>
            <a:ext cx="2324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sz="1050" b="1" spc="-5" dirty="0">
                <a:solidFill>
                  <a:srgbClr val="3333FF"/>
                </a:solidFill>
                <a:latin typeface="Calibri"/>
                <a:cs typeface="Calibri"/>
              </a:rPr>
              <a:t>B</a:t>
            </a:r>
            <a:r>
              <a:rPr sz="1050" b="1" dirty="0">
                <a:solidFill>
                  <a:srgbClr val="3333FF"/>
                </a:solidFill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4" name="object 60">
            <a:extLst>
              <a:ext uri="{FF2B5EF4-FFF2-40B4-BE49-F238E27FC236}">
                <a16:creationId xmlns:a16="http://schemas.microsoft.com/office/drawing/2014/main" id="{D8567CC2-67BA-4213-B065-2270BF845B5B}"/>
              </a:ext>
            </a:extLst>
          </p:cNvPr>
          <p:cNvSpPr txBox="1"/>
          <p:nvPr/>
        </p:nvSpPr>
        <p:spPr>
          <a:xfrm>
            <a:off x="3200748" y="6347713"/>
            <a:ext cx="2481580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15375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3505" marR="97155" indent="252729">
              <a:lnSpc>
                <a:spcPct val="100000"/>
              </a:lnSpc>
              <a:spcBef>
                <a:spcPts val="320"/>
              </a:spcBef>
            </a:pPr>
            <a:r>
              <a:rPr sz="1200" b="1" spc="-10" dirty="0">
                <a:latin typeface="Calibri"/>
                <a:cs typeface="Calibri"/>
              </a:rPr>
              <a:t>Titrate </a:t>
            </a:r>
            <a:r>
              <a:rPr sz="1200" b="1" spc="-5" dirty="0">
                <a:latin typeface="Calibri"/>
                <a:cs typeface="Calibri"/>
              </a:rPr>
              <a:t>high intensity </a:t>
            </a:r>
            <a:r>
              <a:rPr sz="1200" b="1" spc="-10" dirty="0">
                <a:latin typeface="Calibri"/>
                <a:cs typeface="Calibri"/>
              </a:rPr>
              <a:t>statins </a:t>
            </a:r>
            <a:r>
              <a:rPr sz="1200" b="1" spc="-5" dirty="0">
                <a:latin typeface="Calibri"/>
                <a:cs typeface="Calibri"/>
              </a:rPr>
              <a:t> Offer lifestyle advice and </a:t>
            </a:r>
            <a:r>
              <a:rPr sz="1200" b="1" spc="-10" dirty="0">
                <a:latin typeface="Calibri"/>
                <a:cs typeface="Calibri"/>
              </a:rPr>
              <a:t>manage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other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risk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factors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to reduce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CVD</a:t>
            </a:r>
            <a:r>
              <a:rPr sz="1200" b="1" dirty="0">
                <a:latin typeface="Calibri"/>
                <a:cs typeface="Calibri"/>
              </a:rPr>
              <a:t> risk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5" name="object 61">
            <a:extLst>
              <a:ext uri="{FF2B5EF4-FFF2-40B4-BE49-F238E27FC236}">
                <a16:creationId xmlns:a16="http://schemas.microsoft.com/office/drawing/2014/main" id="{287AD5FC-9679-44DD-A3D7-E2C0A8E01FB9}"/>
              </a:ext>
            </a:extLst>
          </p:cNvPr>
          <p:cNvSpPr txBox="1"/>
          <p:nvPr/>
        </p:nvSpPr>
        <p:spPr>
          <a:xfrm>
            <a:off x="238092" y="5116320"/>
            <a:ext cx="1391920" cy="1059264"/>
          </a:xfrm>
          <a:prstGeom prst="rect">
            <a:avLst/>
          </a:prstGeom>
          <a:solidFill>
            <a:srgbClr val="ACD63B"/>
          </a:solidFill>
          <a:ln w="127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40970" marR="132080" algn="ctr">
              <a:lnSpc>
                <a:spcPct val="100000"/>
              </a:lnSpc>
              <a:spcBef>
                <a:spcPts val="340"/>
              </a:spcBef>
            </a:pPr>
            <a:r>
              <a:rPr sz="1100" b="1" spc="-5" dirty="0">
                <a:latin typeface="Calibri"/>
                <a:cs typeface="Calibri"/>
              </a:rPr>
              <a:t>Specialist</a:t>
            </a:r>
            <a:r>
              <a:rPr sz="1100" b="1" spc="-5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service, </a:t>
            </a:r>
            <a:r>
              <a:rPr sz="1100" b="1" spc="-254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eg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Lipidologist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+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FH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Nurse.</a:t>
            </a:r>
            <a:endParaRPr sz="1100" dirty="0">
              <a:latin typeface="Calibri"/>
              <a:cs typeface="Calibri"/>
            </a:endParaRPr>
          </a:p>
          <a:p>
            <a:pPr marL="125730" marR="116205" algn="ctr">
              <a:lnSpc>
                <a:spcPct val="100000"/>
              </a:lnSpc>
            </a:pPr>
            <a:r>
              <a:rPr sz="1100" b="1" spc="-15" dirty="0">
                <a:latin typeface="Calibri"/>
                <a:cs typeface="Calibri"/>
              </a:rPr>
              <a:t>Treatment</a:t>
            </a:r>
            <a:r>
              <a:rPr sz="1100" b="1" spc="-5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by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PCN </a:t>
            </a:r>
            <a:r>
              <a:rPr sz="1100" b="1" spc="-2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pharmacist </a:t>
            </a:r>
            <a:r>
              <a:rPr sz="1100" b="1" dirty="0">
                <a:latin typeface="Calibri"/>
                <a:cs typeface="Calibri"/>
              </a:rPr>
              <a:t>or 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nurse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66" name="object 62">
            <a:extLst>
              <a:ext uri="{FF2B5EF4-FFF2-40B4-BE49-F238E27FC236}">
                <a16:creationId xmlns:a16="http://schemas.microsoft.com/office/drawing/2014/main" id="{95009370-9F03-4614-9C9A-FA226E35E739}"/>
              </a:ext>
            </a:extLst>
          </p:cNvPr>
          <p:cNvGrpSpPr/>
          <p:nvPr/>
        </p:nvGrpSpPr>
        <p:grpSpPr>
          <a:xfrm>
            <a:off x="1730849" y="1364994"/>
            <a:ext cx="9901174" cy="5565775"/>
            <a:chOff x="1878329" y="1024889"/>
            <a:chExt cx="9901174" cy="5565775"/>
          </a:xfrm>
        </p:grpSpPr>
        <p:sp>
          <p:nvSpPr>
            <p:cNvPr id="67" name="object 63">
              <a:extLst>
                <a:ext uri="{FF2B5EF4-FFF2-40B4-BE49-F238E27FC236}">
                  <a16:creationId xmlns:a16="http://schemas.microsoft.com/office/drawing/2014/main" id="{4556E8AE-AAC4-4C19-B1BA-2E98A332D300}"/>
                </a:ext>
              </a:extLst>
            </p:cNvPr>
            <p:cNvSpPr/>
            <p:nvPr/>
          </p:nvSpPr>
          <p:spPr>
            <a:xfrm>
              <a:off x="1878329" y="1024889"/>
              <a:ext cx="5707380" cy="5565775"/>
            </a:xfrm>
            <a:custGeom>
              <a:avLst/>
              <a:gdLst/>
              <a:ahLst/>
              <a:cxnLst/>
              <a:rect l="l" t="t" r="r" b="b"/>
              <a:pathLst>
                <a:path w="5707380" h="5565775">
                  <a:moveTo>
                    <a:pt x="257556" y="5565648"/>
                  </a:moveTo>
                  <a:lnTo>
                    <a:pt x="207430" y="5563960"/>
                  </a:lnTo>
                  <a:lnTo>
                    <a:pt x="166496" y="5559359"/>
                  </a:lnTo>
                  <a:lnTo>
                    <a:pt x="138898" y="5552537"/>
                  </a:lnTo>
                  <a:lnTo>
                    <a:pt x="128777" y="5544185"/>
                  </a:lnTo>
                  <a:lnTo>
                    <a:pt x="128777" y="4474591"/>
                  </a:lnTo>
                  <a:lnTo>
                    <a:pt x="118657" y="4466254"/>
                  </a:lnTo>
                  <a:lnTo>
                    <a:pt x="91058" y="4459430"/>
                  </a:lnTo>
                  <a:lnTo>
                    <a:pt x="50125" y="4454820"/>
                  </a:lnTo>
                  <a:lnTo>
                    <a:pt x="0" y="4453128"/>
                  </a:lnTo>
                  <a:lnTo>
                    <a:pt x="50125" y="4451435"/>
                  </a:lnTo>
                  <a:lnTo>
                    <a:pt x="91058" y="4446825"/>
                  </a:lnTo>
                  <a:lnTo>
                    <a:pt x="118657" y="4440001"/>
                  </a:lnTo>
                  <a:lnTo>
                    <a:pt x="128777" y="4431665"/>
                  </a:lnTo>
                  <a:lnTo>
                    <a:pt x="128777" y="3362071"/>
                  </a:lnTo>
                  <a:lnTo>
                    <a:pt x="138898" y="3353734"/>
                  </a:lnTo>
                  <a:lnTo>
                    <a:pt x="166496" y="3346910"/>
                  </a:lnTo>
                  <a:lnTo>
                    <a:pt x="207430" y="3342300"/>
                  </a:lnTo>
                  <a:lnTo>
                    <a:pt x="257556" y="3340608"/>
                  </a:lnTo>
                </a:path>
                <a:path w="5707380" h="5565775">
                  <a:moveTo>
                    <a:pt x="775715" y="1411224"/>
                  </a:moveTo>
                  <a:lnTo>
                    <a:pt x="725590" y="1409531"/>
                  </a:lnTo>
                  <a:lnTo>
                    <a:pt x="684657" y="1404921"/>
                  </a:lnTo>
                  <a:lnTo>
                    <a:pt x="657058" y="1398097"/>
                  </a:lnTo>
                  <a:lnTo>
                    <a:pt x="646938" y="1389761"/>
                  </a:lnTo>
                  <a:lnTo>
                    <a:pt x="646938" y="727075"/>
                  </a:lnTo>
                  <a:lnTo>
                    <a:pt x="636817" y="718738"/>
                  </a:lnTo>
                  <a:lnTo>
                    <a:pt x="609219" y="711914"/>
                  </a:lnTo>
                  <a:lnTo>
                    <a:pt x="568285" y="707304"/>
                  </a:lnTo>
                  <a:lnTo>
                    <a:pt x="518159" y="705612"/>
                  </a:lnTo>
                  <a:lnTo>
                    <a:pt x="568285" y="703919"/>
                  </a:lnTo>
                  <a:lnTo>
                    <a:pt x="609219" y="699309"/>
                  </a:lnTo>
                  <a:lnTo>
                    <a:pt x="636817" y="692485"/>
                  </a:lnTo>
                  <a:lnTo>
                    <a:pt x="646938" y="684149"/>
                  </a:lnTo>
                  <a:lnTo>
                    <a:pt x="646938" y="21462"/>
                  </a:lnTo>
                  <a:lnTo>
                    <a:pt x="657058" y="13126"/>
                  </a:lnTo>
                  <a:lnTo>
                    <a:pt x="684657" y="6302"/>
                  </a:lnTo>
                  <a:lnTo>
                    <a:pt x="725590" y="1692"/>
                  </a:lnTo>
                  <a:lnTo>
                    <a:pt x="775715" y="0"/>
                  </a:lnTo>
                </a:path>
                <a:path w="5707380" h="5565775">
                  <a:moveTo>
                    <a:pt x="775715" y="3075432"/>
                  </a:moveTo>
                  <a:lnTo>
                    <a:pt x="725590" y="3073739"/>
                  </a:lnTo>
                  <a:lnTo>
                    <a:pt x="684657" y="3069129"/>
                  </a:lnTo>
                  <a:lnTo>
                    <a:pt x="657058" y="3062305"/>
                  </a:lnTo>
                  <a:lnTo>
                    <a:pt x="646938" y="3053969"/>
                  </a:lnTo>
                  <a:lnTo>
                    <a:pt x="646938" y="2333371"/>
                  </a:lnTo>
                  <a:lnTo>
                    <a:pt x="636817" y="2325034"/>
                  </a:lnTo>
                  <a:lnTo>
                    <a:pt x="609219" y="2318210"/>
                  </a:lnTo>
                  <a:lnTo>
                    <a:pt x="568285" y="2313600"/>
                  </a:lnTo>
                  <a:lnTo>
                    <a:pt x="518159" y="2311908"/>
                  </a:lnTo>
                  <a:lnTo>
                    <a:pt x="568285" y="2310215"/>
                  </a:lnTo>
                  <a:lnTo>
                    <a:pt x="609219" y="2305605"/>
                  </a:lnTo>
                  <a:lnTo>
                    <a:pt x="636817" y="2298781"/>
                  </a:lnTo>
                  <a:lnTo>
                    <a:pt x="646938" y="2290445"/>
                  </a:lnTo>
                  <a:lnTo>
                    <a:pt x="646938" y="1569847"/>
                  </a:lnTo>
                  <a:lnTo>
                    <a:pt x="657058" y="1561510"/>
                  </a:lnTo>
                  <a:lnTo>
                    <a:pt x="684657" y="1554686"/>
                  </a:lnTo>
                  <a:lnTo>
                    <a:pt x="725590" y="1550076"/>
                  </a:lnTo>
                  <a:lnTo>
                    <a:pt x="775715" y="1548384"/>
                  </a:lnTo>
                </a:path>
                <a:path w="5707380" h="5565775">
                  <a:moveTo>
                    <a:pt x="5495544" y="2161032"/>
                  </a:moveTo>
                  <a:lnTo>
                    <a:pt x="5536793" y="2162415"/>
                  </a:lnTo>
                  <a:lnTo>
                    <a:pt x="5570458" y="2166191"/>
                  </a:lnTo>
                  <a:lnTo>
                    <a:pt x="5593145" y="2171801"/>
                  </a:lnTo>
                  <a:lnTo>
                    <a:pt x="5601462" y="2178685"/>
                  </a:lnTo>
                  <a:lnTo>
                    <a:pt x="5601462" y="2557907"/>
                  </a:lnTo>
                  <a:lnTo>
                    <a:pt x="5609778" y="2564790"/>
                  </a:lnTo>
                  <a:lnTo>
                    <a:pt x="5632465" y="2570400"/>
                  </a:lnTo>
                  <a:lnTo>
                    <a:pt x="5666130" y="2574176"/>
                  </a:lnTo>
                  <a:lnTo>
                    <a:pt x="5707380" y="2575560"/>
                  </a:lnTo>
                  <a:lnTo>
                    <a:pt x="5666130" y="2576943"/>
                  </a:lnTo>
                  <a:lnTo>
                    <a:pt x="5632465" y="2580719"/>
                  </a:lnTo>
                  <a:lnTo>
                    <a:pt x="5609778" y="2586329"/>
                  </a:lnTo>
                  <a:lnTo>
                    <a:pt x="5601462" y="2593213"/>
                  </a:lnTo>
                  <a:lnTo>
                    <a:pt x="5601462" y="2972435"/>
                  </a:lnTo>
                  <a:lnTo>
                    <a:pt x="5593145" y="2979318"/>
                  </a:lnTo>
                  <a:lnTo>
                    <a:pt x="5570458" y="2984928"/>
                  </a:lnTo>
                  <a:lnTo>
                    <a:pt x="5536793" y="2988704"/>
                  </a:lnTo>
                  <a:lnTo>
                    <a:pt x="5495544" y="2990088"/>
                  </a:lnTo>
                </a:path>
              </a:pathLst>
            </a:custGeom>
            <a:ln w="28575">
              <a:solidFill>
                <a:srgbClr val="526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4">
              <a:extLst>
                <a:ext uri="{FF2B5EF4-FFF2-40B4-BE49-F238E27FC236}">
                  <a16:creationId xmlns:a16="http://schemas.microsoft.com/office/drawing/2014/main" id="{B9F8C96F-D934-4E2E-9AED-42BEFF52FA47}"/>
                </a:ext>
              </a:extLst>
            </p:cNvPr>
            <p:cNvSpPr/>
            <p:nvPr/>
          </p:nvSpPr>
          <p:spPr>
            <a:xfrm>
              <a:off x="4016248" y="2355341"/>
              <a:ext cx="5724525" cy="310515"/>
            </a:xfrm>
            <a:custGeom>
              <a:avLst/>
              <a:gdLst/>
              <a:ahLst/>
              <a:cxnLst/>
              <a:rect l="l" t="t" r="r" b="b"/>
              <a:pathLst>
                <a:path w="5724525" h="310514">
                  <a:moveTo>
                    <a:pt x="85725" y="224282"/>
                  </a:moveTo>
                  <a:lnTo>
                    <a:pt x="57150" y="224282"/>
                  </a:lnTo>
                  <a:lnTo>
                    <a:pt x="57150" y="0"/>
                  </a:lnTo>
                  <a:lnTo>
                    <a:pt x="28575" y="0"/>
                  </a:lnTo>
                  <a:lnTo>
                    <a:pt x="28575" y="224282"/>
                  </a:lnTo>
                  <a:lnTo>
                    <a:pt x="0" y="224282"/>
                  </a:lnTo>
                  <a:lnTo>
                    <a:pt x="42926" y="310007"/>
                  </a:lnTo>
                  <a:lnTo>
                    <a:pt x="78613" y="238506"/>
                  </a:lnTo>
                  <a:lnTo>
                    <a:pt x="85725" y="224282"/>
                  </a:lnTo>
                  <a:close/>
                </a:path>
                <a:path w="5724525" h="310514">
                  <a:moveTo>
                    <a:pt x="5724525" y="219964"/>
                  </a:moveTo>
                  <a:lnTo>
                    <a:pt x="5695950" y="219964"/>
                  </a:lnTo>
                  <a:lnTo>
                    <a:pt x="5695950" y="0"/>
                  </a:lnTo>
                  <a:lnTo>
                    <a:pt x="5667375" y="0"/>
                  </a:lnTo>
                  <a:lnTo>
                    <a:pt x="5667375" y="219964"/>
                  </a:lnTo>
                  <a:lnTo>
                    <a:pt x="5638800" y="219964"/>
                  </a:lnTo>
                  <a:lnTo>
                    <a:pt x="5681726" y="305689"/>
                  </a:lnTo>
                  <a:lnTo>
                    <a:pt x="5717349" y="234315"/>
                  </a:lnTo>
                  <a:lnTo>
                    <a:pt x="5724525" y="219964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>
              <a:extLst>
                <a:ext uri="{FF2B5EF4-FFF2-40B4-BE49-F238E27FC236}">
                  <a16:creationId xmlns:a16="http://schemas.microsoft.com/office/drawing/2014/main" id="{E6F37E04-51FB-409C-B5E9-5C6B6BAADF62}"/>
                </a:ext>
              </a:extLst>
            </p:cNvPr>
            <p:cNvSpPr/>
            <p:nvPr/>
          </p:nvSpPr>
          <p:spPr>
            <a:xfrm>
              <a:off x="4950713" y="1471421"/>
              <a:ext cx="3545840" cy="0"/>
            </a:xfrm>
            <a:custGeom>
              <a:avLst/>
              <a:gdLst/>
              <a:ahLst/>
              <a:cxnLst/>
              <a:rect l="l" t="t" r="r" b="b"/>
              <a:pathLst>
                <a:path w="3545840">
                  <a:moveTo>
                    <a:pt x="0" y="0"/>
                  </a:moveTo>
                  <a:lnTo>
                    <a:pt x="3545332" y="0"/>
                  </a:lnTo>
                </a:path>
              </a:pathLst>
            </a:custGeom>
            <a:ln w="2857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6">
              <a:extLst>
                <a:ext uri="{FF2B5EF4-FFF2-40B4-BE49-F238E27FC236}">
                  <a16:creationId xmlns:a16="http://schemas.microsoft.com/office/drawing/2014/main" id="{69C05F82-391F-4A40-A7F3-AD5F43E4564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235" y="1471421"/>
              <a:ext cx="85725" cy="224536"/>
            </a:xfrm>
            <a:prstGeom prst="rect">
              <a:avLst/>
            </a:prstGeom>
          </p:spPr>
        </p:pic>
        <p:sp>
          <p:nvSpPr>
            <p:cNvPr id="71" name="object 67">
              <a:extLst>
                <a:ext uri="{FF2B5EF4-FFF2-40B4-BE49-F238E27FC236}">
                  <a16:creationId xmlns:a16="http://schemas.microsoft.com/office/drawing/2014/main" id="{B6500B66-E15F-4A68-BC06-F3DA8F18AD67}"/>
                </a:ext>
              </a:extLst>
            </p:cNvPr>
            <p:cNvSpPr/>
            <p:nvPr/>
          </p:nvSpPr>
          <p:spPr>
            <a:xfrm>
              <a:off x="4958333" y="1296161"/>
              <a:ext cx="3537585" cy="3988435"/>
            </a:xfrm>
            <a:custGeom>
              <a:avLst/>
              <a:gdLst/>
              <a:ahLst/>
              <a:cxnLst/>
              <a:rect l="l" t="t" r="r" b="b"/>
              <a:pathLst>
                <a:path w="3537584" h="3988435">
                  <a:moveTo>
                    <a:pt x="0" y="0"/>
                  </a:moveTo>
                  <a:lnTo>
                    <a:pt x="0" y="179704"/>
                  </a:lnTo>
                </a:path>
                <a:path w="3537584" h="3988435">
                  <a:moveTo>
                    <a:pt x="3537204" y="3048"/>
                  </a:moveTo>
                  <a:lnTo>
                    <a:pt x="3537204" y="179070"/>
                  </a:lnTo>
                </a:path>
                <a:path w="3537584" h="3988435">
                  <a:moveTo>
                    <a:pt x="1324990" y="3988307"/>
                  </a:moveTo>
                  <a:lnTo>
                    <a:pt x="702563" y="3988307"/>
                  </a:lnTo>
                </a:path>
                <a:path w="3537584" h="3988435">
                  <a:moveTo>
                    <a:pt x="1694688" y="2525268"/>
                  </a:moveTo>
                  <a:lnTo>
                    <a:pt x="1694688" y="3330702"/>
                  </a:lnTo>
                </a:path>
              </a:pathLst>
            </a:custGeom>
            <a:ln w="2857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>
              <a:extLst>
                <a:ext uri="{FF2B5EF4-FFF2-40B4-BE49-F238E27FC236}">
                  <a16:creationId xmlns:a16="http://schemas.microsoft.com/office/drawing/2014/main" id="{17DD7FA0-5AAD-40CE-B190-061CF945AAD9}"/>
                </a:ext>
              </a:extLst>
            </p:cNvPr>
            <p:cNvSpPr/>
            <p:nvPr/>
          </p:nvSpPr>
          <p:spPr>
            <a:xfrm>
              <a:off x="6293358" y="4584699"/>
              <a:ext cx="2149475" cy="85725"/>
            </a:xfrm>
            <a:custGeom>
              <a:avLst/>
              <a:gdLst/>
              <a:ahLst/>
              <a:cxnLst/>
              <a:rect l="l" t="t" r="r" b="b"/>
              <a:pathLst>
                <a:path w="2149475" h="85725">
                  <a:moveTo>
                    <a:pt x="2063622" y="0"/>
                  </a:moveTo>
                  <a:lnTo>
                    <a:pt x="2063622" y="85725"/>
                  </a:lnTo>
                  <a:lnTo>
                    <a:pt x="2120857" y="57150"/>
                  </a:lnTo>
                  <a:lnTo>
                    <a:pt x="2077973" y="57150"/>
                  </a:lnTo>
                  <a:lnTo>
                    <a:pt x="2077973" y="28575"/>
                  </a:lnTo>
                  <a:lnTo>
                    <a:pt x="2120688" y="28575"/>
                  </a:lnTo>
                  <a:lnTo>
                    <a:pt x="2063622" y="0"/>
                  </a:lnTo>
                  <a:close/>
                </a:path>
                <a:path w="2149475" h="85725">
                  <a:moveTo>
                    <a:pt x="2063622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2063622" y="57150"/>
                  </a:lnTo>
                  <a:lnTo>
                    <a:pt x="2063622" y="28575"/>
                  </a:lnTo>
                  <a:close/>
                </a:path>
                <a:path w="2149475" h="85725">
                  <a:moveTo>
                    <a:pt x="2120688" y="28575"/>
                  </a:moveTo>
                  <a:lnTo>
                    <a:pt x="2077973" y="28575"/>
                  </a:lnTo>
                  <a:lnTo>
                    <a:pt x="2077973" y="57150"/>
                  </a:lnTo>
                  <a:lnTo>
                    <a:pt x="2120857" y="57150"/>
                  </a:lnTo>
                  <a:lnTo>
                    <a:pt x="2149347" y="42925"/>
                  </a:lnTo>
                  <a:lnTo>
                    <a:pt x="2120688" y="28575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>
              <a:extLst>
                <a:ext uri="{FF2B5EF4-FFF2-40B4-BE49-F238E27FC236}">
                  <a16:creationId xmlns:a16="http://schemas.microsoft.com/office/drawing/2014/main" id="{A12A802A-4C4D-49AA-BB75-34BA60E053E5}"/>
                </a:ext>
              </a:extLst>
            </p:cNvPr>
            <p:cNvSpPr/>
            <p:nvPr/>
          </p:nvSpPr>
          <p:spPr>
            <a:xfrm>
              <a:off x="3257549" y="4946142"/>
              <a:ext cx="1774189" cy="0"/>
            </a:xfrm>
            <a:custGeom>
              <a:avLst/>
              <a:gdLst/>
              <a:ahLst/>
              <a:cxnLst/>
              <a:rect l="l" t="t" r="r" b="b"/>
              <a:pathLst>
                <a:path w="1774189">
                  <a:moveTo>
                    <a:pt x="0" y="0"/>
                  </a:moveTo>
                  <a:lnTo>
                    <a:pt x="1774063" y="0"/>
                  </a:lnTo>
                </a:path>
              </a:pathLst>
            </a:custGeom>
            <a:ln w="2857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0">
              <a:extLst>
                <a:ext uri="{FF2B5EF4-FFF2-40B4-BE49-F238E27FC236}">
                  <a16:creationId xmlns:a16="http://schemas.microsoft.com/office/drawing/2014/main" id="{1B54C94E-CBC1-456A-865A-346EC65ED2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559" y="4956810"/>
              <a:ext cx="85725" cy="189737"/>
            </a:xfrm>
            <a:prstGeom prst="rect">
              <a:avLst/>
            </a:prstGeom>
          </p:spPr>
        </p:pic>
        <p:sp>
          <p:nvSpPr>
            <p:cNvPr id="75" name="object 71">
              <a:extLst>
                <a:ext uri="{FF2B5EF4-FFF2-40B4-BE49-F238E27FC236}">
                  <a16:creationId xmlns:a16="http://schemas.microsoft.com/office/drawing/2014/main" id="{BEE5FF3A-072B-4C79-A250-2FFFC6E4A2AE}"/>
                </a:ext>
              </a:extLst>
            </p:cNvPr>
            <p:cNvSpPr/>
            <p:nvPr/>
          </p:nvSpPr>
          <p:spPr>
            <a:xfrm>
              <a:off x="4101845" y="4769357"/>
              <a:ext cx="0" cy="186690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182"/>
                  </a:lnTo>
                </a:path>
              </a:pathLst>
            </a:custGeom>
            <a:ln w="2857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2">
              <a:extLst>
                <a:ext uri="{FF2B5EF4-FFF2-40B4-BE49-F238E27FC236}">
                  <a16:creationId xmlns:a16="http://schemas.microsoft.com/office/drawing/2014/main" id="{C0F1C3E2-37C3-4343-BF8B-69F9168EA3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719" y="4955286"/>
              <a:ext cx="85725" cy="189737"/>
            </a:xfrm>
            <a:prstGeom prst="rect">
              <a:avLst/>
            </a:prstGeom>
          </p:spPr>
        </p:pic>
        <p:sp>
          <p:nvSpPr>
            <p:cNvPr id="77" name="object 73">
              <a:extLst>
                <a:ext uri="{FF2B5EF4-FFF2-40B4-BE49-F238E27FC236}">
                  <a16:creationId xmlns:a16="http://schemas.microsoft.com/office/drawing/2014/main" id="{77E4A8C5-CC48-4A13-9245-B0831339ECE7}"/>
                </a:ext>
              </a:extLst>
            </p:cNvPr>
            <p:cNvSpPr/>
            <p:nvPr/>
          </p:nvSpPr>
          <p:spPr>
            <a:xfrm>
              <a:off x="2276093" y="5711189"/>
              <a:ext cx="2430145" cy="0"/>
            </a:xfrm>
            <a:custGeom>
              <a:avLst/>
              <a:gdLst/>
              <a:ahLst/>
              <a:cxnLst/>
              <a:rect l="l" t="t" r="r" b="b"/>
              <a:pathLst>
                <a:path w="2430145">
                  <a:moveTo>
                    <a:pt x="0" y="0"/>
                  </a:moveTo>
                  <a:lnTo>
                    <a:pt x="2429636" y="0"/>
                  </a:lnTo>
                </a:path>
              </a:pathLst>
            </a:custGeom>
            <a:ln w="2857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74">
              <a:extLst>
                <a:ext uri="{FF2B5EF4-FFF2-40B4-BE49-F238E27FC236}">
                  <a16:creationId xmlns:a16="http://schemas.microsoft.com/office/drawing/2014/main" id="{6C44FF55-CC32-4596-9382-6B28A5B721DF}"/>
                </a:ext>
              </a:extLst>
            </p:cNvPr>
            <p:cNvSpPr/>
            <p:nvPr/>
          </p:nvSpPr>
          <p:spPr>
            <a:xfrm>
              <a:off x="2233295" y="5711189"/>
              <a:ext cx="2516505" cy="321945"/>
            </a:xfrm>
            <a:custGeom>
              <a:avLst/>
              <a:gdLst/>
              <a:ahLst/>
              <a:cxnLst/>
              <a:rect l="l" t="t" r="r" b="b"/>
              <a:pathLst>
                <a:path w="2516504" h="321945">
                  <a:moveTo>
                    <a:pt x="85725" y="236207"/>
                  </a:moveTo>
                  <a:lnTo>
                    <a:pt x="57137" y="236207"/>
                  </a:lnTo>
                  <a:lnTo>
                    <a:pt x="57023" y="0"/>
                  </a:lnTo>
                  <a:lnTo>
                    <a:pt x="28448" y="0"/>
                  </a:lnTo>
                  <a:lnTo>
                    <a:pt x="28562" y="236207"/>
                  </a:lnTo>
                  <a:lnTo>
                    <a:pt x="0" y="236207"/>
                  </a:lnTo>
                  <a:lnTo>
                    <a:pt x="42799" y="321945"/>
                  </a:lnTo>
                  <a:lnTo>
                    <a:pt x="78562" y="250494"/>
                  </a:lnTo>
                  <a:lnTo>
                    <a:pt x="85725" y="236207"/>
                  </a:lnTo>
                  <a:close/>
                </a:path>
                <a:path w="2516504" h="321945">
                  <a:moveTo>
                    <a:pt x="2516378" y="236207"/>
                  </a:moveTo>
                  <a:lnTo>
                    <a:pt x="2487803" y="236207"/>
                  </a:lnTo>
                  <a:lnTo>
                    <a:pt x="2487803" y="0"/>
                  </a:lnTo>
                  <a:lnTo>
                    <a:pt x="2459228" y="0"/>
                  </a:lnTo>
                  <a:lnTo>
                    <a:pt x="2459228" y="236207"/>
                  </a:lnTo>
                  <a:lnTo>
                    <a:pt x="2430653" y="236207"/>
                  </a:lnTo>
                  <a:lnTo>
                    <a:pt x="2473579" y="321945"/>
                  </a:lnTo>
                  <a:lnTo>
                    <a:pt x="2509240" y="250494"/>
                  </a:lnTo>
                  <a:lnTo>
                    <a:pt x="2516378" y="236207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5">
              <a:extLst>
                <a:ext uri="{FF2B5EF4-FFF2-40B4-BE49-F238E27FC236}">
                  <a16:creationId xmlns:a16="http://schemas.microsoft.com/office/drawing/2014/main" id="{B657EC84-23C9-4C56-999A-03C2BC05CD7B}"/>
                </a:ext>
              </a:extLst>
            </p:cNvPr>
            <p:cNvSpPr/>
            <p:nvPr/>
          </p:nvSpPr>
          <p:spPr>
            <a:xfrm>
              <a:off x="9640823" y="1470659"/>
              <a:ext cx="2138680" cy="462280"/>
            </a:xfrm>
            <a:custGeom>
              <a:avLst/>
              <a:gdLst/>
              <a:ahLst/>
              <a:cxnLst/>
              <a:rect l="l" t="t" r="r" b="b"/>
              <a:pathLst>
                <a:path w="2138679" h="462280">
                  <a:moveTo>
                    <a:pt x="2138172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2138172" y="461772"/>
                  </a:lnTo>
                  <a:lnTo>
                    <a:pt x="2138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6">
              <a:extLst>
                <a:ext uri="{FF2B5EF4-FFF2-40B4-BE49-F238E27FC236}">
                  <a16:creationId xmlns:a16="http://schemas.microsoft.com/office/drawing/2014/main" id="{D010F647-8E11-405F-9256-3FF6FF6B4ADD}"/>
                </a:ext>
              </a:extLst>
            </p:cNvPr>
            <p:cNvSpPr/>
            <p:nvPr/>
          </p:nvSpPr>
          <p:spPr>
            <a:xfrm>
              <a:off x="9640823" y="1470659"/>
              <a:ext cx="2138680" cy="462280"/>
            </a:xfrm>
            <a:custGeom>
              <a:avLst/>
              <a:gdLst/>
              <a:ahLst/>
              <a:cxnLst/>
              <a:rect l="l" t="t" r="r" b="b"/>
              <a:pathLst>
                <a:path w="2138679" h="462280">
                  <a:moveTo>
                    <a:pt x="0" y="461772"/>
                  </a:moveTo>
                  <a:lnTo>
                    <a:pt x="2138172" y="461772"/>
                  </a:lnTo>
                  <a:lnTo>
                    <a:pt x="213817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52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77">
            <a:extLst>
              <a:ext uri="{FF2B5EF4-FFF2-40B4-BE49-F238E27FC236}">
                <a16:creationId xmlns:a16="http://schemas.microsoft.com/office/drawing/2014/main" id="{CF3A141A-0428-4E18-8601-51ADF59ECD7E}"/>
              </a:ext>
            </a:extLst>
          </p:cNvPr>
          <p:cNvSpPr txBox="1"/>
          <p:nvPr/>
        </p:nvSpPr>
        <p:spPr>
          <a:xfrm>
            <a:off x="7559388" y="3634993"/>
            <a:ext cx="1135380" cy="646430"/>
          </a:xfrm>
          <a:prstGeom prst="rect">
            <a:avLst/>
          </a:prstGeom>
          <a:solidFill>
            <a:srgbClr val="ACD63B"/>
          </a:solidFill>
          <a:ln w="127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30175" marR="121920" algn="ctr">
              <a:lnSpc>
                <a:spcPct val="100000"/>
              </a:lnSpc>
              <a:spcBef>
                <a:spcPts val="320"/>
              </a:spcBef>
            </a:pPr>
            <a:r>
              <a:rPr sz="1200" b="1" spc="-5" dirty="0">
                <a:latin typeface="Calibri"/>
                <a:cs typeface="Calibri"/>
              </a:rPr>
              <a:t>Consider PCN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ph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mac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  </a:t>
            </a:r>
            <a:r>
              <a:rPr sz="1200" b="1" spc="-5" dirty="0">
                <a:latin typeface="Calibri"/>
                <a:cs typeface="Calibri"/>
              </a:rPr>
              <a:t>nurse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78">
            <a:extLst>
              <a:ext uri="{FF2B5EF4-FFF2-40B4-BE49-F238E27FC236}">
                <a16:creationId xmlns:a16="http://schemas.microsoft.com/office/drawing/2014/main" id="{C69A7F0A-4F60-4839-8E05-CEA234DD500B}"/>
              </a:ext>
            </a:extLst>
          </p:cNvPr>
          <p:cNvSpPr txBox="1"/>
          <p:nvPr/>
        </p:nvSpPr>
        <p:spPr>
          <a:xfrm>
            <a:off x="9638251" y="1837434"/>
            <a:ext cx="184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Known </a:t>
            </a:r>
            <a:r>
              <a:rPr sz="1200" b="1" dirty="0">
                <a:latin typeface="Calibri"/>
                <a:cs typeface="Calibri"/>
              </a:rPr>
              <a:t>FH,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not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high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dose,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high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intensity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statin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3" name="object 79">
            <a:extLst>
              <a:ext uri="{FF2B5EF4-FFF2-40B4-BE49-F238E27FC236}">
                <a16:creationId xmlns:a16="http://schemas.microsoft.com/office/drawing/2014/main" id="{9D55275E-E695-407F-B59E-6FE66749815B}"/>
              </a:ext>
            </a:extLst>
          </p:cNvPr>
          <p:cNvGrpSpPr/>
          <p:nvPr/>
        </p:nvGrpSpPr>
        <p:grpSpPr>
          <a:xfrm>
            <a:off x="1198021" y="2273299"/>
            <a:ext cx="9379585" cy="4565650"/>
            <a:chOff x="1345501" y="1933194"/>
            <a:chExt cx="9379585" cy="4565650"/>
          </a:xfrm>
        </p:grpSpPr>
        <p:sp>
          <p:nvSpPr>
            <p:cNvPr id="84" name="object 80">
              <a:extLst>
                <a:ext uri="{FF2B5EF4-FFF2-40B4-BE49-F238E27FC236}">
                  <a16:creationId xmlns:a16="http://schemas.microsoft.com/office/drawing/2014/main" id="{E3BE0E9F-832A-4FC3-AC95-584BA805885F}"/>
                </a:ext>
              </a:extLst>
            </p:cNvPr>
            <p:cNvSpPr/>
            <p:nvPr/>
          </p:nvSpPr>
          <p:spPr>
            <a:xfrm>
              <a:off x="9661270" y="1933194"/>
              <a:ext cx="1064260" cy="2371090"/>
            </a:xfrm>
            <a:custGeom>
              <a:avLst/>
              <a:gdLst/>
              <a:ahLst/>
              <a:cxnLst/>
              <a:rect l="l" t="t" r="r" b="b"/>
              <a:pathLst>
                <a:path w="1064259" h="2371090">
                  <a:moveTo>
                    <a:pt x="28575" y="2284856"/>
                  </a:moveTo>
                  <a:lnTo>
                    <a:pt x="0" y="2284856"/>
                  </a:lnTo>
                  <a:lnTo>
                    <a:pt x="42799" y="2370581"/>
                  </a:lnTo>
                  <a:lnTo>
                    <a:pt x="78602" y="2299080"/>
                  </a:lnTo>
                  <a:lnTo>
                    <a:pt x="28575" y="2299080"/>
                  </a:lnTo>
                  <a:lnTo>
                    <a:pt x="28575" y="2284856"/>
                  </a:lnTo>
                  <a:close/>
                </a:path>
                <a:path w="1064259" h="2371090">
                  <a:moveTo>
                    <a:pt x="1035176" y="1170939"/>
                  </a:moveTo>
                  <a:lnTo>
                    <a:pt x="28575" y="1170939"/>
                  </a:lnTo>
                  <a:lnTo>
                    <a:pt x="28575" y="2299080"/>
                  </a:lnTo>
                  <a:lnTo>
                    <a:pt x="57150" y="2299080"/>
                  </a:lnTo>
                  <a:lnTo>
                    <a:pt x="57150" y="1199514"/>
                  </a:lnTo>
                  <a:lnTo>
                    <a:pt x="42799" y="1199514"/>
                  </a:lnTo>
                  <a:lnTo>
                    <a:pt x="57150" y="1185290"/>
                  </a:lnTo>
                  <a:lnTo>
                    <a:pt x="1035176" y="1185290"/>
                  </a:lnTo>
                  <a:lnTo>
                    <a:pt x="1035176" y="1170939"/>
                  </a:lnTo>
                  <a:close/>
                </a:path>
                <a:path w="1064259" h="2371090">
                  <a:moveTo>
                    <a:pt x="85725" y="2284856"/>
                  </a:moveTo>
                  <a:lnTo>
                    <a:pt x="57150" y="2284856"/>
                  </a:lnTo>
                  <a:lnTo>
                    <a:pt x="57150" y="2299080"/>
                  </a:lnTo>
                  <a:lnTo>
                    <a:pt x="78602" y="2299080"/>
                  </a:lnTo>
                  <a:lnTo>
                    <a:pt x="85725" y="2284856"/>
                  </a:lnTo>
                  <a:close/>
                </a:path>
                <a:path w="1064259" h="2371090">
                  <a:moveTo>
                    <a:pt x="57150" y="1185290"/>
                  </a:moveTo>
                  <a:lnTo>
                    <a:pt x="42799" y="1199514"/>
                  </a:lnTo>
                  <a:lnTo>
                    <a:pt x="57150" y="1199514"/>
                  </a:lnTo>
                  <a:lnTo>
                    <a:pt x="57150" y="1185290"/>
                  </a:lnTo>
                  <a:close/>
                </a:path>
                <a:path w="1064259" h="2371090">
                  <a:moveTo>
                    <a:pt x="1063752" y="1170939"/>
                  </a:moveTo>
                  <a:lnTo>
                    <a:pt x="1049527" y="1170939"/>
                  </a:lnTo>
                  <a:lnTo>
                    <a:pt x="1035176" y="1185290"/>
                  </a:lnTo>
                  <a:lnTo>
                    <a:pt x="57150" y="1185290"/>
                  </a:lnTo>
                  <a:lnTo>
                    <a:pt x="57150" y="1199514"/>
                  </a:lnTo>
                  <a:lnTo>
                    <a:pt x="1063752" y="1199514"/>
                  </a:lnTo>
                  <a:lnTo>
                    <a:pt x="1063752" y="1170939"/>
                  </a:lnTo>
                  <a:close/>
                </a:path>
                <a:path w="1064259" h="2371090">
                  <a:moveTo>
                    <a:pt x="1063752" y="0"/>
                  </a:moveTo>
                  <a:lnTo>
                    <a:pt x="1035176" y="0"/>
                  </a:lnTo>
                  <a:lnTo>
                    <a:pt x="1035176" y="1185290"/>
                  </a:lnTo>
                  <a:lnTo>
                    <a:pt x="1049527" y="1170939"/>
                  </a:lnTo>
                  <a:lnTo>
                    <a:pt x="1063752" y="1170939"/>
                  </a:lnTo>
                  <a:lnTo>
                    <a:pt x="1063752" y="0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1">
              <a:extLst>
                <a:ext uri="{FF2B5EF4-FFF2-40B4-BE49-F238E27FC236}">
                  <a16:creationId xmlns:a16="http://schemas.microsoft.com/office/drawing/2014/main" id="{EB8095C1-839C-45FF-8978-A2FA775AC852}"/>
                </a:ext>
              </a:extLst>
            </p:cNvPr>
            <p:cNvSpPr/>
            <p:nvPr/>
          </p:nvSpPr>
          <p:spPr>
            <a:xfrm>
              <a:off x="1350263" y="6031991"/>
              <a:ext cx="1851660" cy="462280"/>
            </a:xfrm>
            <a:custGeom>
              <a:avLst/>
              <a:gdLst/>
              <a:ahLst/>
              <a:cxnLst/>
              <a:rect l="l" t="t" r="r" b="b"/>
              <a:pathLst>
                <a:path w="1851660" h="462279">
                  <a:moveTo>
                    <a:pt x="1851660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1851660" y="461771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2">
              <a:extLst>
                <a:ext uri="{FF2B5EF4-FFF2-40B4-BE49-F238E27FC236}">
                  <a16:creationId xmlns:a16="http://schemas.microsoft.com/office/drawing/2014/main" id="{CA724769-C9D7-49BB-A822-D14DDBBB60BE}"/>
                </a:ext>
              </a:extLst>
            </p:cNvPr>
            <p:cNvSpPr/>
            <p:nvPr/>
          </p:nvSpPr>
          <p:spPr>
            <a:xfrm>
              <a:off x="1350263" y="6031991"/>
              <a:ext cx="1851660" cy="462280"/>
            </a:xfrm>
            <a:custGeom>
              <a:avLst/>
              <a:gdLst/>
              <a:ahLst/>
              <a:cxnLst/>
              <a:rect l="l" t="t" r="r" b="b"/>
              <a:pathLst>
                <a:path w="1851660" h="462279">
                  <a:moveTo>
                    <a:pt x="0" y="461771"/>
                  </a:moveTo>
                  <a:lnTo>
                    <a:pt x="1851660" y="461771"/>
                  </a:lnTo>
                  <a:lnTo>
                    <a:pt x="1851660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952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3">
            <a:extLst>
              <a:ext uri="{FF2B5EF4-FFF2-40B4-BE49-F238E27FC236}">
                <a16:creationId xmlns:a16="http://schemas.microsoft.com/office/drawing/2014/main" id="{8937C8DA-FEF9-4072-8E27-43DF02F38AB5}"/>
              </a:ext>
            </a:extLst>
          </p:cNvPr>
          <p:cNvSpPr txBox="1"/>
          <p:nvPr/>
        </p:nvSpPr>
        <p:spPr>
          <a:xfrm>
            <a:off x="5351111" y="4244593"/>
            <a:ext cx="431800" cy="277495"/>
          </a:xfrm>
          <a:prstGeom prst="rect">
            <a:avLst/>
          </a:prstGeom>
          <a:solidFill>
            <a:srgbClr val="00AF50"/>
          </a:solidFill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305"/>
              </a:spcBef>
            </a:pPr>
            <a:r>
              <a:rPr sz="1200" b="1" spc="-35" dirty="0">
                <a:solidFill>
                  <a:srgbClr val="16385E"/>
                </a:solidFill>
                <a:latin typeface="Calibri"/>
                <a:cs typeface="Calibri"/>
              </a:rPr>
              <a:t>Yes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4">
            <a:extLst>
              <a:ext uri="{FF2B5EF4-FFF2-40B4-BE49-F238E27FC236}">
                <a16:creationId xmlns:a16="http://schemas.microsoft.com/office/drawing/2014/main" id="{9C46343C-8B62-41AE-94CC-3AAE764416AA}"/>
              </a:ext>
            </a:extLst>
          </p:cNvPr>
          <p:cNvSpPr txBox="1"/>
          <p:nvPr/>
        </p:nvSpPr>
        <p:spPr>
          <a:xfrm>
            <a:off x="1282412" y="6399935"/>
            <a:ext cx="1691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Cascade testing for all </a:t>
            </a:r>
            <a:r>
              <a:rPr sz="1200" b="1" spc="-10" dirty="0">
                <a:latin typeface="Calibri"/>
                <a:cs typeface="Calibri"/>
              </a:rPr>
              <a:t>first </a:t>
            </a:r>
            <a:r>
              <a:rPr sz="1200" b="1" spc="-2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degree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family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members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89" name="object 85">
            <a:extLst>
              <a:ext uri="{FF2B5EF4-FFF2-40B4-BE49-F238E27FC236}">
                <a16:creationId xmlns:a16="http://schemas.microsoft.com/office/drawing/2014/main" id="{99013F9F-293A-4416-AEA6-83C2EC7FEA3A}"/>
              </a:ext>
            </a:extLst>
          </p:cNvPr>
          <p:cNvGrpSpPr/>
          <p:nvPr/>
        </p:nvGrpSpPr>
        <p:grpSpPr>
          <a:xfrm>
            <a:off x="3101878" y="3654043"/>
            <a:ext cx="3051175" cy="2397760"/>
            <a:chOff x="3249358" y="3313938"/>
            <a:chExt cx="3051175" cy="2397760"/>
          </a:xfrm>
        </p:grpSpPr>
        <p:sp>
          <p:nvSpPr>
            <p:cNvPr id="90" name="object 86">
              <a:extLst>
                <a:ext uri="{FF2B5EF4-FFF2-40B4-BE49-F238E27FC236}">
                  <a16:creationId xmlns:a16="http://schemas.microsoft.com/office/drawing/2014/main" id="{61BC3675-77F8-4479-9BDB-05150964A6C6}"/>
                </a:ext>
              </a:extLst>
            </p:cNvPr>
            <p:cNvSpPr/>
            <p:nvPr/>
          </p:nvSpPr>
          <p:spPr>
            <a:xfrm>
              <a:off x="3263645" y="4623054"/>
              <a:ext cx="3022600" cy="1089025"/>
            </a:xfrm>
            <a:custGeom>
              <a:avLst/>
              <a:gdLst/>
              <a:ahLst/>
              <a:cxnLst/>
              <a:rect l="l" t="t" r="r" b="b"/>
              <a:pathLst>
                <a:path w="3022600" h="1089025">
                  <a:moveTo>
                    <a:pt x="3022091" y="0"/>
                  </a:moveTo>
                  <a:lnTo>
                    <a:pt x="3022091" y="661670"/>
                  </a:lnTo>
                </a:path>
                <a:path w="3022600" h="1089025">
                  <a:moveTo>
                    <a:pt x="0" y="800100"/>
                  </a:moveTo>
                  <a:lnTo>
                    <a:pt x="0" y="1088631"/>
                  </a:lnTo>
                </a:path>
              </a:pathLst>
            </a:custGeom>
            <a:ln w="28575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7">
              <a:extLst>
                <a:ext uri="{FF2B5EF4-FFF2-40B4-BE49-F238E27FC236}">
                  <a16:creationId xmlns:a16="http://schemas.microsoft.com/office/drawing/2014/main" id="{240077A8-2165-4129-923B-873D9C625F21}"/>
                </a:ext>
              </a:extLst>
            </p:cNvPr>
            <p:cNvSpPr/>
            <p:nvPr/>
          </p:nvSpPr>
          <p:spPr>
            <a:xfrm>
              <a:off x="4016247" y="3313938"/>
              <a:ext cx="85725" cy="989965"/>
            </a:xfrm>
            <a:custGeom>
              <a:avLst/>
              <a:gdLst/>
              <a:ahLst/>
              <a:cxnLst/>
              <a:rect l="l" t="t" r="r" b="b"/>
              <a:pathLst>
                <a:path w="85725" h="989964">
                  <a:moveTo>
                    <a:pt x="28575" y="903732"/>
                  </a:moveTo>
                  <a:lnTo>
                    <a:pt x="0" y="903732"/>
                  </a:lnTo>
                  <a:lnTo>
                    <a:pt x="42925" y="989457"/>
                  </a:lnTo>
                  <a:lnTo>
                    <a:pt x="78560" y="918082"/>
                  </a:lnTo>
                  <a:lnTo>
                    <a:pt x="28575" y="918082"/>
                  </a:lnTo>
                  <a:lnTo>
                    <a:pt x="28575" y="903732"/>
                  </a:lnTo>
                  <a:close/>
                </a:path>
                <a:path w="85725" h="989964">
                  <a:moveTo>
                    <a:pt x="57150" y="0"/>
                  </a:moveTo>
                  <a:lnTo>
                    <a:pt x="28575" y="0"/>
                  </a:lnTo>
                  <a:lnTo>
                    <a:pt x="28575" y="918082"/>
                  </a:lnTo>
                  <a:lnTo>
                    <a:pt x="57150" y="918082"/>
                  </a:lnTo>
                  <a:lnTo>
                    <a:pt x="57150" y="0"/>
                  </a:lnTo>
                  <a:close/>
                </a:path>
                <a:path w="85725" h="989964">
                  <a:moveTo>
                    <a:pt x="85725" y="903732"/>
                  </a:moveTo>
                  <a:lnTo>
                    <a:pt x="57150" y="903732"/>
                  </a:lnTo>
                  <a:lnTo>
                    <a:pt x="57150" y="918082"/>
                  </a:lnTo>
                  <a:lnTo>
                    <a:pt x="78560" y="918082"/>
                  </a:lnTo>
                  <a:lnTo>
                    <a:pt x="85725" y="903732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88">
            <a:extLst>
              <a:ext uri="{FF2B5EF4-FFF2-40B4-BE49-F238E27FC236}">
                <a16:creationId xmlns:a16="http://schemas.microsoft.com/office/drawing/2014/main" id="{712073B3-11FB-4D76-934D-02228EC0C916}"/>
              </a:ext>
            </a:extLst>
          </p:cNvPr>
          <p:cNvSpPr txBox="1"/>
          <p:nvPr/>
        </p:nvSpPr>
        <p:spPr>
          <a:xfrm>
            <a:off x="11072588" y="7016164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95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6B335186-96C5-4919-BA34-5E2C337395FB}"/>
              </a:ext>
            </a:extLst>
          </p:cNvPr>
          <p:cNvSpPr txBox="1">
            <a:spLocks/>
          </p:cNvSpPr>
          <p:nvPr/>
        </p:nvSpPr>
        <p:spPr>
          <a:xfrm>
            <a:off x="799896" y="648715"/>
            <a:ext cx="171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Co</a:t>
            </a:r>
            <a:r>
              <a:rPr lang="en-GB" sz="3600" b="1" spc="-45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spc="-50" dirty="0">
                <a:solidFill>
                  <a:schemeClr val="accent2"/>
                </a:solidFill>
                <a:latin typeface="Calibri"/>
                <a:cs typeface="Calibri"/>
              </a:rPr>
              <a:t>t</a:t>
            </a: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e</a:t>
            </a:r>
            <a:r>
              <a:rPr lang="en-GB" sz="3600" b="1" spc="-40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dirty="0">
                <a:solidFill>
                  <a:schemeClr val="accent2"/>
                </a:solidFill>
                <a:latin typeface="Calibri"/>
                <a:cs typeface="Calibri"/>
              </a:rPr>
              <a:t>ts</a:t>
            </a:r>
            <a:endParaRPr lang="en-GB" sz="3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C95DF87-6427-4DA4-9E0D-2AB1C4199418}"/>
              </a:ext>
            </a:extLst>
          </p:cNvPr>
          <p:cNvSpPr txBox="1"/>
          <p:nvPr/>
        </p:nvSpPr>
        <p:spPr>
          <a:xfrm>
            <a:off x="799896" y="1243786"/>
            <a:ext cx="6409287" cy="437042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Cardiovascular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risk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accent2"/>
                </a:solidFill>
                <a:latin typeface="Calibri"/>
                <a:cs typeface="Calibri"/>
              </a:rPr>
              <a:t>factors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Atrial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fibrillation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Hypertension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Lipid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management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30" dirty="0">
                <a:solidFill>
                  <a:schemeClr val="accent2"/>
                </a:solidFill>
                <a:latin typeface="Calibri"/>
                <a:cs typeface="Calibri"/>
              </a:rPr>
              <a:t>Type </a:t>
            </a:r>
            <a:r>
              <a:rPr sz="2400" dirty="0">
                <a:solidFill>
                  <a:schemeClr val="accent2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diabetes </a:t>
            </a:r>
            <a:r>
              <a:rPr sz="2400" spc="-5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endParaRPr lang="en-US" sz="2400" spc="-53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  <a:spcBef>
                <a:spcPts val="1440"/>
              </a:spcBef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Respiratory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conditions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Asthma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Chronic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obstructive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pulmonary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disorder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87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Diabetes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stratification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3191" y="518159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90" h="292734">
                <a:moveTo>
                  <a:pt x="144017" y="0"/>
                </a:moveTo>
                <a:lnTo>
                  <a:pt x="98496" y="7461"/>
                </a:lnTo>
                <a:lnTo>
                  <a:pt x="58962" y="28236"/>
                </a:lnTo>
                <a:lnTo>
                  <a:pt x="27786" y="59911"/>
                </a:lnTo>
                <a:lnTo>
                  <a:pt x="7342" y="100071"/>
                </a:lnTo>
                <a:lnTo>
                  <a:pt x="0" y="146303"/>
                </a:lnTo>
                <a:lnTo>
                  <a:pt x="7342" y="192536"/>
                </a:lnTo>
                <a:lnTo>
                  <a:pt x="27786" y="232696"/>
                </a:lnTo>
                <a:lnTo>
                  <a:pt x="58962" y="264371"/>
                </a:lnTo>
                <a:lnTo>
                  <a:pt x="98496" y="285146"/>
                </a:lnTo>
                <a:lnTo>
                  <a:pt x="144017" y="292607"/>
                </a:lnTo>
                <a:lnTo>
                  <a:pt x="189539" y="285146"/>
                </a:lnTo>
                <a:lnTo>
                  <a:pt x="229073" y="264371"/>
                </a:lnTo>
                <a:lnTo>
                  <a:pt x="260249" y="232696"/>
                </a:lnTo>
                <a:lnTo>
                  <a:pt x="280693" y="192536"/>
                </a:lnTo>
                <a:lnTo>
                  <a:pt x="288036" y="146303"/>
                </a:lnTo>
                <a:lnTo>
                  <a:pt x="280693" y="100071"/>
                </a:lnTo>
                <a:lnTo>
                  <a:pt x="260249" y="59911"/>
                </a:lnTo>
                <a:lnTo>
                  <a:pt x="229073" y="28236"/>
                </a:lnTo>
                <a:lnTo>
                  <a:pt x="189539" y="7461"/>
                </a:lnTo>
                <a:lnTo>
                  <a:pt x="144017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0100" y="1662683"/>
            <a:ext cx="4185285" cy="307975"/>
          </a:xfrm>
          <a:prstGeom prst="rect">
            <a:avLst/>
          </a:prstGeom>
          <a:solidFill>
            <a:srgbClr val="FF000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High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5211" y="1661160"/>
            <a:ext cx="4166870" cy="307975"/>
          </a:xfrm>
          <a:prstGeom prst="rect">
            <a:avLst/>
          </a:prstGeom>
          <a:solidFill>
            <a:srgbClr val="FFC00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Calibri"/>
                <a:cs typeface="Calibri"/>
              </a:rPr>
              <a:t>Medium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4895" y="1661160"/>
            <a:ext cx="2057400" cy="307975"/>
          </a:xfrm>
          <a:prstGeom prst="rect">
            <a:avLst/>
          </a:prstGeom>
          <a:solidFill>
            <a:srgbClr val="00AF5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65"/>
              </a:spcBef>
            </a:pPr>
            <a:r>
              <a:rPr sz="1400" b="1" spc="-5" dirty="0">
                <a:latin typeface="Calibri"/>
                <a:cs typeface="Calibri"/>
              </a:rPr>
              <a:t>Low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3935" y="518159"/>
            <a:ext cx="287020" cy="292735"/>
          </a:xfrm>
          <a:custGeom>
            <a:avLst/>
            <a:gdLst/>
            <a:ahLst/>
            <a:cxnLst/>
            <a:rect l="l" t="t" r="r" b="b"/>
            <a:pathLst>
              <a:path w="287019" h="292734">
                <a:moveTo>
                  <a:pt x="143256" y="0"/>
                </a:moveTo>
                <a:lnTo>
                  <a:pt x="97974" y="7461"/>
                </a:lnTo>
                <a:lnTo>
                  <a:pt x="58649" y="28236"/>
                </a:lnTo>
                <a:lnTo>
                  <a:pt x="27639" y="59911"/>
                </a:lnTo>
                <a:lnTo>
                  <a:pt x="7303" y="100071"/>
                </a:lnTo>
                <a:lnTo>
                  <a:pt x="0" y="146303"/>
                </a:lnTo>
                <a:lnTo>
                  <a:pt x="7303" y="192536"/>
                </a:lnTo>
                <a:lnTo>
                  <a:pt x="27639" y="232696"/>
                </a:lnTo>
                <a:lnTo>
                  <a:pt x="58649" y="264371"/>
                </a:lnTo>
                <a:lnTo>
                  <a:pt x="97974" y="285146"/>
                </a:lnTo>
                <a:lnTo>
                  <a:pt x="143256" y="292607"/>
                </a:lnTo>
                <a:lnTo>
                  <a:pt x="188537" y="285146"/>
                </a:lnTo>
                <a:lnTo>
                  <a:pt x="227862" y="264371"/>
                </a:lnTo>
                <a:lnTo>
                  <a:pt x="258872" y="232696"/>
                </a:lnTo>
                <a:lnTo>
                  <a:pt x="279208" y="192536"/>
                </a:lnTo>
                <a:lnTo>
                  <a:pt x="286512" y="146303"/>
                </a:lnTo>
                <a:lnTo>
                  <a:pt x="279208" y="100071"/>
                </a:lnTo>
                <a:lnTo>
                  <a:pt x="258872" y="59911"/>
                </a:lnTo>
                <a:lnTo>
                  <a:pt x="227862" y="28236"/>
                </a:lnTo>
                <a:lnTo>
                  <a:pt x="188537" y="7461"/>
                </a:lnTo>
                <a:lnTo>
                  <a:pt x="143256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359" y="500583"/>
            <a:ext cx="10918825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1391920" algn="l"/>
                <a:tab pos="166243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	</a:t>
            </a:r>
            <a:r>
              <a:rPr sz="1800" b="1" spc="-5" dirty="0">
                <a:latin typeface="Calibri"/>
                <a:cs typeface="Calibri"/>
              </a:rPr>
              <a:t>Identify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	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1800" b="1" spc="-10" dirty="0">
                <a:latin typeface="Calibri"/>
                <a:cs typeface="Calibri"/>
              </a:rPr>
              <a:t>Stratify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  <a:p>
            <a:pPr marL="2240280" marR="5080" indent="-17957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This search identifies </a:t>
            </a:r>
            <a:r>
              <a:rPr sz="1800" b="1" dirty="0">
                <a:latin typeface="Calibri"/>
                <a:cs typeface="Calibri"/>
              </a:rPr>
              <a:t>all </a:t>
            </a:r>
            <a:r>
              <a:rPr sz="1800" b="1" spc="-5" dirty="0">
                <a:latin typeface="Calibri"/>
                <a:cs typeface="Calibri"/>
              </a:rPr>
              <a:t>patients with T2 </a:t>
            </a:r>
            <a:r>
              <a:rPr sz="1800" b="1" spc="-10" dirty="0">
                <a:latin typeface="Calibri"/>
                <a:cs typeface="Calibri"/>
              </a:rPr>
              <a:t>Diabetes. </a:t>
            </a:r>
            <a:r>
              <a:rPr sz="1800" b="1" spc="-5" dirty="0">
                <a:latin typeface="Calibri"/>
                <a:cs typeface="Calibri"/>
              </a:rPr>
              <a:t>These patients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dirty="0">
                <a:latin typeface="Calibri"/>
                <a:cs typeface="Calibri"/>
              </a:rPr>
              <a:t>then </a:t>
            </a:r>
            <a:r>
              <a:rPr sz="1800" b="1" spc="-10" dirty="0">
                <a:latin typeface="Calibri"/>
                <a:cs typeface="Calibri"/>
              </a:rPr>
              <a:t>stratified </a:t>
            </a:r>
            <a:r>
              <a:rPr sz="1800" b="1" spc="-5" dirty="0">
                <a:latin typeface="Calibri"/>
                <a:cs typeface="Calibri"/>
              </a:rPr>
              <a:t>into priority </a:t>
            </a:r>
            <a:r>
              <a:rPr sz="1800" b="1" spc="-10" dirty="0">
                <a:latin typeface="Calibri"/>
                <a:cs typeface="Calibri"/>
              </a:rPr>
              <a:t>groups </a:t>
            </a:r>
            <a:r>
              <a:rPr sz="1800" b="1" dirty="0">
                <a:latin typeface="Calibri"/>
                <a:cs typeface="Calibri"/>
              </a:rPr>
              <a:t>based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HbA1c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levels,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complications,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co-morbidity,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social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factors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ethnicity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20068" y="667605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00" y="2100072"/>
            <a:ext cx="2063750" cy="4200525"/>
          </a:xfrm>
          <a:prstGeom prst="rect">
            <a:avLst/>
          </a:prstGeom>
          <a:solidFill>
            <a:srgbClr val="FFBEBE"/>
          </a:solidFill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Priority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Hba1c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&gt;90</a:t>
            </a:r>
            <a:r>
              <a:rPr sz="1200" b="1" spc="2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Hba1c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&gt;75 </a:t>
            </a:r>
            <a:r>
              <a:rPr sz="1200" b="1" dirty="0">
                <a:latin typeface="Calibri"/>
                <a:cs typeface="Calibri"/>
              </a:rPr>
              <a:t>WITH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any</a:t>
            </a:r>
            <a:r>
              <a:rPr sz="1200" b="1" dirty="0">
                <a:latin typeface="Calibri"/>
                <a:cs typeface="Calibri"/>
              </a:rPr>
              <a:t> of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following: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200" spc="-5" dirty="0">
                <a:latin typeface="Calibri"/>
                <a:cs typeface="Calibri"/>
              </a:rPr>
              <a:t>BAME</a:t>
            </a:r>
            <a:endParaRPr sz="12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200" spc="-5" dirty="0">
                <a:latin typeface="Calibri"/>
                <a:cs typeface="Calibri"/>
              </a:rPr>
              <a:t>Social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complexity**</a:t>
            </a:r>
            <a:endParaRPr sz="12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200" spc="-5" dirty="0">
                <a:latin typeface="Calibri"/>
                <a:cs typeface="Calibri"/>
              </a:rPr>
              <a:t>Severe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frailty</a:t>
            </a:r>
            <a:endParaRPr sz="12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200" spc="-5" dirty="0">
                <a:latin typeface="Calibri"/>
                <a:cs typeface="Calibri"/>
              </a:rPr>
              <a:t>Insulin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injectables</a:t>
            </a:r>
            <a:endParaRPr sz="1200">
              <a:latin typeface="Calibri"/>
              <a:cs typeface="Calibri"/>
            </a:endParaRPr>
          </a:p>
          <a:p>
            <a:pPr marL="264160" indent="-173355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200" spc="-5" dirty="0">
                <a:latin typeface="Calibri"/>
                <a:cs typeface="Calibri"/>
              </a:rPr>
              <a:t>Heart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failure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alibri"/>
              <a:cs typeface="Calibri"/>
            </a:endParaRPr>
          </a:p>
          <a:p>
            <a:pPr marL="91440" marR="18669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** Social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complexity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includes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Learning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disability,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homeless,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housebound, </a:t>
            </a:r>
            <a:r>
              <a:rPr sz="900" dirty="0">
                <a:latin typeface="Calibri"/>
                <a:cs typeface="Calibri"/>
              </a:rPr>
              <a:t> alcohol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or</a:t>
            </a:r>
            <a:r>
              <a:rPr sz="900" spc="-5" dirty="0">
                <a:latin typeface="Calibri"/>
                <a:cs typeface="Calibri"/>
              </a:rPr>
              <a:t> drug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misuse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3032" y="2100072"/>
            <a:ext cx="2062480" cy="4200525"/>
          </a:xfrm>
          <a:prstGeom prst="rect">
            <a:avLst/>
          </a:prstGeom>
          <a:solidFill>
            <a:srgbClr val="FFBEBE"/>
          </a:solidFill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Priority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Two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Hba1c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&gt;75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HbA1c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WITH</a:t>
            </a:r>
            <a:r>
              <a:rPr sz="1200" b="1" spc="-10" dirty="0">
                <a:latin typeface="Calibri"/>
                <a:cs typeface="Calibri"/>
              </a:rPr>
              <a:t> any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endParaRPr sz="120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following: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Calibri"/>
              <a:cs typeface="Calibri"/>
            </a:endParaRPr>
          </a:p>
          <a:p>
            <a:pPr marL="262890" indent="-172720">
              <a:lnSpc>
                <a:spcPct val="100000"/>
              </a:lnSpc>
              <a:buFont typeface="Arial MT"/>
              <a:buChar char="•"/>
              <a:tabLst>
                <a:tab pos="263525" algn="l"/>
              </a:tabLst>
            </a:pPr>
            <a:r>
              <a:rPr sz="1200" spc="-5" dirty="0">
                <a:latin typeface="Calibri"/>
                <a:cs typeface="Calibri"/>
              </a:rPr>
              <a:t>Foot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ulcer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last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-10" dirty="0">
                <a:latin typeface="Calibri"/>
                <a:cs typeface="Calibri"/>
              </a:rPr>
              <a:t> years</a:t>
            </a:r>
            <a:endParaRPr sz="1200" dirty="0">
              <a:latin typeface="Calibri"/>
              <a:cs typeface="Calibri"/>
            </a:endParaRPr>
          </a:p>
          <a:p>
            <a:pPr marL="262890" marR="187960" indent="-172720">
              <a:lnSpc>
                <a:spcPts val="1430"/>
              </a:lnSpc>
              <a:spcBef>
                <a:spcPts val="55"/>
              </a:spcBef>
              <a:buFont typeface="Arial MT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MI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stroke/TIA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last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months</a:t>
            </a:r>
            <a:endParaRPr sz="1200" dirty="0">
              <a:latin typeface="Calibri"/>
              <a:cs typeface="Calibri"/>
            </a:endParaRPr>
          </a:p>
          <a:p>
            <a:pPr marL="262890" marR="153035" indent="-172720">
              <a:lnSpc>
                <a:spcPts val="1430"/>
              </a:lnSpc>
              <a:spcBef>
                <a:spcPts val="20"/>
              </a:spcBef>
              <a:buFont typeface="Arial MT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Community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diabetes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team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codes</a:t>
            </a:r>
            <a:endParaRPr sz="1200" dirty="0">
              <a:latin typeface="Calibri"/>
              <a:cs typeface="Calibri"/>
            </a:endParaRPr>
          </a:p>
          <a:p>
            <a:pPr marL="262890" indent="-172720">
              <a:lnSpc>
                <a:spcPts val="1400"/>
              </a:lnSpc>
              <a:buFont typeface="Arial MT"/>
              <a:buChar char="•"/>
              <a:tabLst>
                <a:tab pos="263525" algn="l"/>
              </a:tabLst>
            </a:pPr>
            <a:r>
              <a:rPr sz="1200" dirty="0">
                <a:latin typeface="Calibri"/>
                <a:cs typeface="Calibri"/>
              </a:rPr>
              <a:t>eGFR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&lt;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45</a:t>
            </a:r>
          </a:p>
          <a:p>
            <a:pPr marL="262890" indent="-172720">
              <a:lnSpc>
                <a:spcPts val="1435"/>
              </a:lnSpc>
              <a:buFont typeface="Arial MT"/>
              <a:buChar char="•"/>
              <a:tabLst>
                <a:tab pos="263525" algn="l"/>
              </a:tabLst>
            </a:pPr>
            <a:r>
              <a:rPr sz="1200" spc="-5" dirty="0">
                <a:latin typeface="Calibri"/>
                <a:cs typeface="Calibri"/>
              </a:rPr>
              <a:t>Metabolic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syndrome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90805" marR="226060">
              <a:lnSpc>
                <a:spcPct val="100000"/>
              </a:lnSpc>
              <a:spcBef>
                <a:spcPts val="1100"/>
              </a:spcBef>
            </a:pPr>
            <a:r>
              <a:rPr sz="900" spc="-5" dirty="0">
                <a:latin typeface="Calibri"/>
                <a:cs typeface="Calibri"/>
              </a:rPr>
              <a:t>(Except patients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included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Priority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group)</a:t>
            </a:r>
            <a:endParaRPr sz="9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118861" y="2093722"/>
          <a:ext cx="4166870" cy="4200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Priority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Three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Priority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Four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Hba1c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58-75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any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Hba1c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58-75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following: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HbA1c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any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following: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238">
                <a:tc>
                  <a:txBody>
                    <a:bodyPr/>
                    <a:lstStyle/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640"/>
                        </a:spcBef>
                        <a:buFont typeface="Arial MT"/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BAME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416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Mild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moderate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frailty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Previous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coronary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heart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73355">
                        <a:lnSpc>
                          <a:spcPct val="100000"/>
                        </a:lnSpc>
                        <a:spcBef>
                          <a:spcPts val="640"/>
                        </a:spcBef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eGFR 45-60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BP≥140/90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foot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disease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6567">
                <a:tc>
                  <a:txBody>
                    <a:bodyPr/>
                    <a:lstStyle/>
                    <a:p>
                      <a:pPr marL="26352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disease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stroke/TIA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&gt;12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months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previously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3525" indent="-173355">
                        <a:lnSpc>
                          <a:spcPts val="1435"/>
                        </a:lnSpc>
                        <a:spcBef>
                          <a:spcPts val="10"/>
                        </a:spcBef>
                        <a:buFont typeface="Arial MT"/>
                        <a:buChar char="•"/>
                        <a:tabLst>
                          <a:tab pos="26416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BP≥140/90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63525" indent="-173355">
                        <a:lnSpc>
                          <a:spcPts val="1435"/>
                        </a:lnSpc>
                        <a:buFont typeface="Arial MT"/>
                        <a:buChar char="•"/>
                        <a:tabLst>
                          <a:tab pos="264160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Proteinuria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Albuminuria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ts val="1260"/>
                        </a:lnSpc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PAD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neuropathy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Erectile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Dysfunction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Diabetic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retinopathy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BMI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&gt;35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complexity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Severe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frailty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insulin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injectables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85750" indent="-1733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863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Heart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failure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 marR="2476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(Except patients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included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Priority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groups)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3030" marR="113664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(Except patients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included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Priority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groups)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9450323" y="2100072"/>
            <a:ext cx="2062480" cy="4200525"/>
          </a:xfrm>
          <a:prstGeom prst="rect">
            <a:avLst/>
          </a:prstGeom>
          <a:solidFill>
            <a:srgbClr val="BEEBD2"/>
          </a:solidFill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Priority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Five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others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libri"/>
              <a:cs typeface="Calibri"/>
            </a:endParaRPr>
          </a:p>
          <a:p>
            <a:pPr marL="91440" marR="131445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(Except patients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included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Priority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1-4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groups)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65E0BF5F-8406-4CF6-BB2C-ADB75D3954DB}"/>
              </a:ext>
            </a:extLst>
          </p:cNvPr>
          <p:cNvSpPr txBox="1">
            <a:spLocks/>
          </p:cNvSpPr>
          <p:nvPr/>
        </p:nvSpPr>
        <p:spPr>
          <a:xfrm>
            <a:off x="287527" y="-10731"/>
            <a:ext cx="4498340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42B6E6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20" dirty="0">
                <a:solidFill>
                  <a:schemeClr val="accent1"/>
                </a:solidFill>
                <a:latin typeface="Calibri"/>
                <a:cs typeface="Calibri"/>
              </a:rPr>
              <a:t>Type</a:t>
            </a:r>
            <a:r>
              <a:rPr lang="en-GB" sz="1800" spc="-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GB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GB" sz="1800" spc="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GB" sz="1800" spc="-10" dirty="0">
                <a:solidFill>
                  <a:schemeClr val="accent1"/>
                </a:solidFill>
                <a:latin typeface="Calibri"/>
                <a:cs typeface="Calibri"/>
              </a:rPr>
              <a:t>Diabetes</a:t>
            </a:r>
            <a:r>
              <a:rPr lang="en-GB" sz="1800" spc="-3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GB" sz="1800" spc="-10" dirty="0">
                <a:solidFill>
                  <a:schemeClr val="accent1"/>
                </a:solidFill>
                <a:latin typeface="Calibri"/>
                <a:cs typeface="Calibri"/>
              </a:rPr>
              <a:t>stratification</a:t>
            </a:r>
            <a:r>
              <a:rPr lang="en-GB" sz="1800" dirty="0">
                <a:solidFill>
                  <a:schemeClr val="accent1"/>
                </a:solidFill>
                <a:latin typeface="Calibri"/>
                <a:cs typeface="Calibri"/>
              </a:rPr>
              <a:t> and</a:t>
            </a:r>
            <a:r>
              <a:rPr lang="en-GB" sz="1800" spc="-4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GB" sz="1800" spc="-10" dirty="0">
                <a:solidFill>
                  <a:schemeClr val="accent1"/>
                </a:solidFill>
                <a:latin typeface="Calibri"/>
                <a:cs typeface="Calibri"/>
              </a:rPr>
              <a:t>management</a:t>
            </a:r>
            <a:endParaRPr lang="en-GB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57" y="43524"/>
            <a:ext cx="9499270" cy="54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chemeClr val="accent1"/>
                </a:solidFill>
                <a:latin typeface="Calibri"/>
                <a:cs typeface="Calibri"/>
              </a:rPr>
              <a:t>Type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solidFill>
                  <a:schemeClr val="accent1"/>
                </a:solidFill>
                <a:latin typeface="Calibri"/>
                <a:cs typeface="Calibri"/>
              </a:rPr>
              <a:t> Diabetes</a:t>
            </a:r>
            <a:r>
              <a:rPr sz="1800" spc="-5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stratification</a:t>
            </a:r>
            <a:r>
              <a:rPr sz="1800" spc="-3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 management</a:t>
            </a:r>
            <a:endParaRPr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897" y="1908428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15" dirty="0">
                <a:latin typeface="Calibri"/>
                <a:cs typeface="Calibri"/>
              </a:rPr>
              <a:t>t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ff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897" y="2389378"/>
            <a:ext cx="8140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Intervention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9972" y="1472183"/>
            <a:ext cx="3397250" cy="34925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9744" y="1472183"/>
            <a:ext cx="3398520" cy="34925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565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4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9972" y="1871472"/>
            <a:ext cx="3397250" cy="462280"/>
          </a:xfrm>
          <a:prstGeom prst="rect">
            <a:avLst/>
          </a:prstGeom>
          <a:solidFill>
            <a:srgbClr val="FF0000">
              <a:alpha val="25097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751205">
              <a:lnSpc>
                <a:spcPct val="100000"/>
              </a:lnSpc>
              <a:spcBef>
                <a:spcPts val="295"/>
              </a:spcBef>
            </a:pPr>
            <a:r>
              <a:rPr sz="1200" b="1" spc="-10" dirty="0">
                <a:latin typeface="Calibri"/>
                <a:cs typeface="Calibri"/>
              </a:rPr>
              <a:t>GP/Diabetes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Specialist/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Nurse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9744" y="1871472"/>
            <a:ext cx="3398520" cy="462280"/>
          </a:xfrm>
          <a:prstGeom prst="rect">
            <a:avLst/>
          </a:prstGeom>
          <a:solidFill>
            <a:srgbClr val="FFC000">
              <a:alpha val="25097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latin typeface="Calibri"/>
                <a:cs typeface="Calibri"/>
              </a:rPr>
              <a:t>Clinical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pharmacist/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Nurse/ </a:t>
            </a:r>
            <a:r>
              <a:rPr sz="1200" b="1" spc="-10" dirty="0">
                <a:latin typeface="Calibri"/>
                <a:cs typeface="Calibri"/>
              </a:rPr>
              <a:t>Physician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Associate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344" y="487680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90" h="292734">
                <a:moveTo>
                  <a:pt x="144018" y="0"/>
                </a:moveTo>
                <a:lnTo>
                  <a:pt x="98496" y="7461"/>
                </a:lnTo>
                <a:lnTo>
                  <a:pt x="58962" y="28236"/>
                </a:lnTo>
                <a:lnTo>
                  <a:pt x="27786" y="59911"/>
                </a:lnTo>
                <a:lnTo>
                  <a:pt x="7342" y="100071"/>
                </a:lnTo>
                <a:lnTo>
                  <a:pt x="0" y="146304"/>
                </a:lnTo>
                <a:lnTo>
                  <a:pt x="7342" y="192536"/>
                </a:lnTo>
                <a:lnTo>
                  <a:pt x="27786" y="232696"/>
                </a:lnTo>
                <a:lnTo>
                  <a:pt x="58962" y="264371"/>
                </a:lnTo>
                <a:lnTo>
                  <a:pt x="98496" y="285146"/>
                </a:lnTo>
                <a:lnTo>
                  <a:pt x="144018" y="292608"/>
                </a:lnTo>
                <a:lnTo>
                  <a:pt x="189539" y="285146"/>
                </a:lnTo>
                <a:lnTo>
                  <a:pt x="229073" y="264371"/>
                </a:lnTo>
                <a:lnTo>
                  <a:pt x="260249" y="232696"/>
                </a:lnTo>
                <a:lnTo>
                  <a:pt x="280693" y="192536"/>
                </a:lnTo>
                <a:lnTo>
                  <a:pt x="288036" y="146304"/>
                </a:lnTo>
                <a:lnTo>
                  <a:pt x="280693" y="100071"/>
                </a:lnTo>
                <a:lnTo>
                  <a:pt x="260249" y="59911"/>
                </a:lnTo>
                <a:lnTo>
                  <a:pt x="229073" y="28236"/>
                </a:lnTo>
                <a:lnTo>
                  <a:pt x="189539" y="7461"/>
                </a:lnTo>
                <a:lnTo>
                  <a:pt x="144018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9292" y="468884"/>
            <a:ext cx="107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	</a:t>
            </a:r>
            <a:r>
              <a:rPr sz="2700" b="1" baseline="3086" dirty="0">
                <a:latin typeface="Calibri"/>
                <a:cs typeface="Calibri"/>
              </a:rPr>
              <a:t>Mana</a:t>
            </a:r>
            <a:r>
              <a:rPr sz="2700" b="1" spc="-37" baseline="3086" dirty="0">
                <a:latin typeface="Calibri"/>
                <a:cs typeface="Calibri"/>
              </a:rPr>
              <a:t>g</a:t>
            </a:r>
            <a:r>
              <a:rPr sz="2700" b="1" baseline="3086" dirty="0">
                <a:latin typeface="Calibri"/>
                <a:cs typeface="Calibri"/>
              </a:rPr>
              <a:t>e</a:t>
            </a:r>
            <a:endParaRPr sz="2700" baseline="308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24088" y="1484375"/>
            <a:ext cx="3398520" cy="34925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5715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5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24088" y="1871472"/>
            <a:ext cx="3398520" cy="462280"/>
          </a:xfrm>
          <a:prstGeom prst="rect">
            <a:avLst/>
          </a:prstGeom>
          <a:solidFill>
            <a:srgbClr val="00AF50">
              <a:alpha val="25097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1558925" marR="132080" indent="-1422400">
              <a:lnSpc>
                <a:spcPct val="100000"/>
              </a:lnSpc>
              <a:spcBef>
                <a:spcPts val="295"/>
              </a:spcBef>
            </a:pPr>
            <a:r>
              <a:rPr sz="1200" b="1" spc="-5" dirty="0">
                <a:latin typeface="Calibri"/>
                <a:cs typeface="Calibri"/>
              </a:rPr>
              <a:t>Healthcare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Assistant/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other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appropriately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trained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staff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2644" y="803148"/>
            <a:ext cx="10380345" cy="42862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595"/>
              </a:lnSpc>
            </a:pPr>
            <a:r>
              <a:rPr sz="1400" b="1" dirty="0">
                <a:latin typeface="Calibri"/>
                <a:cs typeface="Calibri"/>
              </a:rPr>
              <a:t>Healthcare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Assistants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undertake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initial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contact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provide;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check HBA1C up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provide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factors,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eg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smoking cessation,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exercise,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waist </a:t>
            </a:r>
            <a:r>
              <a:rPr sz="1400" spc="-15" dirty="0">
                <a:latin typeface="Calibri"/>
                <a:cs typeface="Calibri"/>
              </a:rPr>
              <a:t>circumference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71901" y="1223517"/>
            <a:ext cx="7521575" cy="218440"/>
            <a:chOff x="2771901" y="1223517"/>
            <a:chExt cx="7521575" cy="218440"/>
          </a:xfrm>
        </p:grpSpPr>
        <p:sp>
          <p:nvSpPr>
            <p:cNvPr id="15" name="object 15"/>
            <p:cNvSpPr/>
            <p:nvPr/>
          </p:nvSpPr>
          <p:spPr>
            <a:xfrm>
              <a:off x="2778251" y="1229867"/>
              <a:ext cx="7508875" cy="205740"/>
            </a:xfrm>
            <a:custGeom>
              <a:avLst/>
              <a:gdLst/>
              <a:ahLst/>
              <a:cxnLst/>
              <a:rect l="l" t="t" r="r" b="b"/>
              <a:pathLst>
                <a:path w="7508875" h="205740">
                  <a:moveTo>
                    <a:pt x="7508748" y="0"/>
                  </a:moveTo>
                  <a:lnTo>
                    <a:pt x="0" y="0"/>
                  </a:lnTo>
                  <a:lnTo>
                    <a:pt x="3754374" y="205740"/>
                  </a:lnTo>
                  <a:lnTo>
                    <a:pt x="7508748" y="0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8251" y="1229867"/>
              <a:ext cx="7508875" cy="205740"/>
            </a:xfrm>
            <a:custGeom>
              <a:avLst/>
              <a:gdLst/>
              <a:ahLst/>
              <a:cxnLst/>
              <a:rect l="l" t="t" r="r" b="b"/>
              <a:pathLst>
                <a:path w="7508875" h="205740">
                  <a:moveTo>
                    <a:pt x="0" y="0"/>
                  </a:moveTo>
                  <a:lnTo>
                    <a:pt x="7508748" y="0"/>
                  </a:lnTo>
                  <a:lnTo>
                    <a:pt x="3754374" y="2057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95400" y="2401823"/>
            <a:ext cx="3398520" cy="4235450"/>
          </a:xfrm>
          <a:prstGeom prst="rect">
            <a:avLst/>
          </a:prstGeom>
          <a:solidFill>
            <a:srgbClr val="FFBEB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alibri"/>
                <a:cs typeface="Calibri"/>
              </a:rPr>
              <a:t>Medication: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Adherence</a:t>
            </a: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Titration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5" dirty="0">
                <a:latin typeface="Calibri"/>
                <a:cs typeface="Calibri"/>
              </a:rPr>
              <a:t> intensification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 </a:t>
            </a:r>
            <a:r>
              <a:rPr sz="1100" spc="-5" dirty="0">
                <a:latin typeface="Calibri"/>
                <a:cs typeface="Calibri"/>
              </a:rPr>
              <a:t>appropriate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05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Monitoring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Blood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sugar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&amp;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personal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targets</a:t>
            </a: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Agree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HBA1C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targets</a:t>
            </a: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Lipids/lipid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lowering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therapy</a:t>
            </a: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BP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optimisaion</a:t>
            </a:r>
            <a:endParaRPr sz="1100" dirty="0">
              <a:latin typeface="Calibri"/>
              <a:cs typeface="Calibri"/>
            </a:endParaRPr>
          </a:p>
          <a:p>
            <a:pPr marL="264160" marR="52070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Screen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manage</a:t>
            </a:r>
            <a:r>
              <a:rPr sz="11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Diabetic</a:t>
            </a:r>
            <a:r>
              <a:rPr sz="11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Foot</a:t>
            </a:r>
            <a:r>
              <a:rPr sz="11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Disease</a:t>
            </a:r>
            <a:r>
              <a:rPr sz="1100" spc="-40" dirty="0">
                <a:solidFill>
                  <a:srgbClr val="0462C1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23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Diabetic</a:t>
            </a:r>
            <a:r>
              <a:rPr sz="11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Kidney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Disease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05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Education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(inc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online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tools)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Sick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rules</a:t>
            </a: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DVLA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guidance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Flu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jab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05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Review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Discuss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Red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flags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Vision: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floaters/flashing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lights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Blood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sugar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control: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hypos</a:t>
            </a: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Infections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Signposting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Escalation</a:t>
            </a:r>
            <a:endParaRPr sz="1100" dirty="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Diabetes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community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+-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secondary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team/advice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Calibri"/>
                <a:cs typeface="Calibri"/>
              </a:rPr>
              <a:t>Recall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Code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20068" y="667605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9744" y="2401823"/>
            <a:ext cx="3398520" cy="4235450"/>
          </a:xfrm>
          <a:prstGeom prst="rect">
            <a:avLst/>
          </a:prstGeom>
          <a:solidFill>
            <a:srgbClr val="FFEEB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alibri"/>
                <a:cs typeface="Calibri"/>
              </a:rPr>
              <a:t>Medication: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Adherence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Titrate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appropriate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0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Monitoring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Blood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sugar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Lipids/lipid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lowering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therapy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BP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proteinuria</a:t>
            </a:r>
            <a:endParaRPr sz="1100">
              <a:latin typeface="Calibri"/>
              <a:cs typeface="Calibri"/>
            </a:endParaRPr>
          </a:p>
          <a:p>
            <a:pPr marL="264160" marR="52070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Screen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manage</a:t>
            </a:r>
            <a:r>
              <a:rPr sz="11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Diabetic</a:t>
            </a:r>
            <a:r>
              <a:rPr sz="11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Foot</a:t>
            </a:r>
            <a:r>
              <a:rPr sz="11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Disease</a:t>
            </a:r>
            <a:r>
              <a:rPr sz="1100" spc="-45" dirty="0">
                <a:solidFill>
                  <a:srgbClr val="0462C1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23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Diabetic</a:t>
            </a:r>
            <a:r>
              <a:rPr sz="11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Kidney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Disease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0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Education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 MT"/>
              <a:buChar char="•"/>
              <a:tabLst>
                <a:tab pos="264795" algn="l"/>
              </a:tabLst>
            </a:pP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Sick</a:t>
            </a:r>
            <a:r>
              <a:rPr sz="11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day</a:t>
            </a:r>
            <a:r>
              <a:rPr sz="11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rules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Signp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rces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DVLA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guidance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Flu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jab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0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Review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Discuss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Red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flags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Vision: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floaters/flashing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lights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Blood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sugar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control: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hypos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Infections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Signposting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Escalation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055"/>
              </a:spcBef>
            </a:pPr>
            <a:r>
              <a:rPr sz="1100" b="1" dirty="0">
                <a:latin typeface="Calibri"/>
                <a:cs typeface="Calibri"/>
              </a:rPr>
              <a:t>Recall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Code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24088" y="2401823"/>
            <a:ext cx="3398520" cy="4235450"/>
          </a:xfrm>
          <a:prstGeom prst="rect">
            <a:avLst/>
          </a:prstGeom>
          <a:solidFill>
            <a:srgbClr val="BEEBD2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alibri"/>
                <a:cs typeface="Calibri"/>
              </a:rPr>
              <a:t>Medication: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Adherence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Explore/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check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understanding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Confirm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supply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delivery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0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Education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Signp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5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rces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Risk</a:t>
            </a:r>
            <a:r>
              <a:rPr sz="1100" spc="-5" dirty="0">
                <a:latin typeface="Calibri"/>
                <a:cs typeface="Calibri"/>
              </a:rPr>
              <a:t> factors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5" dirty="0">
                <a:latin typeface="Calibri"/>
                <a:cs typeface="Calibri"/>
              </a:rPr>
              <a:t> diet/lifestyle/smoking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cessation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DVLA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guidance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Flu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jab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Advise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signpost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Diabetic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Disease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10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Review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Discuss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Red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flags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Vision: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floaters/flashing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lights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dirty="0">
                <a:latin typeface="Calibri"/>
                <a:cs typeface="Calibri"/>
              </a:rPr>
              <a:t>Blood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sugar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control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Infections</a:t>
            </a:r>
            <a:endParaRPr sz="1100">
              <a:latin typeface="Calibri"/>
              <a:cs typeface="Calibri"/>
            </a:endParaRPr>
          </a:p>
          <a:p>
            <a:pPr marL="264160" indent="-172720">
              <a:lnSpc>
                <a:spcPct val="100000"/>
              </a:lnSpc>
              <a:buFont typeface="Arial MT"/>
              <a:buChar char="•"/>
              <a:tabLst>
                <a:tab pos="264795" algn="l"/>
              </a:tabLst>
            </a:pPr>
            <a:r>
              <a:rPr sz="1100" spc="-5" dirty="0">
                <a:latin typeface="Calibri"/>
                <a:cs typeface="Calibri"/>
              </a:rPr>
              <a:t>Signposting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Escalation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Recall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&amp;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Code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6B335186-96C5-4919-BA34-5E2C337395FB}"/>
              </a:ext>
            </a:extLst>
          </p:cNvPr>
          <p:cNvSpPr txBox="1">
            <a:spLocks/>
          </p:cNvSpPr>
          <p:nvPr/>
        </p:nvSpPr>
        <p:spPr>
          <a:xfrm>
            <a:off x="799896" y="648715"/>
            <a:ext cx="171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</a:t>
            </a:r>
            <a:r>
              <a:rPr kumimoji="0" lang="en-GB" sz="3600" b="1" i="0" u="none" strike="noStrike" kern="1200" cap="none" spc="-4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</a:t>
            </a:r>
            <a:r>
              <a:rPr kumimoji="0" lang="en-GB" sz="3600" b="1" i="0" u="none" strike="noStrike" kern="1200" cap="none" spc="-5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</a:t>
            </a:r>
            <a:r>
              <a:rPr kumimoji="0" lang="en-GB" sz="3600" b="1" i="0" u="none" strike="noStrike" kern="1200" cap="none" spc="-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en-GB" sz="3600" b="1" i="0" u="none" strike="noStrike" kern="1200" cap="none" spc="-4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3CD3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C95DF87-6427-4DA4-9E0D-2AB1C4199418}"/>
              </a:ext>
            </a:extLst>
          </p:cNvPr>
          <p:cNvSpPr txBox="1"/>
          <p:nvPr/>
        </p:nvSpPr>
        <p:spPr>
          <a:xfrm>
            <a:off x="799896" y="1243786"/>
            <a:ext cx="6409287" cy="437042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Cardiovascular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factors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A3CD3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Atrial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fibrillation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Hypertension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Lipid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diabetes </a:t>
            </a:r>
            <a:r>
              <a:rPr kumimoji="0" sz="2400" b="0" i="0" u="none" strike="noStrike" kern="1200" cap="none" spc="-5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2400" b="0" i="0" u="none" strike="noStrike" kern="1200" cap="none" spc="-53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8630" marR="0" lvl="0" indent="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Respiratory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conditions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Asthma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Chronic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obstructive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pulmonary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disorder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23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5" dirty="0">
                <a:latin typeface="Calibri Light" panose="020F0302020204030204" pitchFamily="34" charset="0"/>
              </a:rPr>
              <a:t>Supporting</a:t>
            </a:r>
            <a:r>
              <a:rPr lang="en-US" sz="2800" spc="-35" dirty="0">
                <a:latin typeface="Calibri Light" panose="020F0302020204030204" pitchFamily="34" charset="0"/>
              </a:rPr>
              <a:t> </a:t>
            </a:r>
            <a:r>
              <a:rPr lang="en-US" sz="2800" spc="-5" dirty="0">
                <a:latin typeface="Calibri Light" panose="020F0302020204030204" pitchFamily="34" charset="0"/>
              </a:rPr>
              <a:t>Primary</a:t>
            </a:r>
            <a:r>
              <a:rPr lang="en-US" sz="2800" spc="10" dirty="0">
                <a:latin typeface="Calibri Light" panose="020F0302020204030204" pitchFamily="34" charset="0"/>
              </a:rPr>
              <a:t> </a:t>
            </a:r>
            <a:r>
              <a:rPr lang="en-US" sz="2800" spc="-15" dirty="0">
                <a:latin typeface="Calibri Light" panose="020F0302020204030204" pitchFamily="34" charset="0"/>
              </a:rPr>
              <a:t>Care</a:t>
            </a:r>
            <a:r>
              <a:rPr lang="en-US" sz="2800" spc="10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to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spc="-15" dirty="0">
                <a:latin typeface="Calibri Light" panose="020F0302020204030204" pitchFamily="34" charset="0"/>
              </a:rPr>
              <a:t>Restore </a:t>
            </a:r>
            <a:r>
              <a:rPr lang="en-US" sz="2800" dirty="0">
                <a:latin typeface="Calibri Light" panose="020F0302020204030204" pitchFamily="34" charset="0"/>
              </a:rPr>
              <a:t>and</a:t>
            </a:r>
            <a:r>
              <a:rPr lang="en-US" sz="2800" spc="-10" dirty="0">
                <a:latin typeface="Calibri Light" panose="020F0302020204030204" pitchFamily="34" charset="0"/>
              </a:rPr>
              <a:t> Improve</a:t>
            </a:r>
            <a:r>
              <a:rPr lang="en-US" sz="2800" spc="-20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Proactive</a:t>
            </a:r>
            <a:r>
              <a:rPr lang="en-US" sz="2800" spc="-25" dirty="0">
                <a:latin typeface="Calibri Light" panose="020F0302020204030204" pitchFamily="34" charset="0"/>
              </a:rPr>
              <a:t> </a:t>
            </a:r>
            <a:r>
              <a:rPr lang="en-US" sz="2800" spc="-15" dirty="0">
                <a:latin typeface="Calibri Light" panose="020F0302020204030204" pitchFamily="34" charset="0"/>
              </a:rPr>
              <a:t>Care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7E40F48-8C31-4063-BFE5-54A0579D74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0538" y="1122363"/>
            <a:ext cx="11147425" cy="499380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0665" marR="236854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COVID-19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has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placed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unprecedented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pressure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on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our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health 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system.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This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brings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added risk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to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people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with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long </a:t>
            </a:r>
            <a:r>
              <a:rPr sz="1600" spc="-39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term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conditions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who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need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ongoing</a:t>
            </a:r>
            <a:r>
              <a:rPr sz="1600" spc="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proactive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to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25" dirty="0">
                <a:solidFill>
                  <a:srgbClr val="0D0D0D"/>
                </a:solidFill>
                <a:latin typeface="Calibri Light"/>
                <a:cs typeface="Calibri Light"/>
              </a:rPr>
              <a:t>stay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well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avoid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deterioration.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Disruption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to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routine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may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worsen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outcomes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for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patients,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increase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their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COVID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risk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result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in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exacerbations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that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further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increase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pressure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on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the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NHS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– driving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demand 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for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unscheduled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GP practices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hospitals.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D0D0D"/>
              </a:buClr>
              <a:buFont typeface="Arial MT"/>
              <a:buChar char="•"/>
            </a:pPr>
            <a:endParaRPr sz="1600" dirty="0">
              <a:latin typeface="Calibri Light"/>
              <a:cs typeface="Calibri Light"/>
            </a:endParaRPr>
          </a:p>
          <a:p>
            <a:pPr marL="240665" marR="177800" indent="-228600" algn="just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As primary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transforms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its models of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response to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the pandemic,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UCLPartners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has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developed real world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frameworks to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support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proactive care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 long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term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conditions.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The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frameworks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include 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pathways 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for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remote care,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support 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for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virtual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consultations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more personalised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care,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optimal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use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of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the wider primary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team,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e.g. </a:t>
            </a:r>
            <a:r>
              <a:rPr sz="1600" spc="-39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Healthcare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Assistants,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Link </a:t>
            </a:r>
            <a:r>
              <a:rPr sz="1600" spc="-30" dirty="0">
                <a:solidFill>
                  <a:srgbClr val="0D0D0D"/>
                </a:solidFill>
                <a:latin typeface="Calibri Light"/>
                <a:cs typeface="Calibri Light"/>
              </a:rPr>
              <a:t>Workers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Pharmacists.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D0D0D"/>
              </a:buClr>
              <a:buFont typeface="Arial MT"/>
              <a:buChar char="•"/>
            </a:pPr>
            <a:endParaRPr sz="1600" dirty="0">
              <a:latin typeface="Calibri Light"/>
              <a:cs typeface="Calibri Light"/>
            </a:endParaRPr>
          </a:p>
          <a:p>
            <a:pPr marL="241300" indent="-228600">
              <a:lnSpc>
                <a:spcPts val="205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Additionally,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the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frameworks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include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selection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of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appraised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digital</a:t>
            </a:r>
            <a:r>
              <a:rPr sz="1600" spc="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tools,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training</a:t>
            </a:r>
            <a:r>
              <a:rPr sz="1600" spc="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other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resources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to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support</a:t>
            </a:r>
            <a:endParaRPr sz="1600" dirty="0">
              <a:latin typeface="Calibri Light"/>
              <a:cs typeface="Calibri Light"/>
            </a:endParaRPr>
          </a:p>
          <a:p>
            <a:pPr marL="240665">
              <a:lnSpc>
                <a:spcPts val="2050"/>
              </a:lnSpc>
            </a:pP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patient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activation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self-management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in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the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home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setting.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This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work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has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been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led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by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primary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clinicians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informed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by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patient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 public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feedback.</a:t>
            </a:r>
            <a:endParaRPr sz="1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D0D0D"/>
              </a:buClr>
              <a:buFont typeface="Arial MT"/>
              <a:buChar char="•"/>
            </a:pPr>
            <a:endParaRPr sz="1600" dirty="0">
              <a:latin typeface="Calibri Light"/>
              <a:cs typeface="Calibri Light"/>
            </a:endParaRPr>
          </a:p>
          <a:p>
            <a:pPr marL="240665" marR="5080" indent="-228600">
              <a:lnSpc>
                <a:spcPct val="9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The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UCLPartners</a:t>
            </a:r>
            <a:r>
              <a:rPr sz="1600" spc="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frameworks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support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package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will</a:t>
            </a:r>
            <a:r>
              <a:rPr sz="1600" spc="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help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Primary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Networks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practices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to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prioritise</a:t>
            </a:r>
            <a:r>
              <a:rPr sz="1600" spc="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this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challenging</a:t>
            </a:r>
            <a:r>
              <a:rPr sz="1600" spc="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time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to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focus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resources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on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optimising</a:t>
            </a:r>
            <a:r>
              <a:rPr sz="1600" spc="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patients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at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highest</a:t>
            </a:r>
            <a:r>
              <a:rPr sz="1600" spc="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risk. It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will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support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use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of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the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wider </a:t>
            </a:r>
            <a:r>
              <a:rPr sz="1600" spc="-39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workforce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to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deliver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high</a:t>
            </a:r>
            <a:r>
              <a:rPr sz="1600" spc="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quality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proactive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and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improved</a:t>
            </a:r>
            <a:r>
              <a:rPr sz="1600" spc="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support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20" dirty="0">
                <a:solidFill>
                  <a:srgbClr val="0D0D0D"/>
                </a:solidFill>
                <a:latin typeface="Calibri Light"/>
                <a:cs typeface="Calibri Light"/>
              </a:rPr>
              <a:t>for</a:t>
            </a:r>
            <a:r>
              <a:rPr sz="1600" spc="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personalised</a:t>
            </a:r>
            <a:r>
              <a:rPr sz="1600" spc="3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care.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And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 it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will</a:t>
            </a:r>
            <a:r>
              <a:rPr sz="1600" spc="2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help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release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 GP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time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in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this</a:t>
            </a:r>
            <a:r>
              <a:rPr sz="1600" spc="1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period</a:t>
            </a:r>
            <a:r>
              <a:rPr sz="1600" spc="20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0D0D0D"/>
                </a:solidFill>
                <a:latin typeface="Calibri Light"/>
                <a:cs typeface="Calibri Light"/>
              </a:rPr>
              <a:t>of </a:t>
            </a:r>
            <a:r>
              <a:rPr sz="1600" spc="-10" dirty="0">
                <a:solidFill>
                  <a:srgbClr val="0D0D0D"/>
                </a:solidFill>
                <a:latin typeface="Calibri Light"/>
                <a:cs typeface="Calibri Light"/>
              </a:rPr>
              <a:t>unprecedented</a:t>
            </a:r>
            <a:r>
              <a:rPr sz="1600" spc="-1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0D0D0D"/>
                </a:solidFill>
                <a:latin typeface="Calibri Light"/>
                <a:cs typeface="Calibri Light"/>
              </a:rPr>
              <a:t>demand.</a:t>
            </a:r>
            <a:endParaRPr sz="1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933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Asthma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stratification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3291" y="1411224"/>
            <a:ext cx="2955290" cy="2124710"/>
          </a:xfrm>
          <a:prstGeom prst="rect">
            <a:avLst/>
          </a:prstGeom>
          <a:solidFill>
            <a:srgbClr val="E7E6E6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alibri"/>
                <a:cs typeface="Calibri"/>
              </a:rPr>
              <a:t>Group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1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criteria</a:t>
            </a:r>
            <a:endParaRPr sz="11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spc="-5" dirty="0">
                <a:latin typeface="Calibri"/>
                <a:cs typeface="Calibri"/>
              </a:rPr>
              <a:t>Any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biologic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therapy</a:t>
            </a:r>
            <a:endParaRPr sz="11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Frequent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steroid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therapy</a:t>
            </a:r>
            <a:endParaRPr sz="11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Frequent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antibiotics</a:t>
            </a:r>
            <a:endParaRPr sz="11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Tiotropium</a:t>
            </a:r>
            <a:endParaRPr sz="1100">
              <a:latin typeface="Calibri"/>
              <a:cs typeface="Calibri"/>
            </a:endParaRPr>
          </a:p>
          <a:p>
            <a:pPr marL="263525" marR="352425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spc="-5" dirty="0">
                <a:latin typeface="Calibri"/>
                <a:cs typeface="Calibri"/>
              </a:rPr>
              <a:t>Combination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inhaler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(LABA+ICS)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 high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daily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steroid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dose</a:t>
            </a:r>
            <a:endParaRPr sz="1100">
              <a:latin typeface="Calibri"/>
              <a:cs typeface="Calibri"/>
            </a:endParaRPr>
          </a:p>
          <a:p>
            <a:pPr marL="263525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ICS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with:</a:t>
            </a:r>
            <a:endParaRPr sz="1100">
              <a:latin typeface="Calibri"/>
              <a:cs typeface="Calibri"/>
            </a:endParaRPr>
          </a:p>
          <a:p>
            <a:pPr marL="720725" lvl="1" indent="-172720">
              <a:lnSpc>
                <a:spcPct val="100000"/>
              </a:lnSpc>
              <a:buFont typeface="Arial MT"/>
              <a:buChar char="•"/>
              <a:tabLst>
                <a:tab pos="721360" algn="l"/>
              </a:tabLst>
            </a:pPr>
            <a:r>
              <a:rPr sz="1100" dirty="0">
                <a:latin typeface="Calibri"/>
                <a:cs typeface="Calibri"/>
              </a:rPr>
              <a:t>Leukotriene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Receptor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Antagonist</a:t>
            </a:r>
            <a:endParaRPr sz="1100">
              <a:latin typeface="Calibri"/>
              <a:cs typeface="Calibri"/>
            </a:endParaRPr>
          </a:p>
          <a:p>
            <a:pPr marL="720725" lvl="1" indent="-172720">
              <a:lnSpc>
                <a:spcPct val="100000"/>
              </a:lnSpc>
              <a:buFont typeface="Arial MT"/>
              <a:buChar char="•"/>
              <a:tabLst>
                <a:tab pos="721360" algn="l"/>
              </a:tabLst>
            </a:pPr>
            <a:r>
              <a:rPr sz="1100" spc="-5" dirty="0">
                <a:latin typeface="Calibri"/>
                <a:cs typeface="Calibri"/>
              </a:rPr>
              <a:t>Theophylline</a:t>
            </a:r>
            <a:endParaRPr sz="1100">
              <a:latin typeface="Calibri"/>
              <a:cs typeface="Calibri"/>
            </a:endParaRPr>
          </a:p>
          <a:p>
            <a:pPr marL="263525" marR="494030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Plus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individual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patients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where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clinician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concern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0832" y="1411224"/>
            <a:ext cx="3450590" cy="1955800"/>
          </a:xfrm>
          <a:prstGeom prst="rect">
            <a:avLst/>
          </a:prstGeom>
          <a:solidFill>
            <a:srgbClr val="E7E6E6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alibri"/>
                <a:cs typeface="Calibri"/>
              </a:rPr>
              <a:t>Group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2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criteria</a:t>
            </a:r>
            <a:endParaRPr sz="1100">
              <a:latin typeface="Calibri"/>
              <a:cs typeface="Calibri"/>
            </a:endParaRPr>
          </a:p>
          <a:p>
            <a:pPr marL="263525" indent="-173355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spc="-5" dirty="0">
                <a:latin typeface="Calibri"/>
                <a:cs typeface="Calibri"/>
              </a:rPr>
              <a:t>Exacerbation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asthma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last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12 months</a:t>
            </a:r>
            <a:endParaRPr sz="1100">
              <a:latin typeface="Calibri"/>
              <a:cs typeface="Calibri"/>
            </a:endParaRPr>
          </a:p>
          <a:p>
            <a:pPr marL="263525" indent="-173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160" algn="l"/>
              </a:tabLst>
            </a:pPr>
            <a:r>
              <a:rPr sz="1100" spc="-5" dirty="0">
                <a:latin typeface="Calibri"/>
                <a:cs typeface="Calibri"/>
              </a:rPr>
              <a:t>Prednisolone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and/or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antibiotics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12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months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050">
              <a:latin typeface="Calibri"/>
              <a:cs typeface="Calibri"/>
            </a:endParaRPr>
          </a:p>
          <a:p>
            <a:pPr marL="263525" indent="-173355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Asthma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patients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6+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issues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SABA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year</a:t>
            </a:r>
            <a:endParaRPr sz="1100">
              <a:latin typeface="Calibri"/>
              <a:cs typeface="Calibri"/>
            </a:endParaRPr>
          </a:p>
          <a:p>
            <a:pPr marL="263525" marR="20129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Asthma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patients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LABA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but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no</a:t>
            </a:r>
            <a:r>
              <a:rPr sz="1100" i="1" spc="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corresponding</a:t>
            </a:r>
            <a:r>
              <a:rPr sz="1100" i="1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issue </a:t>
            </a:r>
            <a:r>
              <a:rPr sz="1100" i="1" spc="-23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</a:t>
            </a:r>
            <a:r>
              <a:rPr sz="1100" i="1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inhaled</a:t>
            </a:r>
            <a:r>
              <a:rPr sz="1100" i="1" spc="-1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corticosteroid</a:t>
            </a:r>
            <a:r>
              <a:rPr sz="1100" i="1" spc="-5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(ICS)</a:t>
            </a:r>
            <a:r>
              <a:rPr sz="1100" i="1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inhaler</a:t>
            </a:r>
            <a:endParaRPr sz="1100">
              <a:latin typeface="Calibri"/>
              <a:cs typeface="Calibri"/>
            </a:endParaRPr>
          </a:p>
          <a:p>
            <a:pPr marL="263525" marR="372745" indent="-172720">
              <a:lnSpc>
                <a:spcPct val="100000"/>
              </a:lnSpc>
              <a:buFont typeface="Arial MT"/>
              <a:buChar char="•"/>
              <a:tabLst>
                <a:tab pos="264160" algn="l"/>
              </a:tabLst>
            </a:pPr>
            <a:r>
              <a:rPr sz="1100" dirty="0">
                <a:latin typeface="Calibri"/>
                <a:cs typeface="Calibri"/>
              </a:rPr>
              <a:t>Asthma patients with 3+ issues of </a:t>
            </a:r>
            <a:r>
              <a:rPr sz="1100" spc="-5" dirty="0">
                <a:latin typeface="Calibri"/>
                <a:cs typeface="Calibri"/>
              </a:rPr>
              <a:t>SABA </a:t>
            </a:r>
            <a:r>
              <a:rPr sz="1100" dirty="0">
                <a:latin typeface="Calibri"/>
                <a:cs typeface="Calibri"/>
              </a:rPr>
              <a:t>in last 6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months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with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no</a:t>
            </a:r>
            <a:r>
              <a:rPr sz="1100" i="1" spc="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corresponding</a:t>
            </a:r>
            <a:r>
              <a:rPr sz="1100" i="1" spc="-3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issue</a:t>
            </a:r>
            <a:r>
              <a:rPr sz="1100" i="1" spc="-1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of</a:t>
            </a:r>
            <a:r>
              <a:rPr sz="1100" i="1" spc="1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an</a:t>
            </a:r>
            <a:r>
              <a:rPr sz="1100" i="1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inhaled </a:t>
            </a:r>
            <a:r>
              <a:rPr sz="1100" i="1" spc="-23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corticosteroid</a:t>
            </a:r>
            <a:r>
              <a:rPr sz="1100" i="1" spc="-4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(ICS)</a:t>
            </a:r>
            <a:r>
              <a:rPr sz="1100" i="1" spc="10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inhaler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6403" y="3788664"/>
            <a:ext cx="5285740" cy="307975"/>
          </a:xfrm>
          <a:prstGeom prst="rect">
            <a:avLst/>
          </a:prstGeom>
          <a:ln w="9525">
            <a:solidFill>
              <a:srgbClr val="15375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400" spc="-5" dirty="0">
                <a:latin typeface="Calibri"/>
                <a:cs typeface="Calibri"/>
              </a:rPr>
              <a:t>Asthma </a:t>
            </a:r>
            <a:r>
              <a:rPr sz="1400" spc="-10" dirty="0">
                <a:latin typeface="Calibri"/>
                <a:cs typeface="Calibri"/>
              </a:rPr>
              <a:t>Control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Test™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(ACT)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stratify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0832" y="5178552"/>
            <a:ext cx="3450590" cy="277495"/>
          </a:xfrm>
          <a:prstGeom prst="rect">
            <a:avLst/>
          </a:prstGeom>
          <a:solidFill>
            <a:srgbClr val="FFC00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MEDIUM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0331" y="5178552"/>
            <a:ext cx="2955290" cy="277495"/>
          </a:xfrm>
          <a:prstGeom prst="rect">
            <a:avLst/>
          </a:prstGeom>
          <a:solidFill>
            <a:srgbClr val="00AF5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1200" b="1" spc="-15" dirty="0">
                <a:latin typeface="Calibri"/>
                <a:cs typeface="Calibri"/>
              </a:rPr>
              <a:t>LOW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3291" y="5178552"/>
            <a:ext cx="2955290" cy="277495"/>
          </a:xfrm>
          <a:prstGeom prst="rect">
            <a:avLst/>
          </a:prstGeom>
          <a:solidFill>
            <a:srgbClr val="FF000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3291" y="5783579"/>
            <a:ext cx="9805670" cy="46228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116205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Calibri"/>
                <a:cs typeface="Calibri"/>
              </a:rPr>
              <a:t>*The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Asthma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Control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Test™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provides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snapshot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how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well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person's asthma</a:t>
            </a:r>
            <a:r>
              <a:rPr sz="1200" dirty="0">
                <a:latin typeface="Calibri"/>
                <a:cs typeface="Calibri"/>
              </a:rPr>
              <a:t> has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been</a:t>
            </a:r>
            <a:r>
              <a:rPr sz="1200" spc="-10" dirty="0">
                <a:latin typeface="Calibri"/>
                <a:cs typeface="Calibri"/>
              </a:rPr>
              <a:t> controlled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over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last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weeks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applicable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ages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20" dirty="0">
                <a:latin typeface="Calibri"/>
                <a:cs typeface="Calibri"/>
              </a:rPr>
              <a:t>12 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years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spc="-25" dirty="0">
                <a:latin typeface="Calibri"/>
                <a:cs typeface="Calibri"/>
              </a:rPr>
              <a:t>older. </a:t>
            </a:r>
            <a:r>
              <a:rPr sz="1200" spc="-5" dirty="0">
                <a:latin typeface="Calibri"/>
                <a:cs typeface="Calibri"/>
              </a:rPr>
              <a:t>Available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here: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www.asthma.com/additional-resources/asthma-control-test.html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4204" y="3552444"/>
            <a:ext cx="76200" cy="1656080"/>
          </a:xfrm>
          <a:custGeom>
            <a:avLst/>
            <a:gdLst/>
            <a:ahLst/>
            <a:cxnLst/>
            <a:rect l="l" t="t" r="r" b="b"/>
            <a:pathLst>
              <a:path w="76200" h="1656079">
                <a:moveTo>
                  <a:pt x="30224" y="1579752"/>
                </a:moveTo>
                <a:lnTo>
                  <a:pt x="0" y="1579752"/>
                </a:lnTo>
                <a:lnTo>
                  <a:pt x="38100" y="1655952"/>
                </a:lnTo>
                <a:lnTo>
                  <a:pt x="69850" y="1592452"/>
                </a:lnTo>
                <a:lnTo>
                  <a:pt x="30225" y="1592452"/>
                </a:lnTo>
                <a:lnTo>
                  <a:pt x="30224" y="1579752"/>
                </a:lnTo>
                <a:close/>
              </a:path>
              <a:path w="76200" h="1656079">
                <a:moveTo>
                  <a:pt x="45973" y="0"/>
                </a:moveTo>
                <a:lnTo>
                  <a:pt x="30098" y="0"/>
                </a:lnTo>
                <a:lnTo>
                  <a:pt x="30225" y="1592452"/>
                </a:lnTo>
                <a:lnTo>
                  <a:pt x="46100" y="1592452"/>
                </a:lnTo>
                <a:lnTo>
                  <a:pt x="45973" y="0"/>
                </a:lnTo>
                <a:close/>
              </a:path>
              <a:path w="76200" h="1656079">
                <a:moveTo>
                  <a:pt x="76200" y="1579752"/>
                </a:moveTo>
                <a:lnTo>
                  <a:pt x="46099" y="1579752"/>
                </a:lnTo>
                <a:lnTo>
                  <a:pt x="46100" y="1592452"/>
                </a:lnTo>
                <a:lnTo>
                  <a:pt x="69850" y="1592452"/>
                </a:lnTo>
                <a:lnTo>
                  <a:pt x="76200" y="1579752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3528" y="4835652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30099" y="283845"/>
                </a:moveTo>
                <a:lnTo>
                  <a:pt x="0" y="283845"/>
                </a:lnTo>
                <a:lnTo>
                  <a:pt x="38100" y="360045"/>
                </a:lnTo>
                <a:lnTo>
                  <a:pt x="69850" y="296545"/>
                </a:lnTo>
                <a:lnTo>
                  <a:pt x="30099" y="296545"/>
                </a:lnTo>
                <a:lnTo>
                  <a:pt x="30099" y="283845"/>
                </a:lnTo>
                <a:close/>
              </a:path>
              <a:path w="76200" h="360045">
                <a:moveTo>
                  <a:pt x="45974" y="0"/>
                </a:moveTo>
                <a:lnTo>
                  <a:pt x="30099" y="0"/>
                </a:lnTo>
                <a:lnTo>
                  <a:pt x="30099" y="296545"/>
                </a:lnTo>
                <a:lnTo>
                  <a:pt x="46100" y="296545"/>
                </a:lnTo>
                <a:lnTo>
                  <a:pt x="45974" y="0"/>
                </a:lnTo>
                <a:close/>
              </a:path>
              <a:path w="76200" h="360045">
                <a:moveTo>
                  <a:pt x="76200" y="283845"/>
                </a:moveTo>
                <a:lnTo>
                  <a:pt x="46095" y="283845"/>
                </a:lnTo>
                <a:lnTo>
                  <a:pt x="46100" y="296545"/>
                </a:lnTo>
                <a:lnTo>
                  <a:pt x="69850" y="296545"/>
                </a:lnTo>
                <a:lnTo>
                  <a:pt x="76200" y="283845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0279" y="4834128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30099" y="283845"/>
                </a:moveTo>
                <a:lnTo>
                  <a:pt x="0" y="283845"/>
                </a:lnTo>
                <a:lnTo>
                  <a:pt x="38100" y="360045"/>
                </a:lnTo>
                <a:lnTo>
                  <a:pt x="69850" y="296545"/>
                </a:lnTo>
                <a:lnTo>
                  <a:pt x="30099" y="296545"/>
                </a:lnTo>
                <a:lnTo>
                  <a:pt x="30099" y="283845"/>
                </a:lnTo>
                <a:close/>
              </a:path>
              <a:path w="76200" h="360045">
                <a:moveTo>
                  <a:pt x="45974" y="0"/>
                </a:moveTo>
                <a:lnTo>
                  <a:pt x="30099" y="0"/>
                </a:lnTo>
                <a:lnTo>
                  <a:pt x="30099" y="296545"/>
                </a:lnTo>
                <a:lnTo>
                  <a:pt x="45974" y="296545"/>
                </a:lnTo>
                <a:lnTo>
                  <a:pt x="45974" y="0"/>
                </a:lnTo>
                <a:close/>
              </a:path>
              <a:path w="76200" h="360045">
                <a:moveTo>
                  <a:pt x="76200" y="283845"/>
                </a:moveTo>
                <a:lnTo>
                  <a:pt x="45974" y="283845"/>
                </a:lnTo>
                <a:lnTo>
                  <a:pt x="45974" y="296545"/>
                </a:lnTo>
                <a:lnTo>
                  <a:pt x="69850" y="296545"/>
                </a:lnTo>
                <a:lnTo>
                  <a:pt x="76200" y="283845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83852" y="4847844"/>
            <a:ext cx="76200" cy="326390"/>
          </a:xfrm>
          <a:custGeom>
            <a:avLst/>
            <a:gdLst/>
            <a:ahLst/>
            <a:cxnLst/>
            <a:rect l="l" t="t" r="r" b="b"/>
            <a:pathLst>
              <a:path w="76200" h="326389">
                <a:moveTo>
                  <a:pt x="30099" y="249681"/>
                </a:moveTo>
                <a:lnTo>
                  <a:pt x="0" y="249681"/>
                </a:lnTo>
                <a:lnTo>
                  <a:pt x="38100" y="325881"/>
                </a:lnTo>
                <a:lnTo>
                  <a:pt x="69850" y="262381"/>
                </a:lnTo>
                <a:lnTo>
                  <a:pt x="30099" y="262381"/>
                </a:lnTo>
                <a:lnTo>
                  <a:pt x="30099" y="249681"/>
                </a:lnTo>
                <a:close/>
              </a:path>
              <a:path w="76200" h="326389">
                <a:moveTo>
                  <a:pt x="45974" y="0"/>
                </a:moveTo>
                <a:lnTo>
                  <a:pt x="30099" y="0"/>
                </a:lnTo>
                <a:lnTo>
                  <a:pt x="30099" y="262381"/>
                </a:lnTo>
                <a:lnTo>
                  <a:pt x="45974" y="262381"/>
                </a:lnTo>
                <a:lnTo>
                  <a:pt x="45974" y="0"/>
                </a:lnTo>
                <a:close/>
              </a:path>
              <a:path w="76200" h="326389">
                <a:moveTo>
                  <a:pt x="76200" y="249681"/>
                </a:moveTo>
                <a:lnTo>
                  <a:pt x="45974" y="249681"/>
                </a:lnTo>
                <a:lnTo>
                  <a:pt x="45974" y="262381"/>
                </a:lnTo>
                <a:lnTo>
                  <a:pt x="69850" y="262381"/>
                </a:lnTo>
                <a:lnTo>
                  <a:pt x="76200" y="249681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827" y="498348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90" h="292734">
                <a:moveTo>
                  <a:pt x="144017" y="0"/>
                </a:moveTo>
                <a:lnTo>
                  <a:pt x="98496" y="7461"/>
                </a:lnTo>
                <a:lnTo>
                  <a:pt x="58962" y="28236"/>
                </a:lnTo>
                <a:lnTo>
                  <a:pt x="27786" y="59911"/>
                </a:lnTo>
                <a:lnTo>
                  <a:pt x="7342" y="100071"/>
                </a:lnTo>
                <a:lnTo>
                  <a:pt x="0" y="146303"/>
                </a:lnTo>
                <a:lnTo>
                  <a:pt x="7342" y="192536"/>
                </a:lnTo>
                <a:lnTo>
                  <a:pt x="27786" y="232696"/>
                </a:lnTo>
                <a:lnTo>
                  <a:pt x="58962" y="264371"/>
                </a:lnTo>
                <a:lnTo>
                  <a:pt x="98496" y="285146"/>
                </a:lnTo>
                <a:lnTo>
                  <a:pt x="144017" y="292607"/>
                </a:lnTo>
                <a:lnTo>
                  <a:pt x="189539" y="285146"/>
                </a:lnTo>
                <a:lnTo>
                  <a:pt x="229073" y="264371"/>
                </a:lnTo>
                <a:lnTo>
                  <a:pt x="260249" y="232696"/>
                </a:lnTo>
                <a:lnTo>
                  <a:pt x="280693" y="192536"/>
                </a:lnTo>
                <a:lnTo>
                  <a:pt x="288035" y="146303"/>
                </a:lnTo>
                <a:lnTo>
                  <a:pt x="280693" y="100071"/>
                </a:lnTo>
                <a:lnTo>
                  <a:pt x="260249" y="59911"/>
                </a:lnTo>
                <a:lnTo>
                  <a:pt x="229073" y="28236"/>
                </a:lnTo>
                <a:lnTo>
                  <a:pt x="189539" y="7461"/>
                </a:lnTo>
                <a:lnTo>
                  <a:pt x="144017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8048" y="496823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89" h="292734">
                <a:moveTo>
                  <a:pt x="144018" y="0"/>
                </a:moveTo>
                <a:lnTo>
                  <a:pt x="98511" y="7461"/>
                </a:lnTo>
                <a:lnTo>
                  <a:pt x="58978" y="28236"/>
                </a:lnTo>
                <a:lnTo>
                  <a:pt x="27797" y="59911"/>
                </a:lnTo>
                <a:lnTo>
                  <a:pt x="7345" y="100071"/>
                </a:lnTo>
                <a:lnTo>
                  <a:pt x="0" y="146303"/>
                </a:lnTo>
                <a:lnTo>
                  <a:pt x="7345" y="192536"/>
                </a:lnTo>
                <a:lnTo>
                  <a:pt x="27797" y="232696"/>
                </a:lnTo>
                <a:lnTo>
                  <a:pt x="58978" y="264371"/>
                </a:lnTo>
                <a:lnTo>
                  <a:pt x="98511" y="285146"/>
                </a:lnTo>
                <a:lnTo>
                  <a:pt x="144018" y="292608"/>
                </a:lnTo>
                <a:lnTo>
                  <a:pt x="189524" y="285146"/>
                </a:lnTo>
                <a:lnTo>
                  <a:pt x="229057" y="264371"/>
                </a:lnTo>
                <a:lnTo>
                  <a:pt x="260238" y="232696"/>
                </a:lnTo>
                <a:lnTo>
                  <a:pt x="280690" y="192536"/>
                </a:lnTo>
                <a:lnTo>
                  <a:pt x="288035" y="146303"/>
                </a:lnTo>
                <a:lnTo>
                  <a:pt x="280690" y="100071"/>
                </a:lnTo>
                <a:lnTo>
                  <a:pt x="260238" y="59911"/>
                </a:lnTo>
                <a:lnTo>
                  <a:pt x="229057" y="28236"/>
                </a:lnTo>
                <a:lnTo>
                  <a:pt x="189524" y="7461"/>
                </a:lnTo>
                <a:lnTo>
                  <a:pt x="144018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776" y="481025"/>
            <a:ext cx="10019030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1391920" algn="l"/>
                <a:tab pos="16617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	</a:t>
            </a:r>
            <a:r>
              <a:rPr sz="1800" b="1" spc="-5" dirty="0">
                <a:latin typeface="Calibri"/>
                <a:cs typeface="Calibri"/>
              </a:rPr>
              <a:t>Identify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	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1800" b="1" spc="-10" dirty="0">
                <a:latin typeface="Calibri"/>
                <a:cs typeface="Calibri"/>
              </a:rPr>
              <a:t>Stratify</a:t>
            </a:r>
            <a:endParaRPr sz="1800" dirty="0">
              <a:latin typeface="Calibri"/>
              <a:cs typeface="Calibri"/>
            </a:endParaRPr>
          </a:p>
          <a:p>
            <a:pPr marL="1910080" marR="5080" indent="-1277620">
              <a:lnSpc>
                <a:spcPct val="100000"/>
              </a:lnSpc>
              <a:spcBef>
                <a:spcPts val="1145"/>
              </a:spcBef>
            </a:pPr>
            <a:r>
              <a:rPr sz="1400" b="1" spc="-5" dirty="0">
                <a:latin typeface="Calibri"/>
                <a:cs typeface="Calibri"/>
              </a:rPr>
              <a:t>Search tool identifies patients with </a:t>
            </a:r>
            <a:r>
              <a:rPr sz="1400" b="1" dirty="0">
                <a:latin typeface="Calibri"/>
                <a:cs typeface="Calibri"/>
              </a:rPr>
              <a:t>asthma. These </a:t>
            </a:r>
            <a:r>
              <a:rPr sz="1400" b="1" spc="-5" dirty="0">
                <a:latin typeface="Calibri"/>
                <a:cs typeface="Calibri"/>
              </a:rPr>
              <a:t>patients </a:t>
            </a:r>
            <a:r>
              <a:rPr sz="1400" b="1" dirty="0">
                <a:latin typeface="Calibri"/>
                <a:cs typeface="Calibri"/>
              </a:rPr>
              <a:t>are </a:t>
            </a:r>
            <a:r>
              <a:rPr sz="1400" b="1" spc="-5" dirty="0">
                <a:latin typeface="Calibri"/>
                <a:cs typeface="Calibri"/>
              </a:rPr>
              <a:t>stratified into </a:t>
            </a:r>
            <a:r>
              <a:rPr sz="1400" b="1" dirty="0">
                <a:latin typeface="Calibri"/>
                <a:cs typeface="Calibri"/>
              </a:rPr>
              <a:t>3 </a:t>
            </a:r>
            <a:r>
              <a:rPr sz="1400" b="1" spc="-5" dirty="0">
                <a:latin typeface="Calibri"/>
                <a:cs typeface="Calibri"/>
              </a:rPr>
              <a:t>groups </a:t>
            </a:r>
            <a:r>
              <a:rPr sz="1400" b="1" dirty="0">
                <a:latin typeface="Calibri"/>
                <a:cs typeface="Calibri"/>
              </a:rPr>
              <a:t>depending on </a:t>
            </a:r>
            <a:r>
              <a:rPr sz="1400" b="1" spc="-5" dirty="0">
                <a:latin typeface="Calibri"/>
                <a:cs typeface="Calibri"/>
              </a:rPr>
              <a:t>clinical characteristics,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further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stratified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high, medium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low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using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Asthma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Control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Test</a:t>
            </a:r>
            <a:r>
              <a:rPr sz="1400" spc="-20" dirty="0">
                <a:latin typeface="Calibri"/>
                <a:cs typeface="Calibri"/>
              </a:rPr>
              <a:t>™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score.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0900" y="4523232"/>
            <a:ext cx="965200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Score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&lt;15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1976" y="4523232"/>
            <a:ext cx="1892935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Score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15-20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4459" y="4539996"/>
            <a:ext cx="1120140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Score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20-25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00855" y="3933444"/>
            <a:ext cx="953769" cy="573405"/>
            <a:chOff x="3800855" y="3933444"/>
            <a:chExt cx="953769" cy="573405"/>
          </a:xfrm>
        </p:grpSpPr>
        <p:sp>
          <p:nvSpPr>
            <p:cNvPr id="21" name="object 21"/>
            <p:cNvSpPr/>
            <p:nvPr/>
          </p:nvSpPr>
          <p:spPr>
            <a:xfrm>
              <a:off x="3800855" y="3933444"/>
              <a:ext cx="76200" cy="573405"/>
            </a:xfrm>
            <a:custGeom>
              <a:avLst/>
              <a:gdLst/>
              <a:ahLst/>
              <a:cxnLst/>
              <a:rect l="l" t="t" r="r" b="b"/>
              <a:pathLst>
                <a:path w="76200" h="573404">
                  <a:moveTo>
                    <a:pt x="30099" y="497204"/>
                  </a:moveTo>
                  <a:lnTo>
                    <a:pt x="0" y="497204"/>
                  </a:lnTo>
                  <a:lnTo>
                    <a:pt x="38100" y="573404"/>
                  </a:lnTo>
                  <a:lnTo>
                    <a:pt x="69850" y="509904"/>
                  </a:lnTo>
                  <a:lnTo>
                    <a:pt x="30099" y="509904"/>
                  </a:lnTo>
                  <a:lnTo>
                    <a:pt x="30099" y="497204"/>
                  </a:lnTo>
                  <a:close/>
                </a:path>
                <a:path w="76200" h="573404">
                  <a:moveTo>
                    <a:pt x="45974" y="0"/>
                  </a:moveTo>
                  <a:lnTo>
                    <a:pt x="30099" y="0"/>
                  </a:lnTo>
                  <a:lnTo>
                    <a:pt x="30099" y="509904"/>
                  </a:lnTo>
                  <a:lnTo>
                    <a:pt x="45974" y="509904"/>
                  </a:lnTo>
                  <a:lnTo>
                    <a:pt x="45974" y="0"/>
                  </a:lnTo>
                  <a:close/>
                </a:path>
                <a:path w="76200" h="573404">
                  <a:moveTo>
                    <a:pt x="76200" y="497204"/>
                  </a:moveTo>
                  <a:lnTo>
                    <a:pt x="45974" y="497204"/>
                  </a:lnTo>
                  <a:lnTo>
                    <a:pt x="45974" y="509904"/>
                  </a:lnTo>
                  <a:lnTo>
                    <a:pt x="69850" y="509904"/>
                  </a:lnTo>
                  <a:lnTo>
                    <a:pt x="76200" y="497204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20667" y="3942588"/>
              <a:ext cx="934085" cy="0"/>
            </a:xfrm>
            <a:custGeom>
              <a:avLst/>
              <a:gdLst/>
              <a:ahLst/>
              <a:cxnLst/>
              <a:rect l="l" t="t" r="r" b="b"/>
              <a:pathLst>
                <a:path w="934085">
                  <a:moveTo>
                    <a:pt x="0" y="0"/>
                  </a:moveTo>
                  <a:lnTo>
                    <a:pt x="933577" y="0"/>
                  </a:lnTo>
                </a:path>
              </a:pathLst>
            </a:custGeom>
            <a:ln w="15875">
              <a:solidFill>
                <a:srgbClr val="15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9483852" y="4104132"/>
            <a:ext cx="76200" cy="436245"/>
          </a:xfrm>
          <a:custGeom>
            <a:avLst/>
            <a:gdLst/>
            <a:ahLst/>
            <a:cxnLst/>
            <a:rect l="l" t="t" r="r" b="b"/>
            <a:pathLst>
              <a:path w="76200" h="436245">
                <a:moveTo>
                  <a:pt x="30099" y="359791"/>
                </a:moveTo>
                <a:lnTo>
                  <a:pt x="0" y="359791"/>
                </a:lnTo>
                <a:lnTo>
                  <a:pt x="38100" y="435991"/>
                </a:lnTo>
                <a:lnTo>
                  <a:pt x="69850" y="372491"/>
                </a:lnTo>
                <a:lnTo>
                  <a:pt x="30099" y="372491"/>
                </a:lnTo>
                <a:lnTo>
                  <a:pt x="30099" y="359791"/>
                </a:lnTo>
                <a:close/>
              </a:path>
              <a:path w="76200" h="436245">
                <a:moveTo>
                  <a:pt x="45974" y="0"/>
                </a:moveTo>
                <a:lnTo>
                  <a:pt x="30099" y="0"/>
                </a:lnTo>
                <a:lnTo>
                  <a:pt x="30099" y="372491"/>
                </a:lnTo>
                <a:lnTo>
                  <a:pt x="45974" y="372491"/>
                </a:lnTo>
                <a:lnTo>
                  <a:pt x="45974" y="0"/>
                </a:lnTo>
                <a:close/>
              </a:path>
              <a:path w="76200" h="436245">
                <a:moveTo>
                  <a:pt x="76200" y="359791"/>
                </a:moveTo>
                <a:lnTo>
                  <a:pt x="45974" y="359791"/>
                </a:lnTo>
                <a:lnTo>
                  <a:pt x="45974" y="372491"/>
                </a:lnTo>
                <a:lnTo>
                  <a:pt x="69850" y="372491"/>
                </a:lnTo>
                <a:lnTo>
                  <a:pt x="76200" y="35979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43671" y="1411224"/>
            <a:ext cx="2955290" cy="600710"/>
          </a:xfrm>
          <a:prstGeom prst="rect">
            <a:avLst/>
          </a:prstGeom>
          <a:solidFill>
            <a:srgbClr val="E7E6E6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1100" b="1" spc="-5" dirty="0">
                <a:latin typeface="Calibri"/>
                <a:cs typeface="Calibri"/>
              </a:rPr>
              <a:t>Group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3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criteria</a:t>
            </a:r>
            <a:endParaRPr sz="110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buFont typeface="Arial MT"/>
              <a:buChar char="•"/>
              <a:tabLst>
                <a:tab pos="265430" algn="l"/>
              </a:tabLst>
            </a:pPr>
            <a:r>
              <a:rPr sz="1100" spc="-5" dirty="0">
                <a:latin typeface="Calibri"/>
                <a:cs typeface="Calibri"/>
              </a:rPr>
              <a:t>Inhaled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corticosteroids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last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months</a:t>
            </a:r>
            <a:endParaRPr sz="110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65430" algn="l"/>
              </a:tabLst>
            </a:pPr>
            <a:r>
              <a:rPr sz="1100" spc="-5" dirty="0">
                <a:latin typeface="Calibri"/>
                <a:cs typeface="Calibri"/>
              </a:rPr>
              <a:t>SABA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last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12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months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43671" y="2442972"/>
            <a:ext cx="2955290" cy="307975"/>
          </a:xfrm>
          <a:prstGeom prst="rect">
            <a:avLst/>
          </a:prstGeom>
          <a:ln w="12700">
            <a:solidFill>
              <a:srgbClr val="15375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280"/>
              </a:spcBef>
            </a:pPr>
            <a:r>
              <a:rPr sz="1400" spc="-5" dirty="0">
                <a:latin typeface="Calibri"/>
                <a:cs typeface="Calibri"/>
              </a:rPr>
              <a:t>Phase</a:t>
            </a:r>
            <a:r>
              <a:rPr sz="1400" spc="-10" dirty="0">
                <a:latin typeface="Calibri"/>
                <a:cs typeface="Calibri"/>
              </a:rPr>
              <a:t> 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later</a:t>
            </a:r>
            <a:r>
              <a:rPr sz="1400" spc="-10" dirty="0">
                <a:latin typeface="Calibri"/>
                <a:cs typeface="Calibri"/>
              </a:rPr>
              <a:t> review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483852" y="2010155"/>
            <a:ext cx="76200" cy="432434"/>
          </a:xfrm>
          <a:custGeom>
            <a:avLst/>
            <a:gdLst/>
            <a:ahLst/>
            <a:cxnLst/>
            <a:rect l="l" t="t" r="r" b="b"/>
            <a:pathLst>
              <a:path w="76200" h="432435">
                <a:moveTo>
                  <a:pt x="30099" y="355854"/>
                </a:moveTo>
                <a:lnTo>
                  <a:pt x="0" y="355854"/>
                </a:lnTo>
                <a:lnTo>
                  <a:pt x="38100" y="432054"/>
                </a:lnTo>
                <a:lnTo>
                  <a:pt x="69850" y="368554"/>
                </a:lnTo>
                <a:lnTo>
                  <a:pt x="30099" y="368554"/>
                </a:lnTo>
                <a:lnTo>
                  <a:pt x="30099" y="355854"/>
                </a:lnTo>
                <a:close/>
              </a:path>
              <a:path w="76200" h="432435">
                <a:moveTo>
                  <a:pt x="45974" y="0"/>
                </a:moveTo>
                <a:lnTo>
                  <a:pt x="30099" y="0"/>
                </a:lnTo>
                <a:lnTo>
                  <a:pt x="30099" y="368554"/>
                </a:lnTo>
                <a:lnTo>
                  <a:pt x="45974" y="368554"/>
                </a:lnTo>
                <a:lnTo>
                  <a:pt x="45974" y="0"/>
                </a:lnTo>
                <a:close/>
              </a:path>
              <a:path w="76200" h="432435">
                <a:moveTo>
                  <a:pt x="76200" y="355854"/>
                </a:moveTo>
                <a:lnTo>
                  <a:pt x="45974" y="355854"/>
                </a:lnTo>
                <a:lnTo>
                  <a:pt x="45974" y="368554"/>
                </a:lnTo>
                <a:lnTo>
                  <a:pt x="69850" y="368554"/>
                </a:lnTo>
                <a:lnTo>
                  <a:pt x="76200" y="355854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83852" y="2750820"/>
            <a:ext cx="76200" cy="1036319"/>
          </a:xfrm>
          <a:custGeom>
            <a:avLst/>
            <a:gdLst/>
            <a:ahLst/>
            <a:cxnLst/>
            <a:rect l="l" t="t" r="r" b="b"/>
            <a:pathLst>
              <a:path w="76200" h="1036320">
                <a:moveTo>
                  <a:pt x="30099" y="959738"/>
                </a:moveTo>
                <a:lnTo>
                  <a:pt x="0" y="959738"/>
                </a:lnTo>
                <a:lnTo>
                  <a:pt x="38100" y="1035938"/>
                </a:lnTo>
                <a:lnTo>
                  <a:pt x="69850" y="972438"/>
                </a:lnTo>
                <a:lnTo>
                  <a:pt x="30099" y="972438"/>
                </a:lnTo>
                <a:lnTo>
                  <a:pt x="30099" y="959738"/>
                </a:lnTo>
                <a:close/>
              </a:path>
              <a:path w="76200" h="1036320">
                <a:moveTo>
                  <a:pt x="45974" y="0"/>
                </a:moveTo>
                <a:lnTo>
                  <a:pt x="30099" y="0"/>
                </a:lnTo>
                <a:lnTo>
                  <a:pt x="30099" y="972438"/>
                </a:lnTo>
                <a:lnTo>
                  <a:pt x="45974" y="972438"/>
                </a:lnTo>
                <a:lnTo>
                  <a:pt x="45974" y="0"/>
                </a:lnTo>
                <a:close/>
              </a:path>
              <a:path w="76200" h="1036320">
                <a:moveTo>
                  <a:pt x="76200" y="959738"/>
                </a:moveTo>
                <a:lnTo>
                  <a:pt x="45974" y="959738"/>
                </a:lnTo>
                <a:lnTo>
                  <a:pt x="45974" y="972438"/>
                </a:lnTo>
                <a:lnTo>
                  <a:pt x="69850" y="972438"/>
                </a:lnTo>
                <a:lnTo>
                  <a:pt x="76200" y="959738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3201" y="4104004"/>
            <a:ext cx="76200" cy="432434"/>
          </a:xfrm>
          <a:custGeom>
            <a:avLst/>
            <a:gdLst/>
            <a:ahLst/>
            <a:cxnLst/>
            <a:rect l="l" t="t" r="r" b="b"/>
            <a:pathLst>
              <a:path w="76200" h="432435">
                <a:moveTo>
                  <a:pt x="30138" y="356113"/>
                </a:moveTo>
                <a:lnTo>
                  <a:pt x="0" y="356616"/>
                </a:lnTo>
                <a:lnTo>
                  <a:pt x="39370" y="432181"/>
                </a:lnTo>
                <a:lnTo>
                  <a:pt x="69747" y="368808"/>
                </a:lnTo>
                <a:lnTo>
                  <a:pt x="30352" y="368808"/>
                </a:lnTo>
                <a:lnTo>
                  <a:pt x="30138" y="356113"/>
                </a:lnTo>
                <a:close/>
              </a:path>
              <a:path w="76200" h="432435">
                <a:moveTo>
                  <a:pt x="46013" y="355849"/>
                </a:moveTo>
                <a:lnTo>
                  <a:pt x="30138" y="356113"/>
                </a:lnTo>
                <a:lnTo>
                  <a:pt x="30352" y="368808"/>
                </a:lnTo>
                <a:lnTo>
                  <a:pt x="46227" y="368554"/>
                </a:lnTo>
                <a:lnTo>
                  <a:pt x="46013" y="355849"/>
                </a:lnTo>
                <a:close/>
              </a:path>
              <a:path w="76200" h="432435">
                <a:moveTo>
                  <a:pt x="76200" y="355346"/>
                </a:moveTo>
                <a:lnTo>
                  <a:pt x="46013" y="355849"/>
                </a:lnTo>
                <a:lnTo>
                  <a:pt x="46227" y="368554"/>
                </a:lnTo>
                <a:lnTo>
                  <a:pt x="30352" y="368808"/>
                </a:lnTo>
                <a:lnTo>
                  <a:pt x="69747" y="368808"/>
                </a:lnTo>
                <a:lnTo>
                  <a:pt x="76200" y="355346"/>
                </a:lnTo>
                <a:close/>
              </a:path>
              <a:path w="76200" h="432435">
                <a:moveTo>
                  <a:pt x="40004" y="0"/>
                </a:moveTo>
                <a:lnTo>
                  <a:pt x="24129" y="254"/>
                </a:lnTo>
                <a:lnTo>
                  <a:pt x="30138" y="356113"/>
                </a:lnTo>
                <a:lnTo>
                  <a:pt x="46013" y="355849"/>
                </a:lnTo>
                <a:lnTo>
                  <a:pt x="400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50279" y="3375659"/>
            <a:ext cx="76200" cy="432434"/>
          </a:xfrm>
          <a:custGeom>
            <a:avLst/>
            <a:gdLst/>
            <a:ahLst/>
            <a:cxnLst/>
            <a:rect l="l" t="t" r="r" b="b"/>
            <a:pathLst>
              <a:path w="76200" h="432435">
                <a:moveTo>
                  <a:pt x="30099" y="355853"/>
                </a:moveTo>
                <a:lnTo>
                  <a:pt x="0" y="355853"/>
                </a:lnTo>
                <a:lnTo>
                  <a:pt x="38100" y="432053"/>
                </a:lnTo>
                <a:lnTo>
                  <a:pt x="69850" y="368553"/>
                </a:lnTo>
                <a:lnTo>
                  <a:pt x="30099" y="368553"/>
                </a:lnTo>
                <a:lnTo>
                  <a:pt x="30099" y="355853"/>
                </a:lnTo>
                <a:close/>
              </a:path>
              <a:path w="76200" h="432435">
                <a:moveTo>
                  <a:pt x="45974" y="0"/>
                </a:moveTo>
                <a:lnTo>
                  <a:pt x="30099" y="0"/>
                </a:lnTo>
                <a:lnTo>
                  <a:pt x="30099" y="368553"/>
                </a:lnTo>
                <a:lnTo>
                  <a:pt x="45974" y="368553"/>
                </a:lnTo>
                <a:lnTo>
                  <a:pt x="45974" y="0"/>
                </a:lnTo>
                <a:close/>
              </a:path>
              <a:path w="76200" h="432435">
                <a:moveTo>
                  <a:pt x="76200" y="355853"/>
                </a:moveTo>
                <a:lnTo>
                  <a:pt x="45974" y="355853"/>
                </a:lnTo>
                <a:lnTo>
                  <a:pt x="45974" y="368553"/>
                </a:lnTo>
                <a:lnTo>
                  <a:pt x="69850" y="368553"/>
                </a:lnTo>
                <a:lnTo>
                  <a:pt x="76200" y="35585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220068" y="667605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FFDFDA85-ED09-4738-8DFC-F748FF73E45A}"/>
              </a:ext>
            </a:extLst>
          </p:cNvPr>
          <p:cNvSpPr txBox="1">
            <a:spLocks/>
          </p:cNvSpPr>
          <p:nvPr/>
        </p:nvSpPr>
        <p:spPr>
          <a:xfrm>
            <a:off x="78739" y="-10730"/>
            <a:ext cx="2011045" cy="2997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42B6E6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5">
                <a:solidFill>
                  <a:schemeClr val="accent1"/>
                </a:solidFill>
                <a:latin typeface="Calibri"/>
                <a:cs typeface="Calibri"/>
              </a:rPr>
              <a:t>Asthma</a:t>
            </a:r>
            <a:r>
              <a:rPr lang="en-GB" sz="1800" spc="-65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GB" sz="1800" spc="-10">
                <a:solidFill>
                  <a:schemeClr val="accent1"/>
                </a:solidFill>
                <a:latin typeface="Calibri"/>
                <a:cs typeface="Calibri"/>
              </a:rPr>
              <a:t>stratification</a:t>
            </a:r>
            <a:endParaRPr lang="en-GB" sz="180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56" y="43212"/>
            <a:ext cx="9499270" cy="54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accent1"/>
                </a:solidFill>
                <a:latin typeface="Calibri"/>
                <a:cs typeface="Calibri"/>
              </a:rPr>
              <a:t>Asthma</a:t>
            </a:r>
            <a:r>
              <a:rPr sz="1800" spc="-6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management</a:t>
            </a:r>
            <a:endParaRPr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7424" y="1821179"/>
            <a:ext cx="3339465" cy="342900"/>
          </a:xfrm>
          <a:custGeom>
            <a:avLst/>
            <a:gdLst/>
            <a:ahLst/>
            <a:cxnLst/>
            <a:rect l="l" t="t" r="r" b="b"/>
            <a:pathLst>
              <a:path w="3339465" h="342900">
                <a:moveTo>
                  <a:pt x="3339084" y="0"/>
                </a:moveTo>
                <a:lnTo>
                  <a:pt x="0" y="0"/>
                </a:lnTo>
                <a:lnTo>
                  <a:pt x="0" y="342900"/>
                </a:lnTo>
                <a:lnTo>
                  <a:pt x="3339084" y="342900"/>
                </a:lnTo>
                <a:lnTo>
                  <a:pt x="33390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5910" y="1860931"/>
            <a:ext cx="6540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9803" y="2231135"/>
            <a:ext cx="3342640" cy="462280"/>
          </a:xfrm>
          <a:custGeom>
            <a:avLst/>
            <a:gdLst/>
            <a:ahLst/>
            <a:cxnLst/>
            <a:rect l="l" t="t" r="r" b="b"/>
            <a:pathLst>
              <a:path w="3342640" h="462280">
                <a:moveTo>
                  <a:pt x="3342132" y="0"/>
                </a:moveTo>
                <a:lnTo>
                  <a:pt x="0" y="0"/>
                </a:lnTo>
                <a:lnTo>
                  <a:pt x="0" y="461772"/>
                </a:lnTo>
                <a:lnTo>
                  <a:pt x="3342132" y="461772"/>
                </a:lnTo>
                <a:lnTo>
                  <a:pt x="3342132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2133" y="2256282"/>
            <a:ext cx="2662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GP/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Nurse</a:t>
            </a:r>
            <a:r>
              <a:rPr sz="1200" spc="-5" dirty="0">
                <a:latin typeface="Calibri"/>
                <a:cs typeface="Calibri"/>
              </a:rPr>
              <a:t> Specialist/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Specialist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Respiratory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Pharmacist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9803" y="2758439"/>
            <a:ext cx="3339465" cy="1754505"/>
          </a:xfrm>
          <a:custGeom>
            <a:avLst/>
            <a:gdLst/>
            <a:ahLst/>
            <a:cxnLst/>
            <a:rect l="l" t="t" r="r" b="b"/>
            <a:pathLst>
              <a:path w="3339465" h="1754504">
                <a:moveTo>
                  <a:pt x="3339084" y="0"/>
                </a:moveTo>
                <a:lnTo>
                  <a:pt x="0" y="0"/>
                </a:lnTo>
                <a:lnTo>
                  <a:pt x="0" y="1754124"/>
                </a:lnTo>
                <a:lnTo>
                  <a:pt x="3339084" y="1754124"/>
                </a:lnTo>
                <a:lnTo>
                  <a:pt x="3339084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72133" y="2783204"/>
            <a:ext cx="30568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10" dirty="0">
                <a:latin typeface="Calibri"/>
                <a:cs typeface="Calibri"/>
              </a:rPr>
              <a:t>Titrate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therapy,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appropriate</a:t>
            </a:r>
            <a:endParaRPr sz="12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Ensure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place</a:t>
            </a:r>
            <a:endParaRPr sz="1200">
              <a:latin typeface="Calibri"/>
              <a:cs typeface="Calibri"/>
            </a:endParaRPr>
          </a:p>
          <a:p>
            <a:pPr marL="286385" marR="5080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Check adherence, </a:t>
            </a:r>
            <a:r>
              <a:rPr sz="1200" dirty="0">
                <a:latin typeface="Calibri"/>
                <a:cs typeface="Calibri"/>
              </a:rPr>
              <a:t>inhaler </a:t>
            </a:r>
            <a:r>
              <a:rPr sz="1200" spc="-5" dirty="0">
                <a:latin typeface="Calibri"/>
                <a:cs typeface="Calibri"/>
              </a:rPr>
              <a:t>technique (video) </a:t>
            </a:r>
            <a:r>
              <a:rPr sz="1200" dirty="0">
                <a:latin typeface="Calibri"/>
                <a:cs typeface="Calibri"/>
              </a:rPr>
              <a:t>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spacer advice</a:t>
            </a:r>
            <a:endParaRPr sz="12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Rescue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packs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prescribed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necessary</a:t>
            </a:r>
            <a:endParaRPr sz="12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Review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triggers,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e.g.</a:t>
            </a:r>
            <a:r>
              <a:rPr sz="1200" spc="-10" dirty="0">
                <a:latin typeface="Calibri"/>
                <a:cs typeface="Calibri"/>
              </a:rPr>
              <a:t> hay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fever</a:t>
            </a:r>
            <a:endParaRPr sz="12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Exacerbation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safety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netting</a:t>
            </a:r>
            <a:endParaRPr sz="12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Follow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referral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indicated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3291" y="1821179"/>
            <a:ext cx="3331845" cy="342900"/>
          </a:xfrm>
          <a:custGeom>
            <a:avLst/>
            <a:gdLst/>
            <a:ahLst/>
            <a:cxnLst/>
            <a:rect l="l" t="t" r="r" b="b"/>
            <a:pathLst>
              <a:path w="3331845" h="342900">
                <a:moveTo>
                  <a:pt x="3331464" y="0"/>
                </a:moveTo>
                <a:lnTo>
                  <a:pt x="0" y="0"/>
                </a:lnTo>
                <a:lnTo>
                  <a:pt x="0" y="342900"/>
                </a:lnTo>
                <a:lnTo>
                  <a:pt x="3331464" y="342900"/>
                </a:lnTo>
                <a:lnTo>
                  <a:pt x="333146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04458" y="1860931"/>
            <a:ext cx="940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3291" y="2231135"/>
            <a:ext cx="3331845" cy="277495"/>
          </a:xfrm>
          <a:custGeom>
            <a:avLst/>
            <a:gdLst/>
            <a:ahLst/>
            <a:cxnLst/>
            <a:rect l="l" t="t" r="r" b="b"/>
            <a:pathLst>
              <a:path w="3331845" h="277494">
                <a:moveTo>
                  <a:pt x="3331464" y="0"/>
                </a:moveTo>
                <a:lnTo>
                  <a:pt x="0" y="0"/>
                </a:lnTo>
                <a:lnTo>
                  <a:pt x="0" y="277367"/>
                </a:lnTo>
                <a:lnTo>
                  <a:pt x="3331464" y="277367"/>
                </a:lnTo>
                <a:lnTo>
                  <a:pt x="3331464" y="0"/>
                </a:lnTo>
                <a:close/>
              </a:path>
            </a:pathLst>
          </a:custGeom>
          <a:solidFill>
            <a:srgbClr val="FFC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94732" y="2256282"/>
            <a:ext cx="2915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Nurse/</a:t>
            </a:r>
            <a:r>
              <a:rPr sz="1200" spc="-5" dirty="0">
                <a:latin typeface="Calibri"/>
                <a:cs typeface="Calibri"/>
              </a:rPr>
              <a:t> Clinical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Pharmacist/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Physician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Associate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3291" y="2758439"/>
            <a:ext cx="3331845" cy="1754505"/>
          </a:xfrm>
          <a:prstGeom prst="rect">
            <a:avLst/>
          </a:prstGeom>
          <a:solidFill>
            <a:srgbClr val="FFC000">
              <a:alpha val="25097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200" spc="-5" dirty="0">
                <a:latin typeface="Calibri"/>
                <a:cs typeface="Calibri"/>
              </a:rPr>
              <a:t>Check </a:t>
            </a:r>
            <a:r>
              <a:rPr sz="1200" dirty="0">
                <a:latin typeface="Calibri"/>
                <a:cs typeface="Calibri"/>
              </a:rPr>
              <a:t>optimal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therapy;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Titrate,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appropriate</a:t>
            </a:r>
            <a:endParaRPr sz="12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200" spc="-5" dirty="0">
                <a:latin typeface="Calibri"/>
                <a:cs typeface="Calibri"/>
              </a:rPr>
              <a:t>Review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triggers,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e.g.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hayfever</a:t>
            </a:r>
            <a:endParaRPr sz="1200">
              <a:latin typeface="Calibri"/>
              <a:cs typeface="Calibri"/>
            </a:endParaRPr>
          </a:p>
          <a:p>
            <a:pPr marL="377825" marR="220979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200" spc="-5" dirty="0">
                <a:latin typeface="Calibri"/>
                <a:cs typeface="Calibri"/>
              </a:rPr>
              <a:t>Check adherence, </a:t>
            </a:r>
            <a:r>
              <a:rPr sz="1200" dirty="0">
                <a:latin typeface="Calibri"/>
                <a:cs typeface="Calibri"/>
              </a:rPr>
              <a:t>inhaler </a:t>
            </a:r>
            <a:r>
              <a:rPr sz="1200" spc="-5" dirty="0">
                <a:latin typeface="Calibri"/>
                <a:cs typeface="Calibri"/>
              </a:rPr>
              <a:t>technique (video),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spacer advice</a:t>
            </a:r>
            <a:endParaRPr sz="12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200" spc="-5" dirty="0">
                <a:latin typeface="Calibri"/>
                <a:cs typeface="Calibri"/>
              </a:rPr>
              <a:t>Exacerbation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management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advice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150">
              <a:latin typeface="Calibri"/>
              <a:cs typeface="Calibri"/>
            </a:endParaRPr>
          </a:p>
          <a:p>
            <a:pPr marL="377825" marR="240029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200" b="1" spc="-10" dirty="0">
                <a:latin typeface="Calibri"/>
                <a:cs typeface="Calibri"/>
              </a:rPr>
              <a:t>Repeat </a:t>
            </a:r>
            <a:r>
              <a:rPr sz="1200" b="1" spc="-5" dirty="0">
                <a:latin typeface="Calibri"/>
                <a:cs typeface="Calibri"/>
              </a:rPr>
              <a:t>ACT as per recommendation from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ACT </a:t>
            </a:r>
            <a:r>
              <a:rPr sz="1200" b="1" spc="-10" dirty="0">
                <a:latin typeface="Calibri"/>
                <a:cs typeface="Calibri"/>
              </a:rPr>
              <a:t>test </a:t>
            </a:r>
            <a:r>
              <a:rPr sz="1200" b="1" spc="-5" dirty="0">
                <a:latin typeface="Calibri"/>
                <a:cs typeface="Calibri"/>
              </a:rPr>
              <a:t>result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and </a:t>
            </a:r>
            <a:r>
              <a:rPr sz="1200" b="1" spc="-10" dirty="0">
                <a:latin typeface="Calibri"/>
                <a:cs typeface="Calibri"/>
              </a:rPr>
              <a:t>escalate </a:t>
            </a:r>
            <a:r>
              <a:rPr sz="1200" b="1" spc="-5" dirty="0">
                <a:latin typeface="Calibri"/>
                <a:cs typeface="Calibri"/>
              </a:rPr>
              <a:t>to </a:t>
            </a:r>
            <a:r>
              <a:rPr sz="1200" b="1" spc="-10" dirty="0">
                <a:latin typeface="Calibri"/>
                <a:cs typeface="Calibri"/>
              </a:rPr>
              <a:t>GP/Nurse </a:t>
            </a:r>
            <a:r>
              <a:rPr sz="1200" b="1" dirty="0">
                <a:latin typeface="Calibri"/>
                <a:cs typeface="Calibri"/>
              </a:rPr>
              <a:t>if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10016" y="1821179"/>
            <a:ext cx="3301365" cy="342900"/>
          </a:xfrm>
          <a:custGeom>
            <a:avLst/>
            <a:gdLst/>
            <a:ahLst/>
            <a:cxnLst/>
            <a:rect l="l" t="t" r="r" b="b"/>
            <a:pathLst>
              <a:path w="3301365" h="342900">
                <a:moveTo>
                  <a:pt x="3300983" y="0"/>
                </a:moveTo>
                <a:lnTo>
                  <a:pt x="0" y="0"/>
                </a:lnTo>
                <a:lnTo>
                  <a:pt x="0" y="342900"/>
                </a:lnTo>
                <a:lnTo>
                  <a:pt x="3300983" y="342900"/>
                </a:lnTo>
                <a:lnTo>
                  <a:pt x="330098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57485" y="1860931"/>
            <a:ext cx="619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10016" y="2231135"/>
            <a:ext cx="3301365" cy="462280"/>
          </a:xfrm>
          <a:custGeom>
            <a:avLst/>
            <a:gdLst/>
            <a:ahLst/>
            <a:cxnLst/>
            <a:rect l="l" t="t" r="r" b="b"/>
            <a:pathLst>
              <a:path w="3301365" h="462280">
                <a:moveTo>
                  <a:pt x="3300983" y="0"/>
                </a:moveTo>
                <a:lnTo>
                  <a:pt x="0" y="0"/>
                </a:lnTo>
                <a:lnTo>
                  <a:pt x="0" y="461772"/>
                </a:lnTo>
                <a:lnTo>
                  <a:pt x="3300983" y="461772"/>
                </a:lnTo>
                <a:lnTo>
                  <a:pt x="3300983" y="0"/>
                </a:lnTo>
                <a:close/>
              </a:path>
            </a:pathLst>
          </a:custGeom>
          <a:solidFill>
            <a:srgbClr val="00AF5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02726" y="2256282"/>
            <a:ext cx="3106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Assistant/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appropriately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trained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staff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10016" y="2758439"/>
            <a:ext cx="3301365" cy="1754505"/>
          </a:xfrm>
          <a:custGeom>
            <a:avLst/>
            <a:gdLst/>
            <a:ahLst/>
            <a:cxnLst/>
            <a:rect l="l" t="t" r="r" b="b"/>
            <a:pathLst>
              <a:path w="3301365" h="1754504">
                <a:moveTo>
                  <a:pt x="3300983" y="0"/>
                </a:moveTo>
                <a:lnTo>
                  <a:pt x="0" y="0"/>
                </a:lnTo>
                <a:lnTo>
                  <a:pt x="0" y="1754124"/>
                </a:lnTo>
                <a:lnTo>
                  <a:pt x="3300983" y="1754124"/>
                </a:lnTo>
                <a:lnTo>
                  <a:pt x="3300983" y="0"/>
                </a:lnTo>
                <a:close/>
              </a:path>
            </a:pathLst>
          </a:custGeom>
          <a:solidFill>
            <a:srgbClr val="00AF5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02726" y="2783204"/>
            <a:ext cx="30797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Check </a:t>
            </a:r>
            <a:r>
              <a:rPr sz="1200" dirty="0">
                <a:latin typeface="Calibri"/>
                <a:cs typeface="Calibri"/>
              </a:rPr>
              <a:t>inhaler </a:t>
            </a:r>
            <a:r>
              <a:rPr sz="1200" spc="-5" dirty="0">
                <a:latin typeface="Calibri"/>
                <a:cs typeface="Calibri"/>
              </a:rPr>
              <a:t>usage </a:t>
            </a:r>
            <a:r>
              <a:rPr sz="1200" dirty="0">
                <a:latin typeface="Calibri"/>
                <a:cs typeface="Calibri"/>
              </a:rPr>
              <a:t>&amp; </a:t>
            </a:r>
            <a:r>
              <a:rPr sz="1200" spc="-5" dirty="0">
                <a:latin typeface="Calibri"/>
                <a:cs typeface="Calibri"/>
              </a:rPr>
              <a:t>technique; signpost to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education;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spacer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advice</a:t>
            </a:r>
            <a:endParaRPr sz="1200">
              <a:latin typeface="Calibri"/>
              <a:cs typeface="Calibri"/>
            </a:endParaRPr>
          </a:p>
          <a:p>
            <a:pPr marL="286385" marR="10096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Exacerbation management advice</a:t>
            </a:r>
            <a:r>
              <a:rPr sz="1200" dirty="0">
                <a:latin typeface="Calibri"/>
                <a:cs typeface="Calibri"/>
              </a:rPr>
              <a:t> inc. mild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hayfever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symptoms</a:t>
            </a:r>
            <a:endParaRPr sz="1200">
              <a:latin typeface="Calibri"/>
              <a:cs typeface="Calibri"/>
            </a:endParaRPr>
          </a:p>
          <a:p>
            <a:pPr marL="286385" marR="8191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Signpost to </a:t>
            </a:r>
            <a:r>
              <a:rPr sz="1200" spc="-10" dirty="0">
                <a:latin typeface="Calibri"/>
                <a:cs typeface="Calibri"/>
              </a:rPr>
              <a:t>appropriate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spc="-10" dirty="0">
                <a:latin typeface="Calibri"/>
                <a:cs typeface="Calibri"/>
              </a:rPr>
              <a:t>for: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Lifestyle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information/management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 stress</a:t>
            </a:r>
            <a:endParaRPr sz="12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Smoking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cessation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support</a:t>
            </a:r>
            <a:endParaRPr sz="1200">
              <a:latin typeface="Calibri"/>
              <a:cs typeface="Calibri"/>
            </a:endParaRPr>
          </a:p>
          <a:p>
            <a:pPr marL="276860" indent="-277495">
              <a:lnSpc>
                <a:spcPct val="100000"/>
              </a:lnSpc>
              <a:buFont typeface="Arial MT"/>
              <a:buChar char="•"/>
              <a:tabLst>
                <a:tab pos="276860" algn="l"/>
                <a:tab pos="277495" algn="l"/>
              </a:tabLst>
            </a:pPr>
            <a:r>
              <a:rPr sz="1200" spc="-10" dirty="0">
                <a:latin typeface="Calibri"/>
                <a:cs typeface="Calibri"/>
              </a:rPr>
              <a:t>Exercise</a:t>
            </a:r>
            <a:endParaRPr sz="12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200" spc="-5" dirty="0">
                <a:latin typeface="Calibri"/>
                <a:cs typeface="Calibri"/>
              </a:rPr>
              <a:t>Appropriate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resources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839" y="2132838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375D"/>
                </a:solidFill>
                <a:latin typeface="Calibri"/>
                <a:cs typeface="Calibri"/>
              </a:rPr>
              <a:t>S</a:t>
            </a:r>
            <a:r>
              <a:rPr sz="1200" b="1" spc="-15" dirty="0">
                <a:solidFill>
                  <a:srgbClr val="15375D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15375D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15375D"/>
                </a:solidFill>
                <a:latin typeface="Calibri"/>
                <a:cs typeface="Calibri"/>
              </a:rPr>
              <a:t>ff</a:t>
            </a:r>
            <a:r>
              <a:rPr sz="1200" b="1" spc="-20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375D"/>
                </a:solidFill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839" y="2691460"/>
            <a:ext cx="81406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5375D"/>
                </a:solidFill>
                <a:latin typeface="Calibri"/>
                <a:cs typeface="Calibri"/>
              </a:rPr>
              <a:t>Intervention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86422" y="5332348"/>
            <a:ext cx="33655" cy="10795"/>
          </a:xfrm>
          <a:custGeom>
            <a:avLst/>
            <a:gdLst/>
            <a:ahLst/>
            <a:cxnLst/>
            <a:rect l="l" t="t" r="r" b="b"/>
            <a:pathLst>
              <a:path w="33654" h="10795">
                <a:moveTo>
                  <a:pt x="33527" y="0"/>
                </a:moveTo>
                <a:lnTo>
                  <a:pt x="0" y="0"/>
                </a:lnTo>
                <a:lnTo>
                  <a:pt x="0" y="10667"/>
                </a:lnTo>
                <a:lnTo>
                  <a:pt x="33527" y="10667"/>
                </a:lnTo>
                <a:lnTo>
                  <a:pt x="33527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81100" y="4882896"/>
            <a:ext cx="10884535" cy="1172210"/>
          </a:xfrm>
          <a:prstGeom prst="rect">
            <a:avLst/>
          </a:prstGeom>
          <a:ln w="12700">
            <a:solidFill>
              <a:srgbClr val="15375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 algn="just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15375D"/>
                </a:solidFill>
                <a:latin typeface="Calibri"/>
                <a:cs typeface="Calibri"/>
              </a:rPr>
              <a:t>Digital</a:t>
            </a:r>
            <a:r>
              <a:rPr sz="1600" b="1" spc="-20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5375D"/>
                </a:solidFill>
                <a:latin typeface="Calibri"/>
                <a:cs typeface="Calibri"/>
              </a:rPr>
              <a:t>Support</a:t>
            </a:r>
            <a:r>
              <a:rPr sz="1600" b="1" spc="3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15375D"/>
                </a:solidFill>
                <a:latin typeface="Calibri"/>
                <a:cs typeface="Calibri"/>
              </a:rPr>
              <a:t>Tools</a:t>
            </a:r>
            <a:r>
              <a:rPr sz="1600" b="1" spc="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5375D"/>
                </a:solidFill>
                <a:latin typeface="Calibri"/>
                <a:cs typeface="Calibri"/>
              </a:rPr>
              <a:t>to support</a:t>
            </a:r>
            <a:r>
              <a:rPr sz="1600" b="1" spc="3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5375D"/>
                </a:solidFill>
                <a:latin typeface="Calibri"/>
                <a:cs typeface="Calibri"/>
              </a:rPr>
              <a:t>patient</a:t>
            </a:r>
            <a:r>
              <a:rPr sz="1600" b="1" spc="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5375D"/>
                </a:solidFill>
                <a:latin typeface="Calibri"/>
                <a:cs typeface="Calibri"/>
              </a:rPr>
              <a:t>self-management</a:t>
            </a:r>
            <a:endParaRPr sz="1600">
              <a:latin typeface="Calibri"/>
              <a:cs typeface="Calibri"/>
            </a:endParaRPr>
          </a:p>
          <a:p>
            <a:pPr marL="92075" marR="5337810" algn="just">
              <a:lnSpc>
                <a:spcPct val="100000"/>
              </a:lnSpc>
              <a:spcBef>
                <a:spcPts val="30"/>
              </a:spcBef>
            </a:pPr>
            <a:r>
              <a:rPr sz="1200" dirty="0">
                <a:solidFill>
                  <a:srgbClr val="15375D"/>
                </a:solidFill>
                <a:latin typeface="Calibri"/>
                <a:cs typeface="Calibri"/>
              </a:rPr>
              <a:t>Inhaler </a:t>
            </a:r>
            <a:r>
              <a:rPr sz="1200" spc="-10" dirty="0">
                <a:solidFill>
                  <a:srgbClr val="15375D"/>
                </a:solidFill>
                <a:latin typeface="Calibri"/>
                <a:cs typeface="Calibri"/>
              </a:rPr>
              <a:t>Technique:</a:t>
            </a:r>
            <a:r>
              <a:rPr sz="1200" spc="-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2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www.asthma.org.uk/advice/inhaler-videos/</a:t>
            </a:r>
            <a:r>
              <a:rPr sz="12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www.rightbreathe.com </a:t>
            </a:r>
            <a:r>
              <a:rPr sz="12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5375D"/>
                </a:solidFill>
                <a:latin typeface="Calibri"/>
                <a:cs typeface="Calibri"/>
              </a:rPr>
              <a:t>Asthma deterioration: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www.asthma.org.uk/advice/manage-your-asthma/getting-worse/ </a:t>
            </a:r>
            <a:r>
              <a:rPr sz="12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5375D"/>
                </a:solidFill>
                <a:latin typeface="Calibri"/>
                <a:cs typeface="Calibri"/>
              </a:rPr>
              <a:t>General </a:t>
            </a:r>
            <a:r>
              <a:rPr sz="1200" dirty="0">
                <a:solidFill>
                  <a:srgbClr val="15375D"/>
                </a:solidFill>
                <a:latin typeface="Calibri"/>
                <a:cs typeface="Calibri"/>
              </a:rPr>
              <a:t>Health</a:t>
            </a:r>
            <a:r>
              <a:rPr sz="1200" spc="-5" dirty="0">
                <a:solidFill>
                  <a:srgbClr val="15375D"/>
                </a:solidFill>
                <a:latin typeface="Calibri"/>
                <a:cs typeface="Calibri"/>
              </a:rPr>
              <a:t> Advice</a:t>
            </a:r>
            <a:r>
              <a:rPr sz="1200" spc="20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www.asthma.org.uk/advice/manage-your-asthma/adults/</a:t>
            </a:r>
            <a:endParaRPr sz="1200">
              <a:latin typeface="Calibri"/>
              <a:cs typeface="Calibri"/>
            </a:endParaRPr>
          </a:p>
          <a:p>
            <a:pPr marL="92075" algn="just">
              <a:lnSpc>
                <a:spcPct val="100000"/>
              </a:lnSpc>
            </a:pPr>
            <a:r>
              <a:rPr sz="1200" spc="-5" dirty="0">
                <a:solidFill>
                  <a:srgbClr val="15375D"/>
                </a:solidFill>
                <a:latin typeface="Calibri"/>
                <a:cs typeface="Calibri"/>
              </a:rPr>
              <a:t>Smoking</a:t>
            </a:r>
            <a:r>
              <a:rPr sz="1200" spc="60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5375D"/>
                </a:solidFill>
                <a:latin typeface="Calibri"/>
                <a:cs typeface="Calibri"/>
              </a:rPr>
              <a:t>Cessation:</a:t>
            </a:r>
            <a:r>
              <a:rPr sz="1200" spc="70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www.nhs.uk/oneyou/for-your-body/quit-smoking/personal-quit-plan/</a:t>
            </a:r>
            <a:r>
              <a:rPr sz="1200" spc="4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www.nhs.uk/smokefree/help-and-advice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5581" y="4822779"/>
            <a:ext cx="485034" cy="52369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17270" y="481329"/>
            <a:ext cx="794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Mana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580" y="527304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90" h="292734">
                <a:moveTo>
                  <a:pt x="144018" y="0"/>
                </a:moveTo>
                <a:lnTo>
                  <a:pt x="98496" y="7461"/>
                </a:lnTo>
                <a:lnTo>
                  <a:pt x="58962" y="28236"/>
                </a:lnTo>
                <a:lnTo>
                  <a:pt x="27786" y="59911"/>
                </a:lnTo>
                <a:lnTo>
                  <a:pt x="7342" y="100071"/>
                </a:lnTo>
                <a:lnTo>
                  <a:pt x="0" y="146304"/>
                </a:lnTo>
                <a:lnTo>
                  <a:pt x="7342" y="192536"/>
                </a:lnTo>
                <a:lnTo>
                  <a:pt x="27786" y="232696"/>
                </a:lnTo>
                <a:lnTo>
                  <a:pt x="58962" y="264371"/>
                </a:lnTo>
                <a:lnTo>
                  <a:pt x="98496" y="285146"/>
                </a:lnTo>
                <a:lnTo>
                  <a:pt x="144018" y="292608"/>
                </a:lnTo>
                <a:lnTo>
                  <a:pt x="189539" y="285146"/>
                </a:lnTo>
                <a:lnTo>
                  <a:pt x="229073" y="264371"/>
                </a:lnTo>
                <a:lnTo>
                  <a:pt x="260249" y="232696"/>
                </a:lnTo>
                <a:lnTo>
                  <a:pt x="280693" y="192536"/>
                </a:lnTo>
                <a:lnTo>
                  <a:pt x="288036" y="146304"/>
                </a:lnTo>
                <a:lnTo>
                  <a:pt x="280693" y="100071"/>
                </a:lnTo>
                <a:lnTo>
                  <a:pt x="260249" y="59911"/>
                </a:lnTo>
                <a:lnTo>
                  <a:pt x="229073" y="28236"/>
                </a:lnTo>
                <a:lnTo>
                  <a:pt x="189539" y="7461"/>
                </a:lnTo>
                <a:lnTo>
                  <a:pt x="144018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2528" y="50939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81100" y="963167"/>
            <a:ext cx="10884535" cy="3749040"/>
          </a:xfrm>
          <a:custGeom>
            <a:avLst/>
            <a:gdLst/>
            <a:ahLst/>
            <a:cxnLst/>
            <a:rect l="l" t="t" r="r" b="b"/>
            <a:pathLst>
              <a:path w="10884535" h="3749040">
                <a:moveTo>
                  <a:pt x="0" y="3749039"/>
                </a:moveTo>
                <a:lnTo>
                  <a:pt x="10884408" y="3749039"/>
                </a:lnTo>
                <a:lnTo>
                  <a:pt x="10884408" y="0"/>
                </a:lnTo>
                <a:lnTo>
                  <a:pt x="0" y="0"/>
                </a:lnTo>
                <a:lnTo>
                  <a:pt x="0" y="3749039"/>
                </a:lnTo>
                <a:close/>
              </a:path>
            </a:pathLst>
          </a:custGeom>
          <a:ln w="12700">
            <a:solidFill>
              <a:srgbClr val="16385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87424" y="1056132"/>
            <a:ext cx="10323830" cy="42862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595"/>
              </a:lnSpc>
            </a:pPr>
            <a:r>
              <a:rPr sz="1400" b="1" dirty="0">
                <a:latin typeface="Calibri"/>
                <a:cs typeface="Calibri"/>
              </a:rPr>
              <a:t>Healthcare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Assistants/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other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appropriate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staff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undertake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initial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contact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groups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provide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cessation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advice,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inhaler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technique,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check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medication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resources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24529" y="1478025"/>
            <a:ext cx="6891020" cy="218440"/>
            <a:chOff x="3224529" y="1478025"/>
            <a:chExt cx="6891020" cy="218440"/>
          </a:xfrm>
        </p:grpSpPr>
        <p:sp>
          <p:nvSpPr>
            <p:cNvPr id="31" name="object 31"/>
            <p:cNvSpPr/>
            <p:nvPr/>
          </p:nvSpPr>
          <p:spPr>
            <a:xfrm>
              <a:off x="3230879" y="1484375"/>
              <a:ext cx="6878320" cy="205740"/>
            </a:xfrm>
            <a:custGeom>
              <a:avLst/>
              <a:gdLst/>
              <a:ahLst/>
              <a:cxnLst/>
              <a:rect l="l" t="t" r="r" b="b"/>
              <a:pathLst>
                <a:path w="6878320" h="205739">
                  <a:moveTo>
                    <a:pt x="6877812" y="0"/>
                  </a:moveTo>
                  <a:lnTo>
                    <a:pt x="0" y="0"/>
                  </a:lnTo>
                  <a:lnTo>
                    <a:pt x="3438905" y="205739"/>
                  </a:lnTo>
                  <a:lnTo>
                    <a:pt x="6877812" y="0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30879" y="1484375"/>
              <a:ext cx="6878320" cy="205740"/>
            </a:xfrm>
            <a:custGeom>
              <a:avLst/>
              <a:gdLst/>
              <a:ahLst/>
              <a:cxnLst/>
              <a:rect l="l" t="t" r="r" b="b"/>
              <a:pathLst>
                <a:path w="6878320" h="205739">
                  <a:moveTo>
                    <a:pt x="0" y="0"/>
                  </a:moveTo>
                  <a:lnTo>
                    <a:pt x="6877812" y="0"/>
                  </a:lnTo>
                  <a:lnTo>
                    <a:pt x="3438905" y="205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1220068" y="667605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6B335186-96C5-4919-BA34-5E2C337395FB}"/>
              </a:ext>
            </a:extLst>
          </p:cNvPr>
          <p:cNvSpPr txBox="1">
            <a:spLocks/>
          </p:cNvSpPr>
          <p:nvPr/>
        </p:nvSpPr>
        <p:spPr>
          <a:xfrm>
            <a:off x="799896" y="648715"/>
            <a:ext cx="171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Co</a:t>
            </a:r>
            <a:r>
              <a:rPr kumimoji="0" lang="en-GB" sz="3600" b="1" i="0" u="none" strike="noStrike" kern="1200" cap="none" spc="-4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</a:t>
            </a:r>
            <a:r>
              <a:rPr kumimoji="0" lang="en-GB" sz="3600" b="1" i="0" u="none" strike="noStrike" kern="1200" cap="none" spc="-5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</a:t>
            </a:r>
            <a:r>
              <a:rPr kumimoji="0" lang="en-GB" sz="3600" b="1" i="0" u="none" strike="noStrike" kern="1200" cap="none" spc="-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</a:t>
            </a:r>
            <a:r>
              <a:rPr kumimoji="0" lang="en-GB" sz="3600" b="1" i="0" u="none" strike="noStrike" kern="1200" cap="none" spc="-4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A3CD3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C95DF87-6427-4DA4-9E0D-2AB1C4199418}"/>
              </a:ext>
            </a:extLst>
          </p:cNvPr>
          <p:cNvSpPr txBox="1"/>
          <p:nvPr/>
        </p:nvSpPr>
        <p:spPr>
          <a:xfrm>
            <a:off x="799896" y="1243786"/>
            <a:ext cx="6409287" cy="437042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Cardiovascular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factors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A3CD3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Atrial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fibrillation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Hypertension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Lipid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Type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diabetes </a:t>
            </a:r>
            <a:r>
              <a:rPr kumimoji="0" sz="2400" b="0" i="0" u="none" strike="noStrike" kern="1200" cap="none" spc="-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2400" b="0" i="0" u="none" strike="noStrike" kern="1200" cap="none" spc="-5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8630" marR="0" lvl="0" indent="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Respiratory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A3CD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conditions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A3CD3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Asthma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21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Chronic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obstructive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pulmonary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disorder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88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56" y="53944"/>
            <a:ext cx="9499270" cy="54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COPD</a:t>
            </a:r>
            <a:r>
              <a:rPr sz="1800" spc="-5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stratification</a:t>
            </a:r>
            <a:endParaRPr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3291" y="1658111"/>
            <a:ext cx="2955290" cy="1815464"/>
          </a:xfrm>
          <a:prstGeom prst="rect">
            <a:avLst/>
          </a:prstGeom>
          <a:solidFill>
            <a:srgbClr val="E7E6E6"/>
          </a:solidFill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Calibri"/>
                <a:cs typeface="Calibri"/>
              </a:rPr>
              <a:t>Group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criteria</a:t>
            </a:r>
            <a:endParaRPr sz="1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10" dirty="0">
                <a:latin typeface="Calibri"/>
                <a:cs typeface="Calibri"/>
              </a:rPr>
              <a:t>Fev1 </a:t>
            </a:r>
            <a:r>
              <a:rPr sz="1400" dirty="0">
                <a:latin typeface="Calibri"/>
                <a:cs typeface="Calibri"/>
              </a:rPr>
              <a:t>%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predicted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&lt;50%</a:t>
            </a:r>
            <a:endParaRPr sz="1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Cor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pulmonale</a:t>
            </a:r>
            <a:endParaRPr sz="1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home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oxygen</a:t>
            </a:r>
            <a:endParaRPr sz="1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MRC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grade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4-5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350">
              <a:latin typeface="Calibri"/>
              <a:cs typeface="Calibri"/>
            </a:endParaRPr>
          </a:p>
          <a:p>
            <a:pPr marL="377825" marR="39814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Plus individual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patients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where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clinician concern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0832" y="1658111"/>
            <a:ext cx="3450590" cy="1815464"/>
          </a:xfrm>
          <a:prstGeom prst="rect">
            <a:avLst/>
          </a:prstGeom>
          <a:solidFill>
            <a:srgbClr val="E7E6E6"/>
          </a:solidFill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Calibri"/>
                <a:cs typeface="Calibri"/>
              </a:rPr>
              <a:t>Group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2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criteria</a:t>
            </a:r>
            <a:endParaRPr sz="14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Exacerbation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COPD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last</a:t>
            </a:r>
            <a:r>
              <a:rPr sz="1400" spc="-5" dirty="0">
                <a:latin typeface="Calibri"/>
                <a:cs typeface="Calibri"/>
              </a:rPr>
              <a:t> year</a:t>
            </a:r>
            <a:endParaRPr sz="1400">
              <a:latin typeface="Calibri"/>
              <a:cs typeface="Calibri"/>
            </a:endParaRPr>
          </a:p>
          <a:p>
            <a:pPr marL="377825" marR="417195" indent="-287020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Antibiotics or prednisolone </a:t>
            </a:r>
            <a:r>
              <a:rPr sz="1400" dirty="0">
                <a:latin typeface="Calibri"/>
                <a:cs typeface="Calibri"/>
              </a:rPr>
              <a:t>in last 12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months</a:t>
            </a:r>
            <a:endParaRPr sz="14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latin typeface="Calibri"/>
                <a:cs typeface="Calibri"/>
              </a:rPr>
              <a:t>LABA+LAMA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+ICS</a:t>
            </a:r>
            <a:endParaRPr sz="14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10" dirty="0">
                <a:latin typeface="Calibri"/>
                <a:cs typeface="Calibri"/>
              </a:rPr>
              <a:t>Prophylactic</a:t>
            </a:r>
            <a:r>
              <a:rPr sz="1400" spc="-5" dirty="0">
                <a:latin typeface="Calibri"/>
                <a:cs typeface="Calibri"/>
              </a:rPr>
              <a:t> antibiotics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COPD</a:t>
            </a:r>
            <a:endParaRPr sz="14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10" dirty="0">
                <a:latin typeface="Calibri"/>
                <a:cs typeface="Calibri"/>
              </a:rPr>
              <a:t>Fev1 </a:t>
            </a:r>
            <a:r>
              <a:rPr sz="1400" dirty="0">
                <a:latin typeface="Calibri"/>
                <a:cs typeface="Calibri"/>
              </a:rPr>
              <a:t>%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predicted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latin typeface="Calibri"/>
                <a:cs typeface="Calibri"/>
              </a:rPr>
              <a:t>MRC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grade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1-3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6403" y="3788664"/>
            <a:ext cx="5285740" cy="307975"/>
          </a:xfrm>
          <a:prstGeom prst="rect">
            <a:avLst/>
          </a:prstGeom>
          <a:ln w="9525">
            <a:solidFill>
              <a:srgbClr val="15375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400" spc="-10" dirty="0">
                <a:latin typeface="Calibri"/>
                <a:cs typeface="Calibri"/>
              </a:rPr>
              <a:t>COPD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Assessment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Test*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(CAT)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score 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stratify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0832" y="5178552"/>
            <a:ext cx="3450590" cy="277495"/>
          </a:xfrm>
          <a:prstGeom prst="rect">
            <a:avLst/>
          </a:prstGeom>
          <a:solidFill>
            <a:srgbClr val="FFC00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MEDIUM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3671" y="5178552"/>
            <a:ext cx="2955290" cy="277495"/>
          </a:xfrm>
          <a:prstGeom prst="rect">
            <a:avLst/>
          </a:prstGeom>
          <a:solidFill>
            <a:srgbClr val="00AF5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5"/>
              </a:spcBef>
            </a:pPr>
            <a:r>
              <a:rPr sz="1200" b="1" spc="-15" dirty="0">
                <a:latin typeface="Calibri"/>
                <a:cs typeface="Calibri"/>
              </a:rPr>
              <a:t>LOW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3291" y="5178552"/>
            <a:ext cx="2955290" cy="277495"/>
          </a:xfrm>
          <a:prstGeom prst="rect">
            <a:avLst/>
          </a:prstGeom>
          <a:solidFill>
            <a:srgbClr val="FF0000">
              <a:alpha val="25097"/>
            </a:srgbClr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HIGH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RISK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3291" y="5783579"/>
            <a:ext cx="9805670" cy="46228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 marR="277495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Calibri"/>
                <a:cs typeface="Calibri"/>
              </a:rPr>
              <a:t>*The </a:t>
            </a:r>
            <a:r>
              <a:rPr sz="1200" spc="-10" dirty="0">
                <a:latin typeface="Calibri"/>
                <a:cs typeface="Calibri"/>
              </a:rPr>
              <a:t>COPD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Assessment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Test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(CAT)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questionnaire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people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COPD.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designed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measure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impact</a:t>
            </a:r>
            <a:r>
              <a:rPr sz="1200" spc="-5" dirty="0">
                <a:latin typeface="Calibri"/>
                <a:cs typeface="Calibri"/>
              </a:rPr>
              <a:t> of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COPD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person's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life,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how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changes over </a:t>
            </a:r>
            <a:r>
              <a:rPr sz="1200" dirty="0">
                <a:latin typeface="Calibri"/>
                <a:cs typeface="Calibri"/>
              </a:rPr>
              <a:t>time.</a:t>
            </a:r>
            <a:r>
              <a:rPr sz="1200" spc="-5" dirty="0">
                <a:latin typeface="Calibri"/>
                <a:cs typeface="Calibri"/>
              </a:rPr>
              <a:t> Available here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www.catestonline.org/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16351" y="3473196"/>
            <a:ext cx="76200" cy="1700530"/>
          </a:xfrm>
          <a:custGeom>
            <a:avLst/>
            <a:gdLst/>
            <a:ahLst/>
            <a:cxnLst/>
            <a:rect l="l" t="t" r="r" b="b"/>
            <a:pathLst>
              <a:path w="76200" h="1700529">
                <a:moveTo>
                  <a:pt x="30225" y="1624076"/>
                </a:moveTo>
                <a:lnTo>
                  <a:pt x="0" y="1624076"/>
                </a:lnTo>
                <a:lnTo>
                  <a:pt x="38100" y="1700276"/>
                </a:lnTo>
                <a:lnTo>
                  <a:pt x="69850" y="1636776"/>
                </a:lnTo>
                <a:lnTo>
                  <a:pt x="30225" y="1636776"/>
                </a:lnTo>
                <a:lnTo>
                  <a:pt x="30225" y="1624076"/>
                </a:lnTo>
                <a:close/>
              </a:path>
              <a:path w="76200" h="1700529">
                <a:moveTo>
                  <a:pt x="45974" y="0"/>
                </a:moveTo>
                <a:lnTo>
                  <a:pt x="30099" y="0"/>
                </a:lnTo>
                <a:lnTo>
                  <a:pt x="30225" y="1636776"/>
                </a:lnTo>
                <a:lnTo>
                  <a:pt x="46100" y="1636776"/>
                </a:lnTo>
                <a:lnTo>
                  <a:pt x="45974" y="0"/>
                </a:lnTo>
                <a:close/>
              </a:path>
              <a:path w="76200" h="1700529">
                <a:moveTo>
                  <a:pt x="76200" y="1624076"/>
                </a:moveTo>
                <a:lnTo>
                  <a:pt x="46100" y="1624076"/>
                </a:lnTo>
                <a:lnTo>
                  <a:pt x="46100" y="1636776"/>
                </a:lnTo>
                <a:lnTo>
                  <a:pt x="69850" y="1636776"/>
                </a:lnTo>
                <a:lnTo>
                  <a:pt x="76200" y="1624076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3528" y="4835652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30099" y="283845"/>
                </a:moveTo>
                <a:lnTo>
                  <a:pt x="0" y="283845"/>
                </a:lnTo>
                <a:lnTo>
                  <a:pt x="38100" y="360045"/>
                </a:lnTo>
                <a:lnTo>
                  <a:pt x="69850" y="296545"/>
                </a:lnTo>
                <a:lnTo>
                  <a:pt x="30099" y="296545"/>
                </a:lnTo>
                <a:lnTo>
                  <a:pt x="30099" y="283845"/>
                </a:lnTo>
                <a:close/>
              </a:path>
              <a:path w="76200" h="360045">
                <a:moveTo>
                  <a:pt x="45974" y="0"/>
                </a:moveTo>
                <a:lnTo>
                  <a:pt x="30099" y="0"/>
                </a:lnTo>
                <a:lnTo>
                  <a:pt x="30099" y="296545"/>
                </a:lnTo>
                <a:lnTo>
                  <a:pt x="46100" y="296545"/>
                </a:lnTo>
                <a:lnTo>
                  <a:pt x="45974" y="0"/>
                </a:lnTo>
                <a:close/>
              </a:path>
              <a:path w="76200" h="360045">
                <a:moveTo>
                  <a:pt x="76200" y="283845"/>
                </a:moveTo>
                <a:lnTo>
                  <a:pt x="46095" y="283845"/>
                </a:lnTo>
                <a:lnTo>
                  <a:pt x="46100" y="296545"/>
                </a:lnTo>
                <a:lnTo>
                  <a:pt x="69850" y="296545"/>
                </a:lnTo>
                <a:lnTo>
                  <a:pt x="76200" y="283845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0279" y="4834128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30099" y="283845"/>
                </a:moveTo>
                <a:lnTo>
                  <a:pt x="0" y="283845"/>
                </a:lnTo>
                <a:lnTo>
                  <a:pt x="38100" y="360045"/>
                </a:lnTo>
                <a:lnTo>
                  <a:pt x="69850" y="296545"/>
                </a:lnTo>
                <a:lnTo>
                  <a:pt x="30099" y="296545"/>
                </a:lnTo>
                <a:lnTo>
                  <a:pt x="30099" y="283845"/>
                </a:lnTo>
                <a:close/>
              </a:path>
              <a:path w="76200" h="360045">
                <a:moveTo>
                  <a:pt x="45974" y="0"/>
                </a:moveTo>
                <a:lnTo>
                  <a:pt x="30099" y="0"/>
                </a:lnTo>
                <a:lnTo>
                  <a:pt x="30099" y="296545"/>
                </a:lnTo>
                <a:lnTo>
                  <a:pt x="45974" y="296545"/>
                </a:lnTo>
                <a:lnTo>
                  <a:pt x="45974" y="0"/>
                </a:lnTo>
                <a:close/>
              </a:path>
              <a:path w="76200" h="360045">
                <a:moveTo>
                  <a:pt x="76200" y="283845"/>
                </a:moveTo>
                <a:lnTo>
                  <a:pt x="45974" y="283845"/>
                </a:lnTo>
                <a:lnTo>
                  <a:pt x="45974" y="296545"/>
                </a:lnTo>
                <a:lnTo>
                  <a:pt x="69850" y="296545"/>
                </a:lnTo>
                <a:lnTo>
                  <a:pt x="76200" y="283845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83852" y="4847844"/>
            <a:ext cx="76200" cy="330835"/>
          </a:xfrm>
          <a:custGeom>
            <a:avLst/>
            <a:gdLst/>
            <a:ahLst/>
            <a:cxnLst/>
            <a:rect l="l" t="t" r="r" b="b"/>
            <a:pathLst>
              <a:path w="76200" h="330835">
                <a:moveTo>
                  <a:pt x="30099" y="254253"/>
                </a:moveTo>
                <a:lnTo>
                  <a:pt x="0" y="254253"/>
                </a:lnTo>
                <a:lnTo>
                  <a:pt x="38100" y="330453"/>
                </a:lnTo>
                <a:lnTo>
                  <a:pt x="69850" y="266953"/>
                </a:lnTo>
                <a:lnTo>
                  <a:pt x="30099" y="266953"/>
                </a:lnTo>
                <a:lnTo>
                  <a:pt x="30099" y="254253"/>
                </a:lnTo>
                <a:close/>
              </a:path>
              <a:path w="76200" h="330835">
                <a:moveTo>
                  <a:pt x="45974" y="0"/>
                </a:moveTo>
                <a:lnTo>
                  <a:pt x="30099" y="0"/>
                </a:lnTo>
                <a:lnTo>
                  <a:pt x="30099" y="266953"/>
                </a:lnTo>
                <a:lnTo>
                  <a:pt x="45974" y="266953"/>
                </a:lnTo>
                <a:lnTo>
                  <a:pt x="45974" y="0"/>
                </a:lnTo>
                <a:close/>
              </a:path>
              <a:path w="76200" h="330835">
                <a:moveTo>
                  <a:pt x="76200" y="254253"/>
                </a:moveTo>
                <a:lnTo>
                  <a:pt x="45974" y="254253"/>
                </a:lnTo>
                <a:lnTo>
                  <a:pt x="45974" y="266953"/>
                </a:lnTo>
                <a:lnTo>
                  <a:pt x="69850" y="266953"/>
                </a:lnTo>
                <a:lnTo>
                  <a:pt x="76200" y="254253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827" y="498348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90" h="292734">
                <a:moveTo>
                  <a:pt x="144017" y="0"/>
                </a:moveTo>
                <a:lnTo>
                  <a:pt x="98496" y="7461"/>
                </a:lnTo>
                <a:lnTo>
                  <a:pt x="58962" y="28236"/>
                </a:lnTo>
                <a:lnTo>
                  <a:pt x="27786" y="59911"/>
                </a:lnTo>
                <a:lnTo>
                  <a:pt x="7342" y="100071"/>
                </a:lnTo>
                <a:lnTo>
                  <a:pt x="0" y="146303"/>
                </a:lnTo>
                <a:lnTo>
                  <a:pt x="7342" y="192536"/>
                </a:lnTo>
                <a:lnTo>
                  <a:pt x="27786" y="232696"/>
                </a:lnTo>
                <a:lnTo>
                  <a:pt x="58962" y="264371"/>
                </a:lnTo>
                <a:lnTo>
                  <a:pt x="98496" y="285146"/>
                </a:lnTo>
                <a:lnTo>
                  <a:pt x="144017" y="292607"/>
                </a:lnTo>
                <a:lnTo>
                  <a:pt x="189539" y="285146"/>
                </a:lnTo>
                <a:lnTo>
                  <a:pt x="229073" y="264371"/>
                </a:lnTo>
                <a:lnTo>
                  <a:pt x="260249" y="232696"/>
                </a:lnTo>
                <a:lnTo>
                  <a:pt x="280693" y="192536"/>
                </a:lnTo>
                <a:lnTo>
                  <a:pt x="288035" y="146303"/>
                </a:lnTo>
                <a:lnTo>
                  <a:pt x="280693" y="100071"/>
                </a:lnTo>
                <a:lnTo>
                  <a:pt x="260249" y="59911"/>
                </a:lnTo>
                <a:lnTo>
                  <a:pt x="229073" y="28236"/>
                </a:lnTo>
                <a:lnTo>
                  <a:pt x="189539" y="7461"/>
                </a:lnTo>
                <a:lnTo>
                  <a:pt x="144017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8048" y="496823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89" h="292734">
                <a:moveTo>
                  <a:pt x="144018" y="0"/>
                </a:moveTo>
                <a:lnTo>
                  <a:pt x="98511" y="7461"/>
                </a:lnTo>
                <a:lnTo>
                  <a:pt x="58978" y="28236"/>
                </a:lnTo>
                <a:lnTo>
                  <a:pt x="27797" y="59911"/>
                </a:lnTo>
                <a:lnTo>
                  <a:pt x="7345" y="100071"/>
                </a:lnTo>
                <a:lnTo>
                  <a:pt x="0" y="146303"/>
                </a:lnTo>
                <a:lnTo>
                  <a:pt x="7345" y="192536"/>
                </a:lnTo>
                <a:lnTo>
                  <a:pt x="27797" y="232696"/>
                </a:lnTo>
                <a:lnTo>
                  <a:pt x="58978" y="264371"/>
                </a:lnTo>
                <a:lnTo>
                  <a:pt x="98511" y="285146"/>
                </a:lnTo>
                <a:lnTo>
                  <a:pt x="144018" y="292608"/>
                </a:lnTo>
                <a:lnTo>
                  <a:pt x="189524" y="285146"/>
                </a:lnTo>
                <a:lnTo>
                  <a:pt x="229057" y="264371"/>
                </a:lnTo>
                <a:lnTo>
                  <a:pt x="260238" y="232696"/>
                </a:lnTo>
                <a:lnTo>
                  <a:pt x="280690" y="192536"/>
                </a:lnTo>
                <a:lnTo>
                  <a:pt x="288035" y="146303"/>
                </a:lnTo>
                <a:lnTo>
                  <a:pt x="280690" y="100071"/>
                </a:lnTo>
                <a:lnTo>
                  <a:pt x="260238" y="59911"/>
                </a:lnTo>
                <a:lnTo>
                  <a:pt x="229057" y="28236"/>
                </a:lnTo>
                <a:lnTo>
                  <a:pt x="189524" y="7461"/>
                </a:lnTo>
                <a:lnTo>
                  <a:pt x="144018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776" y="481025"/>
            <a:ext cx="10265410" cy="100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1391920" algn="l"/>
                <a:tab pos="166179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	</a:t>
            </a:r>
            <a:r>
              <a:rPr sz="1800" b="1" spc="-5" dirty="0">
                <a:latin typeface="Calibri"/>
                <a:cs typeface="Calibri"/>
              </a:rPr>
              <a:t>Identify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	</a:t>
            </a:r>
            <a:r>
              <a:rPr sz="2700" baseline="1543" dirty="0">
                <a:solidFill>
                  <a:srgbClr val="FFFFFF"/>
                </a:solidFill>
                <a:latin typeface="Calibri"/>
                <a:cs typeface="Calibri"/>
              </a:rPr>
              <a:t>2	</a:t>
            </a:r>
            <a:r>
              <a:rPr sz="1800" b="1" spc="-10" dirty="0">
                <a:latin typeface="Calibri"/>
                <a:cs typeface="Calibri"/>
              </a:rPr>
              <a:t>Stratify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Calibri"/>
              <a:cs typeface="Calibri"/>
            </a:endParaRPr>
          </a:p>
          <a:p>
            <a:pPr marL="2174875" marR="5080" indent="-154559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Search tool identifies patients with </a:t>
            </a:r>
            <a:r>
              <a:rPr sz="1400" b="1" spc="-15" dirty="0">
                <a:latin typeface="Calibri"/>
                <a:cs typeface="Calibri"/>
              </a:rPr>
              <a:t>COPD. </a:t>
            </a:r>
            <a:r>
              <a:rPr sz="1400" b="1" dirty="0">
                <a:latin typeface="Calibri"/>
                <a:cs typeface="Calibri"/>
              </a:rPr>
              <a:t>These </a:t>
            </a:r>
            <a:r>
              <a:rPr sz="1400" b="1" spc="-5" dirty="0">
                <a:latin typeface="Calibri"/>
                <a:cs typeface="Calibri"/>
              </a:rPr>
              <a:t>patients </a:t>
            </a:r>
            <a:r>
              <a:rPr sz="1400" b="1" dirty="0">
                <a:latin typeface="Calibri"/>
                <a:cs typeface="Calibri"/>
              </a:rPr>
              <a:t>are </a:t>
            </a:r>
            <a:r>
              <a:rPr sz="1400" b="1" spc="-5" dirty="0">
                <a:latin typeface="Calibri"/>
                <a:cs typeface="Calibri"/>
              </a:rPr>
              <a:t>stratified into </a:t>
            </a:r>
            <a:r>
              <a:rPr sz="1400" b="1" dirty="0">
                <a:latin typeface="Calibri"/>
                <a:cs typeface="Calibri"/>
              </a:rPr>
              <a:t>3 </a:t>
            </a:r>
            <a:r>
              <a:rPr sz="1400" b="1" spc="-5" dirty="0">
                <a:latin typeface="Calibri"/>
                <a:cs typeface="Calibri"/>
              </a:rPr>
              <a:t>groups depending </a:t>
            </a:r>
            <a:r>
              <a:rPr sz="1400" b="1" dirty="0">
                <a:latin typeface="Calibri"/>
                <a:cs typeface="Calibri"/>
              </a:rPr>
              <a:t>on </a:t>
            </a:r>
            <a:r>
              <a:rPr sz="1400" b="1" spc="-5" dirty="0">
                <a:latin typeface="Calibri"/>
                <a:cs typeface="Calibri"/>
              </a:rPr>
              <a:t>clinical characteristics,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5" dirty="0">
                <a:latin typeface="Calibri"/>
                <a:cs typeface="Calibri"/>
              </a:rPr>
              <a:t>then </a:t>
            </a:r>
            <a:r>
              <a:rPr sz="1400" b="1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further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stratified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high, medium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low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using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COPD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Assessment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Test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score.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0900" y="4523232"/>
            <a:ext cx="965200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Score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&gt;20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1976" y="4523232"/>
            <a:ext cx="1892935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Score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10-20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38843" y="4539996"/>
            <a:ext cx="965200" cy="3079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latin typeface="Calibri"/>
                <a:cs typeface="Calibri"/>
              </a:rPr>
              <a:t>Score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&lt;10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31335" y="3934650"/>
            <a:ext cx="913765" cy="581660"/>
            <a:chOff x="3831335" y="3934650"/>
            <a:chExt cx="913765" cy="581660"/>
          </a:xfrm>
        </p:grpSpPr>
        <p:sp>
          <p:nvSpPr>
            <p:cNvPr id="21" name="object 21"/>
            <p:cNvSpPr/>
            <p:nvPr/>
          </p:nvSpPr>
          <p:spPr>
            <a:xfrm>
              <a:off x="3831335" y="3942588"/>
              <a:ext cx="76200" cy="573405"/>
            </a:xfrm>
            <a:custGeom>
              <a:avLst/>
              <a:gdLst/>
              <a:ahLst/>
              <a:cxnLst/>
              <a:rect l="l" t="t" r="r" b="b"/>
              <a:pathLst>
                <a:path w="76200" h="573404">
                  <a:moveTo>
                    <a:pt x="30099" y="497205"/>
                  </a:moveTo>
                  <a:lnTo>
                    <a:pt x="0" y="497205"/>
                  </a:lnTo>
                  <a:lnTo>
                    <a:pt x="38100" y="573405"/>
                  </a:lnTo>
                  <a:lnTo>
                    <a:pt x="69850" y="509905"/>
                  </a:lnTo>
                  <a:lnTo>
                    <a:pt x="30099" y="509905"/>
                  </a:lnTo>
                  <a:lnTo>
                    <a:pt x="30099" y="497205"/>
                  </a:lnTo>
                  <a:close/>
                </a:path>
                <a:path w="76200" h="573404">
                  <a:moveTo>
                    <a:pt x="45974" y="0"/>
                  </a:moveTo>
                  <a:lnTo>
                    <a:pt x="30099" y="0"/>
                  </a:lnTo>
                  <a:lnTo>
                    <a:pt x="30099" y="509905"/>
                  </a:lnTo>
                  <a:lnTo>
                    <a:pt x="45974" y="509905"/>
                  </a:lnTo>
                  <a:lnTo>
                    <a:pt x="45974" y="0"/>
                  </a:lnTo>
                  <a:close/>
                </a:path>
                <a:path w="76200" h="573404">
                  <a:moveTo>
                    <a:pt x="76200" y="497205"/>
                  </a:moveTo>
                  <a:lnTo>
                    <a:pt x="45974" y="497205"/>
                  </a:lnTo>
                  <a:lnTo>
                    <a:pt x="45974" y="509905"/>
                  </a:lnTo>
                  <a:lnTo>
                    <a:pt x="69850" y="509905"/>
                  </a:lnTo>
                  <a:lnTo>
                    <a:pt x="76200" y="497205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9435" y="3942588"/>
              <a:ext cx="875665" cy="0"/>
            </a:xfrm>
            <a:custGeom>
              <a:avLst/>
              <a:gdLst/>
              <a:ahLst/>
              <a:cxnLst/>
              <a:rect l="l" t="t" r="r" b="b"/>
              <a:pathLst>
                <a:path w="875664">
                  <a:moveTo>
                    <a:pt x="0" y="0"/>
                  </a:moveTo>
                  <a:lnTo>
                    <a:pt x="875664" y="0"/>
                  </a:lnTo>
                </a:path>
              </a:pathLst>
            </a:custGeom>
            <a:ln w="15875">
              <a:solidFill>
                <a:srgbClr val="15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9483852" y="4096511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29">
                <a:moveTo>
                  <a:pt x="30099" y="366649"/>
                </a:move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30099" y="379349"/>
                </a:lnTo>
                <a:lnTo>
                  <a:pt x="30099" y="366649"/>
                </a:lnTo>
                <a:close/>
              </a:path>
              <a:path w="76200" h="443229">
                <a:moveTo>
                  <a:pt x="45974" y="0"/>
                </a:moveTo>
                <a:lnTo>
                  <a:pt x="30099" y="0"/>
                </a:lnTo>
                <a:lnTo>
                  <a:pt x="30099" y="379349"/>
                </a:lnTo>
                <a:lnTo>
                  <a:pt x="45974" y="379349"/>
                </a:lnTo>
                <a:lnTo>
                  <a:pt x="45974" y="0"/>
                </a:lnTo>
                <a:close/>
              </a:path>
              <a:path w="76200" h="443229">
                <a:moveTo>
                  <a:pt x="76200" y="366649"/>
                </a:moveTo>
                <a:lnTo>
                  <a:pt x="45974" y="366649"/>
                </a:lnTo>
                <a:lnTo>
                  <a:pt x="45974" y="3793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43671" y="1658111"/>
            <a:ext cx="2955290" cy="954405"/>
          </a:xfrm>
          <a:prstGeom prst="rect">
            <a:avLst/>
          </a:prstGeom>
          <a:solidFill>
            <a:srgbClr val="E7E6E6"/>
          </a:solidFill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65"/>
              </a:spcBef>
            </a:pPr>
            <a:r>
              <a:rPr sz="1400" b="1" dirty="0">
                <a:latin typeface="Calibri"/>
                <a:cs typeface="Calibri"/>
              </a:rPr>
              <a:t>Group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3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criteria</a:t>
            </a:r>
            <a:endParaRPr sz="1400">
              <a:latin typeface="Calibri"/>
              <a:cs typeface="Calibri"/>
            </a:endParaRPr>
          </a:p>
          <a:p>
            <a:pPr marL="264795" indent="-172720">
              <a:lnSpc>
                <a:spcPct val="100000"/>
              </a:lnSpc>
              <a:buFont typeface="Arial MT"/>
              <a:buChar char="•"/>
              <a:tabLst>
                <a:tab pos="265430" algn="l"/>
              </a:tabLst>
            </a:pPr>
            <a:r>
              <a:rPr sz="1400" dirty="0">
                <a:latin typeface="Calibri"/>
                <a:cs typeface="Calibri"/>
              </a:rPr>
              <a:t>All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patients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COPD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43671" y="2889504"/>
            <a:ext cx="2955290" cy="277495"/>
          </a:xfrm>
          <a:prstGeom prst="rect">
            <a:avLst/>
          </a:prstGeom>
          <a:ln w="12700">
            <a:solidFill>
              <a:srgbClr val="15375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03275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latin typeface="Calibri"/>
                <a:cs typeface="Calibri"/>
              </a:rPr>
              <a:t>Phase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later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review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3852" y="2641092"/>
            <a:ext cx="76200" cy="23114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9483852" y="3166872"/>
            <a:ext cx="76200" cy="622935"/>
          </a:xfrm>
          <a:custGeom>
            <a:avLst/>
            <a:gdLst/>
            <a:ahLst/>
            <a:cxnLst/>
            <a:rect l="l" t="t" r="r" b="b"/>
            <a:pathLst>
              <a:path w="76200" h="622935">
                <a:moveTo>
                  <a:pt x="30099" y="546226"/>
                </a:moveTo>
                <a:lnTo>
                  <a:pt x="0" y="546226"/>
                </a:lnTo>
                <a:lnTo>
                  <a:pt x="38100" y="622426"/>
                </a:lnTo>
                <a:lnTo>
                  <a:pt x="69850" y="558926"/>
                </a:lnTo>
                <a:lnTo>
                  <a:pt x="30099" y="558926"/>
                </a:lnTo>
                <a:lnTo>
                  <a:pt x="30099" y="546226"/>
                </a:lnTo>
                <a:close/>
              </a:path>
              <a:path w="76200" h="622935">
                <a:moveTo>
                  <a:pt x="45974" y="0"/>
                </a:moveTo>
                <a:lnTo>
                  <a:pt x="30099" y="0"/>
                </a:lnTo>
                <a:lnTo>
                  <a:pt x="30099" y="558926"/>
                </a:lnTo>
                <a:lnTo>
                  <a:pt x="45974" y="558926"/>
                </a:lnTo>
                <a:lnTo>
                  <a:pt x="45974" y="0"/>
                </a:lnTo>
                <a:close/>
              </a:path>
              <a:path w="76200" h="622935">
                <a:moveTo>
                  <a:pt x="76200" y="546226"/>
                </a:moveTo>
                <a:lnTo>
                  <a:pt x="45974" y="546226"/>
                </a:lnTo>
                <a:lnTo>
                  <a:pt x="45974" y="558926"/>
                </a:lnTo>
                <a:lnTo>
                  <a:pt x="69850" y="558926"/>
                </a:lnTo>
                <a:lnTo>
                  <a:pt x="76200" y="546226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3201" y="4104004"/>
            <a:ext cx="76200" cy="413384"/>
          </a:xfrm>
          <a:custGeom>
            <a:avLst/>
            <a:gdLst/>
            <a:ahLst/>
            <a:cxnLst/>
            <a:rect l="l" t="t" r="r" b="b"/>
            <a:pathLst>
              <a:path w="76200" h="413385">
                <a:moveTo>
                  <a:pt x="30125" y="336759"/>
                </a:moveTo>
                <a:lnTo>
                  <a:pt x="0" y="337312"/>
                </a:lnTo>
                <a:lnTo>
                  <a:pt x="39370" y="412877"/>
                </a:lnTo>
                <a:lnTo>
                  <a:pt x="69697" y="349504"/>
                </a:lnTo>
                <a:lnTo>
                  <a:pt x="30352" y="349504"/>
                </a:lnTo>
                <a:lnTo>
                  <a:pt x="30125" y="336759"/>
                </a:lnTo>
                <a:close/>
              </a:path>
              <a:path w="76200" h="413385">
                <a:moveTo>
                  <a:pt x="46002" y="336468"/>
                </a:moveTo>
                <a:lnTo>
                  <a:pt x="30125" y="336759"/>
                </a:lnTo>
                <a:lnTo>
                  <a:pt x="30352" y="349504"/>
                </a:lnTo>
                <a:lnTo>
                  <a:pt x="46227" y="349123"/>
                </a:lnTo>
                <a:lnTo>
                  <a:pt x="46002" y="336468"/>
                </a:lnTo>
                <a:close/>
              </a:path>
              <a:path w="76200" h="413385">
                <a:moveTo>
                  <a:pt x="76200" y="335915"/>
                </a:moveTo>
                <a:lnTo>
                  <a:pt x="46002" y="336468"/>
                </a:lnTo>
                <a:lnTo>
                  <a:pt x="46227" y="349123"/>
                </a:lnTo>
                <a:lnTo>
                  <a:pt x="30352" y="349504"/>
                </a:lnTo>
                <a:lnTo>
                  <a:pt x="69697" y="349504"/>
                </a:lnTo>
                <a:lnTo>
                  <a:pt x="76200" y="335915"/>
                </a:lnTo>
                <a:close/>
              </a:path>
              <a:path w="76200" h="413385">
                <a:moveTo>
                  <a:pt x="40004" y="0"/>
                </a:moveTo>
                <a:lnTo>
                  <a:pt x="24129" y="254"/>
                </a:lnTo>
                <a:lnTo>
                  <a:pt x="30125" y="336759"/>
                </a:lnTo>
                <a:lnTo>
                  <a:pt x="46002" y="336468"/>
                </a:lnTo>
                <a:lnTo>
                  <a:pt x="400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50279" y="3473196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4">
                <a:moveTo>
                  <a:pt x="30099" y="236727"/>
                </a:moveTo>
                <a:lnTo>
                  <a:pt x="0" y="236727"/>
                </a:lnTo>
                <a:lnTo>
                  <a:pt x="38100" y="312927"/>
                </a:lnTo>
                <a:lnTo>
                  <a:pt x="69850" y="249427"/>
                </a:lnTo>
                <a:lnTo>
                  <a:pt x="30099" y="249427"/>
                </a:lnTo>
                <a:lnTo>
                  <a:pt x="30099" y="236727"/>
                </a:lnTo>
                <a:close/>
              </a:path>
              <a:path w="76200" h="313054">
                <a:moveTo>
                  <a:pt x="45974" y="0"/>
                </a:moveTo>
                <a:lnTo>
                  <a:pt x="30099" y="0"/>
                </a:lnTo>
                <a:lnTo>
                  <a:pt x="30099" y="249427"/>
                </a:lnTo>
                <a:lnTo>
                  <a:pt x="45974" y="249427"/>
                </a:lnTo>
                <a:lnTo>
                  <a:pt x="45974" y="0"/>
                </a:lnTo>
                <a:close/>
              </a:path>
              <a:path w="76200" h="313054">
                <a:moveTo>
                  <a:pt x="76200" y="236727"/>
                </a:moveTo>
                <a:lnTo>
                  <a:pt x="45974" y="236727"/>
                </a:lnTo>
                <a:lnTo>
                  <a:pt x="45974" y="249427"/>
                </a:lnTo>
                <a:lnTo>
                  <a:pt x="69850" y="249427"/>
                </a:lnTo>
                <a:lnTo>
                  <a:pt x="76200" y="23672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220068" y="667605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856" y="45603"/>
            <a:ext cx="9499270" cy="54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COPD</a:t>
            </a:r>
            <a:r>
              <a:rPr sz="1800" spc="-7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1"/>
                </a:solidFill>
                <a:latin typeface="Calibri"/>
                <a:cs typeface="Calibri"/>
              </a:rPr>
              <a:t>management</a:t>
            </a:r>
            <a:endParaRPr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4811" y="1821179"/>
            <a:ext cx="2901950" cy="342900"/>
          </a:xfrm>
          <a:custGeom>
            <a:avLst/>
            <a:gdLst/>
            <a:ahLst/>
            <a:cxnLst/>
            <a:rect l="l" t="t" r="r" b="b"/>
            <a:pathLst>
              <a:path w="2901950" h="342900">
                <a:moveTo>
                  <a:pt x="2901695" y="0"/>
                </a:moveTo>
                <a:lnTo>
                  <a:pt x="0" y="0"/>
                </a:lnTo>
                <a:lnTo>
                  <a:pt x="0" y="342900"/>
                </a:lnTo>
                <a:lnTo>
                  <a:pt x="2901695" y="342900"/>
                </a:lnTo>
                <a:lnTo>
                  <a:pt x="29016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5366" y="1860931"/>
            <a:ext cx="6540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21764" y="2202179"/>
            <a:ext cx="2900680" cy="523240"/>
          </a:xfrm>
          <a:custGeom>
            <a:avLst/>
            <a:gdLst/>
            <a:ahLst/>
            <a:cxnLst/>
            <a:rect l="l" t="t" r="r" b="b"/>
            <a:pathLst>
              <a:path w="2900679" h="523239">
                <a:moveTo>
                  <a:pt x="2900172" y="0"/>
                </a:moveTo>
                <a:lnTo>
                  <a:pt x="0" y="0"/>
                </a:lnTo>
                <a:lnTo>
                  <a:pt x="0" y="522732"/>
                </a:lnTo>
                <a:lnTo>
                  <a:pt x="2900172" y="522732"/>
                </a:lnTo>
                <a:lnTo>
                  <a:pt x="2900172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950" y="2223643"/>
            <a:ext cx="22415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Calibri"/>
                <a:cs typeface="Calibri"/>
              </a:rPr>
              <a:t>GP/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Nurse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Specialist/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Specialist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Respiratory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Pharmacist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1764" y="2758439"/>
            <a:ext cx="2883535" cy="2463165"/>
          </a:xfrm>
          <a:custGeom>
            <a:avLst/>
            <a:gdLst/>
            <a:ahLst/>
            <a:cxnLst/>
            <a:rect l="l" t="t" r="r" b="b"/>
            <a:pathLst>
              <a:path w="2883535" h="2463165">
                <a:moveTo>
                  <a:pt x="2883408" y="0"/>
                </a:moveTo>
                <a:lnTo>
                  <a:pt x="0" y="0"/>
                </a:lnTo>
                <a:lnTo>
                  <a:pt x="0" y="2462783"/>
                </a:lnTo>
                <a:lnTo>
                  <a:pt x="2883408" y="2462783"/>
                </a:lnTo>
                <a:lnTo>
                  <a:pt x="2883408" y="0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12950" y="2780157"/>
            <a:ext cx="240538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10" dirty="0">
                <a:latin typeface="Calibri"/>
                <a:cs typeface="Calibri"/>
              </a:rPr>
              <a:t>Titrate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therapy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appropriate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ts val="1675"/>
              </a:lnSpc>
              <a:spcBef>
                <a:spcPts val="1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10" dirty="0">
                <a:latin typeface="Calibri"/>
                <a:cs typeface="Calibri"/>
              </a:rPr>
              <a:t>Ensure </a:t>
            </a:r>
            <a:r>
              <a:rPr sz="1400" dirty="0">
                <a:latin typeface="Calibri"/>
                <a:cs typeface="Calibri"/>
              </a:rPr>
              <a:t>action</a:t>
            </a:r>
            <a:r>
              <a:rPr sz="1400" spc="-5" dirty="0">
                <a:latin typeface="Calibri"/>
                <a:cs typeface="Calibri"/>
              </a:rPr>
              <a:t> plan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place</a:t>
            </a:r>
            <a:endParaRPr sz="1400">
              <a:latin typeface="Calibri"/>
              <a:cs typeface="Calibri"/>
            </a:endParaRPr>
          </a:p>
          <a:p>
            <a:pPr marL="286385" marR="165735" indent="-287020">
              <a:lnSpc>
                <a:spcPts val="1680"/>
              </a:lnSpc>
              <a:spcBef>
                <a:spcPts val="50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Check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adherence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inhaler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technique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ts val="1625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Spa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vice</a:t>
            </a:r>
            <a:endParaRPr sz="1400">
              <a:latin typeface="Calibri"/>
              <a:cs typeface="Calibri"/>
            </a:endParaRPr>
          </a:p>
          <a:p>
            <a:pPr marL="286385" marR="18224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Rescue </a:t>
            </a:r>
            <a:r>
              <a:rPr sz="1400" spc="-10" dirty="0">
                <a:latin typeface="Calibri"/>
                <a:cs typeface="Calibri"/>
              </a:rPr>
              <a:t>packs </a:t>
            </a:r>
            <a:r>
              <a:rPr sz="1400" dirty="0">
                <a:latin typeface="Calibri"/>
                <a:cs typeface="Calibri"/>
              </a:rPr>
              <a:t>– </a:t>
            </a:r>
            <a:r>
              <a:rPr sz="1400" spc="-5" dirty="0">
                <a:latin typeface="Calibri"/>
                <a:cs typeface="Calibri"/>
              </a:rPr>
              <a:t>prescribe </a:t>
            </a:r>
            <a:r>
              <a:rPr sz="1400" dirty="0">
                <a:latin typeface="Calibri"/>
                <a:cs typeface="Calibri"/>
              </a:rPr>
              <a:t>if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needed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Exacerbation </a:t>
            </a:r>
            <a:r>
              <a:rPr sz="1400" spc="-10" dirty="0">
                <a:latin typeface="Calibri"/>
                <a:cs typeface="Calibri"/>
              </a:rPr>
              <a:t>safety netting</a:t>
            </a:r>
            <a:endParaRPr sz="1400">
              <a:latin typeface="Calibri"/>
              <a:cs typeface="Calibri"/>
            </a:endParaRPr>
          </a:p>
          <a:p>
            <a:pPr marL="286385" marR="3492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If MRC 4/5 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10" dirty="0">
                <a:latin typeface="Calibri"/>
                <a:cs typeface="Calibri"/>
              </a:rPr>
              <a:t>offer </a:t>
            </a:r>
            <a:r>
              <a:rPr sz="1400" spc="-5" dirty="0">
                <a:latin typeface="Calibri"/>
                <a:cs typeface="Calibri"/>
              </a:rPr>
              <a:t>Pulmonary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Rehab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video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consultation</a:t>
            </a:r>
            <a:endParaRPr sz="14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/My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COPD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1767" y="1821179"/>
            <a:ext cx="2900680" cy="342900"/>
          </a:xfrm>
          <a:custGeom>
            <a:avLst/>
            <a:gdLst/>
            <a:ahLst/>
            <a:cxnLst/>
            <a:rect l="l" t="t" r="r" b="b"/>
            <a:pathLst>
              <a:path w="2900679" h="342900">
                <a:moveTo>
                  <a:pt x="2900172" y="0"/>
                </a:moveTo>
                <a:lnTo>
                  <a:pt x="0" y="0"/>
                </a:lnTo>
                <a:lnTo>
                  <a:pt x="0" y="342900"/>
                </a:lnTo>
                <a:lnTo>
                  <a:pt x="2900172" y="342900"/>
                </a:lnTo>
                <a:lnTo>
                  <a:pt x="29001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88050" y="1860931"/>
            <a:ext cx="940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1767" y="2202179"/>
            <a:ext cx="2900680" cy="523240"/>
          </a:xfrm>
          <a:custGeom>
            <a:avLst/>
            <a:gdLst/>
            <a:ahLst/>
            <a:cxnLst/>
            <a:rect l="l" t="t" r="r" b="b"/>
            <a:pathLst>
              <a:path w="2900679" h="523239">
                <a:moveTo>
                  <a:pt x="2900172" y="0"/>
                </a:moveTo>
                <a:lnTo>
                  <a:pt x="0" y="0"/>
                </a:lnTo>
                <a:lnTo>
                  <a:pt x="0" y="522732"/>
                </a:lnTo>
                <a:lnTo>
                  <a:pt x="2900172" y="522732"/>
                </a:lnTo>
                <a:lnTo>
                  <a:pt x="2900172" y="0"/>
                </a:lnTo>
                <a:close/>
              </a:path>
            </a:pathLst>
          </a:custGeom>
          <a:solidFill>
            <a:srgbClr val="FFC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93461" y="2223643"/>
            <a:ext cx="26777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Nurse/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Clinical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Pharmacist/ </a:t>
            </a:r>
            <a:r>
              <a:rPr sz="1400" spc="-10" dirty="0">
                <a:latin typeface="Calibri"/>
                <a:cs typeface="Calibri"/>
              </a:rPr>
              <a:t>Physician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Associate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01767" y="2758439"/>
            <a:ext cx="2900680" cy="2463165"/>
          </a:xfrm>
          <a:custGeom>
            <a:avLst/>
            <a:gdLst/>
            <a:ahLst/>
            <a:cxnLst/>
            <a:rect l="l" t="t" r="r" b="b"/>
            <a:pathLst>
              <a:path w="2900679" h="2463165">
                <a:moveTo>
                  <a:pt x="2900172" y="0"/>
                </a:moveTo>
                <a:lnTo>
                  <a:pt x="0" y="0"/>
                </a:lnTo>
                <a:lnTo>
                  <a:pt x="0" y="2462783"/>
                </a:lnTo>
                <a:lnTo>
                  <a:pt x="2900172" y="2462783"/>
                </a:lnTo>
                <a:lnTo>
                  <a:pt x="2900172" y="0"/>
                </a:lnTo>
                <a:close/>
              </a:path>
            </a:pathLst>
          </a:custGeom>
          <a:solidFill>
            <a:srgbClr val="FFC00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93461" y="2780157"/>
            <a:ext cx="260286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Check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optimal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therapy;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titrate</a:t>
            </a:r>
            <a:r>
              <a:rPr sz="1400" dirty="0">
                <a:latin typeface="Calibri"/>
                <a:cs typeface="Calibri"/>
              </a:rPr>
              <a:t> if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appropriate</a:t>
            </a:r>
            <a:endParaRPr sz="1400">
              <a:latin typeface="Calibri"/>
              <a:cs typeface="Calibri"/>
            </a:endParaRPr>
          </a:p>
          <a:p>
            <a:pPr marL="286385" marR="3625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Check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adherence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inhaler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technique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(video)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Spacer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advice</a:t>
            </a:r>
            <a:endParaRPr sz="1400">
              <a:latin typeface="Calibri"/>
              <a:cs typeface="Calibri"/>
            </a:endParaRPr>
          </a:p>
          <a:p>
            <a:pPr marL="286385" marR="84391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Exacerbation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advice</a:t>
            </a:r>
            <a:endParaRPr sz="1400">
              <a:latin typeface="Calibri"/>
              <a:cs typeface="Calibri"/>
            </a:endParaRPr>
          </a:p>
          <a:p>
            <a:pPr marL="286385" marR="68580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10" dirty="0">
                <a:latin typeface="Calibri"/>
                <a:cs typeface="Calibri"/>
              </a:rPr>
              <a:t>Repeat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CAT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test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weeks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 escalate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15" dirty="0">
                <a:latin typeface="Calibri"/>
                <a:cs typeface="Calibri"/>
              </a:rPr>
              <a:t>GP/Nurse </a:t>
            </a:r>
            <a:r>
              <a:rPr sz="1400" dirty="0">
                <a:latin typeface="Calibri"/>
                <a:cs typeface="Calibri"/>
              </a:rPr>
              <a:t>if </a:t>
            </a:r>
            <a:r>
              <a:rPr sz="1400" spc="-10" dirty="0">
                <a:latin typeface="Calibri"/>
                <a:cs typeface="Calibri"/>
              </a:rPr>
              <a:t>red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amber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90916" y="1821179"/>
            <a:ext cx="2901950" cy="342900"/>
          </a:xfrm>
          <a:custGeom>
            <a:avLst/>
            <a:gdLst/>
            <a:ahLst/>
            <a:cxnLst/>
            <a:rect l="l" t="t" r="r" b="b"/>
            <a:pathLst>
              <a:path w="2901950" h="342900">
                <a:moveTo>
                  <a:pt x="2901696" y="0"/>
                </a:moveTo>
                <a:lnTo>
                  <a:pt x="0" y="0"/>
                </a:lnTo>
                <a:lnTo>
                  <a:pt x="0" y="342900"/>
                </a:lnTo>
                <a:lnTo>
                  <a:pt x="2901696" y="342900"/>
                </a:lnTo>
                <a:lnTo>
                  <a:pt x="290169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39757" y="1860931"/>
            <a:ext cx="619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ow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90916" y="2202179"/>
            <a:ext cx="2901950" cy="523240"/>
          </a:xfrm>
          <a:custGeom>
            <a:avLst/>
            <a:gdLst/>
            <a:ahLst/>
            <a:cxnLst/>
            <a:rect l="l" t="t" r="r" b="b"/>
            <a:pathLst>
              <a:path w="2901950" h="523239">
                <a:moveTo>
                  <a:pt x="2901696" y="0"/>
                </a:moveTo>
                <a:lnTo>
                  <a:pt x="0" y="0"/>
                </a:lnTo>
                <a:lnTo>
                  <a:pt x="0" y="522732"/>
                </a:lnTo>
                <a:lnTo>
                  <a:pt x="2901696" y="522732"/>
                </a:lnTo>
                <a:lnTo>
                  <a:pt x="2901696" y="0"/>
                </a:lnTo>
                <a:close/>
              </a:path>
            </a:pathLst>
          </a:custGeom>
          <a:solidFill>
            <a:srgbClr val="00AF5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83626" y="2223643"/>
            <a:ext cx="20561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Health </a:t>
            </a:r>
            <a:r>
              <a:rPr sz="1400" spc="-10" dirty="0">
                <a:latin typeface="Calibri"/>
                <a:cs typeface="Calibri"/>
              </a:rPr>
              <a:t>Care </a:t>
            </a:r>
            <a:r>
              <a:rPr sz="1400" spc="-5" dirty="0">
                <a:latin typeface="Calibri"/>
                <a:cs typeface="Calibri"/>
              </a:rPr>
              <a:t>Assistant/ other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appropriately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trained</a:t>
            </a:r>
            <a:r>
              <a:rPr sz="1400" spc="-10" dirty="0">
                <a:latin typeface="Calibri"/>
                <a:cs typeface="Calibri"/>
              </a:rPr>
              <a:t> staff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90916" y="2758439"/>
            <a:ext cx="2901950" cy="2463165"/>
          </a:xfrm>
          <a:custGeom>
            <a:avLst/>
            <a:gdLst/>
            <a:ahLst/>
            <a:cxnLst/>
            <a:rect l="l" t="t" r="r" b="b"/>
            <a:pathLst>
              <a:path w="2901950" h="2463165">
                <a:moveTo>
                  <a:pt x="2901696" y="0"/>
                </a:moveTo>
                <a:lnTo>
                  <a:pt x="0" y="0"/>
                </a:lnTo>
                <a:lnTo>
                  <a:pt x="0" y="2462783"/>
                </a:lnTo>
                <a:lnTo>
                  <a:pt x="2901696" y="2462783"/>
                </a:lnTo>
                <a:lnTo>
                  <a:pt x="2901696" y="0"/>
                </a:lnTo>
                <a:close/>
              </a:path>
            </a:pathLst>
          </a:custGeom>
          <a:solidFill>
            <a:srgbClr val="00AF50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83626" y="2780157"/>
            <a:ext cx="271272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Check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medication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compliance</a:t>
            </a:r>
            <a:r>
              <a:rPr sz="1400" dirty="0">
                <a:latin typeface="Calibri"/>
                <a:cs typeface="Calibri"/>
              </a:rPr>
              <a:t> -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regular </a:t>
            </a:r>
            <a:r>
              <a:rPr sz="1400" dirty="0">
                <a:latin typeface="Calibri"/>
                <a:cs typeface="Calibri"/>
              </a:rPr>
              <a:t>inhaler </a:t>
            </a:r>
            <a:r>
              <a:rPr sz="1400" spc="-5" dirty="0">
                <a:latin typeface="Calibri"/>
                <a:cs typeface="Calibri"/>
              </a:rPr>
              <a:t>usage. Signpost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education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(video)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Spacer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advice</a:t>
            </a:r>
            <a:endParaRPr sz="1400">
              <a:latin typeface="Calibri"/>
              <a:cs typeface="Calibri"/>
            </a:endParaRPr>
          </a:p>
          <a:p>
            <a:pPr marL="286385" marR="7689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10" dirty="0">
                <a:latin typeface="Calibri"/>
                <a:cs typeface="Calibri"/>
              </a:rPr>
              <a:t>Lifestyle info/ </a:t>
            </a:r>
            <a:r>
              <a:rPr sz="1400" spc="-5" dirty="0">
                <a:latin typeface="Calibri"/>
                <a:cs typeface="Calibri"/>
              </a:rPr>
              <a:t>stress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management/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exercise</a:t>
            </a:r>
            <a:endParaRPr sz="140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Smoking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Cessation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advice</a:t>
            </a:r>
            <a:endParaRPr sz="1400">
              <a:latin typeface="Calibri"/>
              <a:cs typeface="Calibri"/>
            </a:endParaRPr>
          </a:p>
          <a:p>
            <a:pPr marL="286385" marR="95440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Exacerbation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advice</a:t>
            </a:r>
            <a:endParaRPr sz="1400">
              <a:latin typeface="Calibri"/>
              <a:cs typeface="Calibri"/>
            </a:endParaRPr>
          </a:p>
          <a:p>
            <a:pPr marL="286385" marR="103505" indent="-287020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1400" spc="-5" dirty="0">
                <a:latin typeface="Calibri"/>
                <a:cs typeface="Calibri"/>
              </a:rPr>
              <a:t>Signpost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British </a:t>
            </a:r>
            <a:r>
              <a:rPr sz="1400" spc="-5" dirty="0">
                <a:latin typeface="Calibri"/>
                <a:cs typeface="Calibri"/>
              </a:rPr>
              <a:t>Lung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Foundation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other resources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839" y="2132838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5375D"/>
                </a:solidFill>
                <a:latin typeface="Calibri"/>
                <a:cs typeface="Calibri"/>
              </a:rPr>
              <a:t>S</a:t>
            </a:r>
            <a:r>
              <a:rPr sz="1200" b="1" spc="-15" dirty="0">
                <a:solidFill>
                  <a:srgbClr val="15375D"/>
                </a:solidFill>
                <a:latin typeface="Calibri"/>
                <a:cs typeface="Calibri"/>
              </a:rPr>
              <a:t>t</a:t>
            </a:r>
            <a:r>
              <a:rPr sz="1200" b="1" spc="-20" dirty="0">
                <a:solidFill>
                  <a:srgbClr val="15375D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15375D"/>
                </a:solidFill>
                <a:latin typeface="Calibri"/>
                <a:cs typeface="Calibri"/>
              </a:rPr>
              <a:t>ff</a:t>
            </a:r>
            <a:r>
              <a:rPr sz="1200" b="1" spc="-20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5375D"/>
                </a:solidFill>
                <a:latin typeface="Calibri"/>
                <a:cs typeface="Calibri"/>
              </a:rPr>
              <a:t>type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6839" y="2691460"/>
            <a:ext cx="81406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5375D"/>
                </a:solidFill>
                <a:latin typeface="Calibri"/>
                <a:cs typeface="Calibri"/>
              </a:rPr>
              <a:t>Intervention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1100" y="5405628"/>
            <a:ext cx="10467340" cy="1191895"/>
          </a:xfrm>
          <a:prstGeom prst="rect">
            <a:avLst/>
          </a:prstGeom>
          <a:ln w="12700">
            <a:solidFill>
              <a:srgbClr val="15375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400" b="1" spc="-5" dirty="0">
                <a:solidFill>
                  <a:srgbClr val="15375E"/>
                </a:solidFill>
                <a:latin typeface="Calibri"/>
                <a:cs typeface="Calibri"/>
              </a:rPr>
              <a:t>Digital</a:t>
            </a:r>
            <a:r>
              <a:rPr sz="1400" b="1" spc="-1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5375E"/>
                </a:solidFill>
                <a:latin typeface="Calibri"/>
                <a:cs typeface="Calibri"/>
              </a:rPr>
              <a:t>Support</a:t>
            </a:r>
            <a:r>
              <a:rPr sz="1400" b="1" spc="-3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15375E"/>
                </a:solidFill>
                <a:latin typeface="Calibri"/>
                <a:cs typeface="Calibri"/>
              </a:rPr>
              <a:t>Tools </a:t>
            </a:r>
            <a:r>
              <a:rPr sz="1400" b="1" spc="-5" dirty="0">
                <a:solidFill>
                  <a:srgbClr val="15375E"/>
                </a:solidFill>
                <a:latin typeface="Calibri"/>
                <a:cs typeface="Calibri"/>
              </a:rPr>
              <a:t>to</a:t>
            </a:r>
            <a:r>
              <a:rPr sz="1400" b="1" spc="-1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5375E"/>
                </a:solidFill>
                <a:latin typeface="Calibri"/>
                <a:cs typeface="Calibri"/>
              </a:rPr>
              <a:t>support</a:t>
            </a:r>
            <a:r>
              <a:rPr sz="1400" b="1" spc="-3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5375E"/>
                </a:solidFill>
                <a:latin typeface="Calibri"/>
                <a:cs typeface="Calibri"/>
              </a:rPr>
              <a:t>patient</a:t>
            </a:r>
            <a:r>
              <a:rPr sz="1400" b="1" spc="-1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5375E"/>
                </a:solidFill>
                <a:latin typeface="Calibri"/>
                <a:cs typeface="Calibri"/>
              </a:rPr>
              <a:t>self-management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MyCOPD</a:t>
            </a:r>
            <a:r>
              <a:rPr sz="1400" spc="1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app</a:t>
            </a:r>
            <a:r>
              <a:rPr sz="1400" spc="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offering</a:t>
            </a:r>
            <a:r>
              <a:rPr sz="1400" spc="-1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5375E"/>
                </a:solidFill>
                <a:latin typeface="Calibri"/>
                <a:cs typeface="Calibri"/>
              </a:rPr>
              <a:t>patient</a:t>
            </a:r>
            <a:r>
              <a:rPr sz="1400" spc="3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information</a:t>
            </a:r>
            <a:r>
              <a:rPr sz="1400" spc="-2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75E"/>
                </a:solidFill>
                <a:latin typeface="Calibri"/>
                <a:cs typeface="Calibri"/>
              </a:rPr>
              <a:t>&amp;</a:t>
            </a:r>
            <a:r>
              <a:rPr sz="1400" spc="-1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education,</a:t>
            </a:r>
            <a:r>
              <a:rPr sz="1400" spc="3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inhaler</a:t>
            </a:r>
            <a:r>
              <a:rPr sz="1400" spc="1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technique,</a:t>
            </a:r>
            <a:r>
              <a:rPr sz="1400" spc="3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online</a:t>
            </a:r>
            <a:r>
              <a:rPr sz="1400" spc="1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pulmonary</a:t>
            </a:r>
            <a:r>
              <a:rPr sz="140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rehab</a:t>
            </a:r>
            <a:r>
              <a:rPr sz="1400" spc="1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75E"/>
                </a:solidFill>
                <a:latin typeface="Calibri"/>
                <a:cs typeface="Calibri"/>
              </a:rPr>
              <a:t>classes,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 smoking</a:t>
            </a:r>
            <a:r>
              <a:rPr sz="140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cessation</a:t>
            </a:r>
            <a:r>
              <a:rPr sz="1400" spc="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support,</a:t>
            </a:r>
            <a:r>
              <a:rPr sz="1400" spc="1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15375E"/>
                </a:solidFill>
                <a:latin typeface="Calibri"/>
                <a:cs typeface="Calibri"/>
              </a:rPr>
              <a:t>self-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management</a:t>
            </a:r>
            <a:r>
              <a:rPr sz="1400" spc="-2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plan.</a:t>
            </a:r>
            <a:endParaRPr sz="1400">
              <a:latin typeface="Calibri"/>
              <a:cs typeface="Calibri"/>
            </a:endParaRPr>
          </a:p>
          <a:p>
            <a:pPr marL="92075" marR="2751455">
              <a:lnSpc>
                <a:spcPct val="100000"/>
              </a:lnSpc>
            </a:pP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Overview</a:t>
            </a:r>
            <a:r>
              <a:rPr sz="1400" spc="1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of</a:t>
            </a:r>
            <a:r>
              <a:rPr sz="140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5375E"/>
                </a:solidFill>
                <a:latin typeface="Calibri"/>
                <a:cs typeface="Calibri"/>
              </a:rPr>
              <a:t>COPD</a:t>
            </a:r>
            <a:r>
              <a:rPr sz="1400" spc="3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75E"/>
                </a:solidFill>
                <a:latin typeface="Calibri"/>
                <a:cs typeface="Calibri"/>
              </a:rPr>
              <a:t>–</a:t>
            </a:r>
            <a:r>
              <a:rPr sz="1400" spc="1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75E"/>
                </a:solidFill>
                <a:latin typeface="Calibri"/>
                <a:cs typeface="Calibri"/>
              </a:rPr>
              <a:t>diagnosis,</a:t>
            </a:r>
            <a:r>
              <a:rPr sz="1400" spc="2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5375E"/>
                </a:solidFill>
                <a:latin typeface="Calibri"/>
                <a:cs typeface="Calibri"/>
              </a:rPr>
              <a:t>treatment,</a:t>
            </a:r>
            <a:r>
              <a:rPr sz="1400" spc="25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and</a:t>
            </a:r>
            <a:r>
              <a:rPr sz="1400" spc="3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managing</a:t>
            </a:r>
            <a:r>
              <a:rPr sz="1400" spc="2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E"/>
                </a:solidFill>
                <a:latin typeface="Calibri"/>
                <a:cs typeface="Calibri"/>
              </a:rPr>
              <a:t>flare</a:t>
            </a:r>
            <a:r>
              <a:rPr sz="1400" spc="20" dirty="0">
                <a:solidFill>
                  <a:srgbClr val="15375E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5375E"/>
                </a:solidFill>
                <a:latin typeface="Calibri"/>
                <a:cs typeface="Calibri"/>
              </a:rPr>
              <a:t>ups:</a:t>
            </a:r>
            <a:r>
              <a:rPr sz="1400" u="sng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www.blf.org.uk/support-for-you/copd </a:t>
            </a:r>
            <a:r>
              <a:rPr sz="1400" spc="-30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D"/>
                </a:solidFill>
                <a:latin typeface="Calibri"/>
                <a:cs typeface="Calibri"/>
              </a:rPr>
              <a:t>Step-by-step</a:t>
            </a:r>
            <a:r>
              <a:rPr sz="1400" spc="-10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D"/>
                </a:solidFill>
                <a:latin typeface="Calibri"/>
                <a:cs typeface="Calibri"/>
              </a:rPr>
              <a:t>guidance</a:t>
            </a:r>
            <a:r>
              <a:rPr sz="1400" spc="1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5375D"/>
                </a:solidFill>
                <a:latin typeface="Calibri"/>
                <a:cs typeface="Calibri"/>
              </a:rPr>
              <a:t>on</a:t>
            </a:r>
            <a:r>
              <a:rPr sz="1400" spc="-10" dirty="0">
                <a:solidFill>
                  <a:srgbClr val="15375D"/>
                </a:solidFill>
                <a:latin typeface="Calibri"/>
                <a:cs typeface="Calibri"/>
              </a:rPr>
              <a:t> physical</a:t>
            </a:r>
            <a:r>
              <a:rPr sz="1400" spc="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75D"/>
                </a:solidFill>
                <a:latin typeface="Calibri"/>
                <a:cs typeface="Calibri"/>
              </a:rPr>
              <a:t>activity</a:t>
            </a:r>
            <a:r>
              <a:rPr sz="1400" spc="15" dirty="0">
                <a:solidFill>
                  <a:srgbClr val="15375D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5375D"/>
                </a:solidFill>
                <a:latin typeface="Calibri"/>
                <a:cs typeface="Calibri"/>
              </a:rPr>
              <a:t>: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https://movingmedicine.ac.uk/disease/copd/#start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850" y="5507055"/>
            <a:ext cx="486299" cy="523698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547116" y="478536"/>
            <a:ext cx="288290" cy="292735"/>
          </a:xfrm>
          <a:custGeom>
            <a:avLst/>
            <a:gdLst/>
            <a:ahLst/>
            <a:cxnLst/>
            <a:rect l="l" t="t" r="r" b="b"/>
            <a:pathLst>
              <a:path w="288290" h="292734">
                <a:moveTo>
                  <a:pt x="144018" y="0"/>
                </a:moveTo>
                <a:lnTo>
                  <a:pt x="98496" y="7461"/>
                </a:lnTo>
                <a:lnTo>
                  <a:pt x="58962" y="28236"/>
                </a:lnTo>
                <a:lnTo>
                  <a:pt x="27786" y="59911"/>
                </a:lnTo>
                <a:lnTo>
                  <a:pt x="7342" y="100071"/>
                </a:lnTo>
                <a:lnTo>
                  <a:pt x="0" y="146303"/>
                </a:lnTo>
                <a:lnTo>
                  <a:pt x="7342" y="192536"/>
                </a:lnTo>
                <a:lnTo>
                  <a:pt x="27786" y="232696"/>
                </a:lnTo>
                <a:lnTo>
                  <a:pt x="58962" y="264371"/>
                </a:lnTo>
                <a:lnTo>
                  <a:pt x="98496" y="285146"/>
                </a:lnTo>
                <a:lnTo>
                  <a:pt x="144018" y="292608"/>
                </a:lnTo>
                <a:lnTo>
                  <a:pt x="189539" y="285146"/>
                </a:lnTo>
                <a:lnTo>
                  <a:pt x="229073" y="264371"/>
                </a:lnTo>
                <a:lnTo>
                  <a:pt x="260249" y="232696"/>
                </a:lnTo>
                <a:lnTo>
                  <a:pt x="280693" y="192536"/>
                </a:lnTo>
                <a:lnTo>
                  <a:pt x="288036" y="146303"/>
                </a:lnTo>
                <a:lnTo>
                  <a:pt x="280693" y="100071"/>
                </a:lnTo>
                <a:lnTo>
                  <a:pt x="260249" y="59911"/>
                </a:lnTo>
                <a:lnTo>
                  <a:pt x="229073" y="28236"/>
                </a:lnTo>
                <a:lnTo>
                  <a:pt x="189539" y="7461"/>
                </a:lnTo>
                <a:lnTo>
                  <a:pt x="144018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0979" y="461213"/>
            <a:ext cx="1079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	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1764" y="1056132"/>
            <a:ext cx="9070975" cy="42862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595"/>
              </a:lnSpc>
            </a:pPr>
            <a:r>
              <a:rPr sz="1400" b="1" dirty="0">
                <a:latin typeface="Calibri"/>
                <a:cs typeface="Calibri"/>
              </a:rPr>
              <a:t>Healthcare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Assistants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undertake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initial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contact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 </a:t>
            </a:r>
            <a:r>
              <a:rPr sz="1400" spc="-10" dirty="0">
                <a:latin typeface="Calibri"/>
                <a:cs typeface="Calibri"/>
              </a:rPr>
              <a:t>groups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provide smoking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cessation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advice,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inhaler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technique,</a:t>
            </a:r>
            <a:endParaRPr sz="1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check medication supplies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resources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74750" y="956817"/>
            <a:ext cx="10480040" cy="4394200"/>
            <a:chOff x="1174750" y="956817"/>
            <a:chExt cx="10480040" cy="4394200"/>
          </a:xfrm>
        </p:grpSpPr>
        <p:sp>
          <p:nvSpPr>
            <p:cNvPr id="29" name="object 29"/>
            <p:cNvSpPr/>
            <p:nvPr/>
          </p:nvSpPr>
          <p:spPr>
            <a:xfrm>
              <a:off x="1181100" y="963167"/>
              <a:ext cx="10467340" cy="4381500"/>
            </a:xfrm>
            <a:custGeom>
              <a:avLst/>
              <a:gdLst/>
              <a:ahLst/>
              <a:cxnLst/>
              <a:rect l="l" t="t" r="r" b="b"/>
              <a:pathLst>
                <a:path w="10467340" h="4381500">
                  <a:moveTo>
                    <a:pt x="0" y="4381500"/>
                  </a:moveTo>
                  <a:lnTo>
                    <a:pt x="10466832" y="4381500"/>
                  </a:lnTo>
                  <a:lnTo>
                    <a:pt x="10466832" y="0"/>
                  </a:lnTo>
                  <a:lnTo>
                    <a:pt x="0" y="0"/>
                  </a:lnTo>
                  <a:lnTo>
                    <a:pt x="0" y="4381500"/>
                  </a:lnTo>
                  <a:close/>
                </a:path>
              </a:pathLst>
            </a:custGeom>
            <a:ln w="12700">
              <a:solidFill>
                <a:srgbClr val="16385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17520" y="1484375"/>
              <a:ext cx="6878320" cy="205740"/>
            </a:xfrm>
            <a:custGeom>
              <a:avLst/>
              <a:gdLst/>
              <a:ahLst/>
              <a:cxnLst/>
              <a:rect l="l" t="t" r="r" b="b"/>
              <a:pathLst>
                <a:path w="6878320" h="205739">
                  <a:moveTo>
                    <a:pt x="6877811" y="0"/>
                  </a:moveTo>
                  <a:lnTo>
                    <a:pt x="0" y="0"/>
                  </a:lnTo>
                  <a:lnTo>
                    <a:pt x="3438905" y="205739"/>
                  </a:lnTo>
                  <a:lnTo>
                    <a:pt x="6877811" y="0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17520" y="1484375"/>
              <a:ext cx="6878320" cy="205740"/>
            </a:xfrm>
            <a:custGeom>
              <a:avLst/>
              <a:gdLst/>
              <a:ahLst/>
              <a:cxnLst/>
              <a:rect l="l" t="t" r="r" b="b"/>
              <a:pathLst>
                <a:path w="6878320" h="205739">
                  <a:moveTo>
                    <a:pt x="0" y="0"/>
                  </a:moveTo>
                  <a:lnTo>
                    <a:pt x="6877811" y="0"/>
                  </a:lnTo>
                  <a:lnTo>
                    <a:pt x="3438905" y="2057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220068" y="667605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88013A-0E45-4562-A966-8FF0DACF0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Expert Input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946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8177" y="984250"/>
            <a:ext cx="10068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UCLPartners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tested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Primary </a:t>
            </a:r>
            <a:r>
              <a:rPr sz="1800" b="1" spc="-15" dirty="0">
                <a:latin typeface="Calibri"/>
                <a:cs typeface="Calibri"/>
              </a:rPr>
              <a:t>Care </a:t>
            </a:r>
            <a:r>
              <a:rPr sz="1800" b="1" spc="-5" dirty="0">
                <a:latin typeface="Calibri"/>
                <a:cs typeface="Calibri"/>
              </a:rPr>
              <a:t>support </a:t>
            </a:r>
            <a:r>
              <a:rPr sz="1800" b="1" spc="-10" dirty="0">
                <a:latin typeface="Calibri"/>
                <a:cs typeface="Calibri"/>
              </a:rPr>
              <a:t>package </a:t>
            </a:r>
            <a:r>
              <a:rPr sz="1800" b="1" dirty="0">
                <a:latin typeface="Calibri"/>
                <a:cs typeface="Calibri"/>
              </a:rPr>
              <a:t>with </a:t>
            </a:r>
            <a:r>
              <a:rPr sz="1800" b="1" spc="-5" dirty="0">
                <a:latin typeface="Calibri"/>
                <a:cs typeface="Calibri"/>
              </a:rPr>
              <a:t>patient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public </a:t>
            </a:r>
            <a:r>
              <a:rPr sz="1800" b="1" spc="-15" dirty="0">
                <a:latin typeface="Calibri"/>
                <a:cs typeface="Calibri"/>
              </a:rPr>
              <a:t>representatives </a:t>
            </a:r>
            <a:r>
              <a:rPr sz="1800" b="1" spc="-5" dirty="0">
                <a:latin typeface="Calibri"/>
                <a:cs typeface="Calibri"/>
              </a:rPr>
              <a:t>via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virtual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engagement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session.</a:t>
            </a:r>
            <a:r>
              <a:rPr sz="1800" b="1" spc="37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Key</a:t>
            </a:r>
            <a:r>
              <a:rPr sz="1800" b="1" dirty="0">
                <a:latin typeface="Calibri"/>
                <a:cs typeface="Calibri"/>
              </a:rPr>
              <a:t> themes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included: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2477" y="1907794"/>
            <a:ext cx="2030730" cy="1276350"/>
            <a:chOff x="522477" y="1907794"/>
            <a:chExt cx="2030730" cy="1276350"/>
          </a:xfrm>
        </p:grpSpPr>
        <p:sp>
          <p:nvSpPr>
            <p:cNvPr id="6" name="object 6"/>
            <p:cNvSpPr/>
            <p:nvPr/>
          </p:nvSpPr>
          <p:spPr>
            <a:xfrm>
              <a:off x="528827" y="1914144"/>
              <a:ext cx="2018030" cy="1263650"/>
            </a:xfrm>
            <a:custGeom>
              <a:avLst/>
              <a:gdLst/>
              <a:ahLst/>
              <a:cxnLst/>
              <a:rect l="l" t="t" r="r" b="b"/>
              <a:pathLst>
                <a:path w="2018030" h="1263650">
                  <a:moveTo>
                    <a:pt x="1807210" y="0"/>
                  </a:moveTo>
                  <a:lnTo>
                    <a:pt x="210565" y="0"/>
                  </a:lnTo>
                  <a:lnTo>
                    <a:pt x="162284" y="5559"/>
                  </a:lnTo>
                  <a:lnTo>
                    <a:pt x="117963" y="21395"/>
                  </a:lnTo>
                  <a:lnTo>
                    <a:pt x="78867" y="46246"/>
                  </a:lnTo>
                  <a:lnTo>
                    <a:pt x="46258" y="78851"/>
                  </a:lnTo>
                  <a:lnTo>
                    <a:pt x="21401" y="117947"/>
                  </a:lnTo>
                  <a:lnTo>
                    <a:pt x="5561" y="162272"/>
                  </a:lnTo>
                  <a:lnTo>
                    <a:pt x="0" y="210565"/>
                  </a:lnTo>
                  <a:lnTo>
                    <a:pt x="0" y="1052829"/>
                  </a:lnTo>
                  <a:lnTo>
                    <a:pt x="5561" y="1101123"/>
                  </a:lnTo>
                  <a:lnTo>
                    <a:pt x="21401" y="1145448"/>
                  </a:lnTo>
                  <a:lnTo>
                    <a:pt x="46258" y="1184544"/>
                  </a:lnTo>
                  <a:lnTo>
                    <a:pt x="78867" y="1217149"/>
                  </a:lnTo>
                  <a:lnTo>
                    <a:pt x="117963" y="1242000"/>
                  </a:lnTo>
                  <a:lnTo>
                    <a:pt x="162284" y="1257836"/>
                  </a:lnTo>
                  <a:lnTo>
                    <a:pt x="210565" y="1263395"/>
                  </a:lnTo>
                  <a:lnTo>
                    <a:pt x="1807210" y="1263395"/>
                  </a:lnTo>
                  <a:lnTo>
                    <a:pt x="1855503" y="1257836"/>
                  </a:lnTo>
                  <a:lnTo>
                    <a:pt x="1899828" y="1242000"/>
                  </a:lnTo>
                  <a:lnTo>
                    <a:pt x="1938924" y="1217149"/>
                  </a:lnTo>
                  <a:lnTo>
                    <a:pt x="1971529" y="1184544"/>
                  </a:lnTo>
                  <a:lnTo>
                    <a:pt x="1996380" y="1145448"/>
                  </a:lnTo>
                  <a:lnTo>
                    <a:pt x="2012216" y="1101123"/>
                  </a:lnTo>
                  <a:lnTo>
                    <a:pt x="2017776" y="1052829"/>
                  </a:lnTo>
                  <a:lnTo>
                    <a:pt x="2017776" y="210565"/>
                  </a:lnTo>
                  <a:lnTo>
                    <a:pt x="2012216" y="162272"/>
                  </a:lnTo>
                  <a:lnTo>
                    <a:pt x="1996380" y="117947"/>
                  </a:lnTo>
                  <a:lnTo>
                    <a:pt x="1971529" y="78851"/>
                  </a:lnTo>
                  <a:lnTo>
                    <a:pt x="1938924" y="46246"/>
                  </a:lnTo>
                  <a:lnTo>
                    <a:pt x="1899828" y="21395"/>
                  </a:lnTo>
                  <a:lnTo>
                    <a:pt x="1855503" y="5559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827" y="1914144"/>
              <a:ext cx="2018030" cy="1263650"/>
            </a:xfrm>
            <a:custGeom>
              <a:avLst/>
              <a:gdLst/>
              <a:ahLst/>
              <a:cxnLst/>
              <a:rect l="l" t="t" r="r" b="b"/>
              <a:pathLst>
                <a:path w="2018030" h="1263650">
                  <a:moveTo>
                    <a:pt x="0" y="210565"/>
                  </a:moveTo>
                  <a:lnTo>
                    <a:pt x="5561" y="162272"/>
                  </a:lnTo>
                  <a:lnTo>
                    <a:pt x="21401" y="117947"/>
                  </a:lnTo>
                  <a:lnTo>
                    <a:pt x="46258" y="78851"/>
                  </a:lnTo>
                  <a:lnTo>
                    <a:pt x="78867" y="46246"/>
                  </a:lnTo>
                  <a:lnTo>
                    <a:pt x="117963" y="21395"/>
                  </a:lnTo>
                  <a:lnTo>
                    <a:pt x="162284" y="5559"/>
                  </a:lnTo>
                  <a:lnTo>
                    <a:pt x="210565" y="0"/>
                  </a:lnTo>
                  <a:lnTo>
                    <a:pt x="1807210" y="0"/>
                  </a:lnTo>
                  <a:lnTo>
                    <a:pt x="1855503" y="5559"/>
                  </a:lnTo>
                  <a:lnTo>
                    <a:pt x="1899828" y="21395"/>
                  </a:lnTo>
                  <a:lnTo>
                    <a:pt x="1938924" y="46246"/>
                  </a:lnTo>
                  <a:lnTo>
                    <a:pt x="1971529" y="78851"/>
                  </a:lnTo>
                  <a:lnTo>
                    <a:pt x="1996380" y="117947"/>
                  </a:lnTo>
                  <a:lnTo>
                    <a:pt x="2012216" y="162272"/>
                  </a:lnTo>
                  <a:lnTo>
                    <a:pt x="2017776" y="210565"/>
                  </a:lnTo>
                  <a:lnTo>
                    <a:pt x="2017776" y="1052829"/>
                  </a:lnTo>
                  <a:lnTo>
                    <a:pt x="2012216" y="1101123"/>
                  </a:lnTo>
                  <a:lnTo>
                    <a:pt x="1996380" y="1145448"/>
                  </a:lnTo>
                  <a:lnTo>
                    <a:pt x="1971529" y="1184544"/>
                  </a:lnTo>
                  <a:lnTo>
                    <a:pt x="1938924" y="1217149"/>
                  </a:lnTo>
                  <a:lnTo>
                    <a:pt x="1899828" y="1242000"/>
                  </a:lnTo>
                  <a:lnTo>
                    <a:pt x="1855503" y="1257836"/>
                  </a:lnTo>
                  <a:lnTo>
                    <a:pt x="1807210" y="1263395"/>
                  </a:lnTo>
                  <a:lnTo>
                    <a:pt x="210565" y="1263395"/>
                  </a:lnTo>
                  <a:lnTo>
                    <a:pt x="162284" y="1257836"/>
                  </a:lnTo>
                  <a:lnTo>
                    <a:pt x="117963" y="1242000"/>
                  </a:lnTo>
                  <a:lnTo>
                    <a:pt x="78867" y="1217149"/>
                  </a:lnTo>
                  <a:lnTo>
                    <a:pt x="46258" y="1184544"/>
                  </a:lnTo>
                  <a:lnTo>
                    <a:pt x="21401" y="1145448"/>
                  </a:lnTo>
                  <a:lnTo>
                    <a:pt x="5561" y="1101123"/>
                  </a:lnTo>
                  <a:lnTo>
                    <a:pt x="0" y="1052829"/>
                  </a:lnTo>
                  <a:lnTo>
                    <a:pt x="0" y="210565"/>
                  </a:lnTo>
                  <a:close/>
                </a:path>
              </a:pathLst>
            </a:custGeom>
            <a:ln w="12700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6511" y="2364486"/>
            <a:ext cx="1703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icati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2477" y="3367785"/>
            <a:ext cx="2030730" cy="1276350"/>
            <a:chOff x="522477" y="3367785"/>
            <a:chExt cx="2030730" cy="1276350"/>
          </a:xfrm>
        </p:grpSpPr>
        <p:sp>
          <p:nvSpPr>
            <p:cNvPr id="10" name="object 10"/>
            <p:cNvSpPr/>
            <p:nvPr/>
          </p:nvSpPr>
          <p:spPr>
            <a:xfrm>
              <a:off x="528827" y="3374135"/>
              <a:ext cx="2018030" cy="1263650"/>
            </a:xfrm>
            <a:custGeom>
              <a:avLst/>
              <a:gdLst/>
              <a:ahLst/>
              <a:cxnLst/>
              <a:rect l="l" t="t" r="r" b="b"/>
              <a:pathLst>
                <a:path w="2018030" h="1263650">
                  <a:moveTo>
                    <a:pt x="1807210" y="0"/>
                  </a:moveTo>
                  <a:lnTo>
                    <a:pt x="210565" y="0"/>
                  </a:lnTo>
                  <a:lnTo>
                    <a:pt x="162284" y="5559"/>
                  </a:lnTo>
                  <a:lnTo>
                    <a:pt x="117963" y="21395"/>
                  </a:lnTo>
                  <a:lnTo>
                    <a:pt x="78867" y="46246"/>
                  </a:lnTo>
                  <a:lnTo>
                    <a:pt x="46258" y="78851"/>
                  </a:lnTo>
                  <a:lnTo>
                    <a:pt x="21401" y="117947"/>
                  </a:lnTo>
                  <a:lnTo>
                    <a:pt x="5561" y="162272"/>
                  </a:lnTo>
                  <a:lnTo>
                    <a:pt x="0" y="210565"/>
                  </a:lnTo>
                  <a:lnTo>
                    <a:pt x="0" y="1052830"/>
                  </a:lnTo>
                  <a:lnTo>
                    <a:pt x="5561" y="1101123"/>
                  </a:lnTo>
                  <a:lnTo>
                    <a:pt x="21401" y="1145448"/>
                  </a:lnTo>
                  <a:lnTo>
                    <a:pt x="46258" y="1184544"/>
                  </a:lnTo>
                  <a:lnTo>
                    <a:pt x="78867" y="1217149"/>
                  </a:lnTo>
                  <a:lnTo>
                    <a:pt x="117963" y="1242000"/>
                  </a:lnTo>
                  <a:lnTo>
                    <a:pt x="162284" y="1257836"/>
                  </a:lnTo>
                  <a:lnTo>
                    <a:pt x="210565" y="1263395"/>
                  </a:lnTo>
                  <a:lnTo>
                    <a:pt x="1807210" y="1263395"/>
                  </a:lnTo>
                  <a:lnTo>
                    <a:pt x="1855503" y="1257836"/>
                  </a:lnTo>
                  <a:lnTo>
                    <a:pt x="1899828" y="1242000"/>
                  </a:lnTo>
                  <a:lnTo>
                    <a:pt x="1938924" y="1217149"/>
                  </a:lnTo>
                  <a:lnTo>
                    <a:pt x="1971529" y="1184544"/>
                  </a:lnTo>
                  <a:lnTo>
                    <a:pt x="1996380" y="1145448"/>
                  </a:lnTo>
                  <a:lnTo>
                    <a:pt x="2012216" y="1101123"/>
                  </a:lnTo>
                  <a:lnTo>
                    <a:pt x="2017776" y="1052830"/>
                  </a:lnTo>
                  <a:lnTo>
                    <a:pt x="2017776" y="210565"/>
                  </a:lnTo>
                  <a:lnTo>
                    <a:pt x="2012216" y="162272"/>
                  </a:lnTo>
                  <a:lnTo>
                    <a:pt x="1996380" y="117947"/>
                  </a:lnTo>
                  <a:lnTo>
                    <a:pt x="1971529" y="78851"/>
                  </a:lnTo>
                  <a:lnTo>
                    <a:pt x="1938924" y="46246"/>
                  </a:lnTo>
                  <a:lnTo>
                    <a:pt x="1899828" y="21395"/>
                  </a:lnTo>
                  <a:lnTo>
                    <a:pt x="1855503" y="5559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827" y="3374135"/>
              <a:ext cx="2018030" cy="1263650"/>
            </a:xfrm>
            <a:custGeom>
              <a:avLst/>
              <a:gdLst/>
              <a:ahLst/>
              <a:cxnLst/>
              <a:rect l="l" t="t" r="r" b="b"/>
              <a:pathLst>
                <a:path w="2018030" h="1263650">
                  <a:moveTo>
                    <a:pt x="0" y="210565"/>
                  </a:moveTo>
                  <a:lnTo>
                    <a:pt x="5561" y="162272"/>
                  </a:lnTo>
                  <a:lnTo>
                    <a:pt x="21401" y="117947"/>
                  </a:lnTo>
                  <a:lnTo>
                    <a:pt x="46258" y="78851"/>
                  </a:lnTo>
                  <a:lnTo>
                    <a:pt x="78867" y="46246"/>
                  </a:lnTo>
                  <a:lnTo>
                    <a:pt x="117963" y="21395"/>
                  </a:lnTo>
                  <a:lnTo>
                    <a:pt x="162284" y="5559"/>
                  </a:lnTo>
                  <a:lnTo>
                    <a:pt x="210565" y="0"/>
                  </a:lnTo>
                  <a:lnTo>
                    <a:pt x="1807210" y="0"/>
                  </a:lnTo>
                  <a:lnTo>
                    <a:pt x="1855503" y="5559"/>
                  </a:lnTo>
                  <a:lnTo>
                    <a:pt x="1899828" y="21395"/>
                  </a:lnTo>
                  <a:lnTo>
                    <a:pt x="1938924" y="46246"/>
                  </a:lnTo>
                  <a:lnTo>
                    <a:pt x="1971529" y="78851"/>
                  </a:lnTo>
                  <a:lnTo>
                    <a:pt x="1996380" y="117947"/>
                  </a:lnTo>
                  <a:lnTo>
                    <a:pt x="2012216" y="162272"/>
                  </a:lnTo>
                  <a:lnTo>
                    <a:pt x="2017776" y="210565"/>
                  </a:lnTo>
                  <a:lnTo>
                    <a:pt x="2017776" y="1052830"/>
                  </a:lnTo>
                  <a:lnTo>
                    <a:pt x="2012216" y="1101123"/>
                  </a:lnTo>
                  <a:lnTo>
                    <a:pt x="1996380" y="1145448"/>
                  </a:lnTo>
                  <a:lnTo>
                    <a:pt x="1971529" y="1184544"/>
                  </a:lnTo>
                  <a:lnTo>
                    <a:pt x="1938924" y="1217149"/>
                  </a:lnTo>
                  <a:lnTo>
                    <a:pt x="1899828" y="1242000"/>
                  </a:lnTo>
                  <a:lnTo>
                    <a:pt x="1855503" y="1257836"/>
                  </a:lnTo>
                  <a:lnTo>
                    <a:pt x="1807210" y="1263395"/>
                  </a:lnTo>
                  <a:lnTo>
                    <a:pt x="210565" y="1263395"/>
                  </a:lnTo>
                  <a:lnTo>
                    <a:pt x="162284" y="1257836"/>
                  </a:lnTo>
                  <a:lnTo>
                    <a:pt x="117963" y="1242000"/>
                  </a:lnTo>
                  <a:lnTo>
                    <a:pt x="78867" y="1217149"/>
                  </a:lnTo>
                  <a:lnTo>
                    <a:pt x="46258" y="1184544"/>
                  </a:lnTo>
                  <a:lnTo>
                    <a:pt x="21401" y="1145448"/>
                  </a:lnTo>
                  <a:lnTo>
                    <a:pt x="5561" y="1101123"/>
                  </a:lnTo>
                  <a:lnTo>
                    <a:pt x="0" y="1052830"/>
                  </a:lnTo>
                  <a:lnTo>
                    <a:pt x="0" y="210565"/>
                  </a:lnTo>
                  <a:close/>
                </a:path>
              </a:pathLst>
            </a:custGeom>
            <a:ln w="12700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8191" y="3672966"/>
            <a:ext cx="10210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Holistic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2477" y="4829302"/>
            <a:ext cx="2030730" cy="1276350"/>
            <a:chOff x="522477" y="4829302"/>
            <a:chExt cx="2030730" cy="1276350"/>
          </a:xfrm>
        </p:grpSpPr>
        <p:sp>
          <p:nvSpPr>
            <p:cNvPr id="14" name="object 14"/>
            <p:cNvSpPr/>
            <p:nvPr/>
          </p:nvSpPr>
          <p:spPr>
            <a:xfrm>
              <a:off x="528827" y="4835652"/>
              <a:ext cx="2018030" cy="1263650"/>
            </a:xfrm>
            <a:custGeom>
              <a:avLst/>
              <a:gdLst/>
              <a:ahLst/>
              <a:cxnLst/>
              <a:rect l="l" t="t" r="r" b="b"/>
              <a:pathLst>
                <a:path w="2018030" h="1263650">
                  <a:moveTo>
                    <a:pt x="1807210" y="0"/>
                  </a:moveTo>
                  <a:lnTo>
                    <a:pt x="210565" y="0"/>
                  </a:lnTo>
                  <a:lnTo>
                    <a:pt x="162284" y="5559"/>
                  </a:lnTo>
                  <a:lnTo>
                    <a:pt x="117963" y="21395"/>
                  </a:lnTo>
                  <a:lnTo>
                    <a:pt x="78867" y="46246"/>
                  </a:lnTo>
                  <a:lnTo>
                    <a:pt x="46258" y="78851"/>
                  </a:lnTo>
                  <a:lnTo>
                    <a:pt x="21401" y="117947"/>
                  </a:lnTo>
                  <a:lnTo>
                    <a:pt x="5561" y="162272"/>
                  </a:lnTo>
                  <a:lnTo>
                    <a:pt x="0" y="210566"/>
                  </a:lnTo>
                  <a:lnTo>
                    <a:pt x="0" y="1052830"/>
                  </a:lnTo>
                  <a:lnTo>
                    <a:pt x="5561" y="1101111"/>
                  </a:lnTo>
                  <a:lnTo>
                    <a:pt x="21401" y="1145432"/>
                  </a:lnTo>
                  <a:lnTo>
                    <a:pt x="46258" y="1184528"/>
                  </a:lnTo>
                  <a:lnTo>
                    <a:pt x="78867" y="1217137"/>
                  </a:lnTo>
                  <a:lnTo>
                    <a:pt x="117963" y="1241994"/>
                  </a:lnTo>
                  <a:lnTo>
                    <a:pt x="162284" y="1257834"/>
                  </a:lnTo>
                  <a:lnTo>
                    <a:pt x="210565" y="1263396"/>
                  </a:lnTo>
                  <a:lnTo>
                    <a:pt x="1807210" y="1263396"/>
                  </a:lnTo>
                  <a:lnTo>
                    <a:pt x="1855503" y="1257834"/>
                  </a:lnTo>
                  <a:lnTo>
                    <a:pt x="1899828" y="1241994"/>
                  </a:lnTo>
                  <a:lnTo>
                    <a:pt x="1938924" y="1217137"/>
                  </a:lnTo>
                  <a:lnTo>
                    <a:pt x="1971529" y="1184528"/>
                  </a:lnTo>
                  <a:lnTo>
                    <a:pt x="1996380" y="1145432"/>
                  </a:lnTo>
                  <a:lnTo>
                    <a:pt x="2012216" y="1101111"/>
                  </a:lnTo>
                  <a:lnTo>
                    <a:pt x="2017776" y="1052830"/>
                  </a:lnTo>
                  <a:lnTo>
                    <a:pt x="2017776" y="210566"/>
                  </a:lnTo>
                  <a:lnTo>
                    <a:pt x="2012216" y="162272"/>
                  </a:lnTo>
                  <a:lnTo>
                    <a:pt x="1996380" y="117947"/>
                  </a:lnTo>
                  <a:lnTo>
                    <a:pt x="1971529" y="78851"/>
                  </a:lnTo>
                  <a:lnTo>
                    <a:pt x="1938924" y="46246"/>
                  </a:lnTo>
                  <a:lnTo>
                    <a:pt x="1899828" y="21395"/>
                  </a:lnTo>
                  <a:lnTo>
                    <a:pt x="1855503" y="5559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153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8827" y="4835652"/>
              <a:ext cx="2018030" cy="1263650"/>
            </a:xfrm>
            <a:custGeom>
              <a:avLst/>
              <a:gdLst/>
              <a:ahLst/>
              <a:cxnLst/>
              <a:rect l="l" t="t" r="r" b="b"/>
              <a:pathLst>
                <a:path w="2018030" h="1263650">
                  <a:moveTo>
                    <a:pt x="0" y="210566"/>
                  </a:moveTo>
                  <a:lnTo>
                    <a:pt x="5561" y="162272"/>
                  </a:lnTo>
                  <a:lnTo>
                    <a:pt x="21401" y="117947"/>
                  </a:lnTo>
                  <a:lnTo>
                    <a:pt x="46258" y="78851"/>
                  </a:lnTo>
                  <a:lnTo>
                    <a:pt x="78867" y="46246"/>
                  </a:lnTo>
                  <a:lnTo>
                    <a:pt x="117963" y="21395"/>
                  </a:lnTo>
                  <a:lnTo>
                    <a:pt x="162284" y="5559"/>
                  </a:lnTo>
                  <a:lnTo>
                    <a:pt x="210565" y="0"/>
                  </a:lnTo>
                  <a:lnTo>
                    <a:pt x="1807210" y="0"/>
                  </a:lnTo>
                  <a:lnTo>
                    <a:pt x="1855503" y="5559"/>
                  </a:lnTo>
                  <a:lnTo>
                    <a:pt x="1899828" y="21395"/>
                  </a:lnTo>
                  <a:lnTo>
                    <a:pt x="1938924" y="46246"/>
                  </a:lnTo>
                  <a:lnTo>
                    <a:pt x="1971529" y="78851"/>
                  </a:lnTo>
                  <a:lnTo>
                    <a:pt x="1996380" y="117947"/>
                  </a:lnTo>
                  <a:lnTo>
                    <a:pt x="2012216" y="162272"/>
                  </a:lnTo>
                  <a:lnTo>
                    <a:pt x="2017776" y="210566"/>
                  </a:lnTo>
                  <a:lnTo>
                    <a:pt x="2017776" y="1052830"/>
                  </a:lnTo>
                  <a:lnTo>
                    <a:pt x="2012216" y="1101111"/>
                  </a:lnTo>
                  <a:lnTo>
                    <a:pt x="1996380" y="1145432"/>
                  </a:lnTo>
                  <a:lnTo>
                    <a:pt x="1971529" y="1184528"/>
                  </a:lnTo>
                  <a:lnTo>
                    <a:pt x="1938924" y="1217137"/>
                  </a:lnTo>
                  <a:lnTo>
                    <a:pt x="1899828" y="1241994"/>
                  </a:lnTo>
                  <a:lnTo>
                    <a:pt x="1855503" y="1257834"/>
                  </a:lnTo>
                  <a:lnTo>
                    <a:pt x="1807210" y="1263396"/>
                  </a:lnTo>
                  <a:lnTo>
                    <a:pt x="210565" y="1263396"/>
                  </a:lnTo>
                  <a:lnTo>
                    <a:pt x="162284" y="1257834"/>
                  </a:lnTo>
                  <a:lnTo>
                    <a:pt x="117963" y="1241994"/>
                  </a:lnTo>
                  <a:lnTo>
                    <a:pt x="78867" y="1217137"/>
                  </a:lnTo>
                  <a:lnTo>
                    <a:pt x="46258" y="1184528"/>
                  </a:lnTo>
                  <a:lnTo>
                    <a:pt x="21401" y="1145432"/>
                  </a:lnTo>
                  <a:lnTo>
                    <a:pt x="5561" y="1101111"/>
                  </a:lnTo>
                  <a:lnTo>
                    <a:pt x="0" y="1052830"/>
                  </a:lnTo>
                  <a:lnTo>
                    <a:pt x="0" y="210566"/>
                  </a:lnTo>
                  <a:close/>
                </a:path>
              </a:pathLst>
            </a:custGeom>
            <a:ln w="12700">
              <a:solidFill>
                <a:srgbClr val="1537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53744" y="5286247"/>
            <a:ext cx="568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4432" y="1911095"/>
            <a:ext cx="8455660" cy="1263650"/>
          </a:xfrm>
          <a:custGeom>
            <a:avLst/>
            <a:gdLst/>
            <a:ahLst/>
            <a:cxnLst/>
            <a:rect l="l" t="t" r="r" b="b"/>
            <a:pathLst>
              <a:path w="8455660" h="1263650">
                <a:moveTo>
                  <a:pt x="0" y="210565"/>
                </a:moveTo>
                <a:lnTo>
                  <a:pt x="5559" y="162272"/>
                </a:lnTo>
                <a:lnTo>
                  <a:pt x="21395" y="117947"/>
                </a:lnTo>
                <a:lnTo>
                  <a:pt x="46246" y="78851"/>
                </a:lnTo>
                <a:lnTo>
                  <a:pt x="78851" y="46246"/>
                </a:lnTo>
                <a:lnTo>
                  <a:pt x="117947" y="21395"/>
                </a:lnTo>
                <a:lnTo>
                  <a:pt x="162272" y="5559"/>
                </a:lnTo>
                <a:lnTo>
                  <a:pt x="210566" y="0"/>
                </a:lnTo>
                <a:lnTo>
                  <a:pt x="8244586" y="0"/>
                </a:lnTo>
                <a:lnTo>
                  <a:pt x="8292879" y="5559"/>
                </a:lnTo>
                <a:lnTo>
                  <a:pt x="8337204" y="21395"/>
                </a:lnTo>
                <a:lnTo>
                  <a:pt x="8376300" y="46246"/>
                </a:lnTo>
                <a:lnTo>
                  <a:pt x="8408905" y="78851"/>
                </a:lnTo>
                <a:lnTo>
                  <a:pt x="8433756" y="117947"/>
                </a:lnTo>
                <a:lnTo>
                  <a:pt x="8449592" y="162272"/>
                </a:lnTo>
                <a:lnTo>
                  <a:pt x="8455152" y="210565"/>
                </a:lnTo>
                <a:lnTo>
                  <a:pt x="8455152" y="1052829"/>
                </a:lnTo>
                <a:lnTo>
                  <a:pt x="8449592" y="1101123"/>
                </a:lnTo>
                <a:lnTo>
                  <a:pt x="8433756" y="1145448"/>
                </a:lnTo>
                <a:lnTo>
                  <a:pt x="8408905" y="1184544"/>
                </a:lnTo>
                <a:lnTo>
                  <a:pt x="8376300" y="1217149"/>
                </a:lnTo>
                <a:lnTo>
                  <a:pt x="8337204" y="1242000"/>
                </a:lnTo>
                <a:lnTo>
                  <a:pt x="8292879" y="1257836"/>
                </a:lnTo>
                <a:lnTo>
                  <a:pt x="8244586" y="1263395"/>
                </a:lnTo>
                <a:lnTo>
                  <a:pt x="210566" y="1263395"/>
                </a:lnTo>
                <a:lnTo>
                  <a:pt x="162272" y="1257836"/>
                </a:lnTo>
                <a:lnTo>
                  <a:pt x="117947" y="1242000"/>
                </a:lnTo>
                <a:lnTo>
                  <a:pt x="78851" y="1217149"/>
                </a:lnTo>
                <a:lnTo>
                  <a:pt x="46246" y="1184544"/>
                </a:lnTo>
                <a:lnTo>
                  <a:pt x="21395" y="1145448"/>
                </a:lnTo>
                <a:lnTo>
                  <a:pt x="5559" y="1101123"/>
                </a:lnTo>
                <a:lnTo>
                  <a:pt x="0" y="1052829"/>
                </a:lnTo>
                <a:lnTo>
                  <a:pt x="0" y="210565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35401" y="1904492"/>
            <a:ext cx="791590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Patients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concerned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5" dirty="0">
                <a:latin typeface="Calibri"/>
                <a:cs typeface="Calibri"/>
              </a:rPr>
              <a:t> 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having </a:t>
            </a:r>
            <a:r>
              <a:rPr sz="2000" spc="-5" dirty="0">
                <a:latin typeface="Calibri"/>
                <a:cs typeface="Calibri"/>
              </a:rPr>
              <a:t>regular communication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usual</a:t>
            </a:r>
            <a:r>
              <a:rPr sz="2000" dirty="0">
                <a:latin typeface="Calibri"/>
                <a:cs typeface="Calibri"/>
              </a:rPr>
              <a:t> GP but </a:t>
            </a:r>
            <a:r>
              <a:rPr sz="2000" spc="-10" dirty="0">
                <a:latin typeface="Calibri"/>
                <a:cs typeface="Calibri"/>
              </a:rPr>
              <a:t>would</a:t>
            </a:r>
            <a:r>
              <a:rPr sz="2000" spc="-5" dirty="0">
                <a:latin typeface="Calibri"/>
                <a:cs typeface="Calibri"/>
              </a:rPr>
              <a:t> be happy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hear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someone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confident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consistent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messaging</a:t>
            </a:r>
            <a:r>
              <a:rPr sz="2000" dirty="0">
                <a:latin typeface="Calibri"/>
                <a:cs typeface="Calibri"/>
              </a:rPr>
              <a:t> &amp; </a:t>
            </a:r>
            <a:r>
              <a:rPr sz="2000" spc="-5" dirty="0">
                <a:latin typeface="Calibri"/>
                <a:cs typeface="Calibri"/>
              </a:rPr>
              <a:t>who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had </a:t>
            </a: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existing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health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94432" y="3374135"/>
            <a:ext cx="8455660" cy="1264920"/>
          </a:xfrm>
          <a:custGeom>
            <a:avLst/>
            <a:gdLst/>
            <a:ahLst/>
            <a:cxnLst/>
            <a:rect l="l" t="t" r="r" b="b"/>
            <a:pathLst>
              <a:path w="8455660" h="1264920">
                <a:moveTo>
                  <a:pt x="0" y="210819"/>
                </a:moveTo>
                <a:lnTo>
                  <a:pt x="5566" y="162472"/>
                </a:lnTo>
                <a:lnTo>
                  <a:pt x="21423" y="118095"/>
                </a:lnTo>
                <a:lnTo>
                  <a:pt x="46306" y="78951"/>
                </a:lnTo>
                <a:lnTo>
                  <a:pt x="78951" y="46306"/>
                </a:lnTo>
                <a:lnTo>
                  <a:pt x="118095" y="21423"/>
                </a:lnTo>
                <a:lnTo>
                  <a:pt x="162472" y="5566"/>
                </a:lnTo>
                <a:lnTo>
                  <a:pt x="210819" y="0"/>
                </a:lnTo>
                <a:lnTo>
                  <a:pt x="8244332" y="0"/>
                </a:lnTo>
                <a:lnTo>
                  <a:pt x="8292679" y="5566"/>
                </a:lnTo>
                <a:lnTo>
                  <a:pt x="8337056" y="21423"/>
                </a:lnTo>
                <a:lnTo>
                  <a:pt x="8376200" y="46306"/>
                </a:lnTo>
                <a:lnTo>
                  <a:pt x="8408845" y="78951"/>
                </a:lnTo>
                <a:lnTo>
                  <a:pt x="8433728" y="118095"/>
                </a:lnTo>
                <a:lnTo>
                  <a:pt x="8449585" y="162472"/>
                </a:lnTo>
                <a:lnTo>
                  <a:pt x="8455152" y="210819"/>
                </a:lnTo>
                <a:lnTo>
                  <a:pt x="8455152" y="1054100"/>
                </a:lnTo>
                <a:lnTo>
                  <a:pt x="8449585" y="1102447"/>
                </a:lnTo>
                <a:lnTo>
                  <a:pt x="8433728" y="1146824"/>
                </a:lnTo>
                <a:lnTo>
                  <a:pt x="8408845" y="1185968"/>
                </a:lnTo>
                <a:lnTo>
                  <a:pt x="8376200" y="1218613"/>
                </a:lnTo>
                <a:lnTo>
                  <a:pt x="8337056" y="1243496"/>
                </a:lnTo>
                <a:lnTo>
                  <a:pt x="8292679" y="1259353"/>
                </a:lnTo>
                <a:lnTo>
                  <a:pt x="8244332" y="1264920"/>
                </a:lnTo>
                <a:lnTo>
                  <a:pt x="210819" y="1264920"/>
                </a:lnTo>
                <a:lnTo>
                  <a:pt x="162472" y="1259353"/>
                </a:lnTo>
                <a:lnTo>
                  <a:pt x="118095" y="1243496"/>
                </a:lnTo>
                <a:lnTo>
                  <a:pt x="78951" y="1218613"/>
                </a:lnTo>
                <a:lnTo>
                  <a:pt x="46306" y="1185968"/>
                </a:lnTo>
                <a:lnTo>
                  <a:pt x="21423" y="1146824"/>
                </a:lnTo>
                <a:lnTo>
                  <a:pt x="5566" y="1102447"/>
                </a:lnTo>
                <a:lnTo>
                  <a:pt x="0" y="1054100"/>
                </a:lnTo>
                <a:lnTo>
                  <a:pt x="0" y="21081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35401" y="3520566"/>
            <a:ext cx="778890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offered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consider</a:t>
            </a:r>
            <a:r>
              <a:rPr sz="2000" spc="-10" dirty="0">
                <a:latin typeface="Calibri"/>
                <a:cs typeface="Calibri"/>
              </a:rPr>
              <a:t> more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just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specific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 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calling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take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account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responsive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the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person's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wider </a:t>
            </a:r>
            <a:r>
              <a:rPr sz="2000" spc="-10" dirty="0">
                <a:latin typeface="Calibri"/>
                <a:cs typeface="Calibri"/>
              </a:rPr>
              <a:t>mental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physical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wellbeing.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94432" y="4832603"/>
            <a:ext cx="8455660" cy="1263650"/>
          </a:xfrm>
          <a:custGeom>
            <a:avLst/>
            <a:gdLst/>
            <a:ahLst/>
            <a:cxnLst/>
            <a:rect l="l" t="t" r="r" b="b"/>
            <a:pathLst>
              <a:path w="8455660" h="1263650">
                <a:moveTo>
                  <a:pt x="0" y="210566"/>
                </a:moveTo>
                <a:lnTo>
                  <a:pt x="5559" y="162272"/>
                </a:lnTo>
                <a:lnTo>
                  <a:pt x="21395" y="117947"/>
                </a:lnTo>
                <a:lnTo>
                  <a:pt x="46246" y="78851"/>
                </a:lnTo>
                <a:lnTo>
                  <a:pt x="78851" y="46246"/>
                </a:lnTo>
                <a:lnTo>
                  <a:pt x="117947" y="21395"/>
                </a:lnTo>
                <a:lnTo>
                  <a:pt x="162272" y="5559"/>
                </a:lnTo>
                <a:lnTo>
                  <a:pt x="210566" y="0"/>
                </a:lnTo>
                <a:lnTo>
                  <a:pt x="8244586" y="0"/>
                </a:lnTo>
                <a:lnTo>
                  <a:pt x="8292879" y="5559"/>
                </a:lnTo>
                <a:lnTo>
                  <a:pt x="8337204" y="21395"/>
                </a:lnTo>
                <a:lnTo>
                  <a:pt x="8376300" y="46246"/>
                </a:lnTo>
                <a:lnTo>
                  <a:pt x="8408905" y="78851"/>
                </a:lnTo>
                <a:lnTo>
                  <a:pt x="8433756" y="117947"/>
                </a:lnTo>
                <a:lnTo>
                  <a:pt x="8449592" y="162272"/>
                </a:lnTo>
                <a:lnTo>
                  <a:pt x="8455152" y="210566"/>
                </a:lnTo>
                <a:lnTo>
                  <a:pt x="8455152" y="1052830"/>
                </a:lnTo>
                <a:lnTo>
                  <a:pt x="8449592" y="1101111"/>
                </a:lnTo>
                <a:lnTo>
                  <a:pt x="8433756" y="1145432"/>
                </a:lnTo>
                <a:lnTo>
                  <a:pt x="8408905" y="1184528"/>
                </a:lnTo>
                <a:lnTo>
                  <a:pt x="8376300" y="1217137"/>
                </a:lnTo>
                <a:lnTo>
                  <a:pt x="8337204" y="1241994"/>
                </a:lnTo>
                <a:lnTo>
                  <a:pt x="8292879" y="1257834"/>
                </a:lnTo>
                <a:lnTo>
                  <a:pt x="8244586" y="1263396"/>
                </a:lnTo>
                <a:lnTo>
                  <a:pt x="210566" y="1263396"/>
                </a:lnTo>
                <a:lnTo>
                  <a:pt x="162272" y="1257834"/>
                </a:lnTo>
                <a:lnTo>
                  <a:pt x="117947" y="1241994"/>
                </a:lnTo>
                <a:lnTo>
                  <a:pt x="78851" y="1217137"/>
                </a:lnTo>
                <a:lnTo>
                  <a:pt x="46246" y="1184528"/>
                </a:lnTo>
                <a:lnTo>
                  <a:pt x="21395" y="1145432"/>
                </a:lnTo>
                <a:lnTo>
                  <a:pt x="5559" y="1101111"/>
                </a:lnTo>
                <a:lnTo>
                  <a:pt x="0" y="1052830"/>
                </a:lnTo>
                <a:lnTo>
                  <a:pt x="0" y="210566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35401" y="4994275"/>
            <a:ext cx="807212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15" dirty="0">
                <a:latin typeface="Calibri"/>
                <a:cs typeface="Calibri"/>
              </a:rPr>
              <a:t>Patients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raised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concerns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fraud</a:t>
            </a:r>
            <a:r>
              <a:rPr sz="2000" spc="-5" dirty="0">
                <a:latin typeface="Calibri"/>
                <a:cs typeface="Calibri"/>
              </a:rPr>
              <a:t> 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breach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confidentiality</a:t>
            </a:r>
            <a:r>
              <a:rPr sz="2000" dirty="0">
                <a:latin typeface="Calibri"/>
                <a:cs typeface="Calibri"/>
              </a:rPr>
              <a:t> when </a:t>
            </a:r>
            <a:r>
              <a:rPr sz="2000" spc="-5" dirty="0">
                <a:latin typeface="Calibri"/>
                <a:cs typeface="Calibri"/>
              </a:rPr>
              <a:t>being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contacted.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also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wanted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single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number/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named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they needed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support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urgently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C6BD2282-6C38-4CC0-8F90-0CD85B55DB4A}"/>
              </a:ext>
            </a:extLst>
          </p:cNvPr>
          <p:cNvSpPr txBox="1">
            <a:spLocks/>
          </p:cNvSpPr>
          <p:nvPr/>
        </p:nvSpPr>
        <p:spPr>
          <a:xfrm>
            <a:off x="154939" y="120580"/>
            <a:ext cx="3054986" cy="2898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A3CD39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10" dirty="0">
                <a:solidFill>
                  <a:schemeClr val="accent1"/>
                </a:solidFill>
                <a:latin typeface="Calibri"/>
                <a:cs typeface="Calibri"/>
              </a:rPr>
              <a:t>Patient and Public Insight</a:t>
            </a:r>
            <a:endParaRPr lang="en-GB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9857" y="342734"/>
            <a:ext cx="9499270" cy="54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chemeClr val="accent1"/>
                </a:solidFill>
                <a:latin typeface="Calibri"/>
                <a:cs typeface="Calibri"/>
              </a:rPr>
              <a:t>Clinical Advisory Group</a:t>
            </a:r>
            <a:endParaRPr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905" y="834009"/>
            <a:ext cx="8165465" cy="526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16805">
              <a:lnSpc>
                <a:spcPct val="136700"/>
              </a:lnSpc>
              <a:spcBef>
                <a:spcPts val="100"/>
              </a:spcBef>
            </a:pPr>
            <a:r>
              <a:rPr sz="1800" spc="-5" dirty="0">
                <a:latin typeface="Calibri Light"/>
                <a:cs typeface="Calibri Light"/>
              </a:rPr>
              <a:t>Aiysha </a:t>
            </a:r>
            <a:r>
              <a:rPr sz="1800" dirty="0">
                <a:latin typeface="Calibri Light"/>
                <a:cs typeface="Calibri Light"/>
              </a:rPr>
              <a:t>Saleemi, </a:t>
            </a:r>
            <a:r>
              <a:rPr sz="1800" spc="-5" dirty="0">
                <a:latin typeface="Calibri Light"/>
                <a:cs typeface="Calibri Light"/>
              </a:rPr>
              <a:t>Pharmacist Advisor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Dr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Deep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Shah,</a:t>
            </a:r>
            <a:r>
              <a:rPr sz="1800" spc="-5" dirty="0">
                <a:latin typeface="Calibri Light"/>
                <a:cs typeface="Calibri Light"/>
              </a:rPr>
              <a:t> GP </a:t>
            </a:r>
            <a:r>
              <a:rPr sz="1800" dirty="0">
                <a:latin typeface="Calibri Light"/>
                <a:cs typeface="Calibri Light"/>
              </a:rPr>
              <a:t>SPIN</a:t>
            </a:r>
          </a:p>
          <a:p>
            <a:pPr marL="12700" algn="just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Calibri Light"/>
                <a:cs typeface="Calibri Light"/>
              </a:rPr>
              <a:t>Helen Williams,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Consultant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Pharmacist</a:t>
            </a:r>
            <a:endParaRPr sz="1800" dirty="0">
              <a:latin typeface="Calibri Light"/>
              <a:cs typeface="Calibri Light"/>
            </a:endParaRPr>
          </a:p>
          <a:p>
            <a:pPr marL="12700" marR="5080">
              <a:lnSpc>
                <a:spcPts val="2950"/>
              </a:lnSpc>
              <a:spcBef>
                <a:spcPts val="220"/>
              </a:spcBef>
            </a:pPr>
            <a:r>
              <a:rPr sz="1800" dirty="0">
                <a:latin typeface="Calibri Light"/>
                <a:cs typeface="Calibri Light"/>
              </a:rPr>
              <a:t>Dr John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Robson,</a:t>
            </a:r>
            <a:r>
              <a:rPr sz="1800" spc="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Reader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Primary </a:t>
            </a:r>
            <a:r>
              <a:rPr sz="1800" spc="-5" dirty="0">
                <a:latin typeface="Calibri Light"/>
                <a:cs typeface="Calibri Light"/>
              </a:rPr>
              <a:t>Health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care; </a:t>
            </a:r>
            <a:r>
              <a:rPr sz="1800" spc="-5" dirty="0">
                <a:latin typeface="Calibri Light"/>
                <a:cs typeface="Calibri Light"/>
              </a:rPr>
              <a:t>Clinical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Lead </a:t>
            </a:r>
            <a:r>
              <a:rPr sz="1800" spc="-5" dirty="0">
                <a:latin typeface="Calibri Light"/>
                <a:cs typeface="Calibri Light"/>
              </a:rPr>
              <a:t>Clinical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Effectiveness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Group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Mandeep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Butt,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Clinical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Medicines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Optimisation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Lead,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UCLPartners</a:t>
            </a: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800" dirty="0">
                <a:latin typeface="Calibri Light"/>
                <a:cs typeface="Calibri Light"/>
              </a:rPr>
              <a:t>Dr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Matt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30" dirty="0">
                <a:latin typeface="Calibri Light"/>
                <a:cs typeface="Calibri Light"/>
              </a:rPr>
              <a:t>Kearney,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85" dirty="0">
                <a:latin typeface="Calibri Light"/>
                <a:cs typeface="Calibri Light"/>
              </a:rPr>
              <a:t>GP,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Programme Director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UCLPartners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AHSN</a:t>
            </a:r>
          </a:p>
          <a:p>
            <a:pPr marL="12700" marR="3020695">
              <a:lnSpc>
                <a:spcPts val="2950"/>
              </a:lnSpc>
              <a:spcBef>
                <a:spcPts val="220"/>
              </a:spcBef>
            </a:pPr>
            <a:r>
              <a:rPr sz="1800" spc="-15" dirty="0">
                <a:latin typeface="Calibri Light"/>
                <a:cs typeface="Calibri Light"/>
              </a:rPr>
              <a:t>Professor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Mike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Roberts,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Managing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Director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UCLPartners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Mohammed </a:t>
            </a:r>
            <a:r>
              <a:rPr sz="1800" dirty="0">
                <a:latin typeface="Calibri Light"/>
                <a:cs typeface="Calibri Light"/>
              </a:rPr>
              <a:t>Khanji, </a:t>
            </a:r>
            <a:r>
              <a:rPr sz="1800" spc="-10" dirty="0">
                <a:latin typeface="Calibri Light"/>
                <a:cs typeface="Calibri Light"/>
              </a:rPr>
              <a:t>Consultant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Cardiologist</a:t>
            </a: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Calibri Light"/>
                <a:cs typeface="Calibri Light"/>
              </a:rPr>
              <a:t>Dr</a:t>
            </a:r>
            <a:r>
              <a:rPr sz="1800" spc="-15" dirty="0">
                <a:latin typeface="Calibri Light"/>
                <a:cs typeface="Calibri Light"/>
              </a:rPr>
              <a:t> Morounkeji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Ogunrinde,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GP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SPIN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latin typeface="Calibri Light"/>
                <a:cs typeface="Calibri Light"/>
              </a:rPr>
              <a:t>Dr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Nausheen Hameed,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GP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SPIN</a:t>
            </a:r>
          </a:p>
          <a:p>
            <a:pPr marL="12700" marR="3827145" algn="just">
              <a:lnSpc>
                <a:spcPct val="136100"/>
              </a:lnSpc>
              <a:spcBef>
                <a:spcPts val="15"/>
              </a:spcBef>
            </a:pPr>
            <a:r>
              <a:rPr sz="1800" dirty="0">
                <a:latin typeface="Calibri Light"/>
                <a:cs typeface="Calibri Light"/>
              </a:rPr>
              <a:t>Dr Sarujan Ranjan, </a:t>
            </a:r>
            <a:r>
              <a:rPr sz="1800" spc="-5" dirty="0">
                <a:latin typeface="Calibri Light"/>
                <a:cs typeface="Calibri Light"/>
              </a:rPr>
              <a:t>GP </a:t>
            </a:r>
            <a:r>
              <a:rPr sz="1800" dirty="0">
                <a:latin typeface="Calibri Light"/>
                <a:cs typeface="Calibri Light"/>
              </a:rPr>
              <a:t>and </a:t>
            </a:r>
            <a:r>
              <a:rPr sz="1800" spc="-5" dirty="0">
                <a:latin typeface="Calibri Light"/>
                <a:cs typeface="Calibri Light"/>
              </a:rPr>
              <a:t>Health </a:t>
            </a:r>
            <a:r>
              <a:rPr sz="1800" spc="-45" dirty="0">
                <a:latin typeface="Calibri Light"/>
                <a:cs typeface="Calibri Light"/>
              </a:rPr>
              <a:t>Tech </a:t>
            </a:r>
            <a:r>
              <a:rPr sz="1800" dirty="0">
                <a:latin typeface="Calibri Light"/>
                <a:cs typeface="Calibri Light"/>
              </a:rPr>
              <a:t>Advisor 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Sotiris </a:t>
            </a:r>
            <a:r>
              <a:rPr sz="1800" spc="-10" dirty="0">
                <a:latin typeface="Calibri Light"/>
                <a:cs typeface="Calibri Light"/>
              </a:rPr>
              <a:t>Antoniou, </a:t>
            </a:r>
            <a:r>
              <a:rPr sz="1800" dirty="0">
                <a:latin typeface="Calibri Light"/>
                <a:cs typeface="Calibri Light"/>
              </a:rPr>
              <a:t>Lead </a:t>
            </a:r>
            <a:r>
              <a:rPr sz="1800" spc="-5" dirty="0">
                <a:latin typeface="Calibri Light"/>
                <a:cs typeface="Calibri Light"/>
              </a:rPr>
              <a:t>Pharmacist, </a:t>
            </a:r>
            <a:r>
              <a:rPr sz="1800" spc="-10" dirty="0">
                <a:latin typeface="Calibri Light"/>
                <a:cs typeface="Calibri Light"/>
              </a:rPr>
              <a:t>UCLPartners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Dr</a:t>
            </a:r>
            <a:r>
              <a:rPr sz="1800" spc="-5" dirty="0">
                <a:latin typeface="Calibri Light"/>
                <a:cs typeface="Calibri Light"/>
              </a:rPr>
              <a:t> Stephanie </a:t>
            </a:r>
            <a:r>
              <a:rPr sz="1800" spc="-15" dirty="0">
                <a:latin typeface="Calibri Light"/>
                <a:cs typeface="Calibri Light"/>
              </a:rPr>
              <a:t>Peate, </a:t>
            </a:r>
            <a:r>
              <a:rPr sz="1800" spc="-5" dirty="0">
                <a:latin typeface="Calibri Light"/>
                <a:cs typeface="Calibri Light"/>
              </a:rPr>
              <a:t>GP</a:t>
            </a:r>
            <a:endParaRPr sz="1800" dirty="0"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latin typeface="Calibri Light"/>
                <a:cs typeface="Calibri Light"/>
              </a:rPr>
              <a:t>Dr </a:t>
            </a:r>
            <a:r>
              <a:rPr sz="1800" spc="-5" dirty="0">
                <a:latin typeface="Calibri Light"/>
                <a:cs typeface="Calibri Light"/>
              </a:rPr>
              <a:t>Zenobia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Sheikh,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GP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&amp;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Primary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Care</a:t>
            </a:r>
            <a:r>
              <a:rPr sz="1800" spc="-5" dirty="0">
                <a:latin typeface="Calibri Light"/>
                <a:cs typeface="Calibri Light"/>
              </a:rPr>
              <a:t> Clinical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Lead,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UCLPartners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0068" y="6650532"/>
            <a:ext cx="8724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2519" y="3090672"/>
            <a:ext cx="1923414" cy="1758950"/>
          </a:xfrm>
          <a:custGeom>
            <a:avLst/>
            <a:gdLst/>
            <a:ahLst/>
            <a:cxnLst/>
            <a:rect l="l" t="t" r="r" b="b"/>
            <a:pathLst>
              <a:path w="1923414" h="1758950">
                <a:moveTo>
                  <a:pt x="1630172" y="0"/>
                </a:moveTo>
                <a:lnTo>
                  <a:pt x="293116" y="0"/>
                </a:lnTo>
                <a:lnTo>
                  <a:pt x="245570" y="3835"/>
                </a:lnTo>
                <a:lnTo>
                  <a:pt x="200467" y="14939"/>
                </a:lnTo>
                <a:lnTo>
                  <a:pt x="158410" y="32709"/>
                </a:lnTo>
                <a:lnTo>
                  <a:pt x="120004" y="56542"/>
                </a:lnTo>
                <a:lnTo>
                  <a:pt x="85850" y="85836"/>
                </a:lnTo>
                <a:lnTo>
                  <a:pt x="56553" y="119987"/>
                </a:lnTo>
                <a:lnTo>
                  <a:pt x="32716" y="158394"/>
                </a:lnTo>
                <a:lnTo>
                  <a:pt x="14942" y="200452"/>
                </a:lnTo>
                <a:lnTo>
                  <a:pt x="3836" y="245560"/>
                </a:lnTo>
                <a:lnTo>
                  <a:pt x="0" y="293115"/>
                </a:lnTo>
                <a:lnTo>
                  <a:pt x="0" y="1465579"/>
                </a:lnTo>
                <a:lnTo>
                  <a:pt x="3836" y="1513135"/>
                </a:lnTo>
                <a:lnTo>
                  <a:pt x="14942" y="1558243"/>
                </a:lnTo>
                <a:lnTo>
                  <a:pt x="32716" y="1600301"/>
                </a:lnTo>
                <a:lnTo>
                  <a:pt x="56553" y="1638708"/>
                </a:lnTo>
                <a:lnTo>
                  <a:pt x="85850" y="1672859"/>
                </a:lnTo>
                <a:lnTo>
                  <a:pt x="120004" y="1702153"/>
                </a:lnTo>
                <a:lnTo>
                  <a:pt x="158410" y="1725986"/>
                </a:lnTo>
                <a:lnTo>
                  <a:pt x="200467" y="1743756"/>
                </a:lnTo>
                <a:lnTo>
                  <a:pt x="245570" y="1754860"/>
                </a:lnTo>
                <a:lnTo>
                  <a:pt x="293116" y="1758695"/>
                </a:lnTo>
                <a:lnTo>
                  <a:pt x="1630172" y="1758695"/>
                </a:lnTo>
                <a:lnTo>
                  <a:pt x="1677727" y="1754860"/>
                </a:lnTo>
                <a:lnTo>
                  <a:pt x="1722835" y="1743756"/>
                </a:lnTo>
                <a:lnTo>
                  <a:pt x="1764893" y="1725986"/>
                </a:lnTo>
                <a:lnTo>
                  <a:pt x="1803300" y="1702153"/>
                </a:lnTo>
                <a:lnTo>
                  <a:pt x="1837451" y="1672859"/>
                </a:lnTo>
                <a:lnTo>
                  <a:pt x="1866745" y="1638708"/>
                </a:lnTo>
                <a:lnTo>
                  <a:pt x="1890578" y="1600301"/>
                </a:lnTo>
                <a:lnTo>
                  <a:pt x="1908348" y="1558243"/>
                </a:lnTo>
                <a:lnTo>
                  <a:pt x="1919452" y="1513135"/>
                </a:lnTo>
                <a:lnTo>
                  <a:pt x="1923288" y="1465579"/>
                </a:lnTo>
                <a:lnTo>
                  <a:pt x="1923288" y="293115"/>
                </a:lnTo>
                <a:lnTo>
                  <a:pt x="1919452" y="245560"/>
                </a:lnTo>
                <a:lnTo>
                  <a:pt x="1908348" y="200452"/>
                </a:lnTo>
                <a:lnTo>
                  <a:pt x="1890578" y="158394"/>
                </a:lnTo>
                <a:lnTo>
                  <a:pt x="1866745" y="119987"/>
                </a:lnTo>
                <a:lnTo>
                  <a:pt x="1837451" y="85836"/>
                </a:lnTo>
                <a:lnTo>
                  <a:pt x="1803300" y="56542"/>
                </a:lnTo>
                <a:lnTo>
                  <a:pt x="1764893" y="32709"/>
                </a:lnTo>
                <a:lnTo>
                  <a:pt x="1722835" y="14939"/>
                </a:lnTo>
                <a:lnTo>
                  <a:pt x="1677727" y="3835"/>
                </a:lnTo>
                <a:lnTo>
                  <a:pt x="1630172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6858" y="3579622"/>
            <a:ext cx="10433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Workforce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8020" y="3102864"/>
            <a:ext cx="7870190" cy="1732914"/>
          </a:xfrm>
          <a:custGeom>
            <a:avLst/>
            <a:gdLst/>
            <a:ahLst/>
            <a:cxnLst/>
            <a:rect l="l" t="t" r="r" b="b"/>
            <a:pathLst>
              <a:path w="7870190" h="1732914">
                <a:moveTo>
                  <a:pt x="7581137" y="0"/>
                </a:moveTo>
                <a:lnTo>
                  <a:pt x="288797" y="0"/>
                </a:lnTo>
                <a:lnTo>
                  <a:pt x="241950" y="3779"/>
                </a:lnTo>
                <a:lnTo>
                  <a:pt x="197510" y="14721"/>
                </a:lnTo>
                <a:lnTo>
                  <a:pt x="156072" y="32232"/>
                </a:lnTo>
                <a:lnTo>
                  <a:pt x="118231" y="55717"/>
                </a:lnTo>
                <a:lnTo>
                  <a:pt x="84581" y="84581"/>
                </a:lnTo>
                <a:lnTo>
                  <a:pt x="55717" y="118231"/>
                </a:lnTo>
                <a:lnTo>
                  <a:pt x="32232" y="156072"/>
                </a:lnTo>
                <a:lnTo>
                  <a:pt x="14721" y="197510"/>
                </a:lnTo>
                <a:lnTo>
                  <a:pt x="3779" y="241950"/>
                </a:lnTo>
                <a:lnTo>
                  <a:pt x="0" y="288798"/>
                </a:lnTo>
                <a:lnTo>
                  <a:pt x="0" y="1443990"/>
                </a:lnTo>
                <a:lnTo>
                  <a:pt x="3779" y="1490837"/>
                </a:lnTo>
                <a:lnTo>
                  <a:pt x="14721" y="1535277"/>
                </a:lnTo>
                <a:lnTo>
                  <a:pt x="32232" y="1576715"/>
                </a:lnTo>
                <a:lnTo>
                  <a:pt x="55717" y="1614556"/>
                </a:lnTo>
                <a:lnTo>
                  <a:pt x="84581" y="1648206"/>
                </a:lnTo>
                <a:lnTo>
                  <a:pt x="118231" y="1677070"/>
                </a:lnTo>
                <a:lnTo>
                  <a:pt x="156072" y="1700555"/>
                </a:lnTo>
                <a:lnTo>
                  <a:pt x="197510" y="1718066"/>
                </a:lnTo>
                <a:lnTo>
                  <a:pt x="241950" y="1729008"/>
                </a:lnTo>
                <a:lnTo>
                  <a:pt x="288797" y="1732788"/>
                </a:lnTo>
                <a:lnTo>
                  <a:pt x="7581137" y="1732788"/>
                </a:lnTo>
                <a:lnTo>
                  <a:pt x="7627985" y="1729008"/>
                </a:lnTo>
                <a:lnTo>
                  <a:pt x="7672425" y="1718066"/>
                </a:lnTo>
                <a:lnTo>
                  <a:pt x="7713863" y="1700555"/>
                </a:lnTo>
                <a:lnTo>
                  <a:pt x="7751704" y="1677070"/>
                </a:lnTo>
                <a:lnTo>
                  <a:pt x="7785354" y="1648206"/>
                </a:lnTo>
                <a:lnTo>
                  <a:pt x="7814218" y="1614556"/>
                </a:lnTo>
                <a:lnTo>
                  <a:pt x="7837703" y="1576715"/>
                </a:lnTo>
                <a:lnTo>
                  <a:pt x="7855214" y="1535277"/>
                </a:lnTo>
                <a:lnTo>
                  <a:pt x="7866156" y="1490837"/>
                </a:lnTo>
                <a:lnTo>
                  <a:pt x="7869935" y="1443990"/>
                </a:lnTo>
                <a:lnTo>
                  <a:pt x="7869935" y="288798"/>
                </a:lnTo>
                <a:lnTo>
                  <a:pt x="7866156" y="241950"/>
                </a:lnTo>
                <a:lnTo>
                  <a:pt x="7855214" y="197510"/>
                </a:lnTo>
                <a:lnTo>
                  <a:pt x="7837703" y="156072"/>
                </a:lnTo>
                <a:lnTo>
                  <a:pt x="7814218" y="118231"/>
                </a:lnTo>
                <a:lnTo>
                  <a:pt x="7785353" y="84582"/>
                </a:lnTo>
                <a:lnTo>
                  <a:pt x="7751704" y="55717"/>
                </a:lnTo>
                <a:lnTo>
                  <a:pt x="7713863" y="32232"/>
                </a:lnTo>
                <a:lnTo>
                  <a:pt x="7672425" y="14721"/>
                </a:lnTo>
                <a:lnTo>
                  <a:pt x="7627985" y="3779"/>
                </a:lnTo>
                <a:lnTo>
                  <a:pt x="7581137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70037" y="3395217"/>
            <a:ext cx="1675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moti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vie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469" y="3212338"/>
            <a:ext cx="5671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tailored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grouping</a:t>
            </a:r>
            <a:r>
              <a:rPr sz="1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(e.g.</a:t>
            </a:r>
            <a:r>
              <a:rPr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HCA/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pharmacist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etc)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1200">
              <a:latin typeface="Calibri"/>
              <a:cs typeface="Calibri"/>
            </a:endParaRPr>
          </a:p>
          <a:p>
            <a:pPr marL="140335" marR="60325" indent="-12827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Delivery: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Protocols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scripts provided/ training on how to use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these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underpinned with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coaching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enable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adult-to-adult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conversations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1469" y="3760978"/>
            <a:ext cx="70205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140970" algn="l"/>
              </a:tabLst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Practical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inhaler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technique;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BP</a:t>
            </a:r>
            <a:r>
              <a:rPr sz="1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technique,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Brief Advice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smoking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cessation,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etc</a:t>
            </a:r>
            <a:endParaRPr sz="12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Font typeface="Calibri"/>
              <a:buChar char="-"/>
              <a:tabLst>
                <a:tab pos="14097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r>
              <a:rPr sz="1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support: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endParaRPr sz="12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Font typeface="Calibri"/>
              <a:buChar char="-"/>
              <a:tabLst>
                <a:tab pos="14097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sessions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on conditions</a:t>
            </a:r>
            <a:endParaRPr sz="12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Font typeface="Calibri"/>
              <a:buChar char="-"/>
              <a:tabLst>
                <a:tab pos="14097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Communities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1841" y="2978657"/>
            <a:ext cx="10139680" cy="1983105"/>
          </a:xfrm>
          <a:custGeom>
            <a:avLst/>
            <a:gdLst/>
            <a:ahLst/>
            <a:cxnLst/>
            <a:rect l="l" t="t" r="r" b="b"/>
            <a:pathLst>
              <a:path w="10139680" h="1983104">
                <a:moveTo>
                  <a:pt x="0" y="330453"/>
                </a:moveTo>
                <a:lnTo>
                  <a:pt x="3583" y="281623"/>
                </a:lnTo>
                <a:lnTo>
                  <a:pt x="13991" y="235016"/>
                </a:lnTo>
                <a:lnTo>
                  <a:pt x="30714" y="191145"/>
                </a:lnTo>
                <a:lnTo>
                  <a:pt x="53239" y="150520"/>
                </a:lnTo>
                <a:lnTo>
                  <a:pt x="81056" y="113654"/>
                </a:lnTo>
                <a:lnTo>
                  <a:pt x="113654" y="81056"/>
                </a:lnTo>
                <a:lnTo>
                  <a:pt x="150520" y="53239"/>
                </a:lnTo>
                <a:lnTo>
                  <a:pt x="191145" y="30714"/>
                </a:lnTo>
                <a:lnTo>
                  <a:pt x="235016" y="13991"/>
                </a:lnTo>
                <a:lnTo>
                  <a:pt x="281623" y="3583"/>
                </a:lnTo>
                <a:lnTo>
                  <a:pt x="330454" y="0"/>
                </a:lnTo>
                <a:lnTo>
                  <a:pt x="9808717" y="0"/>
                </a:lnTo>
                <a:lnTo>
                  <a:pt x="9857548" y="3583"/>
                </a:lnTo>
                <a:lnTo>
                  <a:pt x="9904155" y="13991"/>
                </a:lnTo>
                <a:lnTo>
                  <a:pt x="9948026" y="30714"/>
                </a:lnTo>
                <a:lnTo>
                  <a:pt x="9988651" y="53239"/>
                </a:lnTo>
                <a:lnTo>
                  <a:pt x="10025517" y="81056"/>
                </a:lnTo>
                <a:lnTo>
                  <a:pt x="10058115" y="113654"/>
                </a:lnTo>
                <a:lnTo>
                  <a:pt x="10085932" y="150520"/>
                </a:lnTo>
                <a:lnTo>
                  <a:pt x="10108457" y="191145"/>
                </a:lnTo>
                <a:lnTo>
                  <a:pt x="10125180" y="235016"/>
                </a:lnTo>
                <a:lnTo>
                  <a:pt x="10135588" y="281623"/>
                </a:lnTo>
                <a:lnTo>
                  <a:pt x="10139172" y="330453"/>
                </a:lnTo>
                <a:lnTo>
                  <a:pt x="10139172" y="1652269"/>
                </a:lnTo>
                <a:lnTo>
                  <a:pt x="10135588" y="1701100"/>
                </a:lnTo>
                <a:lnTo>
                  <a:pt x="10125180" y="1747707"/>
                </a:lnTo>
                <a:lnTo>
                  <a:pt x="10108457" y="1791578"/>
                </a:lnTo>
                <a:lnTo>
                  <a:pt x="10085932" y="1832203"/>
                </a:lnTo>
                <a:lnTo>
                  <a:pt x="10058115" y="1869069"/>
                </a:lnTo>
                <a:lnTo>
                  <a:pt x="10025517" y="1901667"/>
                </a:lnTo>
                <a:lnTo>
                  <a:pt x="9988651" y="1929484"/>
                </a:lnTo>
                <a:lnTo>
                  <a:pt x="9948026" y="1952009"/>
                </a:lnTo>
                <a:lnTo>
                  <a:pt x="9904155" y="1968732"/>
                </a:lnTo>
                <a:lnTo>
                  <a:pt x="9857548" y="1979140"/>
                </a:lnTo>
                <a:lnTo>
                  <a:pt x="9808717" y="1982723"/>
                </a:lnTo>
                <a:lnTo>
                  <a:pt x="330454" y="1982723"/>
                </a:lnTo>
                <a:lnTo>
                  <a:pt x="281623" y="1979140"/>
                </a:lnTo>
                <a:lnTo>
                  <a:pt x="235016" y="1968732"/>
                </a:lnTo>
                <a:lnTo>
                  <a:pt x="191145" y="1952009"/>
                </a:lnTo>
                <a:lnTo>
                  <a:pt x="150520" y="1929484"/>
                </a:lnTo>
                <a:lnTo>
                  <a:pt x="113654" y="1901667"/>
                </a:lnTo>
                <a:lnTo>
                  <a:pt x="81056" y="1869069"/>
                </a:lnTo>
                <a:lnTo>
                  <a:pt x="53239" y="1832203"/>
                </a:lnTo>
                <a:lnTo>
                  <a:pt x="30714" y="1791578"/>
                </a:lnTo>
                <a:lnTo>
                  <a:pt x="13991" y="1747707"/>
                </a:lnTo>
                <a:lnTo>
                  <a:pt x="3583" y="1701100"/>
                </a:lnTo>
                <a:lnTo>
                  <a:pt x="0" y="1652269"/>
                </a:lnTo>
                <a:lnTo>
                  <a:pt x="0" y="330453"/>
                </a:lnTo>
                <a:close/>
              </a:path>
            </a:pathLst>
          </a:custGeom>
          <a:ln w="22224">
            <a:solidFill>
              <a:srgbClr val="2C85A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6236" y="1789176"/>
            <a:ext cx="1923414" cy="866140"/>
          </a:xfrm>
          <a:custGeom>
            <a:avLst/>
            <a:gdLst/>
            <a:ahLst/>
            <a:cxnLst/>
            <a:rect l="l" t="t" r="r" b="b"/>
            <a:pathLst>
              <a:path w="1923414" h="866139">
                <a:moveTo>
                  <a:pt x="1779015" y="0"/>
                </a:moveTo>
                <a:lnTo>
                  <a:pt x="144272" y="0"/>
                </a:lnTo>
                <a:lnTo>
                  <a:pt x="98670" y="7359"/>
                </a:lnTo>
                <a:lnTo>
                  <a:pt x="59066" y="27850"/>
                </a:lnTo>
                <a:lnTo>
                  <a:pt x="27835" y="59088"/>
                </a:lnTo>
                <a:lnTo>
                  <a:pt x="7355" y="98690"/>
                </a:lnTo>
                <a:lnTo>
                  <a:pt x="0" y="144272"/>
                </a:lnTo>
                <a:lnTo>
                  <a:pt x="0" y="721360"/>
                </a:lnTo>
                <a:lnTo>
                  <a:pt x="7355" y="766941"/>
                </a:lnTo>
                <a:lnTo>
                  <a:pt x="27835" y="806543"/>
                </a:lnTo>
                <a:lnTo>
                  <a:pt x="59066" y="837781"/>
                </a:lnTo>
                <a:lnTo>
                  <a:pt x="98670" y="858272"/>
                </a:lnTo>
                <a:lnTo>
                  <a:pt x="144272" y="865632"/>
                </a:lnTo>
                <a:lnTo>
                  <a:pt x="1779015" y="865632"/>
                </a:lnTo>
                <a:lnTo>
                  <a:pt x="1824597" y="858272"/>
                </a:lnTo>
                <a:lnTo>
                  <a:pt x="1864199" y="837781"/>
                </a:lnTo>
                <a:lnTo>
                  <a:pt x="1895437" y="806543"/>
                </a:lnTo>
                <a:lnTo>
                  <a:pt x="1915928" y="766941"/>
                </a:lnTo>
                <a:lnTo>
                  <a:pt x="1923288" y="721360"/>
                </a:lnTo>
                <a:lnTo>
                  <a:pt x="1923288" y="144272"/>
                </a:lnTo>
                <a:lnTo>
                  <a:pt x="1915928" y="98690"/>
                </a:lnTo>
                <a:lnTo>
                  <a:pt x="1895437" y="59088"/>
                </a:lnTo>
                <a:lnTo>
                  <a:pt x="1864199" y="27850"/>
                </a:lnTo>
                <a:lnTo>
                  <a:pt x="1824597" y="7359"/>
                </a:lnTo>
                <a:lnTo>
                  <a:pt x="1779015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47343" y="2075129"/>
            <a:ext cx="1598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Search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stratify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1548" y="1784604"/>
            <a:ext cx="7835265" cy="866140"/>
          </a:xfrm>
          <a:custGeom>
            <a:avLst/>
            <a:gdLst/>
            <a:ahLst/>
            <a:cxnLst/>
            <a:rect l="l" t="t" r="r" b="b"/>
            <a:pathLst>
              <a:path w="7835265" h="866139">
                <a:moveTo>
                  <a:pt x="7690611" y="0"/>
                </a:moveTo>
                <a:lnTo>
                  <a:pt x="144272" y="0"/>
                </a:lnTo>
                <a:lnTo>
                  <a:pt x="98690" y="7359"/>
                </a:lnTo>
                <a:lnTo>
                  <a:pt x="59088" y="27850"/>
                </a:lnTo>
                <a:lnTo>
                  <a:pt x="27850" y="59088"/>
                </a:lnTo>
                <a:lnTo>
                  <a:pt x="7359" y="98690"/>
                </a:lnTo>
                <a:lnTo>
                  <a:pt x="0" y="144272"/>
                </a:lnTo>
                <a:lnTo>
                  <a:pt x="0" y="721360"/>
                </a:lnTo>
                <a:lnTo>
                  <a:pt x="7359" y="766941"/>
                </a:lnTo>
                <a:lnTo>
                  <a:pt x="27850" y="806543"/>
                </a:lnTo>
                <a:lnTo>
                  <a:pt x="59088" y="837781"/>
                </a:lnTo>
                <a:lnTo>
                  <a:pt x="98690" y="858272"/>
                </a:lnTo>
                <a:lnTo>
                  <a:pt x="144272" y="865632"/>
                </a:lnTo>
                <a:lnTo>
                  <a:pt x="7690611" y="865632"/>
                </a:lnTo>
                <a:lnTo>
                  <a:pt x="7736193" y="858272"/>
                </a:lnTo>
                <a:lnTo>
                  <a:pt x="7775795" y="837781"/>
                </a:lnTo>
                <a:lnTo>
                  <a:pt x="7807033" y="806543"/>
                </a:lnTo>
                <a:lnTo>
                  <a:pt x="7827524" y="766941"/>
                </a:lnTo>
                <a:lnTo>
                  <a:pt x="7834883" y="721360"/>
                </a:lnTo>
                <a:lnTo>
                  <a:pt x="7834883" y="144272"/>
                </a:lnTo>
                <a:lnTo>
                  <a:pt x="7827524" y="98690"/>
                </a:lnTo>
                <a:lnTo>
                  <a:pt x="7807033" y="59088"/>
                </a:lnTo>
                <a:lnTo>
                  <a:pt x="7775795" y="27850"/>
                </a:lnTo>
                <a:lnTo>
                  <a:pt x="7736193" y="7359"/>
                </a:lnTo>
                <a:lnTo>
                  <a:pt x="7690611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62705" y="1922526"/>
            <a:ext cx="4593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Comprehensive search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EMIS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SystmOne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stratify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endParaRPr sz="12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Font typeface="Arial MT"/>
              <a:buChar char="•"/>
              <a:tabLst>
                <a:tab pos="140970" algn="l"/>
              </a:tabLst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Pre-recorded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webinar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searches</a:t>
            </a:r>
            <a:endParaRPr sz="1200">
              <a:latin typeface="Calibri"/>
              <a:cs typeface="Calibri"/>
            </a:endParaRPr>
          </a:p>
          <a:p>
            <a:pPr marL="140335" indent="-128270">
              <a:lnSpc>
                <a:spcPct val="100000"/>
              </a:lnSpc>
              <a:buFont typeface="Arial MT"/>
              <a:buChar char="•"/>
              <a:tabLst>
                <a:tab pos="14097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Q&amp;A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troubleshoot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with delivery of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2510" y="1698498"/>
            <a:ext cx="10139680" cy="1039494"/>
          </a:xfrm>
          <a:custGeom>
            <a:avLst/>
            <a:gdLst/>
            <a:ahLst/>
            <a:cxnLst/>
            <a:rect l="l" t="t" r="r" b="b"/>
            <a:pathLst>
              <a:path w="10139680" h="1039494">
                <a:moveTo>
                  <a:pt x="0" y="173227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9965944" y="0"/>
                </a:lnTo>
                <a:lnTo>
                  <a:pt x="10011980" y="6190"/>
                </a:lnTo>
                <a:lnTo>
                  <a:pt x="10053357" y="23659"/>
                </a:lnTo>
                <a:lnTo>
                  <a:pt x="10088419" y="50752"/>
                </a:lnTo>
                <a:lnTo>
                  <a:pt x="10115512" y="85814"/>
                </a:lnTo>
                <a:lnTo>
                  <a:pt x="10132981" y="127191"/>
                </a:lnTo>
                <a:lnTo>
                  <a:pt x="10139172" y="173227"/>
                </a:lnTo>
                <a:lnTo>
                  <a:pt x="10139172" y="866139"/>
                </a:lnTo>
                <a:lnTo>
                  <a:pt x="10132981" y="912176"/>
                </a:lnTo>
                <a:lnTo>
                  <a:pt x="10115512" y="953553"/>
                </a:lnTo>
                <a:lnTo>
                  <a:pt x="10088419" y="988615"/>
                </a:lnTo>
                <a:lnTo>
                  <a:pt x="10053357" y="1015708"/>
                </a:lnTo>
                <a:lnTo>
                  <a:pt x="10011980" y="1033177"/>
                </a:lnTo>
                <a:lnTo>
                  <a:pt x="9965944" y="1039367"/>
                </a:lnTo>
                <a:lnTo>
                  <a:pt x="173228" y="1039367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39"/>
                </a:lnTo>
                <a:lnTo>
                  <a:pt x="0" y="173227"/>
                </a:lnTo>
                <a:close/>
              </a:path>
            </a:pathLst>
          </a:custGeom>
          <a:ln w="22225">
            <a:solidFill>
              <a:srgbClr val="2C85A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021397" y="5191061"/>
            <a:ext cx="10161905" cy="1061720"/>
            <a:chOff x="1021397" y="5191061"/>
            <a:chExt cx="10161905" cy="1061720"/>
          </a:xfrm>
        </p:grpSpPr>
        <p:sp>
          <p:nvSpPr>
            <p:cNvPr id="16" name="object 16"/>
            <p:cNvSpPr/>
            <p:nvPr/>
          </p:nvSpPr>
          <p:spPr>
            <a:xfrm>
              <a:off x="1032510" y="5202173"/>
              <a:ext cx="10139680" cy="1039494"/>
            </a:xfrm>
            <a:custGeom>
              <a:avLst/>
              <a:gdLst/>
              <a:ahLst/>
              <a:cxnLst/>
              <a:rect l="l" t="t" r="r" b="b"/>
              <a:pathLst>
                <a:path w="10139680" h="1039495">
                  <a:moveTo>
                    <a:pt x="0" y="173228"/>
                  </a:moveTo>
                  <a:lnTo>
                    <a:pt x="6188" y="127191"/>
                  </a:lnTo>
                  <a:lnTo>
                    <a:pt x="23651" y="85814"/>
                  </a:lnTo>
                  <a:lnTo>
                    <a:pt x="50738" y="50752"/>
                  </a:lnTo>
                  <a:lnTo>
                    <a:pt x="85797" y="23659"/>
                  </a:lnTo>
                  <a:lnTo>
                    <a:pt x="127177" y="6190"/>
                  </a:lnTo>
                  <a:lnTo>
                    <a:pt x="173228" y="0"/>
                  </a:lnTo>
                  <a:lnTo>
                    <a:pt x="9965944" y="0"/>
                  </a:lnTo>
                  <a:lnTo>
                    <a:pt x="10011980" y="6190"/>
                  </a:lnTo>
                  <a:lnTo>
                    <a:pt x="10053357" y="23659"/>
                  </a:lnTo>
                  <a:lnTo>
                    <a:pt x="10088419" y="50752"/>
                  </a:lnTo>
                  <a:lnTo>
                    <a:pt x="10115512" y="85814"/>
                  </a:lnTo>
                  <a:lnTo>
                    <a:pt x="10132981" y="127191"/>
                  </a:lnTo>
                  <a:lnTo>
                    <a:pt x="10139172" y="173228"/>
                  </a:lnTo>
                  <a:lnTo>
                    <a:pt x="10139172" y="866139"/>
                  </a:lnTo>
                  <a:lnTo>
                    <a:pt x="10132981" y="912190"/>
                  </a:lnTo>
                  <a:lnTo>
                    <a:pt x="10115512" y="953570"/>
                  </a:lnTo>
                  <a:lnTo>
                    <a:pt x="10088419" y="988629"/>
                  </a:lnTo>
                  <a:lnTo>
                    <a:pt x="10053357" y="1015716"/>
                  </a:lnTo>
                  <a:lnTo>
                    <a:pt x="10011980" y="1033179"/>
                  </a:lnTo>
                  <a:lnTo>
                    <a:pt x="9965944" y="1039368"/>
                  </a:lnTo>
                  <a:lnTo>
                    <a:pt x="173228" y="1039368"/>
                  </a:lnTo>
                  <a:lnTo>
                    <a:pt x="127177" y="1033179"/>
                  </a:lnTo>
                  <a:lnTo>
                    <a:pt x="85797" y="1015716"/>
                  </a:lnTo>
                  <a:lnTo>
                    <a:pt x="50738" y="988629"/>
                  </a:lnTo>
                  <a:lnTo>
                    <a:pt x="23651" y="953570"/>
                  </a:lnTo>
                  <a:lnTo>
                    <a:pt x="6188" y="912190"/>
                  </a:lnTo>
                  <a:lnTo>
                    <a:pt x="0" y="866139"/>
                  </a:lnTo>
                  <a:lnTo>
                    <a:pt x="0" y="173228"/>
                  </a:lnTo>
                  <a:close/>
                </a:path>
              </a:pathLst>
            </a:custGeom>
            <a:ln w="22225">
              <a:solidFill>
                <a:srgbClr val="2C85A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8428" y="5288279"/>
              <a:ext cx="1923414" cy="866140"/>
            </a:xfrm>
            <a:custGeom>
              <a:avLst/>
              <a:gdLst/>
              <a:ahLst/>
              <a:cxnLst/>
              <a:rect l="l" t="t" r="r" b="b"/>
              <a:pathLst>
                <a:path w="1923414" h="866139">
                  <a:moveTo>
                    <a:pt x="1779015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34"/>
                  </a:lnTo>
                  <a:lnTo>
                    <a:pt x="7355" y="766935"/>
                  </a:lnTo>
                  <a:lnTo>
                    <a:pt x="27835" y="806540"/>
                  </a:lnTo>
                  <a:lnTo>
                    <a:pt x="59066" y="837770"/>
                  </a:lnTo>
                  <a:lnTo>
                    <a:pt x="98670" y="858251"/>
                  </a:lnTo>
                  <a:lnTo>
                    <a:pt x="144272" y="865606"/>
                  </a:lnTo>
                  <a:lnTo>
                    <a:pt x="1779015" y="865606"/>
                  </a:lnTo>
                  <a:lnTo>
                    <a:pt x="1824597" y="858251"/>
                  </a:lnTo>
                  <a:lnTo>
                    <a:pt x="1864199" y="837770"/>
                  </a:lnTo>
                  <a:lnTo>
                    <a:pt x="1895437" y="806540"/>
                  </a:lnTo>
                  <a:lnTo>
                    <a:pt x="1915928" y="766935"/>
                  </a:lnTo>
                  <a:lnTo>
                    <a:pt x="1923288" y="721334"/>
                  </a:lnTo>
                  <a:lnTo>
                    <a:pt x="1923288" y="144272"/>
                  </a:lnTo>
                  <a:lnTo>
                    <a:pt x="1915928" y="98690"/>
                  </a:lnTo>
                  <a:lnTo>
                    <a:pt x="1895437" y="59088"/>
                  </a:lnTo>
                  <a:lnTo>
                    <a:pt x="1864199" y="27850"/>
                  </a:lnTo>
                  <a:lnTo>
                    <a:pt x="1824597" y="7359"/>
                  </a:lnTo>
                  <a:lnTo>
                    <a:pt x="1779015" y="0"/>
                  </a:lnTo>
                  <a:close/>
                </a:path>
              </a:pathLst>
            </a:custGeom>
            <a:solidFill>
              <a:srgbClr val="163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59586" y="5453583"/>
            <a:ext cx="1268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support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18688" y="5288279"/>
            <a:ext cx="7846059" cy="866140"/>
          </a:xfrm>
          <a:custGeom>
            <a:avLst/>
            <a:gdLst/>
            <a:ahLst/>
            <a:cxnLst/>
            <a:rect l="l" t="t" r="r" b="b"/>
            <a:pathLst>
              <a:path w="7846059" h="866139">
                <a:moveTo>
                  <a:pt x="7701280" y="0"/>
                </a:moveTo>
                <a:lnTo>
                  <a:pt x="144272" y="0"/>
                </a:lnTo>
                <a:lnTo>
                  <a:pt x="98690" y="7359"/>
                </a:lnTo>
                <a:lnTo>
                  <a:pt x="59088" y="27850"/>
                </a:lnTo>
                <a:lnTo>
                  <a:pt x="27850" y="59088"/>
                </a:lnTo>
                <a:lnTo>
                  <a:pt x="7359" y="98690"/>
                </a:lnTo>
                <a:lnTo>
                  <a:pt x="0" y="144272"/>
                </a:lnTo>
                <a:lnTo>
                  <a:pt x="0" y="721360"/>
                </a:lnTo>
                <a:lnTo>
                  <a:pt x="7359" y="766961"/>
                </a:lnTo>
                <a:lnTo>
                  <a:pt x="27850" y="806565"/>
                </a:lnTo>
                <a:lnTo>
                  <a:pt x="59088" y="837796"/>
                </a:lnTo>
                <a:lnTo>
                  <a:pt x="98690" y="858276"/>
                </a:lnTo>
                <a:lnTo>
                  <a:pt x="144272" y="865632"/>
                </a:lnTo>
                <a:lnTo>
                  <a:pt x="7701280" y="865632"/>
                </a:lnTo>
                <a:lnTo>
                  <a:pt x="7746861" y="858276"/>
                </a:lnTo>
                <a:lnTo>
                  <a:pt x="7786463" y="837796"/>
                </a:lnTo>
                <a:lnTo>
                  <a:pt x="7817701" y="806565"/>
                </a:lnTo>
                <a:lnTo>
                  <a:pt x="7838192" y="766961"/>
                </a:lnTo>
                <a:lnTo>
                  <a:pt x="7845552" y="721360"/>
                </a:lnTo>
                <a:lnTo>
                  <a:pt x="7845552" y="144272"/>
                </a:lnTo>
                <a:lnTo>
                  <a:pt x="7838192" y="98690"/>
                </a:lnTo>
                <a:lnTo>
                  <a:pt x="7817701" y="59088"/>
                </a:lnTo>
                <a:lnTo>
                  <a:pt x="7786463" y="27850"/>
                </a:lnTo>
                <a:lnTo>
                  <a:pt x="7746861" y="7359"/>
                </a:lnTo>
                <a:lnTo>
                  <a:pt x="7701280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39465" y="5426150"/>
            <a:ext cx="5591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Digital</a:t>
            </a:r>
            <a:r>
              <a:rPr sz="1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remote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self-management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condition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toolkits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where required,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MyCOPD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UCLP’s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team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0429" y="783463"/>
            <a:ext cx="662622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spc="-20" dirty="0">
                <a:latin typeface="Calibri Light"/>
                <a:cs typeface="Calibri Light"/>
              </a:rPr>
              <a:t>Implementation </a:t>
            </a:r>
            <a:r>
              <a:rPr sz="1600" spc="-15" dirty="0">
                <a:latin typeface="Calibri Light"/>
                <a:cs typeface="Calibri Light"/>
              </a:rPr>
              <a:t>Support </a:t>
            </a:r>
            <a:r>
              <a:rPr sz="1600" dirty="0">
                <a:latin typeface="Calibri Light"/>
                <a:cs typeface="Calibri Light"/>
              </a:rPr>
              <a:t>is </a:t>
            </a:r>
            <a:r>
              <a:rPr sz="1600" spc="-15" dirty="0">
                <a:latin typeface="Calibri Light"/>
                <a:cs typeface="Calibri Light"/>
              </a:rPr>
              <a:t>critical </a:t>
            </a:r>
            <a:r>
              <a:rPr sz="1600" spc="-10" dirty="0">
                <a:latin typeface="Calibri Light"/>
                <a:cs typeface="Calibri Light"/>
              </a:rPr>
              <a:t>to enable </a:t>
            </a:r>
            <a:r>
              <a:rPr sz="1600" spc="-15" dirty="0">
                <a:latin typeface="Calibri Light"/>
                <a:cs typeface="Calibri Light"/>
              </a:rPr>
              <a:t>sustainable </a:t>
            </a:r>
            <a:r>
              <a:rPr sz="1600" spc="-10" dirty="0">
                <a:latin typeface="Calibri Light"/>
                <a:cs typeface="Calibri Light"/>
              </a:rPr>
              <a:t>and </a:t>
            </a:r>
            <a:r>
              <a:rPr sz="1600" spc="-20" dirty="0">
                <a:latin typeface="Calibri Light"/>
                <a:cs typeface="Calibri Light"/>
              </a:rPr>
              <a:t>consistent </a:t>
            </a:r>
            <a:r>
              <a:rPr sz="1600" spc="-15" dirty="0">
                <a:latin typeface="Calibri Light"/>
                <a:cs typeface="Calibri Light"/>
              </a:rPr>
              <a:t>spread. 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UCLPartners</a:t>
            </a:r>
            <a:r>
              <a:rPr sz="1600" spc="-4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has</a:t>
            </a:r>
            <a:r>
              <a:rPr sz="1600" spc="-5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developed</a:t>
            </a:r>
            <a:r>
              <a:rPr sz="1600" spc="-7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support</a:t>
            </a:r>
            <a:r>
              <a:rPr sz="1600" spc="-55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package</a:t>
            </a:r>
            <a:r>
              <a:rPr sz="1600" spc="-5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covering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the</a:t>
            </a:r>
            <a:r>
              <a:rPr sz="1600" spc="-5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following</a:t>
            </a:r>
            <a:r>
              <a:rPr sz="1600" spc="-50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components: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08332" y="145926"/>
            <a:ext cx="9499270" cy="54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Proactive </a:t>
            </a:r>
            <a:r>
              <a:rPr sz="1800" spc="-15" dirty="0">
                <a:solidFill>
                  <a:schemeClr val="accent1"/>
                </a:solidFill>
                <a:latin typeface="Calibri"/>
                <a:cs typeface="Calibri"/>
              </a:rPr>
              <a:t>Care</a:t>
            </a:r>
            <a:r>
              <a:rPr sz="1800" spc="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Frameworks:</a:t>
            </a:r>
            <a:r>
              <a:rPr sz="1800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implementation</a:t>
            </a:r>
            <a:r>
              <a:rPr sz="1800" spc="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1"/>
                </a:solidFill>
                <a:latin typeface="Calibri"/>
                <a:cs typeface="Calibri"/>
              </a:rPr>
              <a:t>&amp;</a:t>
            </a:r>
            <a:r>
              <a:rPr sz="1800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1"/>
                </a:solidFill>
                <a:latin typeface="Calibri"/>
                <a:cs typeface="Calibri"/>
              </a:rPr>
              <a:t>support</a:t>
            </a:r>
            <a:r>
              <a:rPr sz="1800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/>
                <a:cs typeface="Calibri"/>
              </a:rPr>
              <a:t>package</a:t>
            </a:r>
            <a:endParaRPr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E5AF26-7CA0-0941-A787-C7097FD43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primarycare@uclpartners.com</a:t>
            </a:r>
          </a:p>
        </p:txBody>
      </p:sp>
    </p:spTree>
    <p:extLst>
      <p:ext uri="{BB962C8B-B14F-4D97-AF65-F5344CB8AC3E}">
        <p14:creationId xmlns:p14="http://schemas.microsoft.com/office/powerpoint/2010/main" val="14788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pc="-10" dirty="0">
                <a:cs typeface="Calibri"/>
              </a:rPr>
              <a:t>UCLPartners</a:t>
            </a:r>
            <a:r>
              <a:rPr lang="en-GB" sz="2800" spc="-5" dirty="0">
                <a:cs typeface="Calibri"/>
              </a:rPr>
              <a:t> Proactive</a:t>
            </a:r>
            <a:r>
              <a:rPr lang="en-GB" sz="2800" spc="-35" dirty="0">
                <a:cs typeface="Calibri"/>
              </a:rPr>
              <a:t> </a:t>
            </a:r>
            <a:r>
              <a:rPr lang="en-GB" sz="2800" spc="-15" dirty="0">
                <a:cs typeface="Calibri"/>
              </a:rPr>
              <a:t>Care</a:t>
            </a:r>
            <a:r>
              <a:rPr lang="en-GB" sz="2800" spc="-5" dirty="0">
                <a:cs typeface="Calibri"/>
              </a:rPr>
              <a:t> </a:t>
            </a:r>
            <a:r>
              <a:rPr lang="en-GB" sz="2800" spc="-10" dirty="0">
                <a:cs typeface="Calibri"/>
              </a:rPr>
              <a:t>Frameworks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081A424-7B7C-4D30-B679-5650817B4674}"/>
              </a:ext>
            </a:extLst>
          </p:cNvPr>
          <p:cNvSpPr txBox="1"/>
          <p:nvPr/>
        </p:nvSpPr>
        <p:spPr>
          <a:xfrm>
            <a:off x="567029" y="1172210"/>
            <a:ext cx="10780395" cy="451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UCLPartners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has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developed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 </a:t>
            </a:r>
            <a:r>
              <a:rPr sz="1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series 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of </a:t>
            </a:r>
            <a:r>
              <a:rPr sz="18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frameworks</a:t>
            </a:r>
            <a:r>
              <a:rPr sz="1800" b="1" spc="-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for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local adaptation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support proactive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management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of long- </a:t>
            </a:r>
            <a:r>
              <a:rPr sz="1800" b="1" spc="-3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term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conditions</a:t>
            </a:r>
            <a:r>
              <a:rPr sz="1800" b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post-COVID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primary</a:t>
            </a:r>
            <a:r>
              <a:rPr sz="18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care.</a:t>
            </a:r>
            <a:endParaRPr sz="180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Led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by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clinical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team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GPs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pharmacists</a:t>
            </a:r>
            <a:endParaRPr sz="180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Supported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by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patient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public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insight</a:t>
            </a:r>
            <a:endParaRPr sz="1800" dirty="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Working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with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local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clinicians</a:t>
            </a:r>
            <a:r>
              <a:rPr sz="1800" spc="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training</a:t>
            </a:r>
            <a:r>
              <a:rPr sz="18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hubs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 adapt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deliver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Calibri"/>
              <a:cs typeface="Calibri"/>
            </a:endParaRPr>
          </a:p>
          <a:p>
            <a:pPr marL="454025">
              <a:lnSpc>
                <a:spcPct val="100000"/>
              </a:lnSpc>
              <a:spcBef>
                <a:spcPts val="1435"/>
              </a:spcBef>
            </a:pPr>
            <a:r>
              <a:rPr sz="1800" spc="-10" dirty="0">
                <a:solidFill>
                  <a:srgbClr val="0D0D0D"/>
                </a:solidFill>
                <a:latin typeface="Calibri Light"/>
                <a:cs typeface="Calibri Light"/>
              </a:rPr>
              <a:t>Core</a:t>
            </a:r>
            <a:r>
              <a:rPr sz="1800" spc="-85" dirty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Calibri Light"/>
                <a:cs typeface="Calibri Light"/>
              </a:rPr>
              <a:t>principles:</a:t>
            </a:r>
            <a:endParaRPr sz="1800" dirty="0">
              <a:latin typeface="Calibri Light"/>
              <a:cs typeface="Calibri Light"/>
            </a:endParaRPr>
          </a:p>
          <a:p>
            <a:pPr marL="797560" indent="-344170">
              <a:lnSpc>
                <a:spcPct val="100000"/>
              </a:lnSpc>
              <a:spcBef>
                <a:spcPts val="1215"/>
              </a:spcBef>
              <a:buAutoNum type="arabicPeriod"/>
              <a:tabLst>
                <a:tab pos="796925" algn="l"/>
                <a:tab pos="798195" algn="l"/>
              </a:tabLst>
            </a:pPr>
            <a:r>
              <a:rPr sz="1800" spc="-5" dirty="0">
                <a:latin typeface="Calibri"/>
                <a:cs typeface="Calibri"/>
              </a:rPr>
              <a:t>Virtual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default</a:t>
            </a:r>
            <a:endParaRPr sz="1800" dirty="0">
              <a:latin typeface="Calibri"/>
              <a:cs typeface="Calibri"/>
            </a:endParaRPr>
          </a:p>
          <a:p>
            <a:pPr marL="797560" marR="2259965" indent="-3435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796925" algn="l"/>
                <a:tab pos="798195" algn="l"/>
              </a:tabLst>
            </a:pPr>
            <a:r>
              <a:rPr sz="1800" spc="-5" dirty="0">
                <a:latin typeface="Calibri"/>
                <a:cs typeface="Calibri"/>
              </a:rPr>
              <a:t>Mobilising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supporting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workforce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(including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pharmacists,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HCAs, other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clinical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non-clinical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staff)</a:t>
            </a:r>
            <a:endParaRPr sz="1800" dirty="0">
              <a:latin typeface="Calibri"/>
              <a:cs typeface="Calibri"/>
            </a:endParaRPr>
          </a:p>
          <a:p>
            <a:pPr marL="797560" indent="-34417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796925" algn="l"/>
                <a:tab pos="798195" algn="l"/>
              </a:tabLst>
            </a:pPr>
            <a:r>
              <a:rPr sz="1800" spc="-10" dirty="0">
                <a:latin typeface="Calibri"/>
                <a:cs typeface="Calibri"/>
              </a:rPr>
              <a:t>Step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change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support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self-management</a:t>
            </a:r>
            <a:endParaRPr sz="1800" dirty="0">
              <a:latin typeface="Calibri"/>
              <a:cs typeface="Calibri"/>
            </a:endParaRPr>
          </a:p>
          <a:p>
            <a:pPr marL="797560" marR="2436495" indent="-34353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796925" algn="l"/>
                <a:tab pos="798195" algn="l"/>
              </a:tabLst>
            </a:pPr>
            <a:r>
              <a:rPr sz="1800" spc="-10" dirty="0">
                <a:latin typeface="Calibri"/>
                <a:cs typeface="Calibri"/>
              </a:rPr>
              <a:t>Digital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including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self</a:t>
            </a:r>
            <a:r>
              <a:rPr sz="1800" dirty="0">
                <a:latin typeface="Calibri"/>
                <a:cs typeface="Calibri"/>
              </a:rPr>
              <a:t> management and </a:t>
            </a:r>
            <a:r>
              <a:rPr sz="1800" spc="-5" dirty="0">
                <a:latin typeface="Calibri"/>
                <a:cs typeface="Calibri"/>
              </a:rPr>
              <a:t>technology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remote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monitoring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E0068F27-63A3-4BCF-BDEF-A7161F3B51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1719" y="3475975"/>
            <a:ext cx="457200" cy="455675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FA5AB16C-A707-4ADB-9037-CDFDE00AEA4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9007" y="4079627"/>
            <a:ext cx="495004" cy="499587"/>
          </a:xfrm>
          <a:prstGeom prst="rect">
            <a:avLst/>
          </a:prstGeom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BC0438B7-2780-4F15-BCAE-E21406E2464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6188" y="5207239"/>
            <a:ext cx="711707" cy="711707"/>
          </a:xfrm>
          <a:prstGeom prst="rect">
            <a:avLst/>
          </a:prstGeom>
        </p:spPr>
      </p:pic>
      <p:pic>
        <p:nvPicPr>
          <p:cNvPr id="12" name="object 7">
            <a:extLst>
              <a:ext uri="{FF2B5EF4-FFF2-40B4-BE49-F238E27FC236}">
                <a16:creationId xmlns:a16="http://schemas.microsoft.com/office/drawing/2014/main" id="{7202C750-354D-44C1-AAB4-FE1928B6BD5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17287" y="4736374"/>
            <a:ext cx="391632" cy="416001"/>
          </a:xfrm>
          <a:prstGeom prst="rect">
            <a:avLst/>
          </a:prstGeom>
        </p:spPr>
      </p:pic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46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06" y="186243"/>
            <a:ext cx="9499270" cy="544510"/>
          </a:xfrm>
        </p:spPr>
        <p:txBody>
          <a:bodyPr/>
          <a:lstStyle/>
          <a:p>
            <a:r>
              <a:rPr lang="en-GB" sz="2800" spc="-10" dirty="0">
                <a:latin typeface="Calibri Light" panose="020F0302020204030204" pitchFamily="34" charset="0"/>
              </a:rPr>
              <a:t>UCLPartners </a:t>
            </a:r>
            <a:r>
              <a:rPr lang="en-US" sz="2800" spc="-5" dirty="0">
                <a:latin typeface="Calibri Light" panose="020F0302020204030204" pitchFamily="34" charset="0"/>
              </a:rPr>
              <a:t>Proactive</a:t>
            </a:r>
            <a:r>
              <a:rPr lang="en-US" sz="2800" spc="-30" dirty="0">
                <a:latin typeface="Calibri Light" panose="020F0302020204030204" pitchFamily="34" charset="0"/>
              </a:rPr>
              <a:t> </a:t>
            </a:r>
            <a:r>
              <a:rPr lang="en-US" sz="2800" spc="-15" dirty="0">
                <a:latin typeface="Calibri Light" panose="020F0302020204030204" pitchFamily="34" charset="0"/>
              </a:rPr>
              <a:t>Care</a:t>
            </a:r>
            <a:r>
              <a:rPr lang="en-US" sz="2800" spc="5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Frameworks</a:t>
            </a:r>
            <a:r>
              <a:rPr lang="en-US" sz="2800" spc="-35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for</a:t>
            </a:r>
            <a:r>
              <a:rPr lang="en-US" sz="2800" spc="5" dirty="0">
                <a:latin typeface="Calibri Light" panose="020F0302020204030204" pitchFamily="34" charset="0"/>
              </a:rPr>
              <a:t> </a:t>
            </a:r>
            <a:r>
              <a:rPr lang="en-US" sz="2800" spc="-5" dirty="0">
                <a:latin typeface="Calibri Light" panose="020F0302020204030204" pitchFamily="34" charset="0"/>
              </a:rPr>
              <a:t>Local</a:t>
            </a:r>
            <a:r>
              <a:rPr lang="en-US" sz="2800" spc="-10" dirty="0">
                <a:latin typeface="Calibri Light" panose="020F0302020204030204" pitchFamily="34" charset="0"/>
              </a:rPr>
              <a:t> </a:t>
            </a:r>
            <a:r>
              <a:rPr lang="en-US" sz="2800" spc="-5" dirty="0">
                <a:latin typeface="Calibri Light" panose="020F0302020204030204" pitchFamily="34" charset="0"/>
              </a:rPr>
              <a:t>Adaptation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9BC79446-95F1-4DF8-A772-44C2BBB472F2}"/>
              </a:ext>
            </a:extLst>
          </p:cNvPr>
          <p:cNvSpPr/>
          <p:nvPr/>
        </p:nvSpPr>
        <p:spPr>
          <a:xfrm>
            <a:off x="695563" y="710252"/>
            <a:ext cx="3312160" cy="1490980"/>
          </a:xfrm>
          <a:custGeom>
            <a:avLst/>
            <a:gdLst/>
            <a:ahLst/>
            <a:cxnLst/>
            <a:rect l="l" t="t" r="r" b="b"/>
            <a:pathLst>
              <a:path w="3312160" h="1490980">
                <a:moveTo>
                  <a:pt x="0" y="248412"/>
                </a:moveTo>
                <a:lnTo>
                  <a:pt x="5046" y="198358"/>
                </a:lnTo>
                <a:lnTo>
                  <a:pt x="19520" y="151733"/>
                </a:lnTo>
                <a:lnTo>
                  <a:pt x="42423" y="109537"/>
                </a:lnTo>
                <a:lnTo>
                  <a:pt x="72756" y="72771"/>
                </a:lnTo>
                <a:lnTo>
                  <a:pt x="109520" y="42433"/>
                </a:lnTo>
                <a:lnTo>
                  <a:pt x="151717" y="19526"/>
                </a:lnTo>
                <a:lnTo>
                  <a:pt x="198347" y="5048"/>
                </a:lnTo>
                <a:lnTo>
                  <a:pt x="248412" y="0"/>
                </a:lnTo>
                <a:lnTo>
                  <a:pt x="3063240" y="0"/>
                </a:lnTo>
                <a:lnTo>
                  <a:pt x="3113293" y="5048"/>
                </a:lnTo>
                <a:lnTo>
                  <a:pt x="3159918" y="19526"/>
                </a:lnTo>
                <a:lnTo>
                  <a:pt x="3202114" y="42433"/>
                </a:lnTo>
                <a:lnTo>
                  <a:pt x="3238880" y="72770"/>
                </a:lnTo>
                <a:lnTo>
                  <a:pt x="3269218" y="109537"/>
                </a:lnTo>
                <a:lnTo>
                  <a:pt x="3292125" y="151733"/>
                </a:lnTo>
                <a:lnTo>
                  <a:pt x="3306603" y="198358"/>
                </a:lnTo>
                <a:lnTo>
                  <a:pt x="3311652" y="248412"/>
                </a:lnTo>
                <a:lnTo>
                  <a:pt x="3311652" y="1242059"/>
                </a:lnTo>
                <a:lnTo>
                  <a:pt x="3306603" y="1292113"/>
                </a:lnTo>
                <a:lnTo>
                  <a:pt x="3292125" y="1338738"/>
                </a:lnTo>
                <a:lnTo>
                  <a:pt x="3269218" y="1380934"/>
                </a:lnTo>
                <a:lnTo>
                  <a:pt x="3238881" y="1417700"/>
                </a:lnTo>
                <a:lnTo>
                  <a:pt x="3202114" y="1448038"/>
                </a:lnTo>
                <a:lnTo>
                  <a:pt x="3159918" y="1470945"/>
                </a:lnTo>
                <a:lnTo>
                  <a:pt x="3113293" y="1485423"/>
                </a:lnTo>
                <a:lnTo>
                  <a:pt x="3063240" y="1490471"/>
                </a:lnTo>
                <a:lnTo>
                  <a:pt x="248412" y="1490471"/>
                </a:lnTo>
                <a:lnTo>
                  <a:pt x="198347" y="1485423"/>
                </a:lnTo>
                <a:lnTo>
                  <a:pt x="151717" y="1470945"/>
                </a:lnTo>
                <a:lnTo>
                  <a:pt x="109520" y="1448038"/>
                </a:lnTo>
                <a:lnTo>
                  <a:pt x="72756" y="1417701"/>
                </a:lnTo>
                <a:lnTo>
                  <a:pt x="42423" y="1380934"/>
                </a:lnTo>
                <a:lnTo>
                  <a:pt x="19520" y="1338738"/>
                </a:lnTo>
                <a:lnTo>
                  <a:pt x="5046" y="1292113"/>
                </a:lnTo>
                <a:lnTo>
                  <a:pt x="0" y="1242059"/>
                </a:lnTo>
                <a:lnTo>
                  <a:pt x="0" y="248412"/>
                </a:lnTo>
                <a:close/>
              </a:path>
            </a:pathLst>
          </a:custGeom>
          <a:ln w="12700">
            <a:solidFill>
              <a:srgbClr val="2C8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C284D4E3-6C43-4057-917B-2915BDEF7B7C}"/>
              </a:ext>
            </a:extLst>
          </p:cNvPr>
          <p:cNvSpPr txBox="1"/>
          <p:nvPr/>
        </p:nvSpPr>
        <p:spPr>
          <a:xfrm>
            <a:off x="846247" y="842498"/>
            <a:ext cx="3077845" cy="127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Principles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600" spc="-5" dirty="0">
                <a:latin typeface="Calibri"/>
                <a:cs typeface="Calibri"/>
              </a:rPr>
              <a:t>Virtual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first</a:t>
            </a:r>
            <a:endParaRPr sz="1600" dirty="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600" spc="-5" dirty="0">
                <a:latin typeface="Calibri"/>
                <a:cs typeface="Calibri"/>
              </a:rPr>
              <a:t>Wider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575" baseline="26455" dirty="0">
                <a:latin typeface="Calibri"/>
                <a:cs typeface="Calibri"/>
              </a:rPr>
              <a:t>o</a:t>
            </a:r>
            <a:r>
              <a:rPr sz="1575" spc="172" baseline="2645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care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workforce</a:t>
            </a:r>
            <a:endParaRPr sz="1600" dirty="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600" spc="-10" dirty="0">
                <a:latin typeface="Calibri"/>
                <a:cs typeface="Calibri"/>
              </a:rPr>
              <a:t>Step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change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 self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management</a:t>
            </a:r>
            <a:endParaRPr sz="1600" dirty="0">
              <a:latin typeface="Calibri"/>
              <a:cs typeface="Calibri"/>
            </a:endParaRPr>
          </a:p>
          <a:p>
            <a:pPr marL="337185" indent="-287020">
              <a:lnSpc>
                <a:spcPct val="100000"/>
              </a:lnSpc>
              <a:buFont typeface="Arial MT"/>
              <a:buChar char="•"/>
              <a:tabLst>
                <a:tab pos="337185" algn="l"/>
                <a:tab pos="337820" algn="l"/>
              </a:tabLst>
            </a:pPr>
            <a:r>
              <a:rPr sz="1600" spc="-5" dirty="0">
                <a:latin typeface="Calibri"/>
                <a:cs typeface="Calibri"/>
              </a:rPr>
              <a:t>Digital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technologies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D3711CDF-F9ED-4983-A8BA-DAFA61BA3ABA}"/>
              </a:ext>
            </a:extLst>
          </p:cNvPr>
          <p:cNvSpPr/>
          <p:nvPr/>
        </p:nvSpPr>
        <p:spPr>
          <a:xfrm>
            <a:off x="699516" y="2398233"/>
            <a:ext cx="3312160" cy="1714500"/>
          </a:xfrm>
          <a:custGeom>
            <a:avLst/>
            <a:gdLst/>
            <a:ahLst/>
            <a:cxnLst/>
            <a:rect l="l" t="t" r="r" b="b"/>
            <a:pathLst>
              <a:path w="3312160" h="1714500">
                <a:moveTo>
                  <a:pt x="3025902" y="0"/>
                </a:moveTo>
                <a:lnTo>
                  <a:pt x="285762" y="0"/>
                </a:lnTo>
                <a:lnTo>
                  <a:pt x="239410" y="3738"/>
                </a:lnTo>
                <a:lnTo>
                  <a:pt x="195439" y="14563"/>
                </a:lnTo>
                <a:lnTo>
                  <a:pt x="154438" y="31886"/>
                </a:lnTo>
                <a:lnTo>
                  <a:pt x="116994" y="55120"/>
                </a:lnTo>
                <a:lnTo>
                  <a:pt x="83697" y="83677"/>
                </a:lnTo>
                <a:lnTo>
                  <a:pt x="55135" y="116970"/>
                </a:lnTo>
                <a:lnTo>
                  <a:pt x="31896" y="154411"/>
                </a:lnTo>
                <a:lnTo>
                  <a:pt x="14568" y="195413"/>
                </a:lnTo>
                <a:lnTo>
                  <a:pt x="3740" y="239388"/>
                </a:lnTo>
                <a:lnTo>
                  <a:pt x="0" y="285750"/>
                </a:lnTo>
                <a:lnTo>
                  <a:pt x="0" y="1428750"/>
                </a:lnTo>
                <a:lnTo>
                  <a:pt x="3740" y="1475111"/>
                </a:lnTo>
                <a:lnTo>
                  <a:pt x="14568" y="1519086"/>
                </a:lnTo>
                <a:lnTo>
                  <a:pt x="31896" y="1560088"/>
                </a:lnTo>
                <a:lnTo>
                  <a:pt x="55135" y="1597529"/>
                </a:lnTo>
                <a:lnTo>
                  <a:pt x="83697" y="1630822"/>
                </a:lnTo>
                <a:lnTo>
                  <a:pt x="116994" y="1659379"/>
                </a:lnTo>
                <a:lnTo>
                  <a:pt x="154438" y="1682613"/>
                </a:lnTo>
                <a:lnTo>
                  <a:pt x="195439" y="1699936"/>
                </a:lnTo>
                <a:lnTo>
                  <a:pt x="239410" y="1710761"/>
                </a:lnTo>
                <a:lnTo>
                  <a:pt x="285762" y="1714500"/>
                </a:lnTo>
                <a:lnTo>
                  <a:pt x="3025902" y="1714500"/>
                </a:lnTo>
                <a:lnTo>
                  <a:pt x="3072263" y="1710761"/>
                </a:lnTo>
                <a:lnTo>
                  <a:pt x="3116238" y="1699936"/>
                </a:lnTo>
                <a:lnTo>
                  <a:pt x="3157240" y="1682613"/>
                </a:lnTo>
                <a:lnTo>
                  <a:pt x="3194681" y="1659379"/>
                </a:lnTo>
                <a:lnTo>
                  <a:pt x="3227974" y="1630822"/>
                </a:lnTo>
                <a:lnTo>
                  <a:pt x="3256531" y="1597529"/>
                </a:lnTo>
                <a:lnTo>
                  <a:pt x="3279765" y="1560088"/>
                </a:lnTo>
                <a:lnTo>
                  <a:pt x="3297088" y="1519086"/>
                </a:lnTo>
                <a:lnTo>
                  <a:pt x="3307913" y="1475111"/>
                </a:lnTo>
                <a:lnTo>
                  <a:pt x="3311652" y="1428750"/>
                </a:lnTo>
                <a:lnTo>
                  <a:pt x="3311652" y="285750"/>
                </a:lnTo>
                <a:lnTo>
                  <a:pt x="3307913" y="239388"/>
                </a:lnTo>
                <a:lnTo>
                  <a:pt x="3297088" y="195413"/>
                </a:lnTo>
                <a:lnTo>
                  <a:pt x="3279765" y="154411"/>
                </a:lnTo>
                <a:lnTo>
                  <a:pt x="3256531" y="116970"/>
                </a:lnTo>
                <a:lnTo>
                  <a:pt x="3227974" y="83677"/>
                </a:lnTo>
                <a:lnTo>
                  <a:pt x="3194681" y="55120"/>
                </a:lnTo>
                <a:lnTo>
                  <a:pt x="3157240" y="31886"/>
                </a:lnTo>
                <a:lnTo>
                  <a:pt x="3116238" y="14563"/>
                </a:lnTo>
                <a:lnTo>
                  <a:pt x="3072263" y="3738"/>
                </a:lnTo>
                <a:lnTo>
                  <a:pt x="3025902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DF4CADE9-C6CE-4B94-B172-98B718727FD3}"/>
              </a:ext>
            </a:extLst>
          </p:cNvPr>
          <p:cNvSpPr txBox="1"/>
          <p:nvPr/>
        </p:nvSpPr>
        <p:spPr>
          <a:xfrm>
            <a:off x="861466" y="2487929"/>
            <a:ext cx="2433320" cy="14452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6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Stratify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(clinical,</a:t>
            </a:r>
            <a:r>
              <a:rPr sz="13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ethnicity,</a:t>
            </a:r>
            <a:r>
              <a:rPr sz="13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social </a:t>
            </a:r>
            <a:r>
              <a:rPr sz="1300" b="1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factors)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marL="469265" marR="56896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Low priority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Medium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priority </a:t>
            </a:r>
            <a:r>
              <a:rPr sz="1600" b="1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priority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0FBD656D-A8F9-4188-9A08-4D437576BFED}"/>
              </a:ext>
            </a:extLst>
          </p:cNvPr>
          <p:cNvSpPr/>
          <p:nvPr/>
        </p:nvSpPr>
        <p:spPr>
          <a:xfrm>
            <a:off x="5471159" y="888591"/>
            <a:ext cx="4014470" cy="1496721"/>
          </a:xfrm>
          <a:custGeom>
            <a:avLst/>
            <a:gdLst/>
            <a:ahLst/>
            <a:cxnLst/>
            <a:rect l="l" t="t" r="r" b="b"/>
            <a:pathLst>
              <a:path w="4014470" h="1713230">
                <a:moveTo>
                  <a:pt x="3728719" y="0"/>
                </a:moveTo>
                <a:lnTo>
                  <a:pt x="285495" y="0"/>
                </a:lnTo>
                <a:lnTo>
                  <a:pt x="239172" y="3735"/>
                </a:lnTo>
                <a:lnTo>
                  <a:pt x="195234" y="14549"/>
                </a:lnTo>
                <a:lnTo>
                  <a:pt x="154268" y="31855"/>
                </a:lnTo>
                <a:lnTo>
                  <a:pt x="116860" y="55067"/>
                </a:lnTo>
                <a:lnTo>
                  <a:pt x="83597" y="83597"/>
                </a:lnTo>
                <a:lnTo>
                  <a:pt x="55067" y="116860"/>
                </a:lnTo>
                <a:lnTo>
                  <a:pt x="31855" y="154268"/>
                </a:lnTo>
                <a:lnTo>
                  <a:pt x="14549" y="195234"/>
                </a:lnTo>
                <a:lnTo>
                  <a:pt x="3735" y="239172"/>
                </a:lnTo>
                <a:lnTo>
                  <a:pt x="0" y="285495"/>
                </a:lnTo>
                <a:lnTo>
                  <a:pt x="0" y="1427479"/>
                </a:lnTo>
                <a:lnTo>
                  <a:pt x="3735" y="1473803"/>
                </a:lnTo>
                <a:lnTo>
                  <a:pt x="14549" y="1517741"/>
                </a:lnTo>
                <a:lnTo>
                  <a:pt x="31855" y="1558707"/>
                </a:lnTo>
                <a:lnTo>
                  <a:pt x="55067" y="1596115"/>
                </a:lnTo>
                <a:lnTo>
                  <a:pt x="83597" y="1629378"/>
                </a:lnTo>
                <a:lnTo>
                  <a:pt x="116860" y="1657908"/>
                </a:lnTo>
                <a:lnTo>
                  <a:pt x="154268" y="1681120"/>
                </a:lnTo>
                <a:lnTo>
                  <a:pt x="195234" y="1698426"/>
                </a:lnTo>
                <a:lnTo>
                  <a:pt x="239172" y="1709240"/>
                </a:lnTo>
                <a:lnTo>
                  <a:pt x="285495" y="1712976"/>
                </a:lnTo>
                <a:lnTo>
                  <a:pt x="3728719" y="1712976"/>
                </a:lnTo>
                <a:lnTo>
                  <a:pt x="3775043" y="1709240"/>
                </a:lnTo>
                <a:lnTo>
                  <a:pt x="3818981" y="1698426"/>
                </a:lnTo>
                <a:lnTo>
                  <a:pt x="3859947" y="1681120"/>
                </a:lnTo>
                <a:lnTo>
                  <a:pt x="3897355" y="1657908"/>
                </a:lnTo>
                <a:lnTo>
                  <a:pt x="3930618" y="1629378"/>
                </a:lnTo>
                <a:lnTo>
                  <a:pt x="3959148" y="1596115"/>
                </a:lnTo>
                <a:lnTo>
                  <a:pt x="3982360" y="1558707"/>
                </a:lnTo>
                <a:lnTo>
                  <a:pt x="3999666" y="1517741"/>
                </a:lnTo>
                <a:lnTo>
                  <a:pt x="4010480" y="1473803"/>
                </a:lnTo>
                <a:lnTo>
                  <a:pt x="4014216" y="1427479"/>
                </a:lnTo>
                <a:lnTo>
                  <a:pt x="4014216" y="285495"/>
                </a:lnTo>
                <a:lnTo>
                  <a:pt x="4010480" y="239172"/>
                </a:lnTo>
                <a:lnTo>
                  <a:pt x="3999666" y="195234"/>
                </a:lnTo>
                <a:lnTo>
                  <a:pt x="3982360" y="154268"/>
                </a:lnTo>
                <a:lnTo>
                  <a:pt x="3959148" y="116860"/>
                </a:lnTo>
                <a:lnTo>
                  <a:pt x="3930618" y="83597"/>
                </a:lnTo>
                <a:lnTo>
                  <a:pt x="3897355" y="55067"/>
                </a:lnTo>
                <a:lnTo>
                  <a:pt x="3859947" y="31855"/>
                </a:lnTo>
                <a:lnTo>
                  <a:pt x="3818981" y="14549"/>
                </a:lnTo>
                <a:lnTo>
                  <a:pt x="3775043" y="3735"/>
                </a:lnTo>
                <a:lnTo>
                  <a:pt x="37287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03EB8745-205C-40A4-AD61-B401F40BF47D}"/>
              </a:ext>
            </a:extLst>
          </p:cNvPr>
          <p:cNvSpPr txBox="1"/>
          <p:nvPr/>
        </p:nvSpPr>
        <p:spPr>
          <a:xfrm>
            <a:off x="6178677" y="1242186"/>
            <a:ext cx="259842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Prescribing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clinician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A95B64B-0DC5-44BE-BB51-F0B861F21187}"/>
              </a:ext>
            </a:extLst>
          </p:cNvPr>
          <p:cNvSpPr/>
          <p:nvPr/>
        </p:nvSpPr>
        <p:spPr>
          <a:xfrm>
            <a:off x="5459433" y="2713814"/>
            <a:ext cx="4014470" cy="1496721"/>
          </a:xfrm>
          <a:custGeom>
            <a:avLst/>
            <a:gdLst/>
            <a:ahLst/>
            <a:cxnLst/>
            <a:rect l="l" t="t" r="r" b="b"/>
            <a:pathLst>
              <a:path w="4014470" h="1713229">
                <a:moveTo>
                  <a:pt x="3728719" y="0"/>
                </a:moveTo>
                <a:lnTo>
                  <a:pt x="285495" y="0"/>
                </a:lnTo>
                <a:lnTo>
                  <a:pt x="239172" y="3735"/>
                </a:lnTo>
                <a:lnTo>
                  <a:pt x="195234" y="14549"/>
                </a:lnTo>
                <a:lnTo>
                  <a:pt x="154268" y="31855"/>
                </a:lnTo>
                <a:lnTo>
                  <a:pt x="116860" y="55067"/>
                </a:lnTo>
                <a:lnTo>
                  <a:pt x="83597" y="83597"/>
                </a:lnTo>
                <a:lnTo>
                  <a:pt x="55067" y="116860"/>
                </a:lnTo>
                <a:lnTo>
                  <a:pt x="31855" y="154268"/>
                </a:lnTo>
                <a:lnTo>
                  <a:pt x="14549" y="195234"/>
                </a:lnTo>
                <a:lnTo>
                  <a:pt x="3735" y="239172"/>
                </a:lnTo>
                <a:lnTo>
                  <a:pt x="0" y="285496"/>
                </a:lnTo>
                <a:lnTo>
                  <a:pt x="0" y="1427480"/>
                </a:lnTo>
                <a:lnTo>
                  <a:pt x="3735" y="1473803"/>
                </a:lnTo>
                <a:lnTo>
                  <a:pt x="14549" y="1517741"/>
                </a:lnTo>
                <a:lnTo>
                  <a:pt x="31855" y="1558707"/>
                </a:lnTo>
                <a:lnTo>
                  <a:pt x="55067" y="1596115"/>
                </a:lnTo>
                <a:lnTo>
                  <a:pt x="83597" y="1629378"/>
                </a:lnTo>
                <a:lnTo>
                  <a:pt x="116860" y="1657908"/>
                </a:lnTo>
                <a:lnTo>
                  <a:pt x="154268" y="1681120"/>
                </a:lnTo>
                <a:lnTo>
                  <a:pt x="195234" y="1698426"/>
                </a:lnTo>
                <a:lnTo>
                  <a:pt x="239172" y="1709240"/>
                </a:lnTo>
                <a:lnTo>
                  <a:pt x="285495" y="1712976"/>
                </a:lnTo>
                <a:lnTo>
                  <a:pt x="3728719" y="1712976"/>
                </a:lnTo>
                <a:lnTo>
                  <a:pt x="3775043" y="1709240"/>
                </a:lnTo>
                <a:lnTo>
                  <a:pt x="3818981" y="1698426"/>
                </a:lnTo>
                <a:lnTo>
                  <a:pt x="3859947" y="1681120"/>
                </a:lnTo>
                <a:lnTo>
                  <a:pt x="3897355" y="1657908"/>
                </a:lnTo>
                <a:lnTo>
                  <a:pt x="3930618" y="1629378"/>
                </a:lnTo>
                <a:lnTo>
                  <a:pt x="3959148" y="1596115"/>
                </a:lnTo>
                <a:lnTo>
                  <a:pt x="3982360" y="1558707"/>
                </a:lnTo>
                <a:lnTo>
                  <a:pt x="3999666" y="1517741"/>
                </a:lnTo>
                <a:lnTo>
                  <a:pt x="4010480" y="1473803"/>
                </a:lnTo>
                <a:lnTo>
                  <a:pt x="4014216" y="1427480"/>
                </a:lnTo>
                <a:lnTo>
                  <a:pt x="4014216" y="285496"/>
                </a:lnTo>
                <a:lnTo>
                  <a:pt x="4010480" y="239172"/>
                </a:lnTo>
                <a:lnTo>
                  <a:pt x="3999666" y="195234"/>
                </a:lnTo>
                <a:lnTo>
                  <a:pt x="3982360" y="154268"/>
                </a:lnTo>
                <a:lnTo>
                  <a:pt x="3959148" y="116860"/>
                </a:lnTo>
                <a:lnTo>
                  <a:pt x="3930618" y="83597"/>
                </a:lnTo>
                <a:lnTo>
                  <a:pt x="3897355" y="55067"/>
                </a:lnTo>
                <a:lnTo>
                  <a:pt x="3859947" y="31855"/>
                </a:lnTo>
                <a:lnTo>
                  <a:pt x="3818981" y="14549"/>
                </a:lnTo>
                <a:lnTo>
                  <a:pt x="3775043" y="3735"/>
                </a:lnTo>
                <a:lnTo>
                  <a:pt x="372871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8197B854-025D-41F0-A015-6BBC18FFA724}"/>
              </a:ext>
            </a:extLst>
          </p:cNvPr>
          <p:cNvSpPr txBox="1"/>
          <p:nvPr/>
        </p:nvSpPr>
        <p:spPr>
          <a:xfrm>
            <a:off x="5888482" y="3249548"/>
            <a:ext cx="318071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phased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Prescribing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clinician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DCF05060-40E2-459C-AE49-301023FF4573}"/>
              </a:ext>
            </a:extLst>
          </p:cNvPr>
          <p:cNvSpPr/>
          <p:nvPr/>
        </p:nvSpPr>
        <p:spPr>
          <a:xfrm>
            <a:off x="5498782" y="4539037"/>
            <a:ext cx="4014470" cy="1714500"/>
          </a:xfrm>
          <a:custGeom>
            <a:avLst/>
            <a:gdLst/>
            <a:ahLst/>
            <a:cxnLst/>
            <a:rect l="l" t="t" r="r" b="b"/>
            <a:pathLst>
              <a:path w="4014470" h="1714500">
                <a:moveTo>
                  <a:pt x="3728466" y="0"/>
                </a:moveTo>
                <a:lnTo>
                  <a:pt x="285750" y="0"/>
                </a:lnTo>
                <a:lnTo>
                  <a:pt x="239388" y="3738"/>
                </a:lnTo>
                <a:lnTo>
                  <a:pt x="195413" y="14563"/>
                </a:lnTo>
                <a:lnTo>
                  <a:pt x="154411" y="31886"/>
                </a:lnTo>
                <a:lnTo>
                  <a:pt x="116970" y="55120"/>
                </a:lnTo>
                <a:lnTo>
                  <a:pt x="83677" y="83677"/>
                </a:lnTo>
                <a:lnTo>
                  <a:pt x="55120" y="116970"/>
                </a:lnTo>
                <a:lnTo>
                  <a:pt x="31886" y="154411"/>
                </a:lnTo>
                <a:lnTo>
                  <a:pt x="14563" y="195413"/>
                </a:lnTo>
                <a:lnTo>
                  <a:pt x="3738" y="239388"/>
                </a:lnTo>
                <a:lnTo>
                  <a:pt x="0" y="285750"/>
                </a:lnTo>
                <a:lnTo>
                  <a:pt x="0" y="1428750"/>
                </a:lnTo>
                <a:lnTo>
                  <a:pt x="3738" y="1475098"/>
                </a:lnTo>
                <a:lnTo>
                  <a:pt x="14563" y="1519067"/>
                </a:lnTo>
                <a:lnTo>
                  <a:pt x="31886" y="1560066"/>
                </a:lnTo>
                <a:lnTo>
                  <a:pt x="55120" y="1597508"/>
                </a:lnTo>
                <a:lnTo>
                  <a:pt x="83677" y="1630803"/>
                </a:lnTo>
                <a:lnTo>
                  <a:pt x="116970" y="1659365"/>
                </a:lnTo>
                <a:lnTo>
                  <a:pt x="154411" y="1682604"/>
                </a:lnTo>
                <a:lnTo>
                  <a:pt x="195413" y="1699931"/>
                </a:lnTo>
                <a:lnTo>
                  <a:pt x="239388" y="1710759"/>
                </a:lnTo>
                <a:lnTo>
                  <a:pt x="285750" y="1714500"/>
                </a:lnTo>
                <a:lnTo>
                  <a:pt x="3728466" y="1714500"/>
                </a:lnTo>
                <a:lnTo>
                  <a:pt x="3774827" y="1710759"/>
                </a:lnTo>
                <a:lnTo>
                  <a:pt x="3818802" y="1699931"/>
                </a:lnTo>
                <a:lnTo>
                  <a:pt x="3859804" y="1682604"/>
                </a:lnTo>
                <a:lnTo>
                  <a:pt x="3897245" y="1659365"/>
                </a:lnTo>
                <a:lnTo>
                  <a:pt x="3930538" y="1630803"/>
                </a:lnTo>
                <a:lnTo>
                  <a:pt x="3959095" y="1597508"/>
                </a:lnTo>
                <a:lnTo>
                  <a:pt x="3982329" y="1560066"/>
                </a:lnTo>
                <a:lnTo>
                  <a:pt x="3999652" y="1519067"/>
                </a:lnTo>
                <a:lnTo>
                  <a:pt x="4010477" y="1475098"/>
                </a:lnTo>
                <a:lnTo>
                  <a:pt x="4014216" y="1428750"/>
                </a:lnTo>
                <a:lnTo>
                  <a:pt x="4014216" y="285750"/>
                </a:lnTo>
                <a:lnTo>
                  <a:pt x="4010477" y="239388"/>
                </a:lnTo>
                <a:lnTo>
                  <a:pt x="3999652" y="195413"/>
                </a:lnTo>
                <a:lnTo>
                  <a:pt x="3982329" y="154411"/>
                </a:lnTo>
                <a:lnTo>
                  <a:pt x="3959095" y="116970"/>
                </a:lnTo>
                <a:lnTo>
                  <a:pt x="3930538" y="83677"/>
                </a:lnTo>
                <a:lnTo>
                  <a:pt x="3897245" y="55120"/>
                </a:lnTo>
                <a:lnTo>
                  <a:pt x="3859804" y="31886"/>
                </a:lnTo>
                <a:lnTo>
                  <a:pt x="3818802" y="14563"/>
                </a:lnTo>
                <a:lnTo>
                  <a:pt x="3774827" y="3738"/>
                </a:lnTo>
                <a:lnTo>
                  <a:pt x="372846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7D634CFC-B3FB-41F8-BCF6-64A90F2B2115}"/>
              </a:ext>
            </a:extLst>
          </p:cNvPr>
          <p:cNvSpPr txBox="1"/>
          <p:nvPr/>
        </p:nvSpPr>
        <p:spPr>
          <a:xfrm>
            <a:off x="5723890" y="5329808"/>
            <a:ext cx="3507104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1800" b="1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holistic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proactive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Eg HCA,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nursing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associate,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link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worker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etc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5339D1A6-9318-4331-AD6E-7770AD2E67AA}"/>
              </a:ext>
            </a:extLst>
          </p:cNvPr>
          <p:cNvSpPr/>
          <p:nvPr/>
        </p:nvSpPr>
        <p:spPr>
          <a:xfrm>
            <a:off x="699516" y="4757928"/>
            <a:ext cx="3312160" cy="1714500"/>
          </a:xfrm>
          <a:custGeom>
            <a:avLst/>
            <a:gdLst/>
            <a:ahLst/>
            <a:cxnLst/>
            <a:rect l="l" t="t" r="r" b="b"/>
            <a:pathLst>
              <a:path w="3312160" h="1714500">
                <a:moveTo>
                  <a:pt x="3025902" y="0"/>
                </a:moveTo>
                <a:lnTo>
                  <a:pt x="285762" y="0"/>
                </a:lnTo>
                <a:lnTo>
                  <a:pt x="239410" y="3738"/>
                </a:lnTo>
                <a:lnTo>
                  <a:pt x="195439" y="14563"/>
                </a:lnTo>
                <a:lnTo>
                  <a:pt x="154438" y="31886"/>
                </a:lnTo>
                <a:lnTo>
                  <a:pt x="116994" y="55120"/>
                </a:lnTo>
                <a:lnTo>
                  <a:pt x="83697" y="83677"/>
                </a:lnTo>
                <a:lnTo>
                  <a:pt x="55135" y="116970"/>
                </a:lnTo>
                <a:lnTo>
                  <a:pt x="31896" y="154411"/>
                </a:lnTo>
                <a:lnTo>
                  <a:pt x="14568" y="195413"/>
                </a:lnTo>
                <a:lnTo>
                  <a:pt x="3740" y="239388"/>
                </a:lnTo>
                <a:lnTo>
                  <a:pt x="0" y="285750"/>
                </a:lnTo>
                <a:lnTo>
                  <a:pt x="0" y="1428737"/>
                </a:lnTo>
                <a:lnTo>
                  <a:pt x="3740" y="1475089"/>
                </a:lnTo>
                <a:lnTo>
                  <a:pt x="14568" y="1519060"/>
                </a:lnTo>
                <a:lnTo>
                  <a:pt x="31896" y="1560061"/>
                </a:lnTo>
                <a:lnTo>
                  <a:pt x="55135" y="1597505"/>
                </a:lnTo>
                <a:lnTo>
                  <a:pt x="83697" y="1630802"/>
                </a:lnTo>
                <a:lnTo>
                  <a:pt x="116994" y="1659364"/>
                </a:lnTo>
                <a:lnTo>
                  <a:pt x="154438" y="1682603"/>
                </a:lnTo>
                <a:lnTo>
                  <a:pt x="195439" y="1699931"/>
                </a:lnTo>
                <a:lnTo>
                  <a:pt x="239410" y="1710759"/>
                </a:lnTo>
                <a:lnTo>
                  <a:pt x="285762" y="1714500"/>
                </a:lnTo>
                <a:lnTo>
                  <a:pt x="3025902" y="1714500"/>
                </a:lnTo>
                <a:lnTo>
                  <a:pt x="3072263" y="1710759"/>
                </a:lnTo>
                <a:lnTo>
                  <a:pt x="3116238" y="1699931"/>
                </a:lnTo>
                <a:lnTo>
                  <a:pt x="3157240" y="1682603"/>
                </a:lnTo>
                <a:lnTo>
                  <a:pt x="3194681" y="1659364"/>
                </a:lnTo>
                <a:lnTo>
                  <a:pt x="3227974" y="1630802"/>
                </a:lnTo>
                <a:lnTo>
                  <a:pt x="3256531" y="1597505"/>
                </a:lnTo>
                <a:lnTo>
                  <a:pt x="3279765" y="1560061"/>
                </a:lnTo>
                <a:lnTo>
                  <a:pt x="3297088" y="1519060"/>
                </a:lnTo>
                <a:lnTo>
                  <a:pt x="3307913" y="1475089"/>
                </a:lnTo>
                <a:lnTo>
                  <a:pt x="3311652" y="1428737"/>
                </a:lnTo>
                <a:lnTo>
                  <a:pt x="3311652" y="285750"/>
                </a:lnTo>
                <a:lnTo>
                  <a:pt x="3307913" y="239388"/>
                </a:lnTo>
                <a:lnTo>
                  <a:pt x="3297088" y="195413"/>
                </a:lnTo>
                <a:lnTo>
                  <a:pt x="3279765" y="154411"/>
                </a:lnTo>
                <a:lnTo>
                  <a:pt x="3256531" y="116970"/>
                </a:lnTo>
                <a:lnTo>
                  <a:pt x="3227974" y="83677"/>
                </a:lnTo>
                <a:lnTo>
                  <a:pt x="3194681" y="55120"/>
                </a:lnTo>
                <a:lnTo>
                  <a:pt x="3157240" y="31886"/>
                </a:lnTo>
                <a:lnTo>
                  <a:pt x="3116238" y="14563"/>
                </a:lnTo>
                <a:lnTo>
                  <a:pt x="3072263" y="3738"/>
                </a:lnTo>
                <a:lnTo>
                  <a:pt x="3025902" y="0"/>
                </a:lnTo>
                <a:close/>
              </a:path>
            </a:pathLst>
          </a:custGeom>
          <a:solidFill>
            <a:srgbClr val="153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21BC88D4-A994-46CA-8320-F1285057ECE9}"/>
              </a:ext>
            </a:extLst>
          </p:cNvPr>
          <p:cNvSpPr txBox="1"/>
          <p:nvPr/>
        </p:nvSpPr>
        <p:spPr>
          <a:xfrm>
            <a:off x="861466" y="4787290"/>
            <a:ext cx="2872105" cy="1473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Begin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highest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wider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workforce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endParaRPr sz="1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remote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care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self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18">
            <a:extLst>
              <a:ext uri="{FF2B5EF4-FFF2-40B4-BE49-F238E27FC236}">
                <a16:creationId xmlns:a16="http://schemas.microsoft.com/office/drawing/2014/main" id="{98B1A6D8-F070-48F4-9AB9-3BCE27A799A0}"/>
              </a:ext>
            </a:extLst>
          </p:cNvPr>
          <p:cNvGrpSpPr/>
          <p:nvPr/>
        </p:nvGrpSpPr>
        <p:grpSpPr>
          <a:xfrm>
            <a:off x="2240279" y="649033"/>
            <a:ext cx="7717790" cy="5793105"/>
            <a:chOff x="2240279" y="649033"/>
            <a:chExt cx="7717790" cy="5793105"/>
          </a:xfrm>
        </p:grpSpPr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4179CC62-EAE4-4D03-B921-E8846FBAD983}"/>
                </a:ext>
              </a:extLst>
            </p:cNvPr>
            <p:cNvSpPr/>
            <p:nvPr/>
          </p:nvSpPr>
          <p:spPr>
            <a:xfrm>
              <a:off x="2240280" y="1414271"/>
              <a:ext cx="3235325" cy="4321175"/>
            </a:xfrm>
            <a:custGeom>
              <a:avLst/>
              <a:gdLst/>
              <a:ahLst/>
              <a:cxnLst/>
              <a:rect l="l" t="t" r="r" b="b"/>
              <a:pathLst>
                <a:path w="3235325" h="4321175">
                  <a:moveTo>
                    <a:pt x="228600" y="3105404"/>
                  </a:moveTo>
                  <a:lnTo>
                    <a:pt x="152400" y="3105404"/>
                  </a:lnTo>
                  <a:lnTo>
                    <a:pt x="152400" y="2685288"/>
                  </a:lnTo>
                  <a:lnTo>
                    <a:pt x="76200" y="2685288"/>
                  </a:lnTo>
                  <a:lnTo>
                    <a:pt x="76200" y="3105404"/>
                  </a:lnTo>
                  <a:lnTo>
                    <a:pt x="0" y="3105404"/>
                  </a:lnTo>
                  <a:lnTo>
                    <a:pt x="114300" y="3334004"/>
                  </a:lnTo>
                  <a:lnTo>
                    <a:pt x="209550" y="3143504"/>
                  </a:lnTo>
                  <a:lnTo>
                    <a:pt x="228600" y="3105404"/>
                  </a:lnTo>
                  <a:close/>
                </a:path>
                <a:path w="3235325" h="4321175">
                  <a:moveTo>
                    <a:pt x="3159683" y="4244505"/>
                  </a:moveTo>
                  <a:lnTo>
                    <a:pt x="3044444" y="4244505"/>
                  </a:lnTo>
                  <a:lnTo>
                    <a:pt x="3006382" y="4244505"/>
                  </a:lnTo>
                  <a:lnTo>
                    <a:pt x="3006090" y="4320565"/>
                  </a:lnTo>
                  <a:lnTo>
                    <a:pt x="3159683" y="4244505"/>
                  </a:lnTo>
                  <a:close/>
                </a:path>
                <a:path w="3235325" h="4321175">
                  <a:moveTo>
                    <a:pt x="3235198" y="4207116"/>
                  </a:moveTo>
                  <a:lnTo>
                    <a:pt x="3006979" y="4091940"/>
                  </a:lnTo>
                  <a:lnTo>
                    <a:pt x="3006674" y="4168127"/>
                  </a:lnTo>
                  <a:lnTo>
                    <a:pt x="2538603" y="4166387"/>
                  </a:lnTo>
                  <a:lnTo>
                    <a:pt x="2538603" y="4162933"/>
                  </a:lnTo>
                  <a:lnTo>
                    <a:pt x="2538603" y="1969008"/>
                  </a:lnTo>
                  <a:lnTo>
                    <a:pt x="3001899" y="1969008"/>
                  </a:lnTo>
                  <a:lnTo>
                    <a:pt x="3001899" y="2045208"/>
                  </a:lnTo>
                  <a:lnTo>
                    <a:pt x="3154299" y="1969008"/>
                  </a:lnTo>
                  <a:lnTo>
                    <a:pt x="3230499" y="1930908"/>
                  </a:lnTo>
                  <a:lnTo>
                    <a:pt x="3154299" y="1892808"/>
                  </a:lnTo>
                  <a:lnTo>
                    <a:pt x="3001899" y="1816608"/>
                  </a:lnTo>
                  <a:lnTo>
                    <a:pt x="3001899" y="1892808"/>
                  </a:lnTo>
                  <a:lnTo>
                    <a:pt x="2538603" y="1892808"/>
                  </a:lnTo>
                  <a:lnTo>
                    <a:pt x="2538603" y="152412"/>
                  </a:lnTo>
                  <a:lnTo>
                    <a:pt x="3001645" y="152412"/>
                  </a:lnTo>
                  <a:lnTo>
                    <a:pt x="3001645" y="228600"/>
                  </a:lnTo>
                  <a:lnTo>
                    <a:pt x="3154032" y="152412"/>
                  </a:lnTo>
                  <a:lnTo>
                    <a:pt x="3230245" y="114300"/>
                  </a:lnTo>
                  <a:lnTo>
                    <a:pt x="3154045" y="76200"/>
                  </a:lnTo>
                  <a:lnTo>
                    <a:pt x="3001645" y="0"/>
                  </a:lnTo>
                  <a:lnTo>
                    <a:pt x="3001645" y="76200"/>
                  </a:lnTo>
                  <a:lnTo>
                    <a:pt x="2462403" y="76200"/>
                  </a:lnTo>
                  <a:lnTo>
                    <a:pt x="2462403" y="4162933"/>
                  </a:lnTo>
                  <a:lnTo>
                    <a:pt x="1770888" y="4162933"/>
                  </a:lnTo>
                  <a:lnTo>
                    <a:pt x="1770888" y="4239133"/>
                  </a:lnTo>
                  <a:lnTo>
                    <a:pt x="1784477" y="4239133"/>
                  </a:lnTo>
                  <a:lnTo>
                    <a:pt x="1784477" y="4239768"/>
                  </a:lnTo>
                  <a:lnTo>
                    <a:pt x="3006382" y="4244365"/>
                  </a:lnTo>
                  <a:lnTo>
                    <a:pt x="3044444" y="4244505"/>
                  </a:lnTo>
                  <a:lnTo>
                    <a:pt x="3159976" y="4244365"/>
                  </a:lnTo>
                  <a:lnTo>
                    <a:pt x="3235198" y="4207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0">
              <a:extLst>
                <a:ext uri="{FF2B5EF4-FFF2-40B4-BE49-F238E27FC236}">
                  <a16:creationId xmlns:a16="http://schemas.microsoft.com/office/drawing/2014/main" id="{E7E52C17-B1B2-4157-ABB1-B6F91E67B4A0}"/>
                </a:ext>
              </a:extLst>
            </p:cNvPr>
            <p:cNvSpPr/>
            <p:nvPr/>
          </p:nvSpPr>
          <p:spPr>
            <a:xfrm>
              <a:off x="9536429" y="672845"/>
              <a:ext cx="398145" cy="5745480"/>
            </a:xfrm>
            <a:custGeom>
              <a:avLst/>
              <a:gdLst/>
              <a:ahLst/>
              <a:cxnLst/>
              <a:rect l="l" t="t" r="r" b="b"/>
              <a:pathLst>
                <a:path w="398145" h="5745480">
                  <a:moveTo>
                    <a:pt x="0" y="0"/>
                  </a:moveTo>
                  <a:lnTo>
                    <a:pt x="77420" y="2607"/>
                  </a:lnTo>
                  <a:lnTo>
                    <a:pt x="140636" y="9715"/>
                  </a:lnTo>
                  <a:lnTo>
                    <a:pt x="183255" y="20252"/>
                  </a:lnTo>
                  <a:lnTo>
                    <a:pt x="198881" y="33146"/>
                  </a:lnTo>
                  <a:lnTo>
                    <a:pt x="198881" y="2824479"/>
                  </a:lnTo>
                  <a:lnTo>
                    <a:pt x="214508" y="2837374"/>
                  </a:lnTo>
                  <a:lnTo>
                    <a:pt x="257127" y="2847911"/>
                  </a:lnTo>
                  <a:lnTo>
                    <a:pt x="320343" y="2855019"/>
                  </a:lnTo>
                  <a:lnTo>
                    <a:pt x="397764" y="2857627"/>
                  </a:lnTo>
                  <a:lnTo>
                    <a:pt x="320343" y="2860216"/>
                  </a:lnTo>
                  <a:lnTo>
                    <a:pt x="257127" y="2867294"/>
                  </a:lnTo>
                  <a:lnTo>
                    <a:pt x="214508" y="2877825"/>
                  </a:lnTo>
                  <a:lnTo>
                    <a:pt x="198881" y="2890774"/>
                  </a:lnTo>
                  <a:lnTo>
                    <a:pt x="198881" y="5712333"/>
                  </a:lnTo>
                  <a:lnTo>
                    <a:pt x="183255" y="5725232"/>
                  </a:lnTo>
                  <a:lnTo>
                    <a:pt x="140636" y="5735769"/>
                  </a:lnTo>
                  <a:lnTo>
                    <a:pt x="77420" y="5742874"/>
                  </a:lnTo>
                  <a:lnTo>
                    <a:pt x="0" y="5745480"/>
                  </a:lnTo>
                </a:path>
              </a:pathLst>
            </a:custGeom>
            <a:ln w="4762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21">
            <a:extLst>
              <a:ext uri="{FF2B5EF4-FFF2-40B4-BE49-F238E27FC236}">
                <a16:creationId xmlns:a16="http://schemas.microsoft.com/office/drawing/2014/main" id="{82F6CFD6-F5C5-45CC-96B5-172F43C21529}"/>
              </a:ext>
            </a:extLst>
          </p:cNvPr>
          <p:cNvGrpSpPr/>
          <p:nvPr/>
        </p:nvGrpSpPr>
        <p:grpSpPr>
          <a:xfrm>
            <a:off x="9985374" y="888592"/>
            <a:ext cx="1960880" cy="5529734"/>
            <a:chOff x="10050526" y="665733"/>
            <a:chExt cx="1960880" cy="5813425"/>
          </a:xfrm>
        </p:grpSpPr>
        <p:sp>
          <p:nvSpPr>
            <p:cNvPr id="34" name="object 22">
              <a:extLst>
                <a:ext uri="{FF2B5EF4-FFF2-40B4-BE49-F238E27FC236}">
                  <a16:creationId xmlns:a16="http://schemas.microsoft.com/office/drawing/2014/main" id="{C6074F13-38D8-41CB-B3B8-F41C9963293A}"/>
                </a:ext>
              </a:extLst>
            </p:cNvPr>
            <p:cNvSpPr/>
            <p:nvPr/>
          </p:nvSpPr>
          <p:spPr>
            <a:xfrm>
              <a:off x="10056876" y="672083"/>
              <a:ext cx="1948180" cy="5800725"/>
            </a:xfrm>
            <a:custGeom>
              <a:avLst/>
              <a:gdLst/>
              <a:ahLst/>
              <a:cxnLst/>
              <a:rect l="l" t="t" r="r" b="b"/>
              <a:pathLst>
                <a:path w="1948179" h="5800725">
                  <a:moveTo>
                    <a:pt x="1623059" y="0"/>
                  </a:moveTo>
                  <a:lnTo>
                    <a:pt x="324612" y="0"/>
                  </a:lnTo>
                  <a:lnTo>
                    <a:pt x="276632" y="3518"/>
                  </a:lnTo>
                  <a:lnTo>
                    <a:pt x="230843" y="13740"/>
                  </a:lnTo>
                  <a:lnTo>
                    <a:pt x="187743" y="30162"/>
                  </a:lnTo>
                  <a:lnTo>
                    <a:pt x="147837" y="52285"/>
                  </a:lnTo>
                  <a:lnTo>
                    <a:pt x="111624" y="79606"/>
                  </a:lnTo>
                  <a:lnTo>
                    <a:pt x="79606" y="111624"/>
                  </a:lnTo>
                  <a:lnTo>
                    <a:pt x="52285" y="147837"/>
                  </a:lnTo>
                  <a:lnTo>
                    <a:pt x="30162" y="187743"/>
                  </a:lnTo>
                  <a:lnTo>
                    <a:pt x="13740" y="230843"/>
                  </a:lnTo>
                  <a:lnTo>
                    <a:pt x="3518" y="276632"/>
                  </a:lnTo>
                  <a:lnTo>
                    <a:pt x="0" y="324612"/>
                  </a:lnTo>
                  <a:lnTo>
                    <a:pt x="0" y="5475719"/>
                  </a:lnTo>
                  <a:lnTo>
                    <a:pt x="3518" y="5523690"/>
                  </a:lnTo>
                  <a:lnTo>
                    <a:pt x="13740" y="5569475"/>
                  </a:lnTo>
                  <a:lnTo>
                    <a:pt x="30162" y="5612573"/>
                  </a:lnTo>
                  <a:lnTo>
                    <a:pt x="52285" y="5652481"/>
                  </a:lnTo>
                  <a:lnTo>
                    <a:pt x="79606" y="5688697"/>
                  </a:lnTo>
                  <a:lnTo>
                    <a:pt x="111624" y="5720719"/>
                  </a:lnTo>
                  <a:lnTo>
                    <a:pt x="147837" y="5748045"/>
                  </a:lnTo>
                  <a:lnTo>
                    <a:pt x="187743" y="5770172"/>
                  </a:lnTo>
                  <a:lnTo>
                    <a:pt x="230843" y="5786599"/>
                  </a:lnTo>
                  <a:lnTo>
                    <a:pt x="276632" y="5796824"/>
                  </a:lnTo>
                  <a:lnTo>
                    <a:pt x="324612" y="5800344"/>
                  </a:lnTo>
                  <a:lnTo>
                    <a:pt x="1623059" y="5800344"/>
                  </a:lnTo>
                  <a:lnTo>
                    <a:pt x="1671039" y="5796824"/>
                  </a:lnTo>
                  <a:lnTo>
                    <a:pt x="1716828" y="5786599"/>
                  </a:lnTo>
                  <a:lnTo>
                    <a:pt x="1759928" y="5770172"/>
                  </a:lnTo>
                  <a:lnTo>
                    <a:pt x="1799834" y="5748045"/>
                  </a:lnTo>
                  <a:lnTo>
                    <a:pt x="1836047" y="5720719"/>
                  </a:lnTo>
                  <a:lnTo>
                    <a:pt x="1868065" y="5688697"/>
                  </a:lnTo>
                  <a:lnTo>
                    <a:pt x="1895386" y="5652481"/>
                  </a:lnTo>
                  <a:lnTo>
                    <a:pt x="1917509" y="5612573"/>
                  </a:lnTo>
                  <a:lnTo>
                    <a:pt x="1933931" y="5569475"/>
                  </a:lnTo>
                  <a:lnTo>
                    <a:pt x="1944153" y="5523690"/>
                  </a:lnTo>
                  <a:lnTo>
                    <a:pt x="1947672" y="5475719"/>
                  </a:lnTo>
                  <a:lnTo>
                    <a:pt x="1947672" y="324612"/>
                  </a:lnTo>
                  <a:lnTo>
                    <a:pt x="1944153" y="276632"/>
                  </a:lnTo>
                  <a:lnTo>
                    <a:pt x="1933931" y="230843"/>
                  </a:lnTo>
                  <a:lnTo>
                    <a:pt x="1917509" y="187743"/>
                  </a:lnTo>
                  <a:lnTo>
                    <a:pt x="1895386" y="147837"/>
                  </a:lnTo>
                  <a:lnTo>
                    <a:pt x="1868065" y="111624"/>
                  </a:lnTo>
                  <a:lnTo>
                    <a:pt x="1836047" y="79606"/>
                  </a:lnTo>
                  <a:lnTo>
                    <a:pt x="1799834" y="52285"/>
                  </a:lnTo>
                  <a:lnTo>
                    <a:pt x="1759928" y="30162"/>
                  </a:lnTo>
                  <a:lnTo>
                    <a:pt x="1716828" y="13740"/>
                  </a:lnTo>
                  <a:lnTo>
                    <a:pt x="1671039" y="3518"/>
                  </a:lnTo>
                  <a:lnTo>
                    <a:pt x="162305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3">
              <a:extLst>
                <a:ext uri="{FF2B5EF4-FFF2-40B4-BE49-F238E27FC236}">
                  <a16:creationId xmlns:a16="http://schemas.microsoft.com/office/drawing/2014/main" id="{CCA2DFEF-B876-4059-B4A9-55268C519BDC}"/>
                </a:ext>
              </a:extLst>
            </p:cNvPr>
            <p:cNvSpPr/>
            <p:nvPr/>
          </p:nvSpPr>
          <p:spPr>
            <a:xfrm>
              <a:off x="10056876" y="672083"/>
              <a:ext cx="1948180" cy="5800725"/>
            </a:xfrm>
            <a:custGeom>
              <a:avLst/>
              <a:gdLst/>
              <a:ahLst/>
              <a:cxnLst/>
              <a:rect l="l" t="t" r="r" b="b"/>
              <a:pathLst>
                <a:path w="1948179" h="5800725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1623059" y="0"/>
                  </a:lnTo>
                  <a:lnTo>
                    <a:pt x="1671039" y="3518"/>
                  </a:lnTo>
                  <a:lnTo>
                    <a:pt x="1716828" y="13740"/>
                  </a:lnTo>
                  <a:lnTo>
                    <a:pt x="1759928" y="30162"/>
                  </a:lnTo>
                  <a:lnTo>
                    <a:pt x="1799834" y="52285"/>
                  </a:lnTo>
                  <a:lnTo>
                    <a:pt x="1836047" y="79606"/>
                  </a:lnTo>
                  <a:lnTo>
                    <a:pt x="1868065" y="111624"/>
                  </a:lnTo>
                  <a:lnTo>
                    <a:pt x="1895386" y="147837"/>
                  </a:lnTo>
                  <a:lnTo>
                    <a:pt x="1917509" y="187743"/>
                  </a:lnTo>
                  <a:lnTo>
                    <a:pt x="1933931" y="230843"/>
                  </a:lnTo>
                  <a:lnTo>
                    <a:pt x="1944153" y="276632"/>
                  </a:lnTo>
                  <a:lnTo>
                    <a:pt x="1947672" y="324612"/>
                  </a:lnTo>
                  <a:lnTo>
                    <a:pt x="1947672" y="5475719"/>
                  </a:lnTo>
                  <a:lnTo>
                    <a:pt x="1944153" y="5523690"/>
                  </a:lnTo>
                  <a:lnTo>
                    <a:pt x="1933931" y="5569475"/>
                  </a:lnTo>
                  <a:lnTo>
                    <a:pt x="1917509" y="5612573"/>
                  </a:lnTo>
                  <a:lnTo>
                    <a:pt x="1895386" y="5652481"/>
                  </a:lnTo>
                  <a:lnTo>
                    <a:pt x="1868065" y="5688697"/>
                  </a:lnTo>
                  <a:lnTo>
                    <a:pt x="1836047" y="5720719"/>
                  </a:lnTo>
                  <a:lnTo>
                    <a:pt x="1799834" y="5748045"/>
                  </a:lnTo>
                  <a:lnTo>
                    <a:pt x="1759928" y="5770172"/>
                  </a:lnTo>
                  <a:lnTo>
                    <a:pt x="1716828" y="5786599"/>
                  </a:lnTo>
                  <a:lnTo>
                    <a:pt x="1671039" y="5796824"/>
                  </a:lnTo>
                  <a:lnTo>
                    <a:pt x="1623059" y="5800344"/>
                  </a:lnTo>
                  <a:lnTo>
                    <a:pt x="324612" y="5800344"/>
                  </a:lnTo>
                  <a:lnTo>
                    <a:pt x="276632" y="5796824"/>
                  </a:lnTo>
                  <a:lnTo>
                    <a:pt x="230843" y="5786599"/>
                  </a:lnTo>
                  <a:lnTo>
                    <a:pt x="187743" y="5770172"/>
                  </a:lnTo>
                  <a:lnTo>
                    <a:pt x="147837" y="5748045"/>
                  </a:lnTo>
                  <a:lnTo>
                    <a:pt x="111624" y="5720719"/>
                  </a:lnTo>
                  <a:lnTo>
                    <a:pt x="79606" y="5688697"/>
                  </a:lnTo>
                  <a:lnTo>
                    <a:pt x="52285" y="5652481"/>
                  </a:lnTo>
                  <a:lnTo>
                    <a:pt x="30162" y="5612573"/>
                  </a:lnTo>
                  <a:lnTo>
                    <a:pt x="13740" y="5569475"/>
                  </a:lnTo>
                  <a:lnTo>
                    <a:pt x="3518" y="5523690"/>
                  </a:lnTo>
                  <a:lnTo>
                    <a:pt x="0" y="5475719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24">
            <a:extLst>
              <a:ext uri="{FF2B5EF4-FFF2-40B4-BE49-F238E27FC236}">
                <a16:creationId xmlns:a16="http://schemas.microsoft.com/office/drawing/2014/main" id="{8DCF0C19-2F5B-435C-9C38-0E065931A816}"/>
              </a:ext>
            </a:extLst>
          </p:cNvPr>
          <p:cNvSpPr txBox="1"/>
          <p:nvPr/>
        </p:nvSpPr>
        <p:spPr>
          <a:xfrm>
            <a:off x="10232263" y="2466212"/>
            <a:ext cx="1398270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HCA/other roles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Structured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support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education, self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 and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lifestyle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change.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971CE670-2BFA-4D29-8476-3DAD9D2FF33F}"/>
              </a:ext>
            </a:extLst>
          </p:cNvPr>
          <p:cNvSpPr txBox="1"/>
          <p:nvPr/>
        </p:nvSpPr>
        <p:spPr>
          <a:xfrm>
            <a:off x="11220068" y="667605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E579CAFC-B6DB-43DF-B396-0AE9B3DAC5E9}"/>
              </a:ext>
            </a:extLst>
          </p:cNvPr>
          <p:cNvSpPr txBox="1"/>
          <p:nvPr/>
        </p:nvSpPr>
        <p:spPr>
          <a:xfrm>
            <a:off x="10232263" y="3776548"/>
            <a:ext cx="158369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Arrange bloods,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collate data to inform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assessment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09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9871272-87BC-4B0E-A5C0-3000722BB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538" y="471616"/>
            <a:ext cx="949801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Calibri Light" panose="020F0302020204030204" pitchFamily="34" charset="0"/>
              </a:rPr>
              <a:t>Systematic </a:t>
            </a:r>
            <a:r>
              <a:rPr sz="2200" spc="-5" dirty="0">
                <a:latin typeface="Calibri Light" panose="020F0302020204030204" pitchFamily="34" charset="0"/>
              </a:rPr>
              <a:t>support</a:t>
            </a:r>
            <a:r>
              <a:rPr sz="2200" spc="-35" dirty="0">
                <a:latin typeface="Calibri Light" panose="020F0302020204030204" pitchFamily="34" charset="0"/>
              </a:rPr>
              <a:t> </a:t>
            </a:r>
            <a:r>
              <a:rPr sz="2200" spc="-10" dirty="0">
                <a:latin typeface="Calibri Light" panose="020F0302020204030204" pitchFamily="34" charset="0"/>
              </a:rPr>
              <a:t>for</a:t>
            </a:r>
            <a:r>
              <a:rPr sz="2200" spc="15" dirty="0">
                <a:latin typeface="Calibri Light" panose="020F0302020204030204" pitchFamily="34" charset="0"/>
              </a:rPr>
              <a:t> </a:t>
            </a:r>
            <a:r>
              <a:rPr sz="2200" spc="-5" dirty="0">
                <a:latin typeface="Calibri Light" panose="020F0302020204030204" pitchFamily="34" charset="0"/>
              </a:rPr>
              <a:t>primary</a:t>
            </a:r>
            <a:r>
              <a:rPr sz="2200" spc="-20" dirty="0">
                <a:latin typeface="Calibri Light" panose="020F0302020204030204" pitchFamily="34" charset="0"/>
              </a:rPr>
              <a:t> </a:t>
            </a:r>
            <a:r>
              <a:rPr sz="2200" spc="-10" dirty="0">
                <a:latin typeface="Calibri Light" panose="020F0302020204030204" pitchFamily="34" charset="0"/>
              </a:rPr>
              <a:t>care</a:t>
            </a:r>
            <a:r>
              <a:rPr sz="2200" spc="5" dirty="0">
                <a:latin typeface="Calibri Light" panose="020F0302020204030204" pitchFamily="34" charset="0"/>
              </a:rPr>
              <a:t> </a:t>
            </a:r>
            <a:r>
              <a:rPr sz="2200" spc="-10" dirty="0">
                <a:latin typeface="Calibri Light" panose="020F0302020204030204" pitchFamily="34" charset="0"/>
              </a:rPr>
              <a:t>to</a:t>
            </a:r>
            <a:r>
              <a:rPr sz="2200" spc="-5" dirty="0">
                <a:latin typeface="Calibri Light" panose="020F0302020204030204" pitchFamily="34" charset="0"/>
              </a:rPr>
              <a:t> </a:t>
            </a:r>
            <a:r>
              <a:rPr sz="2200" dirty="0">
                <a:latin typeface="Calibri Light" panose="020F0302020204030204" pitchFamily="34" charset="0"/>
              </a:rPr>
              <a:t>do</a:t>
            </a:r>
            <a:r>
              <a:rPr sz="2200" spc="-5" dirty="0">
                <a:latin typeface="Calibri Light" panose="020F0302020204030204" pitchFamily="34" charset="0"/>
              </a:rPr>
              <a:t> things</a:t>
            </a:r>
            <a:r>
              <a:rPr sz="2200" spc="-30" dirty="0">
                <a:latin typeface="Calibri Light" panose="020F0302020204030204" pitchFamily="34" charset="0"/>
              </a:rPr>
              <a:t> </a:t>
            </a:r>
            <a:r>
              <a:rPr sz="2200" spc="-10" dirty="0">
                <a:latin typeface="Calibri Light" panose="020F0302020204030204" pitchFamily="34" charset="0"/>
              </a:rPr>
              <a:t>differently</a:t>
            </a:r>
            <a:r>
              <a:rPr sz="2200" spc="-15" dirty="0">
                <a:latin typeface="Calibri Light" panose="020F0302020204030204" pitchFamily="34" charset="0"/>
              </a:rPr>
              <a:t> </a:t>
            </a:r>
            <a:r>
              <a:rPr sz="2200" spc="-5" dirty="0">
                <a:latin typeface="Calibri Light" panose="020F0302020204030204" pitchFamily="34" charset="0"/>
              </a:rPr>
              <a:t>post </a:t>
            </a:r>
            <a:r>
              <a:rPr sz="2200" spc="-10" dirty="0">
                <a:latin typeface="Calibri Light" panose="020F0302020204030204" pitchFamily="34" charset="0"/>
              </a:rPr>
              <a:t>COVID-19</a:t>
            </a:r>
            <a:endParaRPr sz="2200" dirty="0">
              <a:latin typeface="Calibri Light" panose="020F0302020204030204" pitchFamily="34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4D628E5-4B14-4985-841F-EAC937BF98FA}"/>
              </a:ext>
            </a:extLst>
          </p:cNvPr>
          <p:cNvSpPr/>
          <p:nvPr/>
        </p:nvSpPr>
        <p:spPr>
          <a:xfrm>
            <a:off x="543877" y="993408"/>
            <a:ext cx="10599420" cy="5392975"/>
          </a:xfrm>
          <a:custGeom>
            <a:avLst/>
            <a:gdLst/>
            <a:ahLst/>
            <a:cxnLst/>
            <a:rect l="l" t="t" r="r" b="b"/>
            <a:pathLst>
              <a:path w="10599420" h="5166360">
                <a:moveTo>
                  <a:pt x="0" y="5166360"/>
                </a:moveTo>
                <a:lnTo>
                  <a:pt x="10599420" y="5166360"/>
                </a:lnTo>
                <a:lnTo>
                  <a:pt x="10599420" y="0"/>
                </a:lnTo>
                <a:lnTo>
                  <a:pt x="0" y="0"/>
                </a:lnTo>
                <a:lnTo>
                  <a:pt x="0" y="5166360"/>
                </a:lnTo>
                <a:close/>
              </a:path>
            </a:pathLst>
          </a:custGeom>
          <a:ln w="9525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1947B83-04FF-4107-B000-C19B202A6A3B}"/>
              </a:ext>
            </a:extLst>
          </p:cNvPr>
          <p:cNvSpPr txBox="1">
            <a:spLocks/>
          </p:cNvSpPr>
          <p:nvPr/>
        </p:nvSpPr>
        <p:spPr>
          <a:xfrm>
            <a:off x="747020" y="1077544"/>
            <a:ext cx="2118360" cy="3917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42B6E6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/>
                <a:cs typeface="Calibri"/>
              </a:rPr>
              <a:t>The</a:t>
            </a:r>
            <a:r>
              <a:rPr lang="en-GB" sz="2400" b="1" spc="-85" dirty="0">
                <a:latin typeface="Calibri"/>
                <a:cs typeface="Calibri"/>
              </a:rPr>
              <a:t> </a:t>
            </a:r>
            <a:r>
              <a:rPr lang="en-GB" sz="2400" b="1" spc="-10" dirty="0">
                <a:latin typeface="Calibri"/>
                <a:cs typeface="Calibri"/>
              </a:rPr>
              <a:t>Frameworks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182C9F8-7569-441F-AE21-0BE8F30FF2A4}"/>
              </a:ext>
            </a:extLst>
          </p:cNvPr>
          <p:cNvSpPr txBox="1"/>
          <p:nvPr/>
        </p:nvSpPr>
        <p:spPr>
          <a:xfrm>
            <a:off x="1048702" y="1570482"/>
            <a:ext cx="10094595" cy="4558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78205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Comprehensive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search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tools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stratify </a:t>
            </a:r>
            <a:r>
              <a:rPr sz="2400" spc="-10" dirty="0">
                <a:latin typeface="Calibri"/>
                <a:cs typeface="Calibri"/>
              </a:rPr>
              <a:t>patients</a:t>
            </a:r>
            <a:r>
              <a:rPr sz="2400" dirty="0">
                <a:latin typeface="Calibri"/>
                <a:cs typeface="Calibri"/>
              </a:rPr>
              <a:t> 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built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EMIS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SystmOne</a:t>
            </a:r>
            <a:endParaRPr sz="2400" dirty="0">
              <a:latin typeface="Calibri"/>
              <a:cs typeface="Calibri"/>
            </a:endParaRPr>
          </a:p>
          <a:p>
            <a:pPr marL="355600" marR="226060" indent="-3429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55600" algn="l"/>
              </a:tabLst>
            </a:pPr>
            <a:r>
              <a:rPr sz="2400" b="1" spc="-25" dirty="0">
                <a:latin typeface="Calibri"/>
                <a:cs typeface="Calibri"/>
              </a:rPr>
              <a:t>Pathways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prioritise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patients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follow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up, support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remote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delivery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identify </a:t>
            </a:r>
            <a:r>
              <a:rPr sz="2400" spc="-10" dirty="0">
                <a:latin typeface="Calibri"/>
                <a:cs typeface="Calibri"/>
              </a:rPr>
              <a:t>what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80" dirty="0">
                <a:latin typeface="Calibri"/>
                <a:cs typeface="Calibri"/>
              </a:rPr>
              <a:t>LTC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delivered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staff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Health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Care Assistants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</a:t>
            </a:r>
            <a:r>
              <a:rPr sz="2400" spc="-20" dirty="0">
                <a:latin typeface="Calibri"/>
                <a:cs typeface="Calibri"/>
              </a:rPr>
              <a:t> workers.</a:t>
            </a:r>
            <a:endParaRPr sz="2400" dirty="0">
              <a:latin typeface="Calibri"/>
              <a:cs typeface="Calibri"/>
            </a:endParaRPr>
          </a:p>
          <a:p>
            <a:pPr marL="355600" marR="839469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Scripts and </a:t>
            </a:r>
            <a:r>
              <a:rPr sz="2400" b="1" spc="-10" dirty="0">
                <a:latin typeface="Calibri"/>
                <a:cs typeface="Calibri"/>
              </a:rPr>
              <a:t>protocols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guide Health </a:t>
            </a:r>
            <a:r>
              <a:rPr sz="2400" spc="-10" dirty="0">
                <a:latin typeface="Calibri"/>
                <a:cs typeface="Calibri"/>
              </a:rPr>
              <a:t>Care Assistants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others </a:t>
            </a:r>
            <a:r>
              <a:rPr sz="2400" dirty="0">
                <a:latin typeface="Calibri"/>
                <a:cs typeface="Calibri"/>
              </a:rPr>
              <a:t>in their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consultations.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55600" algn="l"/>
              </a:tabLst>
            </a:pPr>
            <a:r>
              <a:rPr sz="2400" b="1" spc="-25" dirty="0">
                <a:latin typeface="Calibri"/>
                <a:cs typeface="Calibri"/>
              </a:rPr>
              <a:t>Training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staff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deliver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education,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self-management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dirty="0">
                <a:latin typeface="Calibri"/>
                <a:cs typeface="Calibri"/>
              </a:rPr>
              <a:t>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brief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interventions.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Training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coaching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motivational</a:t>
            </a:r>
            <a:r>
              <a:rPr sz="2400" spc="-5" dirty="0">
                <a:latin typeface="Calibri"/>
                <a:cs typeface="Calibri"/>
              </a:rPr>
              <a:t> interviewing.</a:t>
            </a:r>
            <a:endParaRPr sz="2400" dirty="0">
              <a:latin typeface="Calibri"/>
              <a:cs typeface="Calibri"/>
            </a:endParaRPr>
          </a:p>
          <a:p>
            <a:pPr marL="355600" marR="824230" indent="-3429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5600" algn="l"/>
                <a:tab pos="2616200" algn="l"/>
              </a:tabLst>
            </a:pPr>
            <a:r>
              <a:rPr sz="2400" b="1" spc="-10" dirty="0">
                <a:latin typeface="Calibri"/>
                <a:cs typeface="Calibri"/>
              </a:rPr>
              <a:t>Digital</a:t>
            </a:r>
            <a:r>
              <a:rPr sz="2400" b="1" dirty="0">
                <a:latin typeface="Calibri"/>
                <a:cs typeface="Calibri"/>
              </a:rPr>
              <a:t> and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	</a:t>
            </a:r>
            <a:r>
              <a:rPr sz="2400" b="1" spc="-10" dirty="0">
                <a:latin typeface="Calibri"/>
                <a:cs typeface="Calibri"/>
              </a:rPr>
              <a:t>resources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support </a:t>
            </a:r>
            <a:r>
              <a:rPr sz="2400" spc="-15" dirty="0">
                <a:latin typeface="Calibri"/>
                <a:cs typeface="Calibri"/>
              </a:rPr>
              <a:t>remote </a:t>
            </a:r>
            <a:r>
              <a:rPr sz="2400" spc="-5" dirty="0">
                <a:latin typeface="Calibri"/>
                <a:cs typeface="Calibri"/>
              </a:rPr>
              <a:t>management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self-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5" dirty="0">
                <a:solidFill>
                  <a:srgbClr val="0D0D0D"/>
                </a:solidFill>
                <a:latin typeface="Calibri Light"/>
                <a:cs typeface="Calibri Light"/>
              </a:rPr>
              <a:t>.</a:t>
            </a:r>
            <a:endParaRPr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467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5">
            <a:extLst>
              <a:ext uri="{FF2B5EF4-FFF2-40B4-BE49-F238E27FC236}">
                <a16:creationId xmlns:a16="http://schemas.microsoft.com/office/drawing/2014/main" id="{144D0D5D-4B13-4C6D-BA8B-B65776CF81D3}"/>
              </a:ext>
            </a:extLst>
          </p:cNvPr>
          <p:cNvSpPr txBox="1">
            <a:spLocks/>
          </p:cNvSpPr>
          <p:nvPr/>
        </p:nvSpPr>
        <p:spPr>
          <a:xfrm>
            <a:off x="799896" y="648715"/>
            <a:ext cx="171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Co</a:t>
            </a:r>
            <a:r>
              <a:rPr lang="en-GB" sz="3600" b="1" spc="-45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spc="-50" dirty="0">
                <a:solidFill>
                  <a:schemeClr val="accent2"/>
                </a:solidFill>
                <a:latin typeface="Calibri"/>
                <a:cs typeface="Calibri"/>
              </a:rPr>
              <a:t>t</a:t>
            </a: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e</a:t>
            </a:r>
            <a:r>
              <a:rPr lang="en-GB" sz="3600" b="1" spc="-40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dirty="0">
                <a:solidFill>
                  <a:schemeClr val="accent2"/>
                </a:solidFill>
                <a:latin typeface="Calibri"/>
                <a:cs typeface="Calibri"/>
              </a:rPr>
              <a:t>ts</a:t>
            </a:r>
            <a:endParaRPr lang="en-GB" sz="3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A053771B-E9D3-40D6-9B2D-696BD7961C1C}"/>
              </a:ext>
            </a:extLst>
          </p:cNvPr>
          <p:cNvSpPr txBox="1"/>
          <p:nvPr/>
        </p:nvSpPr>
        <p:spPr>
          <a:xfrm>
            <a:off x="799896" y="1430782"/>
            <a:ext cx="3691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Cardiovascular</a:t>
            </a:r>
            <a:r>
              <a:rPr sz="2400" spc="-3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2"/>
                </a:solidFill>
                <a:latin typeface="Calibri"/>
                <a:cs typeface="Calibri"/>
              </a:rPr>
              <a:t>risk</a:t>
            </a:r>
            <a:r>
              <a:rPr sz="2400" spc="-3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conditions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279535A-C6A1-4F5A-8132-755942358304}"/>
              </a:ext>
            </a:extLst>
          </p:cNvPr>
          <p:cNvSpPr txBox="1"/>
          <p:nvPr/>
        </p:nvSpPr>
        <p:spPr>
          <a:xfrm>
            <a:off x="1257096" y="1797028"/>
            <a:ext cx="2668905" cy="221996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5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Atrial</a:t>
            </a:r>
            <a:r>
              <a:rPr sz="2400" spc="-6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fibrillation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Hypertension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Lipid</a:t>
            </a:r>
            <a:r>
              <a:rPr sz="2400" spc="-7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management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solidFill>
                  <a:schemeClr val="accent2"/>
                </a:solidFill>
                <a:latin typeface="Calibri"/>
                <a:cs typeface="Calibri"/>
              </a:rPr>
              <a:t>Type</a:t>
            </a:r>
            <a:r>
              <a:rPr sz="2400" spc="-2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accent2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diabetes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31345AAD-74E0-4E6E-87BC-5EBA6A629D1F}"/>
              </a:ext>
            </a:extLst>
          </p:cNvPr>
          <p:cNvSpPr txBox="1"/>
          <p:nvPr/>
        </p:nvSpPr>
        <p:spPr>
          <a:xfrm>
            <a:off x="1257096" y="4214556"/>
            <a:ext cx="279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chemeClr val="accent2"/>
                </a:solidFill>
                <a:latin typeface="Calibri"/>
                <a:cs typeface="Calibri"/>
              </a:rPr>
              <a:t>Respiratory</a:t>
            </a:r>
            <a:r>
              <a:rPr sz="2400" spc="-5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conditions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34C62C25-9000-4D82-B7D3-7D35BA70AE0C}"/>
              </a:ext>
            </a:extLst>
          </p:cNvPr>
          <p:cNvSpPr txBox="1"/>
          <p:nvPr/>
        </p:nvSpPr>
        <p:spPr>
          <a:xfrm>
            <a:off x="1257096" y="4540351"/>
            <a:ext cx="527939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Asthma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Chronic</a:t>
            </a:r>
            <a:r>
              <a:rPr sz="2400" spc="-4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obstructive</a:t>
            </a:r>
            <a:r>
              <a:rPr sz="2400" spc="-1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pulmonary</a:t>
            </a:r>
            <a:r>
              <a:rPr sz="2400" spc="-2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disorder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4C9FBAA4-AA00-47F5-B8D6-C638582DD221}"/>
              </a:ext>
            </a:extLst>
          </p:cNvPr>
          <p:cNvSpPr txBox="1"/>
          <p:nvPr/>
        </p:nvSpPr>
        <p:spPr>
          <a:xfrm>
            <a:off x="6500621" y="2506217"/>
            <a:ext cx="4650105" cy="854080"/>
          </a:xfrm>
          <a:prstGeom prst="rect">
            <a:avLst/>
          </a:prstGeom>
          <a:ln w="25400">
            <a:solidFill>
              <a:srgbClr val="15375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chemeClr val="accent2"/>
                </a:solidFill>
                <a:latin typeface="Calibri"/>
                <a:cs typeface="Calibri"/>
              </a:rPr>
              <a:t>NB</a:t>
            </a:r>
            <a:r>
              <a:rPr sz="1800" spc="-1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2"/>
                </a:solidFill>
                <a:latin typeface="Calibri"/>
                <a:cs typeface="Calibri"/>
              </a:rPr>
              <a:t>full</a:t>
            </a:r>
            <a:r>
              <a:rPr sz="1800" spc="1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accent2"/>
                </a:solidFill>
                <a:latin typeface="Calibri"/>
                <a:cs typeface="Calibri"/>
              </a:rPr>
              <a:t>slide</a:t>
            </a:r>
            <a:r>
              <a:rPr sz="18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/>
                </a:solidFill>
                <a:latin typeface="Calibri"/>
                <a:cs typeface="Calibri"/>
              </a:rPr>
              <a:t>packs</a:t>
            </a:r>
            <a:r>
              <a:rPr sz="180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/>
                </a:solidFill>
                <a:latin typeface="Calibri"/>
                <a:cs typeface="Calibri"/>
              </a:rPr>
              <a:t>available</a:t>
            </a:r>
            <a:r>
              <a:rPr sz="1800" spc="-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accent2"/>
                </a:solidFill>
                <a:latin typeface="Calibri"/>
                <a:cs typeface="Calibri"/>
              </a:rPr>
              <a:t>for</a:t>
            </a:r>
            <a:r>
              <a:rPr sz="1800" spc="-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accent2"/>
                </a:solidFill>
                <a:latin typeface="Calibri"/>
                <a:cs typeface="Calibri"/>
              </a:rPr>
              <a:t>each</a:t>
            </a:r>
            <a:r>
              <a:rPr sz="1800" spc="1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accent2"/>
                </a:solidFill>
                <a:latin typeface="Calibri"/>
                <a:cs typeface="Calibri"/>
              </a:rPr>
              <a:t>condition:</a:t>
            </a:r>
            <a:endParaRPr sz="180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solidFill>
                <a:schemeClr val="accent2"/>
              </a:solidFill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u="heavy" spc="-10" dirty="0">
                <a:solidFill>
                  <a:schemeClr val="accent2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https://uclpartners.com/proactive-care/</a:t>
            </a:r>
            <a:endParaRPr sz="180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3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6B335186-96C5-4919-BA34-5E2C337395FB}"/>
              </a:ext>
            </a:extLst>
          </p:cNvPr>
          <p:cNvSpPr txBox="1">
            <a:spLocks/>
          </p:cNvSpPr>
          <p:nvPr/>
        </p:nvSpPr>
        <p:spPr>
          <a:xfrm>
            <a:off x="799896" y="648715"/>
            <a:ext cx="171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Co</a:t>
            </a:r>
            <a:r>
              <a:rPr lang="en-GB" sz="3600" b="1" spc="-45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spc="-50" dirty="0">
                <a:solidFill>
                  <a:schemeClr val="accent2"/>
                </a:solidFill>
                <a:latin typeface="Calibri"/>
                <a:cs typeface="Calibri"/>
              </a:rPr>
              <a:t>t</a:t>
            </a: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e</a:t>
            </a:r>
            <a:r>
              <a:rPr lang="en-GB" sz="3600" b="1" spc="-40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dirty="0">
                <a:solidFill>
                  <a:schemeClr val="accent2"/>
                </a:solidFill>
                <a:latin typeface="Calibri"/>
                <a:cs typeface="Calibri"/>
              </a:rPr>
              <a:t>ts</a:t>
            </a:r>
            <a:endParaRPr lang="en-GB" sz="3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E1D129D5-CDCA-4BDC-81A8-BFA1DAF17131}"/>
              </a:ext>
            </a:extLst>
          </p:cNvPr>
          <p:cNvSpPr txBox="1"/>
          <p:nvPr/>
        </p:nvSpPr>
        <p:spPr>
          <a:xfrm>
            <a:off x="799896" y="1243786"/>
            <a:ext cx="6409287" cy="437042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Cardiovascular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risk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accent2"/>
                </a:solidFill>
                <a:latin typeface="Calibri"/>
                <a:cs typeface="Calibri"/>
              </a:rPr>
              <a:t>factors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accent2"/>
                </a:solidFill>
                <a:latin typeface="Calibri"/>
                <a:cs typeface="Calibri"/>
              </a:rPr>
              <a:t>Atrial</a:t>
            </a:r>
            <a:r>
              <a:rPr sz="2400" spc="-2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fibrillation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Hypertension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Lipid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management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Type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diabetes </a:t>
            </a:r>
            <a:r>
              <a:rPr sz="2400" spc="-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2400" spc="-53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  <a:spcBef>
                <a:spcPts val="1440"/>
              </a:spcBef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Respiratory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conditions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Asthma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Chronic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obstructive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pulmonary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disorder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09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9F36-3A60-41AE-8E73-7F6081B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pc="-10" dirty="0">
                <a:latin typeface="Calibri Light" panose="020F0302020204030204" pitchFamily="34" charset="0"/>
              </a:rPr>
              <a:t>Atrial</a:t>
            </a:r>
            <a:r>
              <a:rPr lang="en-US" sz="2800" spc="-5" dirty="0">
                <a:latin typeface="Calibri Light" panose="020F0302020204030204" pitchFamily="34" charset="0"/>
              </a:rPr>
              <a:t> fibrillation:</a:t>
            </a:r>
            <a:r>
              <a:rPr lang="en-US" sz="2800" spc="-30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stratification</a:t>
            </a:r>
            <a:r>
              <a:rPr lang="en-US" sz="2800" spc="-40" dirty="0">
                <a:latin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</a:rPr>
              <a:t>and</a:t>
            </a:r>
            <a:r>
              <a:rPr lang="en-US" sz="2800" spc="-5" dirty="0">
                <a:latin typeface="Calibri Light" panose="020F0302020204030204" pitchFamily="34" charset="0"/>
              </a:rPr>
              <a:t> </a:t>
            </a:r>
            <a:r>
              <a:rPr lang="en-US" sz="2800" spc="-10" dirty="0">
                <a:latin typeface="Calibri Light" panose="020F0302020204030204" pitchFamily="34" charset="0"/>
              </a:rPr>
              <a:t>management</a:t>
            </a:r>
            <a:r>
              <a:rPr lang="en-US" sz="2800" spc="-35" dirty="0">
                <a:latin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</a:rPr>
              <a:t>of</a:t>
            </a:r>
            <a:r>
              <a:rPr lang="en-US" sz="2800" spc="10" dirty="0">
                <a:latin typeface="Calibri Light" panose="020F0302020204030204" pitchFamily="34" charset="0"/>
              </a:rPr>
              <a:t> </a:t>
            </a:r>
            <a:r>
              <a:rPr lang="en-US" sz="2800" spc="-20" dirty="0"/>
              <a:t>stroke </a:t>
            </a:r>
            <a:r>
              <a:rPr lang="en-US" sz="2800" spc="-5" dirty="0">
                <a:cs typeface="Calibri"/>
              </a:rPr>
              <a:t>risk</a:t>
            </a:r>
            <a:br>
              <a:rPr lang="en-US" sz="2800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5AC2AD-C89A-48CB-92AB-31049D92EBF2}"/>
              </a:ext>
            </a:extLst>
          </p:cNvPr>
          <p:cNvSpPr/>
          <p:nvPr/>
        </p:nvSpPr>
        <p:spPr>
          <a:xfrm>
            <a:off x="5509006" y="5591586"/>
            <a:ext cx="1990693" cy="3447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2021</a:t>
            </a: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224475E-EB96-417D-BDA8-34959ACF3AA2}"/>
              </a:ext>
            </a:extLst>
          </p:cNvPr>
          <p:cNvSpPr txBox="1"/>
          <p:nvPr/>
        </p:nvSpPr>
        <p:spPr>
          <a:xfrm>
            <a:off x="11220068" y="7059839"/>
            <a:ext cx="8724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9F81032-F98D-4234-9B97-6DBC5736F791}"/>
              </a:ext>
            </a:extLst>
          </p:cNvPr>
          <p:cNvSpPr txBox="1"/>
          <p:nvPr/>
        </p:nvSpPr>
        <p:spPr>
          <a:xfrm>
            <a:off x="11422398" y="7035201"/>
            <a:ext cx="8724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©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UC</a:t>
            </a:r>
            <a:r>
              <a:rPr sz="800" spc="-5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Pa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2021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63275EA-C0DB-4ED5-BD34-71E232E39333}"/>
              </a:ext>
            </a:extLst>
          </p:cNvPr>
          <p:cNvSpPr txBox="1"/>
          <p:nvPr/>
        </p:nvSpPr>
        <p:spPr>
          <a:xfrm>
            <a:off x="3401206" y="2814421"/>
            <a:ext cx="1645920" cy="1550035"/>
          </a:xfrm>
          <a:prstGeom prst="rect">
            <a:avLst/>
          </a:prstGeom>
          <a:solidFill>
            <a:srgbClr val="FF000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 marR="56134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 </a:t>
            </a:r>
            <a:r>
              <a:rPr sz="1400" b="1" spc="-5" dirty="0">
                <a:latin typeface="Calibri"/>
                <a:cs typeface="Calibri"/>
              </a:rPr>
              <a:t>One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dirty="0">
                <a:latin typeface="Calibri"/>
                <a:cs typeface="Calibri"/>
              </a:rPr>
              <a:t> 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25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oag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Calibri"/>
              <a:cs typeface="Calibri"/>
            </a:endParaRPr>
          </a:p>
          <a:p>
            <a:pPr marL="90805" marR="152400">
              <a:lnSpc>
                <a:spcPct val="100000"/>
              </a:lnSpc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Offer anticoagulant </a:t>
            </a:r>
            <a:r>
              <a:rPr sz="1400" spc="-3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if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indicated</a:t>
            </a:r>
            <a:r>
              <a:rPr sz="1400" spc="-10" dirty="0">
                <a:latin typeface="Calibri"/>
                <a:cs typeface="Calibri"/>
              </a:rPr>
              <a:t>*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F15672C-E0A2-473C-AC28-C92285446038}"/>
              </a:ext>
            </a:extLst>
          </p:cNvPr>
          <p:cNvSpPr txBox="1"/>
          <p:nvPr/>
        </p:nvSpPr>
        <p:spPr>
          <a:xfrm>
            <a:off x="5155329" y="2814700"/>
            <a:ext cx="1624965" cy="1550035"/>
          </a:xfrm>
          <a:prstGeom prst="rect">
            <a:avLst/>
          </a:prstGeom>
          <a:solidFill>
            <a:srgbClr val="FFC00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Two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 anticoagulant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antiplatelet/s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Calibri"/>
              <a:cs typeface="Calibri"/>
            </a:endParaRPr>
          </a:p>
          <a:p>
            <a:pPr marL="91440" marR="354330">
              <a:lnSpc>
                <a:spcPct val="100000"/>
              </a:lnSpc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Review</a:t>
            </a:r>
            <a:r>
              <a:rPr sz="14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need</a:t>
            </a:r>
            <a:r>
              <a:rPr sz="14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for </a:t>
            </a:r>
            <a:r>
              <a:rPr sz="1400" spc="-3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antiplatelets</a:t>
            </a:r>
            <a:r>
              <a:rPr sz="1400" spc="-5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A8B6540-432D-4F0E-8614-3C54EA7541E0}"/>
              </a:ext>
            </a:extLst>
          </p:cNvPr>
          <p:cNvSpPr txBox="1"/>
          <p:nvPr/>
        </p:nvSpPr>
        <p:spPr>
          <a:xfrm>
            <a:off x="6888497" y="2814420"/>
            <a:ext cx="1624965" cy="1550035"/>
          </a:xfrm>
          <a:prstGeom prst="rect">
            <a:avLst/>
          </a:prstGeom>
          <a:solidFill>
            <a:srgbClr val="00AF5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710" marR="420370">
              <a:lnSpc>
                <a:spcPct val="100499"/>
              </a:lnSpc>
              <a:spcBef>
                <a:spcPts val="260"/>
              </a:spcBef>
            </a:pPr>
            <a:r>
              <a:rPr sz="1400" b="1" dirty="0">
                <a:latin typeface="Calibri"/>
                <a:cs typeface="Calibri"/>
              </a:rPr>
              <a:t>Priority </a:t>
            </a:r>
            <a:r>
              <a:rPr sz="1400" b="1" spc="-5" dirty="0">
                <a:latin typeface="Calibri"/>
                <a:cs typeface="Calibri"/>
              </a:rPr>
              <a:t>Three 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Warfarin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(or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 </a:t>
            </a:r>
            <a:r>
              <a:rPr sz="1200" spc="-5" dirty="0">
                <a:latin typeface="Calibri"/>
                <a:cs typeface="Calibri"/>
              </a:rPr>
              <a:t>Vitamin </a:t>
            </a:r>
            <a:r>
              <a:rPr sz="1200" dirty="0">
                <a:latin typeface="Calibri"/>
                <a:cs typeface="Calibri"/>
              </a:rPr>
              <a:t>K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antagonists)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92710" marR="325120">
              <a:lnSpc>
                <a:spcPct val="100000"/>
              </a:lnSpc>
            </a:pP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Check </a:t>
            </a:r>
            <a:r>
              <a:rPr sz="14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TTR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for </a:t>
            </a:r>
            <a:r>
              <a:rPr sz="14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optimal</a:t>
            </a:r>
            <a:r>
              <a:rPr sz="14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control</a:t>
            </a:r>
            <a:r>
              <a:rPr sz="1400" spc="-10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74A686D-5107-4C9D-A0F7-5C89BC2933D4}"/>
              </a:ext>
            </a:extLst>
          </p:cNvPr>
          <p:cNvSpPr txBox="1"/>
          <p:nvPr/>
        </p:nvSpPr>
        <p:spPr>
          <a:xfrm>
            <a:off x="8604141" y="2815320"/>
            <a:ext cx="1624965" cy="1550035"/>
          </a:xfrm>
          <a:prstGeom prst="rect">
            <a:avLst/>
          </a:prstGeom>
          <a:solidFill>
            <a:srgbClr val="00AF5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Four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DOAC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Renal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function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&gt;12m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ago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92710" marR="397510">
              <a:lnSpc>
                <a:spcPct val="100000"/>
              </a:lnSpc>
            </a:pP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Check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CrCl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and </a:t>
            </a:r>
            <a:r>
              <a:rPr sz="1400" dirty="0">
                <a:solidFill>
                  <a:srgbClr val="0462C1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review</a:t>
            </a:r>
            <a:r>
              <a:rPr sz="14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 action="ppaction://hlinksldjump"/>
              </a:rPr>
              <a:t>dosage</a:t>
            </a:r>
            <a:r>
              <a:rPr sz="1400" spc="-5" dirty="0">
                <a:latin typeface="Calibri"/>
                <a:cs typeface="Calibri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9604FAB-C594-4E15-88C2-ADD419231AE4}"/>
              </a:ext>
            </a:extLst>
          </p:cNvPr>
          <p:cNvSpPr txBox="1"/>
          <p:nvPr/>
        </p:nvSpPr>
        <p:spPr>
          <a:xfrm>
            <a:off x="10324737" y="2815320"/>
            <a:ext cx="1624965" cy="1550035"/>
          </a:xfrm>
          <a:prstGeom prst="rect">
            <a:avLst/>
          </a:prstGeom>
          <a:solidFill>
            <a:srgbClr val="00AF50">
              <a:alpha val="25097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Priority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Five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DOAC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Renal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function</a:t>
            </a:r>
            <a:endParaRPr sz="14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&lt;12m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ago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92710" marR="427990">
              <a:lnSpc>
                <a:spcPct val="100000"/>
              </a:lnSpc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Routine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annual </a:t>
            </a:r>
            <a:r>
              <a:rPr sz="1400" spc="-310" dirty="0">
                <a:solidFill>
                  <a:srgbClr val="0462C1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 action="ppaction://hlinksldjump"/>
              </a:rPr>
              <a:t>review</a:t>
            </a:r>
            <a:r>
              <a:rPr sz="1400" spc="-10" dirty="0">
                <a:latin typeface="Calibri"/>
                <a:cs typeface="Calibri"/>
                <a:hlinkClick r:id="rId3" action="ppaction://hlinksldjump"/>
              </a:rPr>
              <a:t>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CEFB9CCC-0E67-409B-AEB2-F0BB86B39715}"/>
              </a:ext>
            </a:extLst>
          </p:cNvPr>
          <p:cNvSpPr txBox="1"/>
          <p:nvPr/>
        </p:nvSpPr>
        <p:spPr>
          <a:xfrm>
            <a:off x="3401206" y="1004937"/>
            <a:ext cx="8554720" cy="1551940"/>
          </a:xfrm>
          <a:prstGeom prst="rect">
            <a:avLst/>
          </a:prstGeom>
          <a:solidFill>
            <a:srgbClr val="D0CECE"/>
          </a:solidFill>
          <a:ln w="127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75"/>
              </a:spcBef>
            </a:pPr>
            <a:r>
              <a:rPr sz="1400" b="1" dirty="0">
                <a:latin typeface="Calibri"/>
                <a:cs typeface="Calibri"/>
              </a:rPr>
              <a:t>Gather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information</a:t>
            </a:r>
            <a:r>
              <a:rPr sz="1400" b="1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bloods, </a:t>
            </a:r>
            <a:r>
              <a:rPr sz="1400" spc="-60" dirty="0">
                <a:latin typeface="Calibri"/>
                <a:cs typeface="Calibri"/>
              </a:rPr>
              <a:t>BP,</a:t>
            </a:r>
            <a:r>
              <a:rPr sz="1400" spc="-5" dirty="0">
                <a:latin typeface="Calibri"/>
                <a:cs typeface="Calibri"/>
              </a:rPr>
              <a:t> weight,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 </a:t>
            </a:r>
            <a:r>
              <a:rPr sz="1400" spc="-10" dirty="0">
                <a:latin typeface="Calibri"/>
                <a:cs typeface="Calibri"/>
              </a:rPr>
              <a:t>status,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run </a:t>
            </a:r>
            <a:r>
              <a:rPr sz="1400" spc="-5" dirty="0">
                <a:latin typeface="Calibri"/>
                <a:cs typeface="Calibri"/>
              </a:rPr>
              <a:t>CHA</a:t>
            </a:r>
            <a:r>
              <a:rPr sz="1350" spc="-7" baseline="-21604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DS</a:t>
            </a:r>
            <a:r>
              <a:rPr sz="1350" spc="-7" baseline="-21604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VASc,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HASBLED,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QRISK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score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619885" marR="607695" indent="-1529080">
              <a:lnSpc>
                <a:spcPct val="100000"/>
              </a:lnSpc>
              <a:tabLst>
                <a:tab pos="1616710" algn="l"/>
              </a:tabLst>
            </a:pPr>
            <a:r>
              <a:rPr sz="1400" b="1" dirty="0">
                <a:latin typeface="Calibri"/>
                <a:cs typeface="Calibri"/>
              </a:rPr>
              <a:t>Self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management	</a:t>
            </a:r>
            <a:r>
              <a:rPr sz="1400" spc="-10" dirty="0">
                <a:latin typeface="Calibri"/>
                <a:cs typeface="Calibri"/>
              </a:rPr>
              <a:t>Education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(AF/stroke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risk, </a:t>
            </a:r>
            <a:r>
              <a:rPr sz="1400" spc="-5" dirty="0">
                <a:latin typeface="Calibri"/>
                <a:cs typeface="Calibri"/>
              </a:rPr>
              <a:t>bleeding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risk, </a:t>
            </a:r>
            <a:r>
              <a:rPr sz="1400" spc="-5" dirty="0">
                <a:latin typeface="Calibri"/>
                <a:cs typeface="Calibri"/>
              </a:rPr>
              <a:t>CVD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reduction),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shared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decision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resources.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tabLst>
                <a:tab pos="1604645" algn="l"/>
              </a:tabLst>
            </a:pPr>
            <a:r>
              <a:rPr sz="1400" b="1" spc="-5" dirty="0">
                <a:latin typeface="Calibri"/>
                <a:cs typeface="Calibri"/>
              </a:rPr>
              <a:t>Behaviour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change	</a:t>
            </a:r>
            <a:r>
              <a:rPr sz="1400" spc="-5" dirty="0">
                <a:latin typeface="Calibri"/>
                <a:cs typeface="Calibri"/>
              </a:rPr>
              <a:t>Brief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interventions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signposting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e.g.,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smoking, weight,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diet,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exercise,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alcohol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C1F25711-6D88-4855-A3B3-0EA14B43961D}"/>
              </a:ext>
            </a:extLst>
          </p:cNvPr>
          <p:cNvSpPr txBox="1"/>
          <p:nvPr/>
        </p:nvSpPr>
        <p:spPr>
          <a:xfrm>
            <a:off x="3401206" y="4670566"/>
            <a:ext cx="8506637" cy="1762125"/>
          </a:xfrm>
          <a:prstGeom prst="rect">
            <a:avLst/>
          </a:prstGeom>
          <a:solidFill>
            <a:srgbClr val="D0CECE"/>
          </a:solidFill>
          <a:ln w="1270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30"/>
              </a:spcBef>
            </a:pPr>
            <a:r>
              <a:rPr sz="1400" b="1" dirty="0">
                <a:latin typeface="Calibri"/>
                <a:cs typeface="Calibri"/>
              </a:rPr>
              <a:t>Optimise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anticoagulation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therapy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CVD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risk </a:t>
            </a:r>
            <a:r>
              <a:rPr sz="1400" b="1" spc="-5" dirty="0">
                <a:latin typeface="Calibri"/>
                <a:cs typeface="Calibri"/>
              </a:rPr>
              <a:t>reduction</a:t>
            </a:r>
            <a:endParaRPr sz="1400" dirty="0">
              <a:latin typeface="Calibri"/>
              <a:cs typeface="Calibri"/>
            </a:endParaRP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Review: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blood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results,</a:t>
            </a:r>
            <a:r>
              <a:rPr sz="1400" dirty="0">
                <a:latin typeface="Calibri"/>
                <a:cs typeface="Calibri"/>
              </a:rPr>
              <a:t> risk</a:t>
            </a:r>
            <a:r>
              <a:rPr sz="1400" spc="-10" dirty="0">
                <a:latin typeface="Calibri"/>
                <a:cs typeface="Calibri"/>
              </a:rPr>
              <a:t> scores</a:t>
            </a:r>
            <a:r>
              <a:rPr sz="1400" dirty="0">
                <a:latin typeface="Calibri"/>
                <a:cs typeface="Calibri"/>
              </a:rPr>
              <a:t> 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symptoms</a:t>
            </a:r>
            <a:endParaRPr sz="1400" dirty="0">
              <a:latin typeface="Calibri"/>
              <a:cs typeface="Calibri"/>
            </a:endParaRPr>
          </a:p>
          <a:p>
            <a:pPr marL="435609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Initiate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optimise</a:t>
            </a:r>
            <a:r>
              <a:rPr sz="1400" spc="-10" dirty="0">
                <a:latin typeface="Calibri"/>
                <a:cs typeface="Calibri"/>
              </a:rPr>
              <a:t> anticoagulant</a:t>
            </a:r>
            <a:endParaRPr sz="1400" dirty="0">
              <a:latin typeface="Calibri"/>
              <a:cs typeface="Calibri"/>
            </a:endParaRP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Consider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switch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DOAC 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5" dirty="0">
                <a:latin typeface="Calibri"/>
                <a:cs typeface="Calibri"/>
              </a:rPr>
              <a:t> poor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control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warfarin</a:t>
            </a:r>
            <a:endParaRPr sz="1400" dirty="0">
              <a:latin typeface="Calibri"/>
              <a:cs typeface="Calibri"/>
            </a:endParaRP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Check adherence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any </a:t>
            </a:r>
            <a:r>
              <a:rPr sz="1400" spc="-5" dirty="0">
                <a:latin typeface="Calibri"/>
                <a:cs typeface="Calibri"/>
              </a:rPr>
              <a:t>side </a:t>
            </a:r>
            <a:r>
              <a:rPr sz="1400" spc="-10" dirty="0">
                <a:latin typeface="Calibri"/>
                <a:cs typeface="Calibri"/>
              </a:rPr>
              <a:t>effects</a:t>
            </a:r>
            <a:endParaRPr sz="1400" dirty="0">
              <a:latin typeface="Calibri"/>
              <a:cs typeface="Calibri"/>
            </a:endParaRP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mitigate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bleeding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BP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control,</a:t>
            </a:r>
            <a:r>
              <a:rPr sz="1400" spc="-5" dirty="0">
                <a:latin typeface="Calibri"/>
                <a:cs typeface="Calibri"/>
              </a:rPr>
              <a:t> medication,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alcohol, PPI</a:t>
            </a:r>
            <a:endParaRPr sz="1400" dirty="0">
              <a:latin typeface="Calibri"/>
              <a:cs typeface="Calibri"/>
            </a:endParaRP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Optimise</a:t>
            </a:r>
            <a:r>
              <a:rPr sz="1400" dirty="0">
                <a:latin typeface="Calibri"/>
                <a:cs typeface="Calibri"/>
              </a:rPr>
              <a:t> BP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lipid</a:t>
            </a:r>
            <a:r>
              <a:rPr sz="1400" spc="-5" dirty="0">
                <a:latin typeface="Calibri"/>
                <a:cs typeface="Calibri"/>
              </a:rPr>
              <a:t> management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reduce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cardiovascular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</a:p>
          <a:p>
            <a:pPr marL="435609" indent="-342900">
              <a:lnSpc>
                <a:spcPct val="100000"/>
              </a:lnSpc>
              <a:buAutoNum type="arabicPeriod"/>
              <a:tabLst>
                <a:tab pos="434975" algn="l"/>
                <a:tab pos="435609" algn="l"/>
              </a:tabLst>
            </a:pPr>
            <a:r>
              <a:rPr sz="1400" spc="-5" dirty="0">
                <a:latin typeface="Calibri"/>
                <a:cs typeface="Calibri"/>
              </a:rPr>
              <a:t>Address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rate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rhythm </a:t>
            </a:r>
            <a:r>
              <a:rPr sz="1400" spc="-10" dirty="0">
                <a:latin typeface="Calibri"/>
                <a:cs typeface="Calibri"/>
              </a:rPr>
              <a:t>control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 </a:t>
            </a:r>
            <a:r>
              <a:rPr sz="1400" spc="-5" dirty="0">
                <a:latin typeface="Calibri"/>
                <a:cs typeface="Calibri"/>
              </a:rPr>
              <a:t>needed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DC89A578-EE86-494E-9A6D-7C047F79C5AC}"/>
              </a:ext>
            </a:extLst>
          </p:cNvPr>
          <p:cNvSpPr txBox="1"/>
          <p:nvPr/>
        </p:nvSpPr>
        <p:spPr>
          <a:xfrm>
            <a:off x="493414" y="1004937"/>
            <a:ext cx="2560320" cy="1551940"/>
          </a:xfrm>
          <a:prstGeom prst="rect">
            <a:avLst/>
          </a:prstGeom>
          <a:solidFill>
            <a:srgbClr val="163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68910" marR="111125" indent="-5270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Healthcare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assistants/other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appropriately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trained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A244C336-21D8-45B7-9447-7F5B7D5F946F}"/>
              </a:ext>
            </a:extLst>
          </p:cNvPr>
          <p:cNvSpPr/>
          <p:nvPr/>
        </p:nvSpPr>
        <p:spPr>
          <a:xfrm>
            <a:off x="579202" y="2865671"/>
            <a:ext cx="2560320" cy="1550035"/>
          </a:xfrm>
          <a:custGeom>
            <a:avLst/>
            <a:gdLst/>
            <a:ahLst/>
            <a:cxnLst/>
            <a:rect l="l" t="t" r="r" b="b"/>
            <a:pathLst>
              <a:path w="2560320" h="1551939">
                <a:moveTo>
                  <a:pt x="2560319" y="0"/>
                </a:moveTo>
                <a:lnTo>
                  <a:pt x="0" y="0"/>
                </a:lnTo>
                <a:lnTo>
                  <a:pt x="0" y="1551432"/>
                </a:lnTo>
                <a:lnTo>
                  <a:pt x="2560319" y="1551432"/>
                </a:lnTo>
                <a:lnTo>
                  <a:pt x="2560319" y="0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B0310F0-AC1A-446F-8963-6D12DB0CB381}"/>
              </a:ext>
            </a:extLst>
          </p:cNvPr>
          <p:cNvSpPr txBox="1"/>
          <p:nvPr/>
        </p:nvSpPr>
        <p:spPr>
          <a:xfrm>
            <a:off x="1215586" y="3678795"/>
            <a:ext cx="1114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Stratification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CFBB7A33-D0D8-4BC1-8511-BBB850F64502}"/>
              </a:ext>
            </a:extLst>
          </p:cNvPr>
          <p:cNvSpPr txBox="1"/>
          <p:nvPr/>
        </p:nvSpPr>
        <p:spPr>
          <a:xfrm>
            <a:off x="579202" y="4717775"/>
            <a:ext cx="2560320" cy="1762125"/>
          </a:xfrm>
          <a:prstGeom prst="rect">
            <a:avLst/>
          </a:prstGeom>
          <a:solidFill>
            <a:srgbClr val="163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45134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Prescribing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clinician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68D0C85D-0AFC-46E9-A05A-802660EC9FB7}"/>
              </a:ext>
            </a:extLst>
          </p:cNvPr>
          <p:cNvSpPr/>
          <p:nvPr/>
        </p:nvSpPr>
        <p:spPr>
          <a:xfrm>
            <a:off x="1595266" y="2556369"/>
            <a:ext cx="355600" cy="2161406"/>
          </a:xfrm>
          <a:custGeom>
            <a:avLst/>
            <a:gdLst/>
            <a:ahLst/>
            <a:cxnLst/>
            <a:rect l="l" t="t" r="r" b="b"/>
            <a:pathLst>
              <a:path w="355600" h="2481579">
                <a:moveTo>
                  <a:pt x="355092" y="2282317"/>
                </a:moveTo>
                <a:lnTo>
                  <a:pt x="266319" y="2282317"/>
                </a:lnTo>
                <a:lnTo>
                  <a:pt x="266319" y="1984248"/>
                </a:lnTo>
                <a:lnTo>
                  <a:pt x="88773" y="1984248"/>
                </a:lnTo>
                <a:lnTo>
                  <a:pt x="88773" y="2282317"/>
                </a:lnTo>
                <a:lnTo>
                  <a:pt x="0" y="2282317"/>
                </a:lnTo>
                <a:lnTo>
                  <a:pt x="177546" y="2481072"/>
                </a:lnTo>
                <a:lnTo>
                  <a:pt x="355092" y="2282317"/>
                </a:lnTo>
                <a:close/>
              </a:path>
              <a:path w="355600" h="2481579">
                <a:moveTo>
                  <a:pt x="355092" y="198755"/>
                </a:moveTo>
                <a:lnTo>
                  <a:pt x="177546" y="0"/>
                </a:lnTo>
                <a:lnTo>
                  <a:pt x="0" y="198755"/>
                </a:lnTo>
                <a:lnTo>
                  <a:pt x="88773" y="198755"/>
                </a:lnTo>
                <a:lnTo>
                  <a:pt x="88773" y="559308"/>
                </a:lnTo>
                <a:lnTo>
                  <a:pt x="266319" y="559308"/>
                </a:lnTo>
                <a:lnTo>
                  <a:pt x="266319" y="198755"/>
                </a:lnTo>
                <a:lnTo>
                  <a:pt x="355092" y="198755"/>
                </a:lnTo>
                <a:close/>
              </a:path>
            </a:pathLst>
          </a:custGeom>
          <a:solidFill>
            <a:srgbClr val="163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81253EE2-CB88-4F99-A48D-6C330C4A4362}"/>
              </a:ext>
            </a:extLst>
          </p:cNvPr>
          <p:cNvSpPr txBox="1"/>
          <p:nvPr/>
        </p:nvSpPr>
        <p:spPr>
          <a:xfrm>
            <a:off x="3401206" y="6509381"/>
            <a:ext cx="68078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Support/how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can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found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 the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full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slide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set:</a:t>
            </a:r>
            <a:r>
              <a:rPr sz="1400" b="1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https://uclpartners.com/proactive-care/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29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6B335186-96C5-4919-BA34-5E2C337395FB}"/>
              </a:ext>
            </a:extLst>
          </p:cNvPr>
          <p:cNvSpPr txBox="1">
            <a:spLocks/>
          </p:cNvSpPr>
          <p:nvPr/>
        </p:nvSpPr>
        <p:spPr>
          <a:xfrm>
            <a:off x="799896" y="648715"/>
            <a:ext cx="171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Co</a:t>
            </a:r>
            <a:r>
              <a:rPr lang="en-GB" sz="3600" b="1" spc="-45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spc="-50" dirty="0">
                <a:solidFill>
                  <a:schemeClr val="accent2"/>
                </a:solidFill>
                <a:latin typeface="Calibri"/>
                <a:cs typeface="Calibri"/>
              </a:rPr>
              <a:t>t</a:t>
            </a:r>
            <a:r>
              <a:rPr lang="en-GB" sz="3600" b="1" spc="-5" dirty="0">
                <a:solidFill>
                  <a:schemeClr val="accent2"/>
                </a:solidFill>
                <a:latin typeface="Calibri"/>
                <a:cs typeface="Calibri"/>
              </a:rPr>
              <a:t>e</a:t>
            </a:r>
            <a:r>
              <a:rPr lang="en-GB" sz="3600" b="1" spc="-40" dirty="0">
                <a:solidFill>
                  <a:schemeClr val="accent2"/>
                </a:solidFill>
                <a:latin typeface="Calibri"/>
                <a:cs typeface="Calibri"/>
              </a:rPr>
              <a:t>n</a:t>
            </a:r>
            <a:r>
              <a:rPr lang="en-GB" sz="3600" b="1" dirty="0">
                <a:solidFill>
                  <a:schemeClr val="accent2"/>
                </a:solidFill>
                <a:latin typeface="Calibri"/>
                <a:cs typeface="Calibri"/>
              </a:rPr>
              <a:t>ts</a:t>
            </a:r>
            <a:endParaRPr lang="en-GB" sz="3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C95DF87-6427-4DA4-9E0D-2AB1C4199418}"/>
              </a:ext>
            </a:extLst>
          </p:cNvPr>
          <p:cNvSpPr txBox="1"/>
          <p:nvPr/>
        </p:nvSpPr>
        <p:spPr>
          <a:xfrm>
            <a:off x="799896" y="1243786"/>
            <a:ext cx="6409287" cy="4370427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spc="-10" dirty="0">
                <a:solidFill>
                  <a:schemeClr val="accent2"/>
                </a:solidFill>
                <a:latin typeface="Calibri"/>
                <a:cs typeface="Calibri"/>
              </a:rPr>
              <a:t>Cardiovascular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risk</a:t>
            </a:r>
            <a:r>
              <a:rPr sz="2400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accent2"/>
                </a:solidFill>
                <a:latin typeface="Calibri"/>
                <a:cs typeface="Calibri"/>
              </a:rPr>
              <a:t>factors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Atrial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fibrillation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accent2"/>
                </a:solidFill>
                <a:latin typeface="Calibri"/>
                <a:cs typeface="Calibri"/>
              </a:rPr>
              <a:t>Hypertension</a:t>
            </a:r>
            <a:endParaRPr sz="24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Lipid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management</a:t>
            </a:r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Type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diabetes </a:t>
            </a:r>
            <a:r>
              <a:rPr sz="2400" spc="-5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2400" spc="-53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8630">
              <a:lnSpc>
                <a:spcPct val="100000"/>
              </a:lnSpc>
              <a:spcBef>
                <a:spcPts val="1440"/>
              </a:spcBef>
              <a:tabLst>
                <a:tab pos="812165" algn="l"/>
                <a:tab pos="812800" algn="l"/>
              </a:tabLst>
            </a:pP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Respiratory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conditions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Asthma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indent="-34353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Chronic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obstructive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pulmonary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disorder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53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LP Colours">
      <a:dk1>
        <a:srgbClr val="000000"/>
      </a:dk1>
      <a:lt1>
        <a:srgbClr val="FFFFFF"/>
      </a:lt1>
      <a:dk2>
        <a:srgbClr val="16385E"/>
      </a:dk2>
      <a:lt2>
        <a:srgbClr val="E7E6E6"/>
      </a:lt2>
      <a:accent1>
        <a:srgbClr val="41B6E6"/>
      </a:accent1>
      <a:accent2>
        <a:srgbClr val="A3CD38"/>
      </a:accent2>
      <a:accent3>
        <a:srgbClr val="16385E"/>
      </a:accent3>
      <a:accent4>
        <a:srgbClr val="404040"/>
      </a:accent4>
      <a:accent5>
        <a:srgbClr val="FF9900"/>
      </a:accent5>
      <a:accent6>
        <a:srgbClr val="F32F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Partners Widescreen AF presentation JT formatted" id="{62959455-48C2-4BAB-A50C-46133D44C84D}" vid="{CA3B351A-C0F8-435C-A5E5-4F04EC16EE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B39E1900AAE4C97768A92B5B18A34" ma:contentTypeVersion="11" ma:contentTypeDescription="Create a new document." ma:contentTypeScope="" ma:versionID="9c19b87aa942e3bf48f93b1dbdc4ea7b">
  <xsd:schema xmlns:xsd="http://www.w3.org/2001/XMLSchema" xmlns:xs="http://www.w3.org/2001/XMLSchema" xmlns:p="http://schemas.microsoft.com/office/2006/metadata/properties" xmlns:ns2="7612f4d9-ba98-4045-be7e-f9c3e24b29aa" xmlns:ns3="9dc46bb8-1526-4a08-a346-1bb217582e1d" targetNamespace="http://schemas.microsoft.com/office/2006/metadata/properties" ma:root="true" ma:fieldsID="59df3c73b7e85c7173e0b6c1287ae3d3" ns2:_="" ns3:_="">
    <xsd:import namespace="7612f4d9-ba98-4045-be7e-f9c3e24b29aa"/>
    <xsd:import namespace="9dc46bb8-1526-4a08-a346-1bb217582e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2f4d9-ba98-4045-be7e-f9c3e24b2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46bb8-1526-4a08-a346-1bb21758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A049F5-045C-4A94-8431-23E9A5FEE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12f4d9-ba98-4045-be7e-f9c3e24b29aa"/>
    <ds:schemaRef ds:uri="9dc46bb8-1526-4a08-a346-1bb217582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7D7D11-49B3-4CED-9136-B5F3DD1959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B74CA0-D988-4158-B2CA-451AE529F0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UCLPartners Widescreen AF presentation JT formatted</Template>
  <TotalTime>1345</TotalTime>
  <Words>4296</Words>
  <Application>Microsoft Office PowerPoint</Application>
  <PresentationFormat>Widescreen</PresentationFormat>
  <Paragraphs>715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MT</vt:lpstr>
      <vt:lpstr>Calibri</vt:lpstr>
      <vt:lpstr>Calibri Light</vt:lpstr>
      <vt:lpstr>Times New Roman</vt:lpstr>
      <vt:lpstr>Office Theme</vt:lpstr>
      <vt:lpstr>UCLPartners</vt:lpstr>
      <vt:lpstr>Supporting Primary Care to Restore and Improve Proactive Care</vt:lpstr>
      <vt:lpstr>UCLPartners Proactive Care Frameworks</vt:lpstr>
      <vt:lpstr>UCLPartners Proactive Care Frameworks for Local Adaptation</vt:lpstr>
      <vt:lpstr>Systematic support for primary care to do things differently post COVID-19</vt:lpstr>
      <vt:lpstr>PowerPoint Presentation</vt:lpstr>
      <vt:lpstr>PowerPoint Presentation</vt:lpstr>
      <vt:lpstr>Atrial fibrillation: stratification and management of stroke risk </vt:lpstr>
      <vt:lpstr>PowerPoint Presentation</vt:lpstr>
      <vt:lpstr>High Blood Pressure Stratification and Management</vt:lpstr>
      <vt:lpstr>PowerPoint Presentation</vt:lpstr>
      <vt:lpstr>Cholesterol – Secondary Prevention (pre-existing CVD) </vt:lpstr>
      <vt:lpstr>Cholesterol – Primary Prevention (no pre-existing CVD)</vt:lpstr>
      <vt:lpstr>Familial Hypercholesterolaemia – Increasing Detection, Optimising Management </vt:lpstr>
      <vt:lpstr>Familial Hypercholesterolaemia Pathway </vt:lpstr>
      <vt:lpstr>PowerPoint Presentation</vt:lpstr>
      <vt:lpstr>Type 2 Diabetes stratification and management</vt:lpstr>
      <vt:lpstr>Type 2 Diabetes stratification and management</vt:lpstr>
      <vt:lpstr>PowerPoint Presentation</vt:lpstr>
      <vt:lpstr>Asthma stratification</vt:lpstr>
      <vt:lpstr>Asthma management</vt:lpstr>
      <vt:lpstr>PowerPoint Presentation</vt:lpstr>
      <vt:lpstr>COPD stratification</vt:lpstr>
      <vt:lpstr>COPD management</vt:lpstr>
      <vt:lpstr>PowerPoint Presentation</vt:lpstr>
      <vt:lpstr>PowerPoint Presentation</vt:lpstr>
      <vt:lpstr>Clinical Advisory Group</vt:lpstr>
      <vt:lpstr>Proactive Care Frameworks: implementation &amp; support package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UCLPartners Proactive Care Framework:  Atrial Fibrillation – managing AF and cardiovascular risk</dc:title>
  <dc:creator>Jineta Trivedi</dc:creator>
  <cp:lastModifiedBy>Georgina Naykene</cp:lastModifiedBy>
  <cp:revision>49</cp:revision>
  <dcterms:created xsi:type="dcterms:W3CDTF">2021-07-12T16:10:22Z</dcterms:created>
  <dcterms:modified xsi:type="dcterms:W3CDTF">2021-08-02T11:42:36Z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0x010100DBCB39E1900AAE4C97768A92B5B18A34</vt:lpwstr>
  </property>
</Properties>
</file>